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1840" cy="439560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4311360" cy="5141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44280"/>
            <a:ext cx="4311000" cy="439668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0" y="0"/>
            <a:ext cx="4314240" cy="439308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Ajay2000wce/Final_Year_Project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w3schools.com/python/" TargetMode="External"/><Relationship Id="rId2" Type="http://schemas.openxmlformats.org/officeDocument/2006/relationships/hyperlink" Target="https://opencv24-python-tutorials.readthedocs.io/en/latest/py_tutorials/py_objdetect/py_face_detection/py_face_detection.html" TargetMode="External"/><Relationship Id="rId3" Type="http://schemas.openxmlformats.org/officeDocument/2006/relationships/hyperlink" Target="https://www.tutorialspoint.com/python/python_gui_programming.htm#:~:text=Tkinter%20is%20the%20standard%20GUI,to%20the%20Tk%20GUI%20toolkit.&amp;text=Import%20the%20Tkinter%20module." TargetMode="External"/><Relationship Id="rId4" Type="http://schemas.openxmlformats.org/officeDocument/2006/relationships/hyperlink" Target="https://pythonhosted.org/face_recognition/readme.html" TargetMode="External"/><Relationship Id="rId5" Type="http://schemas.openxmlformats.org/officeDocument/2006/relationships/hyperlink" Target="https://github.com/ageitgey/face_recognition" TargetMode="External"/><Relationship Id="rId6" Type="http://schemas.openxmlformats.org/officeDocument/2006/relationships/hyperlink" Target="https://arsfutura.com/magazine/face-recognition-with-facenet-and-mtcnn/" TargetMode="External"/><Relationship Id="rId7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83000" y="212760"/>
            <a:ext cx="7916760" cy="13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cc4125"/>
                </a:solidFill>
                <a:latin typeface="Merriweather"/>
                <a:ea typeface="Merriweather"/>
              </a:rPr>
              <a:t>Walchand College of Engineering, Sangli</a:t>
            </a:r>
            <a:endParaRPr b="1" lang="en-IN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780200"/>
            <a:ext cx="851796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26b73"/>
                </a:solidFill>
                <a:latin typeface="Merriweather"/>
                <a:ea typeface="Merriweather"/>
              </a:rPr>
              <a:t>A presentation o</a:t>
            </a:r>
            <a:r>
              <a:rPr b="0" lang="en" sz="1600" spc="-1" strike="noStrike">
                <a:solidFill>
                  <a:srgbClr val="626b73"/>
                </a:solidFill>
                <a:highlight>
                  <a:srgbClr val="ffffff"/>
                </a:highlight>
                <a:latin typeface="Merriweather"/>
                <a:ea typeface="Merriweather"/>
              </a:rPr>
              <a:t>n</a:t>
            </a:r>
            <a:endParaRPr b="1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3600" spc="-1" strike="noStrike" cap="all">
                <a:solidFill>
                  <a:srgbClr val="ffff00"/>
                </a:solidFill>
                <a:highlight>
                  <a:srgbClr val="111111"/>
                </a:highlight>
                <a:latin typeface="Times New Roman"/>
                <a:ea typeface="Merriweather"/>
              </a:rPr>
              <a:t>WHO IS THERE ?</a:t>
            </a:r>
            <a:endParaRPr b="1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IN" sz="3600" spc="-1" strike="noStrike">
              <a:latin typeface="Arial"/>
            </a:endParaRPr>
          </a:p>
          <a:p>
            <a:pPr marL="22428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endParaRPr b="1" lang="en-IN" sz="3600" spc="-1" strike="noStrike">
              <a:latin typeface="Arial"/>
            </a:endParaRPr>
          </a:p>
          <a:p>
            <a:pPr marL="224280" algn="ctr">
              <a:lnSpc>
                <a:spcPct val="100000"/>
              </a:lnSpc>
              <a:tabLst>
                <a:tab algn="l" pos="0"/>
              </a:tabLst>
            </a:pPr>
            <a:endParaRPr b="1" lang="en-IN" sz="3600" spc="-1" strike="noStrike">
              <a:latin typeface="Arial"/>
            </a:endParaRPr>
          </a:p>
          <a:p>
            <a:pPr marL="22428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endParaRPr b="1" lang="en-IN" sz="3600" spc="-1" strike="noStrike">
              <a:latin typeface="Arial"/>
            </a:endParaRPr>
          </a:p>
          <a:p>
            <a:pPr marL="224280">
              <a:lnSpc>
                <a:spcPct val="100000"/>
              </a:lnSpc>
              <a:tabLst>
                <a:tab algn="l" pos="0"/>
              </a:tabLst>
            </a:pPr>
            <a:endParaRPr b="1" lang="en-IN" sz="36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256000" y="3362400"/>
            <a:ext cx="3573720" cy="14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2428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Georgia"/>
                <a:ea typeface="Georgia"/>
              </a:rPr>
              <a:t>By</a:t>
            </a:r>
            <a:endParaRPr b="1" lang="en-IN" sz="1200" spc="-1" strike="noStrike">
              <a:latin typeface="Arial"/>
            </a:endParaRPr>
          </a:p>
          <a:p>
            <a:pPr marL="22428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endParaRPr b="1" lang="en-IN" sz="1200" spc="-1" strike="noStrike">
              <a:latin typeface="Arial"/>
            </a:endParaRPr>
          </a:p>
          <a:p>
            <a:pPr marL="22428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" sz="1350" spc="-1" strike="noStrike">
                <a:solidFill>
                  <a:srgbClr val="ffffff"/>
                </a:solidFill>
                <a:latin typeface="Georgia"/>
                <a:ea typeface="Georgia"/>
              </a:rPr>
              <a:t>Ajay Navgire(2018BTECS00006)</a:t>
            </a:r>
            <a:endParaRPr b="1" lang="en-IN" sz="1350" spc="-1" strike="noStrike">
              <a:latin typeface="Arial"/>
            </a:endParaRPr>
          </a:p>
          <a:p>
            <a:pPr marL="22428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" sz="1350" spc="-1" strike="noStrike">
                <a:solidFill>
                  <a:srgbClr val="ffffff"/>
                </a:solidFill>
                <a:latin typeface="Georgia"/>
                <a:ea typeface="Georgia"/>
              </a:rPr>
              <a:t>Tulsi Galande (2018BTECS00004)</a:t>
            </a:r>
            <a:endParaRPr b="1" lang="en-IN" sz="1350" spc="-1" strike="noStrike">
              <a:latin typeface="Arial"/>
            </a:endParaRPr>
          </a:p>
          <a:p>
            <a:pPr marL="22428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" sz="1350" spc="-1" strike="noStrike">
                <a:solidFill>
                  <a:srgbClr val="ffffff"/>
                </a:solidFill>
                <a:latin typeface="Georgia"/>
                <a:ea typeface="Georgia"/>
              </a:rPr>
              <a:t>Aditya Nanoskar(2018BTECS00048)</a:t>
            </a:r>
            <a:endParaRPr b="1" lang="en-IN" sz="135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74800" y="3486600"/>
            <a:ext cx="32083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ffff"/>
                </a:solidFill>
                <a:latin typeface="Georgia"/>
                <a:ea typeface="Georgia"/>
              </a:rPr>
              <a:t>Guide</a:t>
            </a:r>
            <a:endParaRPr b="1" lang="en-IN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ffff"/>
                </a:solidFill>
                <a:latin typeface="Georgia"/>
                <a:ea typeface="Georgia"/>
              </a:rPr>
              <a:t>Mr. Anil Surve Sir</a:t>
            </a:r>
            <a:endParaRPr b="1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6360" y="360360"/>
            <a:ext cx="280764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Methodology:2</a:t>
            </a:r>
            <a:endParaRPr b="1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500760"/>
            <a:ext cx="370404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User case Diagram:</a:t>
            </a:r>
            <a:endParaRPr b="1" lang="en-IN" sz="2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92000" y="1152000"/>
            <a:ext cx="7480800" cy="376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-6480" y="-2520"/>
            <a:ext cx="9143280" cy="514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-6480" y="-2520"/>
            <a:ext cx="9143280" cy="514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-6480" y="-2520"/>
            <a:ext cx="9143280" cy="514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-6480" y="-2520"/>
            <a:ext cx="9143280" cy="514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-6480" y="-2520"/>
            <a:ext cx="9143280" cy="514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-6480" y="-2520"/>
            <a:ext cx="9143280" cy="514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033200" y="-3960"/>
            <a:ext cx="706428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rcRect l="24481" t="11245" r="14891" b="8912"/>
          <a:stretch/>
        </p:blipFill>
        <p:spPr>
          <a:xfrm>
            <a:off x="2016000" y="936360"/>
            <a:ext cx="5543280" cy="41032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4608000" y="216000"/>
            <a:ext cx="194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GANTT CHART</a:t>
            </a:r>
            <a:endParaRPr b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1760" y="500760"/>
            <a:ext cx="370404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Agenda:</a:t>
            </a:r>
            <a:endParaRPr b="1" lang="en-IN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329360" y="0"/>
            <a:ext cx="4847760" cy="51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1" lang="en-IN" sz="1800" spc="-1" strike="noStrike">
              <a:latin typeface="Arial"/>
            </a:endParaRPr>
          </a:p>
          <a:p>
            <a:pPr marL="457200" indent="-353160">
              <a:lnSpc>
                <a:spcPct val="115000"/>
              </a:lnSpc>
              <a:buClr>
                <a:srgbClr val="434343"/>
              </a:buClr>
              <a:buFont typeface="Merriweath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Abstract</a:t>
            </a: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15000"/>
              </a:lnSpc>
              <a:buClr>
                <a:srgbClr val="434343"/>
              </a:buClr>
              <a:buFont typeface="Merriweath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Problem statement</a:t>
            </a: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15000"/>
              </a:lnSpc>
              <a:buClr>
                <a:srgbClr val="434343"/>
              </a:buClr>
              <a:buFont typeface="Merriweath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Objectives</a:t>
            </a: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15000"/>
              </a:lnSpc>
              <a:buClr>
                <a:srgbClr val="434343"/>
              </a:buClr>
              <a:buFont typeface="Merriweath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Methodology</a:t>
            </a: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15000"/>
              </a:lnSpc>
              <a:buClr>
                <a:srgbClr val="434343"/>
              </a:buClr>
              <a:buFont typeface="Merriweath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Outcomes/Applications</a:t>
            </a: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15000"/>
              </a:lnSpc>
              <a:buClr>
                <a:srgbClr val="434343"/>
              </a:buClr>
              <a:buFont typeface="Merriweath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Technology stack</a:t>
            </a: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15000"/>
              </a:lnSpc>
              <a:buClr>
                <a:srgbClr val="434343"/>
              </a:buClr>
              <a:buFont typeface="Merriweath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UML Diagram</a:t>
            </a: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15000"/>
              </a:lnSpc>
              <a:buClr>
                <a:srgbClr val="434343"/>
              </a:buClr>
              <a:buFont typeface="Merriweath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Gantt Chart</a:t>
            </a: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15000"/>
              </a:lnSpc>
              <a:buClr>
                <a:srgbClr val="434343"/>
              </a:buClr>
              <a:buFont typeface="Merriweath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Customers / Users</a:t>
            </a:r>
            <a:endParaRPr b="1" lang="en-IN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1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"/>
          <p:cNvGraphicFramePr/>
          <p:nvPr/>
        </p:nvGraphicFramePr>
        <p:xfrm>
          <a:off x="71640" y="675720"/>
          <a:ext cx="8781840" cy="4291920"/>
        </p:xfrm>
        <a:graphic>
          <a:graphicData uri="http://schemas.openxmlformats.org/drawingml/2006/table">
            <a:tbl>
              <a:tblPr/>
              <a:tblGrid>
                <a:gridCol w="622080"/>
                <a:gridCol w="1491480"/>
                <a:gridCol w="1501560"/>
                <a:gridCol w="1791360"/>
                <a:gridCol w="1125000"/>
                <a:gridCol w="1125000"/>
                <a:gridCol w="1125720"/>
              </a:tblGrid>
              <a:tr h="632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No.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Requirements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Planning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Develop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Date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Feedback &amp; Review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Deploy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</a:tr>
              <a:tr h="1188720"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Finalize  the project topic and discuss the technology stack will get used</a:t>
                      </a:r>
                      <a:endParaRPr b="1" lang="en-IN" sz="11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Study / learn the required tech stack</a:t>
                      </a:r>
                      <a:endParaRPr b="1" lang="en-IN" sz="14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1" lang="en-IN" sz="14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March</a:t>
                      </a:r>
                      <a:endParaRPr b="1" lang="en-IN" sz="14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Done</a:t>
                      </a:r>
                      <a:endParaRPr b="1" lang="en-IN" sz="8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</a:tr>
              <a:tr h="557280"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Developing first phase of project</a:t>
                      </a:r>
                      <a:endParaRPr b="1" lang="en-IN" sz="11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Capture img and train model</a:t>
                      </a:r>
                      <a:endParaRPr b="1" lang="en-IN" sz="11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800" spc="-1" strike="noStrike">
                          <a:latin typeface="Arial"/>
                          <a:ea typeface="Noto Sans CJK SC"/>
                        </a:rPr>
                        <a:t>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31 March</a:t>
                      </a:r>
                      <a:endParaRPr b="1" lang="en-IN" sz="14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latin typeface="Arial"/>
                        </a:rPr>
                        <a:t>Done</a:t>
                      </a:r>
                      <a:endParaRPr b="1" lang="en-IN" sz="9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</a:tr>
              <a:tr h="637200"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endParaRPr b="1" lang="en-IN" sz="18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Developing second phase of project</a:t>
                      </a:r>
                      <a:endParaRPr b="1" lang="en-IN" sz="11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 ML model for face recognition</a:t>
                      </a:r>
                      <a:endParaRPr b="1" lang="en-IN" sz="11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April</a:t>
                      </a:r>
                      <a:endParaRPr b="1" lang="en-IN" sz="14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</a:rPr>
                        <a:t>Done</a:t>
                      </a:r>
                      <a:endParaRPr b="1" lang="en-IN" sz="10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</a:tr>
              <a:tr h="637200"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Developing third phase of project</a:t>
                      </a:r>
                      <a:endParaRPr b="1" lang="en-IN" sz="11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Send notification to the user</a:t>
                      </a:r>
                      <a:endParaRPr b="1" lang="en-IN" sz="11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27 May</a:t>
                      </a:r>
                      <a:endParaRPr b="1" lang="en-IN" sz="14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lIns="36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50" spc="-1" strike="noStrike">
                          <a:latin typeface="Arial"/>
                        </a:rPr>
                        <a:t>Done</a:t>
                      </a:r>
                      <a:endParaRPr b="1" lang="en-IN" sz="105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</a:tr>
              <a:tr h="639000">
                <a:tc>
                  <a:txBody>
                    <a:bodyPr lIns="36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1" lang="en-IN" sz="1300" spc="-1" strike="noStrike">
                        <a:latin typeface="Arial"/>
                      </a:endParaRPr>
                    </a:p>
                  </a:txBody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3636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52" name="CustomShape 2"/>
          <p:cNvSpPr/>
          <p:nvPr/>
        </p:nvSpPr>
        <p:spPr>
          <a:xfrm>
            <a:off x="-96480" y="-171360"/>
            <a:ext cx="451440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 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Agile development model: </a:t>
            </a:r>
            <a:endParaRPr b="1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500760"/>
            <a:ext cx="370404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403920">
              <a:lnSpc>
                <a:spcPct val="100000"/>
              </a:lnSpc>
              <a:buClr>
                <a:srgbClr val="ffffff"/>
              </a:buClr>
              <a:buFont typeface="Merriweather"/>
              <a:buChar char="●"/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Customers / users</a:t>
            </a:r>
            <a:endParaRPr b="1" lang="en-IN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443480" y="568800"/>
            <a:ext cx="4359960" cy="26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576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" sz="2200" spc="-1" strike="noStrike">
                <a:solidFill>
                  <a:srgbClr val="434343"/>
                </a:solidFill>
                <a:latin typeface="Calibri"/>
                <a:ea typeface="Calibri"/>
              </a:rPr>
              <a:t>House Owners</a:t>
            </a:r>
            <a:endParaRPr b="1" lang="en-IN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" sz="2200" spc="-1" strike="noStrike">
                <a:solidFill>
                  <a:srgbClr val="434343"/>
                </a:solidFill>
                <a:latin typeface="Calibri"/>
                <a:ea typeface="Calibri"/>
              </a:rPr>
              <a:t>For attendence purpose</a:t>
            </a:r>
            <a:endParaRPr b="1" lang="en-IN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" sz="2200" spc="-1" strike="noStrike">
                <a:solidFill>
                  <a:srgbClr val="434343"/>
                </a:solidFill>
                <a:latin typeface="Calibri"/>
                <a:ea typeface="Calibri"/>
              </a:rPr>
              <a:t>Employee recognition</a:t>
            </a:r>
            <a:endParaRPr b="1" lang="en-IN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1" lang="en-IN" sz="2200" spc="-1" strike="noStrike">
              <a:latin typeface="Arial"/>
            </a:endParaRPr>
          </a:p>
          <a:p>
            <a:pPr marL="88920">
              <a:lnSpc>
                <a:spcPct val="115000"/>
              </a:lnSpc>
              <a:tabLst>
                <a:tab algn="l" pos="0"/>
              </a:tabLst>
            </a:pPr>
            <a:endParaRPr b="1" lang="en-IN" sz="2200" spc="-1" strike="noStrike">
              <a:latin typeface="Arial"/>
            </a:endParaRPr>
          </a:p>
          <a:p>
            <a:pPr marL="8892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1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464000" y="229680"/>
            <a:ext cx="280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GitHub Link for code:</a:t>
            </a:r>
            <a:endParaRPr b="1" lang="en-IN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80440" y="1080000"/>
            <a:ext cx="6847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9384"/>
                </a:solidFill>
                <a:uFillTx/>
                <a:latin typeface="Times New Roman"/>
                <a:hlinkClick r:id="rId1"/>
              </a:rPr>
              <a:t>https://github.com/Ajay2000wce/Final_Year_Project</a:t>
            </a:r>
            <a:endParaRPr b="1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392000" y="288000"/>
            <a:ext cx="352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References:</a:t>
            </a:r>
            <a:endParaRPr b="1" lang="en-IN" sz="1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16000" y="1300680"/>
            <a:ext cx="4679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9384"/>
                </a:solidFill>
                <a:uFillTx/>
                <a:latin typeface="Times New Roman"/>
                <a:hlinkClick r:id="rId1"/>
              </a:rPr>
              <a:t>https://www.w3schools.com/python/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58760" y="1804680"/>
            <a:ext cx="869688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9384"/>
                </a:solidFill>
                <a:uFillTx/>
                <a:latin typeface="Times New Roman"/>
                <a:hlinkClick r:id="rId2"/>
              </a:rPr>
              <a:t>https://opencv24-python-tutorials.readthedocs.io/en/latest/py_tutorials/py_objdetect/py_face_detection/py_face_detection.html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67400" y="2520000"/>
            <a:ext cx="80402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9384"/>
                </a:solidFill>
                <a:uFillTx/>
                <a:latin typeface="Times New Roman"/>
                <a:hlinkClick r:id="rId3"/>
              </a:rPr>
              <a:t>https://www.tutorialspoint.com/python/python_gui_programming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74240" y="3024000"/>
            <a:ext cx="71694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9384"/>
                </a:solidFill>
                <a:uFillTx/>
                <a:latin typeface="Times New Roman"/>
                <a:hlinkClick r:id="rId4"/>
              </a:rPr>
              <a:t>https://pythonhosted.org/face_recognition/readme.html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216000" y="3532680"/>
            <a:ext cx="6119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9384"/>
                </a:solidFill>
                <a:uFillTx/>
                <a:latin typeface="Times New Roman"/>
                <a:hlinkClick r:id="rId5"/>
              </a:rPr>
              <a:t>https://github.com/ageitgey/face_recognition</a:t>
            </a:r>
            <a:endParaRPr b="1" lang="en-IN" sz="24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44000" y="4036680"/>
            <a:ext cx="900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9384"/>
                </a:solidFill>
                <a:uFillTx/>
                <a:latin typeface="Times New Roman"/>
                <a:hlinkClick r:id="rId6"/>
              </a:rPr>
              <a:t>https://arsfutura.com/magazine/face-recognition-with-facenet-and-mtcnn/</a:t>
            </a:r>
            <a:endParaRPr b="1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580120" y="1694520"/>
            <a:ext cx="4533840" cy="14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6000" spc="-1" strike="noStrike">
                <a:solidFill>
                  <a:srgbClr val="666666"/>
                </a:solidFill>
                <a:latin typeface="Roboto"/>
                <a:ea typeface="Roboto"/>
              </a:rPr>
              <a:t>Thank you!</a:t>
            </a:r>
            <a:endParaRPr b="1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500760"/>
            <a:ext cx="370404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403920">
              <a:lnSpc>
                <a:spcPct val="100000"/>
              </a:lnSpc>
              <a:buClr>
                <a:srgbClr val="ffffff"/>
              </a:buClr>
              <a:buFont typeface="Merriweather"/>
              <a:buChar char="●"/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Abstract:</a:t>
            </a:r>
            <a:endParaRPr b="1" lang="en-IN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302720" y="0"/>
            <a:ext cx="4778640" cy="51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endParaRPr b="1" lang="en-IN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434343"/>
                </a:solidFill>
                <a:latin typeface="Merriweather"/>
                <a:ea typeface="Merriweather"/>
              </a:rPr>
              <a:t>In this Presentation, we present a guest recognition system using face detection.  </a:t>
            </a:r>
            <a:endParaRPr b="1" lang="en-IN" sz="17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434343"/>
                </a:solidFill>
                <a:latin typeface="Merriweather"/>
                <a:ea typeface="Merriweather"/>
              </a:rPr>
              <a:t>This system will be able to perform the task of identifying the guests and send notification containing guest name and photo to owner. </a:t>
            </a:r>
            <a:endParaRPr b="1" lang="en-IN" sz="1700" spc="-1" strike="noStrike"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1" lang="en-IN" sz="17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382280" y="601920"/>
            <a:ext cx="30672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500760"/>
            <a:ext cx="370404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Problem Statement:</a:t>
            </a:r>
            <a:endParaRPr b="1" lang="en-IN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401360" y="169200"/>
            <a:ext cx="4740120" cy="33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1394d"/>
                </a:solidFill>
                <a:latin typeface="Merriweather"/>
                <a:ea typeface="Merriweather"/>
              </a:rPr>
              <a:t>    </a:t>
            </a:r>
            <a:endParaRPr b="1" lang="en-IN" sz="22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byssinica SIL"/>
                <a:ea typeface="Merriweather"/>
              </a:rPr>
              <a:t>To design a guest recognition system using face detection.</a:t>
            </a:r>
            <a:endParaRPr b="1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500760"/>
            <a:ext cx="370404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403920">
              <a:lnSpc>
                <a:spcPct val="100000"/>
              </a:lnSpc>
              <a:buClr>
                <a:srgbClr val="ffffff"/>
              </a:buClr>
              <a:buFont typeface="Merriweather"/>
              <a:buChar char="●"/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Objective:</a:t>
            </a:r>
            <a:endParaRPr b="1" lang="en-IN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335120" y="0"/>
            <a:ext cx="4806360" cy="51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1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1" lang="en-IN" sz="1800" spc="-1" strike="noStrike"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Build smart home/office application for users</a:t>
            </a:r>
            <a:endParaRPr b="1" lang="en-IN" sz="1800" spc="-1" strike="noStrike"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To learn the skills of python and machine learning</a:t>
            </a:r>
            <a:endParaRPr b="1" lang="en-IN" sz="1800" spc="-1" strike="noStrike"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To provide a security option for user</a:t>
            </a:r>
            <a:endParaRPr b="1" lang="en-IN" sz="1800" spc="-1" strike="noStrike">
              <a:latin typeface="Arial"/>
            </a:endParaRPr>
          </a:p>
          <a:p>
            <a:pPr marL="457200" indent="-34056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Get information about the guest/unknown person standing in front of camera</a:t>
            </a:r>
            <a:endParaRPr b="1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500760"/>
            <a:ext cx="370404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403920">
              <a:lnSpc>
                <a:spcPct val="100000"/>
              </a:lnSpc>
              <a:buClr>
                <a:srgbClr val="ffffff"/>
              </a:buClr>
              <a:buFont typeface="Merriweather"/>
              <a:buChar char="●"/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Outcomes</a:t>
            </a:r>
            <a:endParaRPr b="1" lang="en-IN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314240" y="0"/>
            <a:ext cx="4827240" cy="51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At the end of project we will able to perform following tasks:</a:t>
            </a:r>
            <a:endParaRPr b="1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00000"/>
              </a:lnSpc>
              <a:buClr>
                <a:srgbClr val="31394d"/>
              </a:buClr>
              <a:buFont typeface="Century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Recognition of guest/unknown person</a:t>
            </a:r>
            <a:endParaRPr b="1" lang="en-IN" sz="2000" spc="-1" strike="noStrike">
              <a:latin typeface="Arial"/>
            </a:endParaRPr>
          </a:p>
          <a:p>
            <a:pPr marL="457200" indent="-353160">
              <a:lnSpc>
                <a:spcPct val="100000"/>
              </a:lnSpc>
              <a:buClr>
                <a:srgbClr val="31394d"/>
              </a:buClr>
              <a:buFont typeface="Century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Send notification to user</a:t>
            </a:r>
            <a:endParaRPr b="1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599"/>
              </a:spcAft>
              <a:tabLst>
                <a:tab algn="l" pos="0"/>
              </a:tabLst>
            </a:pPr>
            <a:endParaRPr b="1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500760"/>
            <a:ext cx="370404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Tech Stack </a:t>
            </a:r>
            <a:endParaRPr b="1" lang="en-IN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14240" y="0"/>
            <a:ext cx="4827240" cy="51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666666"/>
                </a:solidFill>
                <a:latin typeface="Calibri"/>
                <a:ea typeface="Calibri"/>
              </a:rPr>
              <a:t>	</a:t>
            </a:r>
            <a:endParaRPr b="1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Coding Language:  </a:t>
            </a:r>
            <a:r>
              <a:rPr b="0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Python</a:t>
            </a:r>
            <a:endParaRPr b="1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Tech: </a:t>
            </a:r>
            <a:r>
              <a:rPr b="0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Machine Learning</a:t>
            </a:r>
            <a:endParaRPr b="1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Libraries:</a:t>
            </a:r>
            <a:r>
              <a:rPr b="0" lang="en" sz="1800" spc="-1" strike="noStrike">
                <a:solidFill>
                  <a:srgbClr val="434343"/>
                </a:solidFill>
                <a:latin typeface="Merriweather"/>
                <a:ea typeface="Merriweather"/>
              </a:rPr>
              <a:t> Pandas, Tkinter, Numpy, Messagebox, CSV, CV2</a:t>
            </a:r>
            <a:endParaRPr b="1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38480"/>
            <a:ext cx="3704040" cy="25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403920">
              <a:lnSpc>
                <a:spcPct val="100000"/>
              </a:lnSpc>
              <a:buClr>
                <a:srgbClr val="ffffff"/>
              </a:buClr>
              <a:buFont typeface="Merriweather"/>
              <a:buChar char="●"/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Methodology:1</a:t>
            </a:r>
            <a:endParaRPr b="1" lang="en-IN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316760" y="0"/>
            <a:ext cx="4824720" cy="50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IN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Segoe UI Semibold"/>
                <a:ea typeface="Merriweather"/>
              </a:rPr>
              <a:t>1. Haar cascades is a machine learning based approach where a cascade function is trained with a set of input data.</a:t>
            </a:r>
            <a:endParaRPr b="1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IN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Segoe UI Semibold"/>
                <a:ea typeface="Merriweather"/>
              </a:rPr>
              <a:t>2. Haar Cascade is a machine learning object detection algorithm used to identify objects in an image or video.</a:t>
            </a:r>
            <a:endParaRPr b="1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IN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Segoe UI Semibold"/>
                <a:ea typeface="Merriweather"/>
              </a:rPr>
              <a:t>3. It is a machine learning based approach where a cascade function is trained from a lot of positive and negative images. It is then used to detect objects in other images.</a:t>
            </a:r>
            <a:endParaRPr b="1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16360" y="360360"/>
            <a:ext cx="280764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Methodology:2</a:t>
            </a:r>
            <a:endParaRPr b="1" lang="en-IN" sz="28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464000" y="450000"/>
            <a:ext cx="4031640" cy="363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Using face_recognition library:</a:t>
            </a:r>
            <a:endParaRPr b="1" lang="en-IN" sz="2000" spc="-1" strike="noStrike" u="sng">
              <a:uFillTx/>
              <a:latin typeface="Arial"/>
            </a:endParaRPr>
          </a:p>
          <a:p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	</a:t>
            </a:r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1.Find faces in pictures</a:t>
            </a:r>
            <a:endParaRPr b="1" lang="en-IN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	</a:t>
            </a:r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2.Find and manipulate facial features in pictures</a:t>
            </a:r>
            <a:endParaRPr b="1" lang="en-IN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	</a:t>
            </a:r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3.Identify faces in pictures</a:t>
            </a:r>
            <a:endParaRPr b="1" lang="en-IN" sz="2000" spc="-1" strike="noStrike">
              <a:latin typeface="Arial"/>
            </a:endParaRPr>
          </a:p>
          <a:p>
            <a:endParaRPr b="1" lang="en-IN" sz="2000" spc="-1" strike="noStrike">
              <a:latin typeface="Arial"/>
            </a:endParaRPr>
          </a:p>
          <a:p>
            <a:endParaRPr b="1" lang="en-IN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31394d"/>
                </a:solidFill>
                <a:latin typeface="Century"/>
                <a:ea typeface="Century"/>
              </a:rPr>
              <a:t>Use pushbullets library for sending notification</a:t>
            </a:r>
            <a:endParaRPr b="1" lang="en-IN" sz="2000" spc="-1" strike="noStrike">
              <a:latin typeface="Arial"/>
            </a:endParaRPr>
          </a:p>
          <a:p>
            <a:endParaRPr b="1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Application>LibreOffice/6.4.7.2$Linux_X86_64 LibreOffice_project/40$Build-2</Application>
  <Words>294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description/>
  <dc:language>en-IN</dc:language>
  <cp:lastModifiedBy/>
  <dcterms:modified xsi:type="dcterms:W3CDTF">2022-06-01T12:17:17Z</dcterms:modified>
  <cp:revision>35</cp:revision>
  <dc:subject/>
  <dc:title>Walchand College of Engineering, Sangli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