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a74b25f8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a74b25f8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a74b25f8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a74b25f8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a74b25f8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a74b25f8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a74b25f8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a74b25f8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a74b25f8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a74b25f8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a74b25f8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a74b25f8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a74b25f8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a74b25f8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a74b25f8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a74b25f8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a74b25f8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a74b25f8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74b25f8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74b25f8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a74b25f8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a74b25f8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a74b25f8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a74b25f8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DECDB"/>
            </a:gs>
            <a:gs pos="100000">
              <a:srgbClr val="F0AA6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jay2003-prog/Cyclistic_Casestudy_2019-2020Q1.git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0850"/>
            <a:ext cx="85206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Cyclistic Case 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52250"/>
            <a:ext cx="85206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 sz="2500"/>
              <a:t> How to increase cyclistic bike annual memberships?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                         </a:t>
            </a:r>
            <a:r>
              <a:rPr lang="en-GB" sz="2500"/>
              <a:t>June 23 , 2025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                                                    By: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                 </a:t>
            </a:r>
            <a:r>
              <a:rPr lang="en-GB" sz="2500"/>
              <a:t>AJAY SAI PHANEENDRA REDDY CHINNAM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      </a:t>
            </a:r>
            <a:r>
              <a:rPr lang="en-GB" sz="2500"/>
              <a:t>                                                         </a:t>
            </a:r>
            <a:endParaRPr sz="2500"/>
          </a:p>
        </p:txBody>
      </p:sp>
      <p:pic>
        <p:nvPicPr>
          <p:cNvPr id="56" name="Google Shape;56;p13" title="cyclistic_im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2600"/>
            <a:ext cx="2662901" cy="28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Key Findings: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Mostly the riders using cyclistic bikes on weekends.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And also there is </a:t>
            </a:r>
            <a:r>
              <a:rPr lang="en-GB" sz="2500"/>
              <a:t>slightly</a:t>
            </a:r>
            <a:r>
              <a:rPr lang="en-GB" sz="2500"/>
              <a:t> increase in the annual memberships while </a:t>
            </a:r>
            <a:r>
              <a:rPr lang="en-GB" sz="2500"/>
              <a:t>comparing</a:t>
            </a:r>
            <a:r>
              <a:rPr lang="en-GB" sz="2500"/>
              <a:t> to the 2019Q1.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Conclusion: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943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900"/>
              <a:t>Use </a:t>
            </a:r>
            <a:r>
              <a:rPr lang="en-GB" sz="2900"/>
              <a:t>podcasts to influence the casual riders to memberships.</a:t>
            </a:r>
            <a:endParaRPr sz="2900"/>
          </a:p>
          <a:p>
            <a:pPr indent="-3943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900"/>
              <a:t>Promote the Health Benefits such as what is the use of cyclistic ride.</a:t>
            </a:r>
            <a:endParaRPr sz="2900"/>
          </a:p>
          <a:p>
            <a:pPr indent="-3943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900"/>
              <a:t>Bill Boards also uses to influence the casual riders.</a:t>
            </a:r>
            <a:endParaRPr sz="2900"/>
          </a:p>
          <a:p>
            <a:pPr indent="-3943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900"/>
              <a:t>Offer coupons and some cash back offers </a:t>
            </a:r>
            <a:endParaRPr sz="2900"/>
          </a:p>
          <a:p>
            <a:pPr indent="-3943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900"/>
              <a:t>Use instagram to promote the memberships. Now a days it’s quite popular.</a:t>
            </a:r>
            <a:endParaRPr sz="2900"/>
          </a:p>
          <a:p>
            <a:pPr indent="-3943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900"/>
              <a:t>Mouth publicity from membership riders.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 title="thank-you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Hi!                                                      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I’m AJAY SAI PHANEENDRA REDDY CHINNAM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                                   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                                                  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                                                             An Aspiring Data Analyst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Github:</a:t>
            </a:r>
            <a:r>
              <a:rPr lang="en-GB" sz="23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https://github.com/Ajay2003-prog/Cyclistic_Casestudy_2019-2020Q1.git</a:t>
            </a:r>
            <a:endParaRPr sz="2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62" name="Google Shape;62;p14" title="my imag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86301" y="133325"/>
            <a:ext cx="2384499" cy="21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                           </a:t>
            </a:r>
            <a:r>
              <a:rPr b="1" lang="en-GB" sz="2900">
                <a:solidFill>
                  <a:srgbClr val="FF0000"/>
                </a:solidFill>
              </a:rPr>
              <a:t>Business Objectives</a:t>
            </a:r>
            <a:endParaRPr b="1" sz="2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rgbClr val="000000"/>
                </a:solidFill>
              </a:rPr>
              <a:t>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solidFill>
                  <a:srgbClr val="000000"/>
                </a:solidFill>
              </a:rPr>
              <a:t>1. </a:t>
            </a:r>
            <a:r>
              <a:rPr lang="en-GB" sz="2750">
                <a:solidFill>
                  <a:srgbClr val="000000"/>
                </a:solidFill>
              </a:rPr>
              <a:t>How do annual members and casual riders use Cyclistic bikes </a:t>
            </a:r>
            <a:r>
              <a:rPr lang="en-GB" sz="2750">
                <a:solidFill>
                  <a:srgbClr val="000000"/>
                </a:solidFill>
              </a:rPr>
              <a:t>differently</a:t>
            </a:r>
            <a:r>
              <a:rPr lang="en-GB" sz="2750">
                <a:solidFill>
                  <a:srgbClr val="000000"/>
                </a:solidFill>
              </a:rPr>
              <a:t>?</a:t>
            </a:r>
            <a:endParaRPr sz="2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solidFill>
                  <a:srgbClr val="000000"/>
                </a:solidFill>
              </a:rPr>
              <a:t> 2. </a:t>
            </a:r>
            <a:r>
              <a:rPr lang="en-GB" sz="2750">
                <a:solidFill>
                  <a:srgbClr val="000000"/>
                </a:solidFill>
              </a:rPr>
              <a:t>Why would casual riders buy Cyclistic annual memberships?</a:t>
            </a:r>
            <a:endParaRPr sz="2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solidFill>
                  <a:srgbClr val="000000"/>
                </a:solidFill>
              </a:rPr>
              <a:t> </a:t>
            </a:r>
            <a:endParaRPr sz="2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solidFill>
                  <a:srgbClr val="000000"/>
                </a:solidFill>
              </a:rPr>
              <a:t>3. </a:t>
            </a:r>
            <a:r>
              <a:rPr lang="en-GB" sz="2750">
                <a:solidFill>
                  <a:srgbClr val="000000"/>
                </a:solidFill>
              </a:rPr>
              <a:t>How can Cyclistic use digital media to </a:t>
            </a:r>
            <a:r>
              <a:rPr lang="en-GB" sz="2750">
                <a:solidFill>
                  <a:srgbClr val="000000"/>
                </a:solidFill>
              </a:rPr>
              <a:t>influence</a:t>
            </a:r>
            <a:r>
              <a:rPr lang="en-GB" sz="2750">
                <a:solidFill>
                  <a:srgbClr val="000000"/>
                </a:solidFill>
              </a:rPr>
              <a:t> casual riders</a:t>
            </a:r>
            <a:r>
              <a:rPr lang="en-GB" sz="2750">
                <a:solidFill>
                  <a:srgbClr val="000000"/>
                </a:solidFill>
              </a:rPr>
              <a:t> to become members?</a:t>
            </a:r>
            <a:endParaRPr sz="2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3000"/>
              <a:t>Company Goal : How to increase annual memberships?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                                                     </a:t>
            </a:r>
            <a:r>
              <a:rPr lang="en-GB" sz="2500"/>
              <a:t>Tools Used: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                                                                      Excel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                                                                      R studio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r>
              <a:rPr lang="en-GB" sz="2500"/>
              <a:t>Ride Duration of each member/casual of 2019: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" y="880650"/>
            <a:ext cx="8953050" cy="39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Ride </a:t>
            </a:r>
            <a:r>
              <a:rPr lang="en-GB" sz="2500"/>
              <a:t>duration</a:t>
            </a:r>
            <a:r>
              <a:rPr lang="en-GB" sz="2500"/>
              <a:t> of each member/casual of 2020: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4050"/>
            <a:ext cx="9511849" cy="34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By comparing both the data of 2019 and 2020Q1 the member/casual riders are riding differently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In both the data the highest cyclists are </a:t>
            </a:r>
            <a:r>
              <a:rPr lang="en-GB" sz="2500"/>
              <a:t>mostly</a:t>
            </a:r>
            <a:r>
              <a:rPr lang="en-GB" sz="2500"/>
              <a:t> the casual riders rather than </a:t>
            </a:r>
            <a:r>
              <a:rPr lang="en-GB" sz="2500"/>
              <a:t>the</a:t>
            </a:r>
            <a:r>
              <a:rPr lang="en-GB" sz="2500"/>
              <a:t> membership riders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Although they are different one thing is common between the both data.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Both membership and casual riders highly riding on the weekends.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Comparing the data between 2019 &amp; 2020 Q1 memberships by using R: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95" name="Google Shape;95;p20" title="comparison of 2019 and 2020 member_casual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00" y="1243525"/>
            <a:ext cx="8096250" cy="37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0" y="133325"/>
            <a:ext cx="9144000" cy="44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The graph shows that when compared to both the Q1 data the annual </a:t>
            </a:r>
            <a:r>
              <a:rPr lang="en-GB" sz="2500"/>
              <a:t>membership</a:t>
            </a:r>
            <a:r>
              <a:rPr lang="en-GB" sz="2500"/>
              <a:t> was high than the 2019 Q1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 u="sng"/>
              <a:t>Reason: </a:t>
            </a:r>
            <a:r>
              <a:rPr lang="en-GB" sz="2500"/>
              <a:t>   In 2019 there are  some membership riders but when we take 2020 there is slightly higher than 2019 memberships.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While the casual riders take memberships it would some less amount than the casual ones. With some discount (or)coupons 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Because not only job holders there are some factors like part time job holders,students they can’t afford full price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So that’s one of the reason we see slightly increase in memberships than the 2019 Q1.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