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3.xml" ContentType="application/vnd.openxmlformats-officedocument.presentationml.notesSlide+xml"/>
  <Override PartName="/ppt/slides/slide13.xml" ContentType="application/vnd.openxmlformats-officedocument.presentationml.slide+xml"/>
  <Override PartName="/ppt/charts/chart2.xml" ContentType="application/vnd.openxmlformats-officedocument.drawingml.chart+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a:t>
            </a:r>
          </a:p>
        </c:rich>
      </c:tx>
      <c:layout/>
      <c:overlay val="0"/>
      <c:spPr>
        <a:noFill/>
        <a:ln>
          <a:noFill/>
        </a:ln>
      </c:spPr>
    </c:title>
    <c:autoTitleDeleted val="1"/>
    <c:plotArea>
      <c:layout>
        <c:manualLayout>
          <c:layoutTarget val="inner"/>
          <c:xMode val="edge"/>
          <c:yMode val="edge"/>
          <c:x val="0.04871511"/>
          <c:y val="0.34878972"/>
          <c:w val="0.67638516"/>
          <c:h val="0.566959"/>
        </c:manualLayout>
      </c:layout>
      <c:barChart>
        <c:barDir val="col"/>
        <c:grouping val="clustered"/>
        <c:varyColors val="0"/>
        <c:ser>
          <c:idx val="0"/>
          <c:order val="0"/>
          <c:tx>
            <c:v>Column Labels HIGH</c:v>
          </c:tx>
          <c:spPr>
            <a:solidFill>
              <a:srgbClr val="4F81BD"/>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spPr>
            <a:solidFill>
              <a:srgbClr val="C0504D"/>
            </a:solidFill>
            <a:ln>
              <a:noFill/>
            </a:ln>
          </c:spPr>
          <c:invertIfNegative val="0"/>
          <c:dLbls>
            <c:showLegendKey val="0"/>
            <c:showVal val="0"/>
            <c:showCatName val="0"/>
            <c:showSerName val="0"/>
            <c:showPercent val="0"/>
            <c:showBubbleSize val="0"/>
            <c:showLeaderLines val="1"/>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spPr>
            <a:solidFill>
              <a:srgbClr val="9BBB59"/>
            </a:solidFill>
            <a:ln>
              <a:noFill/>
            </a:ln>
          </c:spPr>
          <c:invertIfNegative val="0"/>
          <c:dLbls>
            <c:showLegendKey val="0"/>
            <c:showVal val="0"/>
            <c:showCatName val="0"/>
            <c:showSerName val="0"/>
            <c:showPercent val="0"/>
            <c:showBubbleSize val="0"/>
            <c:showLeaderLines val="1"/>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spPr>
            <a:solidFill>
              <a:srgbClr val="8064A2"/>
            </a:solidFill>
            <a:ln>
              <a:noFill/>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overlap val="-27"/>
        <c:gapWidth val="219"/>
        <c:axId val="0"/>
        <c:axId val="1"/>
      </c:barChart>
      <c:catAx>
        <c:axId val="0"/>
        <c:scaling>
          <c:orientation val="minMax"/>
        </c:scaling>
        <c:delete val="0"/>
        <c:axPos val="b"/>
        <c:numFmt formatCode="General" sourceLinked="0"/>
        <c:majorTickMark val="none"/>
        <c:minorTickMark val="none"/>
        <c:tickLblPos val="nextTo"/>
        <c:spPr>
          <a:ln w="12700">
            <a:solidFill>
              <a:srgbClr val="D9D9D9"/>
            </a:solidFill>
            <a:prstDash val="solid"/>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9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200" b="1" i="0" u="none" strike="noStrike" baseline="0">
                <a:solidFill>
                  <a:srgbClr val="595959"/>
                </a:solidFill>
                <a:latin typeface="Droid Sans"/>
                <a:ea typeface="Droid Sans"/>
                <a:cs typeface="Lucida Sans"/>
              </a:defRPr>
            </a:pPr>
            <a:r>
              <a:rPr lang="zh-CN"/>
              <a:t>Column Labels HIGH</a:t>
            </a:r>
          </a:p>
        </c:rich>
      </c:tx>
      <c:layout>
        <c:manualLayout>
          <c:xMode val="edge"/>
          <c:yMode val="edge"/>
          <c:x val="2.7077866E-4"/>
          <c:y val="0.9062197"/>
        </c:manualLayout>
      </c:layout>
      <c:overlay val="0"/>
      <c:spPr>
        <a:noFill/>
        <a:ln>
          <a:noFill/>
        </a:ln>
      </c:spPr>
    </c:title>
    <c:autoTitleDeleted val="1"/>
    <c:view3D>
      <c:rotX val="50"/>
      <c:rotY val="0"/>
      <c:depthPercent val="100"/>
      <c:rAngAx val="0"/>
      <c:perspective val="60"/>
    </c:view3D>
    <c:floor>
      <c:thickness val="0"/>
      <c:spPr>
        <a:noFill/>
        <a:ln>
          <a:noFill/>
        </a:ln>
      </c:spPr>
    </c:floor>
    <c:sideWall>
      <c:thickness val="0"/>
      <c:spPr>
        <a:noFill/>
        <a:ln>
          <a:noFill/>
        </a:ln>
      </c:spPr>
    </c:sideWall>
    <c:backWall>
      <c:thickness val="0"/>
      <c:spPr>
        <a:noFill/>
        <a:ln>
          <a:noFill/>
        </a:ln>
      </c:spPr>
    </c:backWall>
    <c:plotArea>
      <c:layout>
        <c:manualLayout>
          <c:layoutTarget val="inner"/>
          <c:xMode val="edge"/>
          <c:yMode val="edge"/>
          <c:x val="0.011111111"/>
          <c:y val="0.38104683"/>
          <c:w val="0.74722224"/>
          <c:h val="0.5047092"/>
        </c:manualLayout>
      </c:layout>
      <c:pie3DChart>
        <c:varyColors val="1"/>
        <c:ser>
          <c:idx val="0"/>
          <c:order val="0"/>
          <c:tx>
            <c:v>Column Labels HIGH</c:v>
          </c:tx>
          <c:dPt>
            <c:idx val="0"/>
            <c:bubble3D val="0"/>
            <c:spPr>
              <a:solidFill>
                <a:srgbClr val="4F81BD"/>
              </a:solidFill>
              <a:ln>
                <a:noFill/>
              </a:ln>
            </c:spPr>
          </c:dPt>
          <c:dPt>
            <c:idx val="1"/>
            <c:bubble3D val="0"/>
            <c:spPr>
              <a:solidFill>
                <a:srgbClr val="C0504D"/>
              </a:solidFill>
              <a:ln>
                <a:noFill/>
              </a:ln>
            </c:spPr>
          </c:dPt>
          <c:dPt>
            <c:idx val="2"/>
            <c:bubble3D val="0"/>
            <c:spPr>
              <a:solidFill>
                <a:srgbClr val="9BBB59"/>
              </a:solidFill>
              <a:ln>
                <a:noFill/>
              </a:ln>
            </c:spPr>
          </c:dPt>
          <c:dPt>
            <c:idx val="3"/>
            <c:bubble3D val="0"/>
            <c:spPr>
              <a:solidFill>
                <a:srgbClr val="8064A2"/>
              </a:solidFill>
              <a:ln>
                <a:noFill/>
              </a:ln>
            </c:spPr>
          </c:dPt>
          <c:dPt>
            <c:idx val="4"/>
            <c:bubble3D val="0"/>
            <c:spPr>
              <a:solidFill>
                <a:srgbClr val="4BACC6"/>
              </a:solidFill>
              <a:ln>
                <a:noFill/>
              </a:ln>
            </c:spPr>
          </c:dPt>
          <c:dPt>
            <c:idx val="5"/>
            <c:bubble3D val="0"/>
            <c:spPr>
              <a:solidFill>
                <a:srgbClr val="F79646"/>
              </a:solidFill>
              <a:ln>
                <a:noFill/>
              </a:ln>
            </c:spPr>
          </c:dPt>
          <c:dPt>
            <c:idx val="6"/>
            <c:bubble3D val="0"/>
            <c:spPr>
              <a:solidFill>
                <a:srgbClr val="2C4D74"/>
              </a:solidFill>
              <a:ln>
                <a:noFill/>
              </a:ln>
            </c:spPr>
          </c:dPt>
          <c:dPt>
            <c:idx val="7"/>
            <c:bubble3D val="0"/>
            <c:spPr>
              <a:solidFill>
                <a:srgbClr val="782C2A"/>
              </a:solidFill>
              <a:ln>
                <a:noFill/>
              </a:ln>
            </c:spPr>
          </c:dPt>
          <c:dPt>
            <c:idx val="8"/>
            <c:bubble3D val="0"/>
            <c:spPr>
              <a:solidFill>
                <a:srgbClr val="5D7430"/>
              </a:solidFill>
              <a:ln>
                <a:noFill/>
              </a:ln>
            </c:spPr>
          </c:dPt>
          <c:dPt>
            <c:idx val="9"/>
            <c:bubble3D val="0"/>
            <c:spPr>
              <a:solidFill>
                <a:srgbClr val="4C3A62"/>
              </a:solidFill>
              <a:ln>
                <a:noFill/>
              </a:ln>
            </c:spPr>
          </c:dPt>
          <c:dPt>
            <c:idx val="10"/>
            <c:bubble3D val="0"/>
            <c:spPr>
              <a:solidFill>
                <a:srgbClr val="91C3D5"/>
              </a:solidFill>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37.0</c:v>
                </c:pt>
                <c:pt idx="1">
                  <c:v>45.0</c:v>
                </c:pt>
                <c:pt idx="2">
                  <c:v>41.0</c:v>
                </c:pt>
                <c:pt idx="3">
                  <c:v>34.0</c:v>
                </c:pt>
                <c:pt idx="4">
                  <c:v>50.0</c:v>
                </c:pt>
                <c:pt idx="5">
                  <c:v>50.0</c:v>
                </c:pt>
                <c:pt idx="6">
                  <c:v>44.0</c:v>
                </c:pt>
                <c:pt idx="7">
                  <c:v>40.0</c:v>
                </c:pt>
                <c:pt idx="8">
                  <c:v>38.0</c:v>
                </c:pt>
                <c:pt idx="9">
                  <c:v>40.0</c:v>
                </c:pt>
                <c:pt idx="10">
                  <c:v>419.0</c:v>
                </c:pt>
              </c:numCache>
            </c:numRef>
          </c:val>
        </c:ser>
        <c:ser>
          <c:idx val="1"/>
          <c:order val="1"/>
          <c:tx>
            <c:v>LOW</c:v>
          </c:tx>
          <c:dPt>
            <c:idx val="0"/>
            <c:marker>
              <c:symbol val="dot"/>
              <c:size val="5"/>
              <c:spPr>
                <a:ln>
                  <a:solidFill>
                    <a:srgbClr val="4f81bd"/>
                  </a:solidFill>
                  <a:prstDash val="solid"/>
                </a:ln>
              </c:spPr>
            </c:marker>
            <c:invertIfNegative val="0"/>
            <c:bubble3D val="0"/>
            <c:spPr>
              <a:solidFill>
                <a:srgbClr val="4F81BD"/>
              </a:solidFill>
              <a:ln>
                <a:noFill/>
              </a:ln>
            </c:spPr>
          </c:dPt>
          <c:dPt>
            <c:idx val="1"/>
            <c:marker>
              <c:symbol val="dash"/>
              <c:size val="5"/>
              <c:spPr>
                <a:ln>
                  <a:solidFill>
                    <a:srgbClr val="c0504d"/>
                  </a:solidFill>
                  <a:prstDash val="solid"/>
                </a:ln>
              </c:spPr>
            </c:marker>
            <c:invertIfNegative val="0"/>
            <c:bubble3D val="0"/>
            <c:spPr>
              <a:solidFill>
                <a:srgbClr val="C0504D"/>
              </a:solidFill>
              <a:ln>
                <a:noFill/>
              </a:ln>
            </c:spPr>
          </c:dPt>
          <c:dPt>
            <c:idx val="2"/>
            <c:marker>
              <c:symbol val="diamond"/>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square"/>
              <c:size val="5"/>
              <c:spPr>
                <a:solidFill>
                  <a:srgbClr val="8064a2"/>
                </a:solidFill>
                <a:ln>
                  <a:solidFill>
                    <a:srgbClr val="8064a2"/>
                  </a:solidFill>
                  <a:prstDash val="solid"/>
                </a:ln>
              </c:spPr>
            </c:marker>
            <c:invertIfNegative val="0"/>
            <c:bubble3D val="0"/>
            <c:spPr>
              <a:solidFill>
                <a:srgbClr val="8064A2"/>
              </a:solidFill>
              <a:ln>
                <a:noFill/>
              </a:ln>
            </c:spPr>
          </c:dPt>
          <c:dPt>
            <c:idx val="4"/>
            <c:marker>
              <c:symbol val="triangle"/>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x"/>
              <c:size val="5"/>
              <c:spPr>
                <a:ln>
                  <a:solidFill>
                    <a:srgbClr val="8064a2"/>
                  </a:solidFill>
                  <a:prstDash val="solid"/>
                </a:ln>
              </c:spPr>
            </c:marker>
            <c:invertIfNegative val="0"/>
            <c:bubble3D val="0"/>
            <c:spPr>
              <a:solidFill>
                <a:srgbClr val="F79646"/>
              </a:solidFill>
              <a:ln>
                <a:noFill/>
              </a:ln>
            </c:spPr>
          </c:dPt>
          <c:dPt>
            <c:idx val="6"/>
            <c:marker>
              <c:symbol val="star"/>
              <c:size val="5"/>
              <c:spPr>
                <a:ln>
                  <a:solidFill>
                    <a:srgbClr val="8064a2"/>
                  </a:solidFill>
                  <a:prstDash val="solid"/>
                </a:ln>
              </c:spPr>
            </c:marker>
            <c:invertIfNegative val="0"/>
            <c:bubble3D val="0"/>
            <c:spPr>
              <a:solidFill>
                <a:srgbClr val="2C4D74"/>
              </a:solidFill>
              <a:ln>
                <a:noFill/>
              </a:ln>
            </c:spPr>
          </c:dPt>
          <c:dPt>
            <c:idx val="7"/>
            <c:marker>
              <c:symbol val="circl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plus"/>
              <c:size val="5"/>
              <c:spPr>
                <a:ln>
                  <a:solidFill>
                    <a:srgbClr val="8064a2"/>
                  </a:solidFill>
                  <a:prstDash val="solid"/>
                </a:ln>
              </c:spPr>
            </c:marker>
            <c:invertIfNegative val="0"/>
            <c:bubble3D val="0"/>
            <c:spPr>
              <a:solidFill>
                <a:srgbClr val="5D7430"/>
              </a:solidFill>
              <a:ln>
                <a:noFill/>
              </a:ln>
            </c:spPr>
          </c:dPt>
          <c:dPt>
            <c:idx val="9"/>
            <c:marker>
              <c:symbol val="dot"/>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80.0</c:v>
                </c:pt>
                <c:pt idx="1">
                  <c:v>89.0</c:v>
                </c:pt>
                <c:pt idx="2">
                  <c:v>78.0</c:v>
                </c:pt>
                <c:pt idx="3">
                  <c:v>76.0</c:v>
                </c:pt>
                <c:pt idx="4">
                  <c:v>73.0</c:v>
                </c:pt>
                <c:pt idx="5">
                  <c:v>68.0</c:v>
                </c:pt>
                <c:pt idx="6">
                  <c:v>85.0</c:v>
                </c:pt>
                <c:pt idx="7">
                  <c:v>78.0</c:v>
                </c:pt>
                <c:pt idx="8">
                  <c:v>75.0</c:v>
                </c:pt>
                <c:pt idx="9">
                  <c:v>79.0</c:v>
                </c:pt>
                <c:pt idx="10">
                  <c:v>781.0</c:v>
                </c:pt>
              </c:numCache>
            </c:numRef>
          </c:val>
        </c:ser>
        <c:ser>
          <c:idx val="2"/>
          <c:order val="2"/>
          <c:tx>
            <c:v>MED</c:v>
          </c:tx>
          <c:dPt>
            <c:idx val="0"/>
            <c:marker>
              <c:symbol val="circle"/>
              <c:size val="5"/>
              <c:spPr>
                <a:solidFill>
                  <a:srgbClr val="4f81bd"/>
                </a:solidFill>
                <a:ln>
                  <a:solidFill>
                    <a:srgbClr val="4f81bd"/>
                  </a:solidFill>
                  <a:prstDash val="solid"/>
                </a:ln>
              </c:spPr>
            </c:marker>
            <c:invertIfNegative val="0"/>
            <c:bubble3D val="0"/>
            <c:spPr>
              <a:solidFill>
                <a:srgbClr val="4F81BD"/>
              </a:solidFill>
              <a:ln>
                <a:noFill/>
              </a:ln>
            </c:spPr>
          </c:dPt>
          <c:dPt>
            <c:idx val="1"/>
            <c:marker>
              <c:symbol val="plus"/>
              <c:size val="5"/>
              <c:spPr>
                <a:ln>
                  <a:solidFill>
                    <a:srgbClr val="c0504d"/>
                  </a:solidFill>
                  <a:prstDash val="solid"/>
                </a:ln>
              </c:spPr>
            </c:marker>
            <c:invertIfNegative val="0"/>
            <c:bubble3D val="0"/>
            <c:spPr>
              <a:solidFill>
                <a:srgbClr val="C0504D"/>
              </a:solidFill>
              <a:ln>
                <a:noFill/>
              </a:ln>
            </c:spPr>
          </c:dPt>
          <c:dPt>
            <c:idx val="2"/>
            <c:marker>
              <c:symbol val="dot"/>
              <c:size val="5"/>
              <c:spPr>
                <a:ln>
                  <a:solidFill>
                    <a:srgbClr val="9bbb59"/>
                  </a:solidFill>
                  <a:prstDash val="solid"/>
                </a:ln>
              </c:spPr>
            </c:marker>
            <c:invertIfNegative val="0"/>
            <c:bubble3D val="0"/>
            <c:spPr>
              <a:solidFill>
                <a:srgbClr val="9BBB59"/>
              </a:solidFill>
              <a:ln>
                <a:noFill/>
              </a:ln>
            </c:spPr>
          </c:dPt>
          <c:dPt>
            <c:idx val="3"/>
            <c:marker>
              <c:symbol val="dash"/>
              <c:size val="5"/>
              <c:spPr>
                <a:ln>
                  <a:solidFill>
                    <a:srgbClr val="8064a2"/>
                  </a:solidFill>
                  <a:prstDash val="solid"/>
                </a:ln>
              </c:spPr>
            </c:marker>
            <c:invertIfNegative val="0"/>
            <c:bubble3D val="0"/>
            <c:spPr>
              <a:solidFill>
                <a:srgbClr val="8064A2"/>
              </a:solidFill>
              <a:ln>
                <a:noFill/>
              </a:ln>
            </c:spPr>
          </c:dPt>
          <c:dPt>
            <c:idx val="4"/>
            <c:marker>
              <c:symbol val="diamond"/>
              <c:size val="5"/>
              <c:spPr>
                <a:solidFill>
                  <a:srgbClr val="8064a2"/>
                </a:solidFill>
                <a:ln>
                  <a:solidFill>
                    <a:srgbClr val="8064a2"/>
                  </a:solidFill>
                  <a:prstDash val="solid"/>
                </a:ln>
              </c:spPr>
            </c:marker>
            <c:invertIfNegative val="0"/>
            <c:bubble3D val="0"/>
            <c:spPr>
              <a:solidFill>
                <a:srgbClr val="4BACC6"/>
              </a:solidFill>
              <a:ln>
                <a:noFill/>
              </a:ln>
            </c:spPr>
          </c:dPt>
          <c:dPt>
            <c:idx val="5"/>
            <c:marker>
              <c:symbol val="square"/>
              <c:size val="5"/>
              <c:spPr>
                <a:solidFill>
                  <a:srgbClr val="8064a2"/>
                </a:solidFill>
                <a:ln>
                  <a:solidFill>
                    <a:srgbClr val="8064a2"/>
                  </a:solidFill>
                  <a:prstDash val="solid"/>
                </a:ln>
              </c:spPr>
            </c:marker>
            <c:invertIfNegative val="0"/>
            <c:bubble3D val="0"/>
            <c:spPr>
              <a:solidFill>
                <a:srgbClr val="F79646"/>
              </a:solidFill>
              <a:ln>
                <a:noFill/>
              </a:ln>
            </c:spPr>
          </c:dPt>
          <c:dPt>
            <c:idx val="6"/>
            <c:marker>
              <c:symbol val="triangle"/>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x"/>
              <c:size val="5"/>
              <c:spPr>
                <a:ln>
                  <a:solidFill>
                    <a:srgbClr val="8064a2"/>
                  </a:solidFill>
                  <a:prstDash val="solid"/>
                </a:ln>
              </c:spPr>
            </c:marker>
            <c:invertIfNegative val="0"/>
            <c:bubble3D val="0"/>
            <c:spPr>
              <a:solidFill>
                <a:srgbClr val="782C2A"/>
              </a:solidFill>
              <a:ln>
                <a:noFill/>
              </a:ln>
            </c:spPr>
          </c:dPt>
          <c:dPt>
            <c:idx val="8"/>
            <c:marker>
              <c:symbol val="star"/>
              <c:size val="5"/>
              <c:spPr>
                <a:ln>
                  <a:solidFill>
                    <a:srgbClr val="8064a2"/>
                  </a:solidFill>
                  <a:prstDash val="solid"/>
                </a:ln>
              </c:spPr>
            </c:marker>
            <c:invertIfNegative val="0"/>
            <c:bubble3D val="0"/>
            <c:spPr>
              <a:solidFill>
                <a:srgbClr val="5D7430"/>
              </a:solidFill>
              <a:ln>
                <a:noFill/>
              </a:ln>
            </c:spPr>
          </c:dPt>
          <c:dPt>
            <c:idx val="9"/>
            <c:marker>
              <c:symbol val="circle"/>
              <c:size val="5"/>
              <c:spPr>
                <a:solidFill>
                  <a:srgbClr val="8064a2"/>
                </a:solidFill>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152.0</c:v>
                </c:pt>
                <c:pt idx="1">
                  <c:v>141.0</c:v>
                </c:pt>
                <c:pt idx="2">
                  <c:v>160.0</c:v>
                </c:pt>
                <c:pt idx="3">
                  <c:v>158.0</c:v>
                </c:pt>
                <c:pt idx="4">
                  <c:v>158.0</c:v>
                </c:pt>
                <c:pt idx="5">
                  <c:v>151.0</c:v>
                </c:pt>
                <c:pt idx="6">
                  <c:v>146.0</c:v>
                </c:pt>
                <c:pt idx="7">
                  <c:v>156.0</c:v>
                </c:pt>
                <c:pt idx="8">
                  <c:v>160.0</c:v>
                </c:pt>
                <c:pt idx="9">
                  <c:v>148.0</c:v>
                </c:pt>
                <c:pt idx="10">
                  <c:v>1530.0</c:v>
                </c:pt>
              </c:numCache>
            </c:numRef>
          </c:val>
        </c:ser>
        <c:ser>
          <c:idx val="3"/>
          <c:order val="3"/>
          <c:tx>
            <c:v>VERY HIGH</c:v>
          </c:tx>
          <c:dPt>
            <c:idx val="0"/>
            <c:marker>
              <c:symbol val="x"/>
              <c:size val="5"/>
              <c:spPr>
                <a:ln>
                  <a:solidFill>
                    <a:srgbClr val="4f81bd"/>
                  </a:solidFill>
                  <a:prstDash val="solid"/>
                </a:ln>
              </c:spPr>
            </c:marker>
            <c:invertIfNegative val="0"/>
            <c:bubble3D val="0"/>
            <c:spPr>
              <a:solidFill>
                <a:srgbClr val="4F81BD"/>
              </a:solidFill>
              <a:ln>
                <a:noFill/>
              </a:ln>
            </c:spPr>
          </c:dPt>
          <c:dPt>
            <c:idx val="1"/>
            <c:marker>
              <c:symbol val="star"/>
              <c:size val="5"/>
              <c:spPr>
                <a:ln>
                  <a:solidFill>
                    <a:srgbClr val="c0504d"/>
                  </a:solidFill>
                  <a:prstDash val="solid"/>
                </a:ln>
              </c:spPr>
            </c:marker>
            <c:invertIfNegative val="0"/>
            <c:bubble3D val="0"/>
            <c:spPr>
              <a:solidFill>
                <a:srgbClr val="C0504D"/>
              </a:solidFill>
              <a:ln>
                <a:noFill/>
              </a:ln>
            </c:spPr>
          </c:dPt>
          <c:dPt>
            <c:idx val="2"/>
            <c:marker>
              <c:symbol val="circle"/>
              <c:size val="5"/>
              <c:spPr>
                <a:solidFill>
                  <a:srgbClr val="9bbb59"/>
                </a:solidFill>
                <a:ln>
                  <a:solidFill>
                    <a:srgbClr val="9bbb59"/>
                  </a:solidFill>
                  <a:prstDash val="solid"/>
                </a:ln>
              </c:spPr>
            </c:marker>
            <c:invertIfNegative val="0"/>
            <c:bubble3D val="0"/>
            <c:spPr>
              <a:solidFill>
                <a:srgbClr val="9BBB59"/>
              </a:solidFill>
              <a:ln>
                <a:noFill/>
              </a:ln>
            </c:spPr>
          </c:dPt>
          <c:dPt>
            <c:idx val="3"/>
            <c:marker>
              <c:symbol val="plus"/>
              <c:size val="5"/>
              <c:spPr>
                <a:ln>
                  <a:solidFill>
                    <a:srgbClr val="8064a2"/>
                  </a:solidFill>
                  <a:prstDash val="solid"/>
                </a:ln>
              </c:spPr>
            </c:marker>
            <c:invertIfNegative val="0"/>
            <c:bubble3D val="0"/>
            <c:spPr>
              <a:solidFill>
                <a:srgbClr val="8064A2"/>
              </a:solidFill>
              <a:ln>
                <a:noFill/>
              </a:ln>
            </c:spPr>
          </c:dPt>
          <c:dPt>
            <c:idx val="4"/>
            <c:marker>
              <c:symbol val="dot"/>
              <c:size val="5"/>
              <c:spPr>
                <a:ln>
                  <a:solidFill>
                    <a:srgbClr val="8064a2"/>
                  </a:solidFill>
                  <a:prstDash val="solid"/>
                </a:ln>
              </c:spPr>
            </c:marker>
            <c:invertIfNegative val="0"/>
            <c:bubble3D val="0"/>
            <c:spPr>
              <a:solidFill>
                <a:srgbClr val="4BACC6"/>
              </a:solidFill>
              <a:ln>
                <a:noFill/>
              </a:ln>
            </c:spPr>
          </c:dPt>
          <c:dPt>
            <c:idx val="5"/>
            <c:marker>
              <c:symbol val="dash"/>
              <c:size val="5"/>
              <c:spPr>
                <a:ln>
                  <a:solidFill>
                    <a:srgbClr val="8064a2"/>
                  </a:solidFill>
                  <a:prstDash val="solid"/>
                </a:ln>
              </c:spPr>
            </c:marker>
            <c:invertIfNegative val="0"/>
            <c:bubble3D val="0"/>
            <c:spPr>
              <a:solidFill>
                <a:srgbClr val="F79646"/>
              </a:solidFill>
              <a:ln>
                <a:noFill/>
              </a:ln>
            </c:spPr>
          </c:dPt>
          <c:dPt>
            <c:idx val="6"/>
            <c:marker>
              <c:symbol val="diamond"/>
              <c:size val="5"/>
              <c:spPr>
                <a:solidFill>
                  <a:srgbClr val="8064a2"/>
                </a:solidFill>
                <a:ln>
                  <a:solidFill>
                    <a:srgbClr val="8064a2"/>
                  </a:solidFill>
                  <a:prstDash val="solid"/>
                </a:ln>
              </c:spPr>
            </c:marker>
            <c:invertIfNegative val="0"/>
            <c:bubble3D val="0"/>
            <c:spPr>
              <a:solidFill>
                <a:srgbClr val="2C4D74"/>
              </a:solidFill>
              <a:ln>
                <a:noFill/>
              </a:ln>
            </c:spPr>
          </c:dPt>
          <c:dPt>
            <c:idx val="7"/>
            <c:marker>
              <c:symbol val="square"/>
              <c:size val="5"/>
              <c:spPr>
                <a:solidFill>
                  <a:srgbClr val="8064a2"/>
                </a:solidFill>
                <a:ln>
                  <a:solidFill>
                    <a:srgbClr val="8064a2"/>
                  </a:solidFill>
                  <a:prstDash val="solid"/>
                </a:ln>
              </c:spPr>
            </c:marker>
            <c:invertIfNegative val="0"/>
            <c:bubble3D val="0"/>
            <c:spPr>
              <a:solidFill>
                <a:srgbClr val="782C2A"/>
              </a:solidFill>
              <a:ln>
                <a:noFill/>
              </a:ln>
            </c:spPr>
          </c:dPt>
          <c:dPt>
            <c:idx val="8"/>
            <c:marker>
              <c:symbol val="triangle"/>
              <c:size val="5"/>
              <c:spPr>
                <a:solidFill>
                  <a:srgbClr val="8064a2"/>
                </a:solidFill>
                <a:ln>
                  <a:solidFill>
                    <a:srgbClr val="8064a2"/>
                  </a:solidFill>
                  <a:prstDash val="solid"/>
                </a:ln>
              </c:spPr>
            </c:marker>
            <c:invertIfNegative val="0"/>
            <c:bubble3D val="0"/>
            <c:spPr>
              <a:solidFill>
                <a:srgbClr val="5D7430"/>
              </a:solidFill>
              <a:ln>
                <a:noFill/>
              </a:ln>
            </c:spPr>
          </c:dPt>
          <c:dPt>
            <c:idx val="9"/>
            <c:marker>
              <c:symbol val="x"/>
              <c:size val="5"/>
              <c:spPr>
                <a:ln>
                  <a:solidFill>
                    <a:srgbClr val="8064a2"/>
                  </a:solidFill>
                  <a:prstDash val="solid"/>
                </a:ln>
              </c:spPr>
            </c:marker>
            <c:invertIfNegative val="0"/>
            <c:bubble3D val="0"/>
            <c:spPr>
              <a:solidFill>
                <a:srgbClr val="4C3A62"/>
              </a:solidFill>
              <a:ln>
                <a:noFill/>
              </a:ln>
            </c:spPr>
          </c:dPt>
          <c:dLbls>
            <c:spPr>
              <a:noFill/>
              <a:ln>
                <a:noFill/>
              </a:ln>
            </c:spPr>
            <c:txPr>
              <a:bodyPr vert="horz"/>
              <a:lstStyle/>
              <a:p>
                <a:pPr>
                  <a:defRPr sz="1200" b="1" i="0" u="none" strike="noStrike" baseline="0">
                    <a:solidFill>
                      <a:srgbClr val="FFFFFF"/>
                    </a:solidFill>
                    <a:latin typeface="Droid Sans"/>
                    <a:ea typeface="Droid Sans"/>
                    <a:cs typeface="Lucida Sans"/>
                  </a:defRPr>
                </a:pPr>
                <a:endParaRPr lang="zh-CN"/>
              </a:p>
            </c:txPr>
            <c:numFmt formatCode="0%" sourceLinked="0"/>
            <c:dLblPos val="inEnd"/>
            <c:showLegendKey val="0"/>
            <c:showVal val="0"/>
            <c:showCatName val="1"/>
            <c:showSerName val="0"/>
            <c:showPercent val="1"/>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25.0</c:v>
                </c:pt>
                <c:pt idx="2">
                  <c:v>23.0</c:v>
                </c:pt>
                <c:pt idx="3">
                  <c:v>28.0</c:v>
                </c:pt>
                <c:pt idx="4">
                  <c:v>23.0</c:v>
                </c:pt>
                <c:pt idx="5">
                  <c:v>32.0</c:v>
                </c:pt>
                <c:pt idx="6">
                  <c:v>24.0</c:v>
                </c:pt>
                <c:pt idx="7">
                  <c:v>30.0</c:v>
                </c:pt>
                <c:pt idx="8">
                  <c:v>24.0</c:v>
                </c:pt>
                <c:pt idx="9">
                  <c:v>27.0</c:v>
                </c:pt>
                <c:pt idx="10">
                  <c:v>270.0</c:v>
                </c:pt>
              </c:numCache>
            </c:numRef>
          </c:val>
        </c:ser>
        <c:gapDepth val="150"/>
        <c:firstSliceAng val="0"/>
      </c:pie3DChart>
      <c:spPr>
        <a:noFill/>
        <a:ln>
          <a:noFill/>
        </a:ln>
      </c:spPr>
    </c:plotArea>
    <c:legend>
      <c:legendPos val="r"/>
      <c:layout/>
      <c:overlay val="0"/>
      <c:spPr>
        <a:solidFill>
          <a:srgbClr val="FFFFFF">
            <a:alpha val="78000"/>
          </a:srgbClr>
        </a:solidFill>
        <a:ln>
          <a:noFill/>
        </a:ln>
      </c:spPr>
      <c:txPr>
        <a:bodyPr/>
        <a:lstStyle/>
        <a:p>
          <a:pPr>
            <a:defRPr sz="1200" b="0" i="0" u="none" strike="noStrike" baseline="0">
              <a:solidFill>
                <a:srgbClr val="595959"/>
              </a:solidFill>
              <a:latin typeface="Droid Sans"/>
              <a:ea typeface="Droid Sans"/>
              <a:cs typeface="Lucida Sans"/>
            </a:defRPr>
          </a:pPr>
          <a:endParaRPr lang="zh-CN"/>
        </a:p>
      </c:txPr>
    </c:legend>
    <c:plotVisOnly val="1"/>
    <c:dispBlanksAs val="zero"/>
    <c:showDLblsOverMax val="0"/>
  </c:chart>
  <c:spPr>
    <a:pattFill prst="dkDnDiag">
      <a:fgClr>
        <a:srgbClr val="F2F2F2"/>
      </a:fgClr>
      <a:bgClr>
        <a:srgbClr val="FFFFFF"/>
      </a:bgClr>
    </a:patt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8/31/2024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2861846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353950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6" name="对象"/>
          <p:cNvSpPr>
            <a:spLocks noGrp="1"/>
          </p:cNvSpPr>
          <p:nvPr>
            <p:ph type="sldImg"/>
          </p:nvPr>
        </p:nvSpPr>
        <p:spPr>
          <a:xfrm rot="0">
            <a:off x="4038600" y="857250"/>
            <a:ext cx="4114800" cy="2314575"/>
          </a:xfrm>
          <a:prstGeom prst="rect"/>
          <a:noFill/>
          <a:ln w="12700" cmpd="sng" cap="flat">
            <a:noFill/>
            <a:prstDash val="solid"/>
            <a:miter/>
          </a:ln>
        </p:spPr>
      </p:sp>
      <p:sp>
        <p:nvSpPr>
          <p:cNvPr id="16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080923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397227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9" name="对象"/>
          <p:cNvSpPr>
            <a:spLocks noGrp="1"/>
          </p:cNvSpPr>
          <p:nvPr>
            <p:ph type="sldImg"/>
          </p:nvPr>
        </p:nvSpPr>
        <p:spPr>
          <a:xfrm rot="0">
            <a:off x="4038600" y="857250"/>
            <a:ext cx="4114800" cy="2314575"/>
          </a:xfrm>
          <a:prstGeom prst="rect"/>
          <a:noFill/>
          <a:ln w="12700" cmpd="sng" cap="flat">
            <a:noFill/>
            <a:prstDash val="solid"/>
            <a:miter/>
          </a:ln>
        </p:spPr>
      </p:sp>
      <p:sp>
        <p:nvSpPr>
          <p:cNvPr id="19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8821335"/>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98" name="对象"/>
          <p:cNvSpPr>
            <a:spLocks noGrp="1"/>
          </p:cNvSpPr>
          <p:nvPr>
            <p:ph type="sldImg"/>
          </p:nvPr>
        </p:nvSpPr>
        <p:spPr>
          <a:xfrm rot="0">
            <a:off x="4038600" y="857250"/>
            <a:ext cx="4114800" cy="2314575"/>
          </a:xfrm>
          <a:prstGeom prst="rect"/>
          <a:noFill/>
          <a:ln w="12700" cmpd="sng" cap="flat">
            <a:noFill/>
            <a:prstDash val="solid"/>
            <a:miter/>
          </a:ln>
        </p:spPr>
      </p:sp>
      <p:sp>
        <p:nvSpPr>
          <p:cNvPr id="19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0880415"/>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14</a:t>
            </a:fld>
            <a:endParaRPr lang="zh-CN" altLang="en-US" sz="1200">
              <a:latin typeface="Calibri" pitchFamily="0" charset="0"/>
              <a:ea typeface="等线" pitchFamily="0" charset="0"/>
              <a:cs typeface="Calibri" pitchFamily="0" charset="0"/>
            </a:endParaRPr>
          </a:p>
        </p:txBody>
      </p:sp>
      <p:sp>
        <p:nvSpPr>
          <p:cNvPr id="202" name="对象"/>
          <p:cNvSpPr>
            <a:spLocks noGrp="1"/>
          </p:cNvSpPr>
          <p:nvPr>
            <p:ph type="sldImg"/>
          </p:nvPr>
        </p:nvSpPr>
        <p:spPr>
          <a:xfrm rot="0">
            <a:off x="4038600" y="857250"/>
            <a:ext cx="4114800" cy="2314575"/>
          </a:xfrm>
          <a:prstGeom prst="rect"/>
          <a:noFill/>
          <a:ln w="12700" cmpd="sng" cap="flat">
            <a:noFill/>
            <a:prstDash val="solid"/>
            <a:miter/>
          </a:ln>
        </p:spPr>
      </p:sp>
      <p:sp>
        <p:nvSpPr>
          <p:cNvPr id="20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7141866"/>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15</a:t>
            </a:fld>
            <a:endParaRPr lang="zh-CN" altLang="en-US" sz="1200">
              <a:latin typeface="Calibri" pitchFamily="0" charset="0"/>
              <a:ea typeface="等线" pitchFamily="0" charset="0"/>
              <a:cs typeface="Calibri" pitchFamily="0" charset="0"/>
            </a:endParaRPr>
          </a:p>
        </p:txBody>
      </p:sp>
      <p:sp>
        <p:nvSpPr>
          <p:cNvPr id="205" name="对象"/>
          <p:cNvSpPr>
            <a:spLocks noGrp="1"/>
          </p:cNvSpPr>
          <p:nvPr>
            <p:ph type="sldImg"/>
          </p:nvPr>
        </p:nvSpPr>
        <p:spPr>
          <a:xfrm rot="0">
            <a:off x="4038600" y="857250"/>
            <a:ext cx="4114800" cy="2314575"/>
          </a:xfrm>
          <a:prstGeom prst="rect"/>
          <a:noFill/>
          <a:ln w="12700" cmpd="sng" cap="flat">
            <a:noFill/>
            <a:prstDash val="solid"/>
            <a:miter/>
          </a:ln>
        </p:spPr>
      </p:sp>
      <p:sp>
        <p:nvSpPr>
          <p:cNvPr id="20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3315925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3463489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4204071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364554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0721361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7" name="对象"/>
          <p:cNvSpPr>
            <a:spLocks noGrp="1"/>
          </p:cNvSpPr>
          <p:nvPr>
            <p:ph type="sldImg"/>
          </p:nvPr>
        </p:nvSpPr>
        <p:spPr>
          <a:xfrm rot="0">
            <a:off x="4038600" y="857250"/>
            <a:ext cx="4114800" cy="2314575"/>
          </a:xfrm>
          <a:prstGeom prst="rect"/>
          <a:noFill/>
          <a:ln w="12700" cmpd="sng" cap="flat">
            <a:noFill/>
            <a:prstDash val="solid"/>
            <a:miter/>
          </a:ln>
        </p:spPr>
      </p:sp>
      <p:sp>
        <p:nvSpPr>
          <p:cNvPr id="13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359994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6" name="对象"/>
          <p:cNvSpPr>
            <a:spLocks noGrp="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913892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9" name="对象"/>
          <p:cNvSpPr>
            <a:spLocks noGrp="1"/>
          </p:cNvSpPr>
          <p:nvPr>
            <p:ph type="sldImg"/>
          </p:nvPr>
        </p:nvSpPr>
        <p:spPr>
          <a:xfrm rot="0">
            <a:off x="4038600" y="857250"/>
            <a:ext cx="4114800" cy="2314575"/>
          </a:xfrm>
          <a:prstGeom prst="rect"/>
          <a:noFill/>
          <a:ln w="12700" cmpd="sng" cap="flat">
            <a:noFill/>
            <a:prstDash val="solid"/>
            <a:miter/>
          </a:ln>
        </p:spPr>
      </p:sp>
      <p:sp>
        <p:nvSpPr>
          <p:cNvPr id="1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5857808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7825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7282783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108655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297497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7031203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94394919"/>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8"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69"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70"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71"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7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3"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74"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75"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76"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7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78"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79" name="文本框"/>
          <p:cNvSpPr>
            <a:spLocks xmlns:a="http://schemas.openxmlformats.org/drawingml/2006/main" noGrp="1"/>
          </p:cNvSpPr>
          <p:nvPr>
            <p:ph type="body" idx="1"/>
          </p:nvPr>
        </p:nvSpPr>
        <p:spPr>
          <a:xfrm xmlns:a="http://schemas.openxmlformats.org/drawingml/2006/main" rot="0">
            <a:off x="609600" y="1577340"/>
            <a:ext cx="1097280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8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8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8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2707441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482032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043979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8344213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288104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293817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8942186"/>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004688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7888292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8/31/2024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9939231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628523" cy="1333500"/>
            <a:chOff x="876298" y="990599"/>
            <a:chExt cx="1628523" cy="1333500"/>
          </a:xfrm>
        </p:grpSpPr>
        <p:sp>
          <p:nvSpPr>
            <p:cNvPr id="38" name="曲线"/>
            <p:cNvSpPr>
              <a:spLocks/>
            </p:cNvSpPr>
            <p:nvPr/>
          </p:nvSpPr>
          <p:spPr>
            <a:xfrm rot="0">
              <a:off x="876298" y="1266824"/>
              <a:ext cx="1147975" cy="1057275"/>
            </a:xfrm>
            <a:custGeom>
              <a:gdLst>
                <a:gd name="T1" fmla="*/ 0 w 21600"/>
                <a:gd name="T2" fmla="*/ 0 h 21600"/>
                <a:gd name="T3" fmla="*/ 21600 w 21600"/>
                <a:gd name="T4" fmla="*/ 21600 h 21600"/>
              </a:gdLst>
              <a:rect l="T1" t="T2" r="T3" b="T4"/>
              <a:pathLst>
                <a:path w="21600" h="21600">
                  <a:moveTo>
                    <a:pt x="16954" y="0"/>
                  </a:moveTo>
                  <a:lnTo>
                    <a:pt x="4643" y="0"/>
                  </a:lnTo>
                  <a:lnTo>
                    <a:pt x="0" y="10801"/>
                  </a:lnTo>
                  <a:lnTo>
                    <a:pt x="4643" y="21600"/>
                  </a:lnTo>
                  <a:lnTo>
                    <a:pt x="16954" y="21600"/>
                  </a:lnTo>
                  <a:lnTo>
                    <a:pt x="21600"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899688" y="990599"/>
              <a:ext cx="605133" cy="561974"/>
            </a:xfrm>
            <a:custGeom>
              <a:gdLst>
                <a:gd name="T1" fmla="*/ 0 w 21600"/>
                <a:gd name="T2" fmla="*/ 0 h 21600"/>
                <a:gd name="T3" fmla="*/ 21600 w 21600"/>
                <a:gd name="T4" fmla="*/ 21600 h 21600"/>
              </a:gdLst>
              <a:rect l="T1" t="T2" r="T3" b="T4"/>
              <a:pathLst>
                <a:path w="21600" h="21600">
                  <a:moveTo>
                    <a:pt x="16914" y="0"/>
                  </a:moveTo>
                  <a:lnTo>
                    <a:pt x="4683" y="0"/>
                  </a:lnTo>
                  <a:lnTo>
                    <a:pt x="0" y="10797"/>
                  </a:lnTo>
                  <a:lnTo>
                    <a:pt x="4683" y="21600"/>
                  </a:lnTo>
                  <a:lnTo>
                    <a:pt x="16914" y="21600"/>
                  </a:lnTo>
                  <a:lnTo>
                    <a:pt x="21600" y="10797"/>
                  </a:lnTo>
                  <a:lnTo>
                    <a:pt x="16914"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557331" cy="1438275"/>
          </a:xfrm>
          <a:custGeom>
            <a:gdLst>
              <a:gd name="T1" fmla="*/ 0 w 21600"/>
              <a:gd name="T2" fmla="*/ 0 h 21600"/>
              <a:gd name="T3" fmla="*/ 21600 w 21600"/>
              <a:gd name="T4" fmla="*/ 21600 h 21600"/>
            </a:gdLst>
            <a:rect l="T1" t="T2" r="T3" b="T4"/>
            <a:pathLst>
              <a:path w="21600" h="21600">
                <a:moveTo>
                  <a:pt x="16938" y="0"/>
                </a:moveTo>
                <a:lnTo>
                  <a:pt x="4659" y="0"/>
                </a:lnTo>
                <a:lnTo>
                  <a:pt x="0" y="10798"/>
                </a:lnTo>
                <a:lnTo>
                  <a:pt x="4659"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676326"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238083" y="0"/>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41197"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04472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B.Ajay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 </a:t>
            </a:r>
            <a:r>
              <a:rPr lang="en-US" altLang="zh-CN" sz="2400" b="0" i="0" u="none" strike="noStrike" kern="1200" cap="none" spc="0" baseline="0">
                <a:solidFill>
                  <a:schemeClr val="tx1"/>
                </a:solidFill>
                <a:latin typeface="Calibri" pitchFamily="0" charset="0"/>
                <a:ea typeface="宋体" pitchFamily="0" charset="0"/>
                <a:cs typeface="Calibri" pitchFamily="0" charset="0"/>
              </a:rPr>
              <a:t>122204</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1</a:t>
            </a:r>
            <a:r>
              <a:rPr lang="en-US" altLang="zh-CN" sz="2400" b="0" i="0" u="none" strike="noStrike" kern="1200" cap="none" spc="0" baseline="0">
                <a:solidFill>
                  <a:schemeClr val="tx1"/>
                </a:solidFill>
                <a:latin typeface="Calibri" pitchFamily="0" charset="0"/>
                <a:ea typeface="宋体" pitchFamily="0" charset="0"/>
                <a:cs typeface="Calibri" pitchFamily="0" charset="0"/>
              </a:rPr>
              <a:t>3</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  BCOM ( CORPORATE  SECRETARYSHIP)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Code.                    :  1683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 GOVT ARTS AND SCIENCE COLLEGE RK NAGAR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CHENNAI - 81</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0123317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739774" y="291147"/>
            <a:ext cx="8480424" cy="910208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en-US" altLang="zh-CN" sz="4800" b="1" i="0" u="none" strike="noStrike" kern="1200" cap="none" spc="5" baseline="0">
              <a:solidFill>
                <a:schemeClr val="tx1"/>
              </a:solidFill>
              <a:latin typeface="Trebuchet MS" pitchFamily="0" charset="0"/>
              <a:ea typeface="宋体" pitchFamily="0" charset="0"/>
              <a:cs typeface="Trebuchet MS" pitchFamily="0" charset="0"/>
            </a:endParaRPr>
          </a:p>
          <a:p>
            <a:pPr marL="12700" indent="0" algn="l">
              <a:lnSpc>
                <a:spcPct val="100000"/>
              </a:lnSpc>
              <a:spcBef>
                <a:spcPts val="104"/>
              </a:spcBef>
              <a:spcAft>
                <a:spcPts val="0"/>
              </a:spcAft>
              <a:buNone/>
            </a:pPr>
            <a:endParaRPr lang="en-US" altLang="zh-CN" sz="36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Download the data in the edunet website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ready to work project</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927100" indent="-91440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 Feature collection</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employee id</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identify the priority</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Group similar features together</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Data Cleaning</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Identify the missing value</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527050" indent="-514350" algn="l">
              <a:lnSpc>
                <a:spcPct val="100000"/>
              </a:lnSpc>
              <a:spcBef>
                <a:spcPts val="104"/>
              </a:spcBef>
              <a:spcAft>
                <a:spcPts val="0"/>
              </a:spcAft>
              <a:buClrTx/>
              <a:buAutoNum type="arabicParenR"/>
            </a:pPr>
            <a:r>
              <a:rPr lang="en-US" altLang="zh-CN" sz="2800" b="1" i="0" u="none" strike="noStrike" kern="1200" cap="none" spc="5" baseline="0">
                <a:solidFill>
                  <a:schemeClr val="tx1"/>
                </a:solidFill>
                <a:latin typeface="Times New Roman" pitchFamily="18" charset="0"/>
                <a:ea typeface="宋体" pitchFamily="0" charset="0"/>
                <a:cs typeface="Times New Roman" pitchFamily="18" charset="0"/>
              </a:rPr>
              <a:t>And filter the missing values</a:t>
            </a: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755650" indent="-742950" algn="l">
              <a:lnSpc>
                <a:spcPct val="100000"/>
              </a:lnSpc>
              <a:spcBef>
                <a:spcPts val="104"/>
              </a:spcBef>
              <a:spcAft>
                <a:spcPts val="0"/>
              </a:spcAft>
              <a:buClrTx/>
              <a:buAutoNum type="arabicParenR"/>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en-US" altLang="zh-CN" sz="2800" b="1" i="0" u="none" strike="noStrike" kern="1200" cap="none" spc="5" baseline="0">
              <a:solidFill>
                <a:schemeClr val="tx1"/>
              </a:solidFill>
              <a:latin typeface="Times New Roman" pitchFamily="18" charset="0"/>
              <a:ea typeface="宋体" pitchFamily="0" charset="0"/>
              <a:cs typeface="Times New Roman" pitchFamily="18" charset="0"/>
            </a:endParaRPr>
          </a:p>
          <a:p>
            <a:pPr marL="12700" indent="0" algn="l">
              <a:lnSpc>
                <a:spcPct val="100000"/>
              </a:lnSpc>
              <a:spcBef>
                <a:spcPts val="104"/>
              </a:spcBef>
              <a:spcAft>
                <a:spcPts val="0"/>
              </a:spcAft>
              <a:buNone/>
            </a:pP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Tree>
    <p:extLst>
      <p:ext uri="{BB962C8B-B14F-4D97-AF65-F5344CB8AC3E}">
        <p14:creationId xmlns:p14="http://schemas.microsoft.com/office/powerpoint/2010/main" val="27999113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3" name="文本框"/>
          <p:cNvSpPr>
            <a:spLocks noGrp="1"/>
          </p:cNvSpPr>
          <p:nvPr>
            <p:ph type="title"/>
          </p:nvPr>
        </p:nvSpPr>
        <p:spPr>
          <a:xfrm rot="0">
            <a:off x="755333" y="385444"/>
            <a:ext cx="8693468" cy="603242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Calculating the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find the performance level with the help of rating of                                                                                                                                                                                       the employee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Create the pivort table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2)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4" name="文本框"/>
          <p:cNvSpPr>
            <a:spLocks noGrp="1"/>
          </p:cNvSpPr>
          <p:nvPr>
            <p:ph type="body" idx="1"/>
          </p:nvPr>
        </p:nvSpPr>
        <p:spPr>
          <a:xfrm rot="0">
            <a:off x="609600" y="1577340"/>
            <a:ext cx="10972800" cy="553998"/>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600" b="1" i="0" u="none" strike="noStrike" kern="0" cap="none" spc="0" baseline="0">
                <a:latin typeface="Times New Roman" pitchFamily="18" charset="0"/>
                <a:ea typeface="宋体" pitchFamily="0" charset="0"/>
                <a:cs typeface="Times New Roman" pitchFamily="18" charset="0"/>
              </a:rPr>
              <a:t>             </a:t>
            </a:r>
            <a:endParaRPr lang="zh-CN" altLang="en-US" sz="3600" b="1" i="0" u="none" strike="noStrike" kern="0" cap="none" spc="0" baseline="0">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12601144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430887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Visualisation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1) The features are used in pivot chart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3) Row – Business Unit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4) Column – Performance level</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5)  Values – First Name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6) Filter – Gender Code, Department Type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2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8" name="文本框"/>
          <p:cNvSpPr>
            <a:spLocks noGrp="1"/>
          </p:cNvSpPr>
          <p:nvPr>
            <p:ph type="body" idx="1"/>
          </p:nvPr>
        </p:nvSpPr>
        <p:spPr>
          <a:xfrm flipH="1" flipV="1" rot="0">
            <a:off x="11582401" y="6103620"/>
            <a:ext cx="457200" cy="22098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38139638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5" name="文本框"/>
          <p:cNvSpPr>
            <a:spLocks noGrp="1"/>
          </p:cNvSpPr>
          <p:nvPr>
            <p:ph type="title"/>
          </p:nvPr>
        </p:nvSpPr>
        <p:spPr>
          <a:xfrm rot="0">
            <a:off x="755332" y="385444"/>
            <a:ext cx="243713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97" name="图表"/>
          <p:cNvGraphicFramePr/>
          <p:nvPr/>
        </p:nvGraphicFramePr>
        <p:xfrm>
          <a:off x="1371600" y="1413510"/>
          <a:ext cx="8092440" cy="4663440"/>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1514546602"/>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201" name="图表"/>
          <p:cNvGraphicFramePr/>
          <p:nvPr/>
        </p:nvGraphicFramePr>
        <p:xfrm>
          <a:off x="990600" y="801410"/>
          <a:ext cx="7391400" cy="5333999"/>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873561983"/>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4" name="文本框"/>
          <p:cNvSpPr>
            <a:spLocks noGrp="1"/>
          </p:cNvSpPr>
          <p:nvPr>
            <p:ph type="title"/>
          </p:nvPr>
        </p:nvSpPr>
        <p:spPr>
          <a:xfrm rot="0">
            <a:off x="755332" y="385444"/>
            <a:ext cx="10681335" cy="621708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analysis is a crucial process for organizations striving to optimize their operations improve efficiency and achieve strategic goals. The insights gained from performance analysis enable informed decision-making allowing leaders to allocate resources effectively refine processes, and set realistic, data-driven objectives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Performance analysis is not just about assessing past and present performance; it’s about building a foundation for future success. By continuously monitoring and analyzing performance, organization can ensure they are on the right path toward sustained improvement and long term achievement. </a:t>
            </a:r>
            <a:br>
              <a:rPr lang="zh-CN" altLang="en-US" sz="4800" b="1" i="0" u="none" strike="noStrike" kern="0" cap="none" spc="0" baseline="0">
                <a:solidFill>
                  <a:schemeClr val="tx1"/>
                </a:solidFill>
                <a:latin typeface="Times New Roman" pitchFamily="18" charset="0"/>
                <a:ea typeface="宋体" pitchFamily="0" charset="0"/>
                <a:cs typeface="Times New Roman" pitchFamily="18" charset="0"/>
              </a:rPr>
            </a:b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882963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0273952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57576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8081328" cy="45027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14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br>
              <a:rPr lang="zh-CN" altLang="en-US" sz="4250" b="1" i="0" u="none" strike="noStrike" kern="0" cap="none" spc="10" baseline="0">
                <a:solidFill>
                  <a:schemeClr val="tx1"/>
                </a:solidFill>
                <a:latin typeface="Trebuchet MS" pitchFamily="0" charset="0"/>
                <a:ea typeface="宋体" pitchFamily="0" charset="0"/>
                <a:cs typeface="Trebuchet MS" pitchFamily="0"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br>
              <a:rPr lang="zh-CN" altLang="en-US" sz="20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0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3600" b="1" i="0" u="none" strike="noStrike" kern="0" cap="none" spc="10" baseline="0">
                <a:solidFill>
                  <a:schemeClr val="tx1"/>
                </a:solidFill>
                <a:latin typeface="Times New Roman" pitchFamily="18" charset="0"/>
                <a:ea typeface="宋体" pitchFamily="0" charset="0"/>
                <a:cs typeface="Times New Roman" pitchFamily="18" charset="0"/>
              </a:rPr>
              <a:t>  </a:t>
            </a: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Analysing individual and team performance helps identify top performers, areas where training is needed and how to better align employee efforts with organisational goal.</a:t>
            </a:r>
            <a:br>
              <a:rPr lang="zh-CN" altLang="en-US" sz="2800" b="1" i="0" u="none" strike="noStrike" kern="0" cap="none" spc="1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10" baseline="0">
                <a:solidFill>
                  <a:schemeClr val="tx1"/>
                </a:solidFill>
                <a:latin typeface="Times New Roman" pitchFamily="18" charset="0"/>
                <a:ea typeface="宋体" pitchFamily="0" charset="0"/>
                <a:cs typeface="Times New Roman" pitchFamily="18" charset="0"/>
              </a:rPr>
              <a:t> Performance analysis helps organization pinpoint areas where they are excelling and areas that need improvement.</a:t>
            </a:r>
            <a:br>
              <a:rPr lang="zh-CN" altLang="en-US" sz="2800" b="1" i="0" u="none" strike="noStrike" kern="0" cap="none" spc="10" baseline="0">
                <a:solidFill>
                  <a:schemeClr val="tx1"/>
                </a:solidFill>
                <a:latin typeface="Trebuchet MS" pitchFamily="0" charset="0"/>
                <a:ea typeface="宋体" pitchFamily="0" charset="0"/>
                <a:cs typeface="Trebuchet MS" pitchFamily="0" charset="0"/>
              </a:rPr>
            </a:br>
            <a:endParaRPr lang="zh-CN" altLang="en-US" sz="2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4966621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990600" y="2133600"/>
            <a:ext cx="7924800" cy="35204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rPr>
              <a:t>Employee performance analyzing means analyzing the performance of the employee by considering various factors like Gender, Performance Score, Rating and their achievements. It also identify the trends and patterns of different categories of  employee performance</a:t>
            </a:r>
            <a:endParaRPr lang="en-US" altLang="zh-CN" sz="2800" b="1"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9615454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457200" y="457200"/>
            <a:ext cx="7848599" cy="58743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1. Executive Leadership</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2. Managers and Department heads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3. HR Team</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4. Financial Analysts and accountants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5. Project Managers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6. Sales and Marketing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7. IT and Data Analysts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8. Quality Assurance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9. Operations Teams</a:t>
            </a:r>
            <a:br>
              <a:rPr lang="zh-CN" altLang="en-US" sz="2800" b="1" i="0" u="none" strike="noStrike" kern="0" cap="none" spc="5"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    10.</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5" baseline="0">
                <a:solidFill>
                  <a:schemeClr val="tx1"/>
                </a:solidFill>
                <a:latin typeface="Times New Roman" pitchFamily="18" charset="0"/>
                <a:ea typeface="宋体" pitchFamily="0" charset="0"/>
                <a:cs typeface="Times New Roman" pitchFamily="18" charset="0"/>
              </a:rPr>
              <a:t>External stakeholders</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    </a:t>
            </a:r>
            <a:br>
              <a:rPr lang="zh-CN" altLang="en-US" sz="3200" b="1" i="0" u="none" strike="noStrike" kern="0" cap="none" spc="5" baseline="0">
                <a:solidFill>
                  <a:schemeClr val="tx1"/>
                </a:solidFill>
                <a:latin typeface="Trebuchet MS" pitchFamily="0" charset="0"/>
                <a:ea typeface="宋体" pitchFamily="0" charset="0"/>
                <a:cs typeface="Trebuchet MS" pitchFamily="0" charset="0"/>
              </a:rPr>
            </a:b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6881939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58165" y="857885"/>
            <a:ext cx="9763125" cy="541400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Conditional formatting - Missing</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Filter - Remove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Formula – Performance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Pivot – Summary</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Graph – Data Visualization</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a:t>
            </a: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br>
              <a:rPr lang="zh-CN" altLang="en-US" sz="3600" b="1" i="0" u="none" strike="noStrike" kern="0" cap="none" spc="0" baseline="0">
                <a:solidFill>
                  <a:schemeClr val="tx1"/>
                </a:solidFill>
                <a:latin typeface="Trebuchet MS" pitchFamily="0" charset="0"/>
                <a:ea typeface="宋体" pitchFamily="0" charset="0"/>
                <a:cs typeface="Trebuchet MS" pitchFamily="0" charset="0"/>
              </a:rPr>
            </a:br>
            <a:r>
              <a:rPr lang="en-US" altLang="zh-CN" sz="36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1437669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535531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 Edunet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27 -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9 - Features</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id - Number</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Name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Employee type - Text</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 Performance level - Text </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Gender - Male, Female</a:t>
            </a:r>
            <a:br>
              <a:rPr lang="zh-CN" altLang="en-US" sz="2800" b="1"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2800" b="1" i="0" u="none" strike="noStrike" kern="0" cap="none" spc="0" baseline="0">
                <a:solidFill>
                  <a:schemeClr val="tx1"/>
                </a:solidFill>
                <a:latin typeface="Times New Roman" pitchFamily="18" charset="0"/>
                <a:ea typeface="宋体" pitchFamily="0" charset="0"/>
                <a:cs typeface="Times New Roman" pitchFamily="18" charset="0"/>
              </a:rPr>
              <a:t>Employee Rating – Number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66169328"/>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6" name="文本框"/>
          <p:cNvSpPr>
            <a:spLocks noGrp="1"/>
          </p:cNvSpPr>
          <p:nvPr>
            <p:ph type="title"/>
          </p:nvPr>
        </p:nvSpPr>
        <p:spPr>
          <a:xfrm rot="0">
            <a:off x="739774" y="654938"/>
            <a:ext cx="8480425" cy="216916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0" baseline="0">
                <a:solidFill>
                  <a:schemeClr val="tx1"/>
                </a:solidFill>
                <a:latin typeface="Trebuchet MS" pitchFamily="0" charset="0"/>
                <a:ea typeface="宋体" pitchFamily="0" charset="0"/>
                <a:cs typeface="Trebuchet MS" pitchFamily="0" charset="0"/>
              </a:rPr>
            </a:br>
            <a:r>
              <a:rPr lang="en-US" altLang="zh-CN" sz="2800" b="1" i="0" u="none" strike="noStrike" kern="0" cap="none" spc="20" baseline="0">
                <a:solidFill>
                  <a:schemeClr val="tx1"/>
                </a:solidFill>
                <a:latin typeface="Times New Roman" pitchFamily="18" charset="0"/>
                <a:ea typeface="宋体" pitchFamily="0" charset="0"/>
                <a:cs typeface="Times New Roman" pitchFamily="18" charset="0"/>
              </a:rPr>
              <a:t> Performance level = IFS ( Z8&gt;=5,”VERY HIGH”,Z8&gt;4,”HIGH“,Z8&gt;=3,”MED”,TRUE,”LOW”)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4320038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cp:revision>
  <dcterms:created xsi:type="dcterms:W3CDTF">2024-03-28T17:07:22Z</dcterms:created>
  <dcterms:modified xsi:type="dcterms:W3CDTF">2024-08-31T15:43:42Z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2f4d047f52314faab648b3fe9ef9b6f8</vt:lpwstr>
  </property>
</Properties>
</file>