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9"/>
  </p:notesMasterIdLst>
  <p:sldIdLst>
    <p:sldId id="303" r:id="rId2"/>
    <p:sldId id="306" r:id="rId3"/>
    <p:sldId id="308" r:id="rId4"/>
    <p:sldId id="257" r:id="rId5"/>
    <p:sldId id="304" r:id="rId6"/>
    <p:sldId id="305" r:id="rId7"/>
    <p:sldId id="307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FD122-3F29-4E8A-8D4E-FEBB7E574B40}">
  <a:tblStyle styleId="{2D5FD122-3F29-4E8A-8D4E-FEBB7E574B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5000" autoAdjust="0"/>
  </p:normalViewPr>
  <p:slideViewPr>
    <p:cSldViewPr snapToGrid="0">
      <p:cViewPr varScale="1">
        <p:scale>
          <a:sx n="129" d="100"/>
          <a:sy n="129" d="100"/>
        </p:scale>
        <p:origin x="13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2cab6e55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2cab6e55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D7A72-C98A-4C16-A6D2-ECE7B11A3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FBA43-0063-495C-8F7D-37CF4657B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1690-5FEE-4915-A5AF-30370072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791-F4A6-4C23-84C8-C2B3DF23387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0739-72BE-415C-93C7-F3DC7FF3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8C52-7F50-417B-A19E-B3F5A302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3845-2D93-4466-9A1A-95C45ADE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462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BB6F-6BB6-48D6-8117-42131D84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D0F15-00E6-4448-A0C5-37755CB22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53B6F-30F7-4D5D-A602-E12151B0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791-F4A6-4C23-84C8-C2B3DF23387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D6DB-B98F-4D09-9E21-AA629BE0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7A4BB-149B-4735-BBE1-6A4C3661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3845-2D93-4466-9A1A-95C45ADE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0601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1F764-DB0B-4255-A086-8A9F6B0BD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49E4F-3A4B-4A69-B472-D6272A61A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99E96-EBF6-4509-B116-53FC6C04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791-F4A6-4C23-84C8-C2B3DF23387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AF554-13C1-426E-ACBC-AF530DC3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22582-A991-403D-AD55-BEFD3AA2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3845-2D93-4466-9A1A-95C45ADE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109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361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686700" y="1000075"/>
            <a:ext cx="7392900" cy="32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marL="914400" lvl="1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marL="1371600" lvl="2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marL="1828800" lvl="3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marL="2286000" lvl="4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marL="2743200" lvl="5" indent="-307975"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marL="3200400" lvl="6" indent="-307975"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marL="3657600" lvl="7" indent="-307975"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marL="4114800" lvl="8" indent="-307975"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2010025" y="378225"/>
            <a:ext cx="6589800" cy="5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902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1873-0B13-45B1-A9C2-671B6DAC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A560-0E6B-4323-8C1B-2B85F69E2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B257D-9595-4DA7-B5AD-04C89DB5E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791-F4A6-4C23-84C8-C2B3DF23387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AF0FF-33A6-45D6-82B3-54ED01014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8054-B735-4703-AAF7-A11405BB3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3845-2D93-4466-9A1A-95C45ADE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672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9E10-58F8-413D-8AB4-5B1D7205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B6B2A-7A6D-471A-B2E7-46A21A968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FDF3-E29F-42AC-8CBB-C669D805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791-F4A6-4C23-84C8-C2B3DF23387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9A34-4DC9-4C00-BE7B-1B049B5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AF2A7-0311-447C-8C6D-A48DFE98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3845-2D93-4466-9A1A-95C45ADE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9835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D03C-7644-4A3C-B8C7-1BF293B8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69D8-E41D-4F24-8AE1-CE80BA24E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7C496-2243-4672-B706-8A3BCB391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77D17-A6A1-48DC-9556-C1D74E83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791-F4A6-4C23-84C8-C2B3DF23387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90DED-E427-4DBA-8EFE-3BCB1B58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7ABB1-8EDA-4319-8F5E-ADCE2EF4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3845-2D93-4466-9A1A-95C45ADE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8940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E902-62BC-42E7-91B3-C02BCE5FE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DE7D0-337F-47E0-98A9-16FAFF0BB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15AB6-A92D-4BFB-BFEC-06992A27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AE1D6-149C-4B93-B38B-A7F0FAFC4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2914A-425D-4739-A430-1889D09DB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D1311-5124-46FB-91DD-DA4C47A4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791-F4A6-4C23-84C8-C2B3DF23387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22345-0083-4234-AA7D-82A3B9FD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E3D5F-98DE-4BD1-A4C8-67C021863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3845-2D93-4466-9A1A-95C45ADE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05855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02E5-4BCB-49D6-9A83-6D1351B9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FB038-A054-4DBA-9D72-CCE404DA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791-F4A6-4C23-84C8-C2B3DF23387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0DDB8-48DB-44FC-B4E6-69AC3D21F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4B708-3D8F-46B1-829E-3EC8FE64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3845-2D93-4466-9A1A-95C45ADE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44036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17B09-8EC0-4E12-AD28-3FA5B969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791-F4A6-4C23-84C8-C2B3DF23387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D55CC-10B3-45C3-AFB4-8CAD4451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FD82B-AED6-4A2C-8940-E3AD99E9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3845-2D93-4466-9A1A-95C45ADE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0590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0736-637E-4D5C-ABF6-0AA75DFE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246F-D5DA-483A-A26E-710A813C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E36AB-7E57-45BB-864C-98B1353C7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73A81-6819-493A-8959-5564187D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791-F4A6-4C23-84C8-C2B3DF23387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B3E26-4DA2-435E-8A80-4A39B567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16AF8-C3A2-4A89-BAE1-1FDC9542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3845-2D93-4466-9A1A-95C45ADE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0721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9C60-C945-40F5-8995-C0F44231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8D928-1AB6-486F-8490-1AB09A43D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0C6A5-02D8-4656-A488-A8C084F82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C9964-5034-4421-83FB-E008B359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FE791-F4A6-4C23-84C8-C2B3DF23387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F3DFA-78BA-495F-AA1E-6FEDCE5B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12F66-D157-4CE6-88DF-C9BC8A9E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D3845-2D93-4466-9A1A-95C45ADE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0472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98A2E-3657-40D4-A52B-1C590645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5B3E7-650D-4B1E-8CDC-B5628CA2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B224-410B-4334-88CA-D94F8915D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FE791-F4A6-4C23-84C8-C2B3DF23387C}" type="datetimeFigureOut">
              <a:rPr lang="en-IN" smtClean="0"/>
              <a:t>02-08-2023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D4F58-C589-466F-8656-17B83B39B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309A6-02BF-4FBF-B60E-1E2EB4E02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3845-2D93-4466-9A1A-95C45ADE0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30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FD6BCD-A571-4F78-8F48-D9ECF8CBE5D7}"/>
              </a:ext>
            </a:extLst>
          </p:cNvPr>
          <p:cNvSpPr txBox="1"/>
          <p:nvPr/>
        </p:nvSpPr>
        <p:spPr>
          <a:xfrm>
            <a:off x="601132" y="191555"/>
            <a:ext cx="76818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Chronic Glaucoma</a:t>
            </a:r>
          </a:p>
        </p:txBody>
      </p:sp>
      <p:pic>
        <p:nvPicPr>
          <p:cNvPr id="4" name="Picture 2" descr="Glaucoma compared to normal vision">
            <a:extLst>
              <a:ext uri="{FF2B5EF4-FFF2-40B4-BE49-F238E27FC236}">
                <a16:creationId xmlns:a16="http://schemas.microsoft.com/office/drawing/2014/main" id="{9E730B54-EB71-4AAB-95BF-5BDFF5CC3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36" y="973401"/>
            <a:ext cx="8236527" cy="3717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53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F2912-7200-49FD-B12C-0253FAF33810}"/>
              </a:ext>
            </a:extLst>
          </p:cNvPr>
          <p:cNvSpPr txBox="1"/>
          <p:nvPr/>
        </p:nvSpPr>
        <p:spPr>
          <a:xfrm>
            <a:off x="487680" y="331719"/>
            <a:ext cx="280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Glaucoma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66AB7-98AB-4D07-8139-8B5F5791863C}"/>
              </a:ext>
            </a:extLst>
          </p:cNvPr>
          <p:cNvSpPr txBox="1"/>
          <p:nvPr/>
        </p:nvSpPr>
        <p:spPr>
          <a:xfrm>
            <a:off x="487680" y="807720"/>
            <a:ext cx="7871460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Glaucoma is a group of eye diseases that cause damage to the optic nerve, leading to progressive vision loss.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most eye disease after cataract but it is irreversible unlike cataract.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Factors: Age, family history, high intraocular pressure, and certain medical conditions increase the risk of developing glaucoma.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Glaucoma typically occurs due to increased intraocular pressure that damages the optic nerve, but other factors may contribute to its development.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Datasets: UZL, REFUGE, LAG, SIGF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1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9F258E-51EF-4003-AED8-26B6F9305378}"/>
              </a:ext>
            </a:extLst>
          </p:cNvPr>
          <p:cNvSpPr txBox="1"/>
          <p:nvPr/>
        </p:nvSpPr>
        <p:spPr>
          <a:xfrm>
            <a:off x="480060" y="367040"/>
            <a:ext cx="8001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Tx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on fundus images detects glaucoma beyond the optic disc</a:t>
            </a:r>
          </a:p>
          <a:p>
            <a:pPr>
              <a:buClrTx/>
            </a:pPr>
            <a:endParaRPr lang="en-US" sz="1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UZL dataset with Train: 9541 Val: 1368 Test: 2643 images for glaucoma detection.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Train: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16,799  Val:2366 Test:4765 for VCDR(Vertical Cup to Disk Ratio) regression.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ResNet-50 model for both and uses cropping interior and peripheral ranging 10-60%.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that were trained on images with absence of the ONH(Optic Nerve Head) are still able to obtain significant performance (0.88 [95% CI 0.85–0.90] AUC for glaucoma. detection and 37% [95% CI 0.35–0.40] R2 score for VCDR estimation in the most extreme setup of 60% ONH crop)</a:t>
            </a: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irrefutable evidence that deep learning can detect glaucoma from fundus image regions outside the ONH.</a:t>
            </a: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42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900844" y="873741"/>
            <a:ext cx="7435435" cy="33960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dataset that consists of sequential images of a patient with irregular intervals</a:t>
            </a:r>
          </a:p>
          <a:p>
            <a:pPr marL="285750" indent="-285750"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SIGF contains 3671 fundus images in total and consists of 405 sequential fundus images.</a:t>
            </a:r>
          </a:p>
          <a:p>
            <a:pPr marL="285750" indent="-285750"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37 time-variant sequences and 368 time-invariant sequences.</a:t>
            </a:r>
          </a:p>
          <a:p>
            <a:pPr marL="285750" indent="-285750"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 used for training (300), validation (35) and test (70) sets used in DEEPGF and continued by GLIM-Net to assess performance.</a:t>
            </a:r>
          </a:p>
          <a:p>
            <a:pPr marL="285750" indent="-285750">
              <a:spcAft>
                <a:spcPts val="1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264 patients in total in the dataset, with 192 patients, 23 patients and 49 patients in the training set, validation set and test set, respectively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C44DA-278F-4933-B1D6-E596C272F625}"/>
              </a:ext>
            </a:extLst>
          </p:cNvPr>
          <p:cNvSpPr txBox="1"/>
          <p:nvPr/>
        </p:nvSpPr>
        <p:spPr>
          <a:xfrm>
            <a:off x="900844" y="332509"/>
            <a:ext cx="608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SIGF Dataset used in 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DeepGF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GLIM-Net models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01DD879-1EE9-4C8E-AD81-73B2EA50A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53233"/>
            <a:ext cx="2045970" cy="20459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3958528-FCE3-4105-A268-D9130A9BC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97" y="153233"/>
            <a:ext cx="2045970" cy="20459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7FB83D-4BE2-42AC-81A2-1595279C4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463" y="153233"/>
            <a:ext cx="2094834" cy="20459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25AAEF-29E4-4B0D-8CBA-4227726D7B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" y="2636520"/>
            <a:ext cx="2094834" cy="20459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15F3AA2-CF73-41FA-BD37-2D4B5D4E2D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4397" y="2636520"/>
            <a:ext cx="2045970" cy="20459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6FCB518-B182-4C47-A8E4-EA08B2584D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9604" y="2636520"/>
            <a:ext cx="2094834" cy="20459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A6A4939-3351-47F3-8644-E2CCED66265F}"/>
              </a:ext>
            </a:extLst>
          </p:cNvPr>
          <p:cNvSpPr txBox="1"/>
          <p:nvPr/>
        </p:nvSpPr>
        <p:spPr>
          <a:xfrm>
            <a:off x="629316" y="4754694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1994-11  YES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92B657-FE5C-4490-8215-4ABAC221419D}"/>
              </a:ext>
            </a:extLst>
          </p:cNvPr>
          <p:cNvSpPr txBox="1"/>
          <p:nvPr/>
        </p:nvSpPr>
        <p:spPr>
          <a:xfrm>
            <a:off x="3436620" y="2138582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1992-04  NO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1C0601-3997-468F-AC74-B5EAA8D6C7A1}"/>
              </a:ext>
            </a:extLst>
          </p:cNvPr>
          <p:cNvSpPr txBox="1"/>
          <p:nvPr/>
        </p:nvSpPr>
        <p:spPr>
          <a:xfrm>
            <a:off x="6243924" y="2199203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1992-11   NO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57D448-8697-41FD-B1BE-EC02E0C5E315}"/>
              </a:ext>
            </a:extLst>
          </p:cNvPr>
          <p:cNvSpPr txBox="1"/>
          <p:nvPr/>
        </p:nvSpPr>
        <p:spPr>
          <a:xfrm>
            <a:off x="631554" y="2177082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1990-07   NO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81858C-9275-4E2E-80C8-0D91DDF00E78}"/>
              </a:ext>
            </a:extLst>
          </p:cNvPr>
          <p:cNvSpPr txBox="1"/>
          <p:nvPr/>
        </p:nvSpPr>
        <p:spPr>
          <a:xfrm>
            <a:off x="3436620" y="4718762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1995-11  YES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23AB80C-4F30-459A-88EF-A91B071D25CA}"/>
              </a:ext>
            </a:extLst>
          </p:cNvPr>
          <p:cNvSpPr txBox="1"/>
          <p:nvPr/>
        </p:nvSpPr>
        <p:spPr>
          <a:xfrm>
            <a:off x="6243924" y="4750977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1999-01   YES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8770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C9ED98-379C-4D5E-B86A-0B064F46928A}"/>
              </a:ext>
            </a:extLst>
          </p:cNvPr>
          <p:cNvSpPr txBox="1"/>
          <p:nvPr/>
        </p:nvSpPr>
        <p:spPr>
          <a:xfrm>
            <a:off x="402167" y="0"/>
            <a:ext cx="8244840" cy="4849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Tx/>
            </a:pPr>
            <a:r>
              <a:rPr lang="en-US" sz="1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DeepGF</a:t>
            </a: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Glaucoma Forecast Using the Sequential Fundus Images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on SIGF dataset but dataset is small, to overcome use instead of linear transformation, use polar convolutional neural network used in  to extract low-level features to enable the model to converge even if the scale of dataset is small.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an attention-polar convolution neural network (AP-CNN) and a variable time interval long short-term memory (VTI-LSTM) network 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Predicts only the possibility of glaucoma but not the timeframe.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GLIM-Net: Chronic Glaucoma Forecast Transformer for Irregularly Sampled Sequential Fundus Images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DEEPGFs polar coordinated CNN and uses encoder-decoder structure.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transformer-based glaucoma forecast network named GLIM-Net with time positional encoding and time-sensitive MSA modules to better address the irregularly sampled data.</a:t>
            </a:r>
          </a:p>
          <a:p>
            <a:pPr marL="285750" indent="-285750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condition is incorporated in both the encoder and the decoder of GLIM-Net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07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E0B85F-BE5F-491B-9110-C2821513B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59" y="665213"/>
            <a:ext cx="7407282" cy="30254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BC3E03-D428-457B-B2F6-7ADE7C4CFA27}"/>
              </a:ext>
            </a:extLst>
          </p:cNvPr>
          <p:cNvSpPr txBox="1"/>
          <p:nvPr/>
        </p:nvSpPr>
        <p:spPr>
          <a:xfrm>
            <a:off x="723900" y="205740"/>
            <a:ext cx="583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Reported in  GLIM-Net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A58AE-D0A4-40B3-B77B-F538F5A56827}"/>
              </a:ext>
            </a:extLst>
          </p:cNvPr>
          <p:cNvSpPr txBox="1"/>
          <p:nvPr/>
        </p:nvSpPr>
        <p:spPr>
          <a:xfrm>
            <a:off x="779459" y="3690615"/>
            <a:ext cx="583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ACC: Accuracy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SE: Sensitivity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SP: Specificity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AUC: Area Under the Curve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53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2562</TotalTime>
  <Words>517</Words>
  <Application>Microsoft Office PowerPoint</Application>
  <PresentationFormat>On-screen Show (16:9)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Times New Roman</vt:lpstr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for Retail Banking</dc:title>
  <dc:creator>AJAY</dc:creator>
  <cp:lastModifiedBy>KOPPULA AJAY KUMAR REDDY</cp:lastModifiedBy>
  <cp:revision>127</cp:revision>
  <dcterms:modified xsi:type="dcterms:W3CDTF">2023-08-02T13:55:57Z</dcterms:modified>
</cp:coreProperties>
</file>