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77" r:id="rId4"/>
    <p:sldId id="257" r:id="rId5"/>
    <p:sldId id="258" r:id="rId6"/>
    <p:sldId id="259" r:id="rId7"/>
    <p:sldId id="260" r:id="rId8"/>
    <p:sldId id="262" r:id="rId9"/>
    <p:sldId id="266" r:id="rId10"/>
    <p:sldId id="273"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7" autoAdjust="0"/>
    <p:restoredTop sz="94660"/>
  </p:normalViewPr>
  <p:slideViewPr>
    <p:cSldViewPr snapToGrid="0">
      <p:cViewPr varScale="1">
        <p:scale>
          <a:sx n="115" d="100"/>
          <a:sy n="115" d="100"/>
        </p:scale>
        <p:origin x="240" y="5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1CF131DD-A141-4471-BCF9-C6073EDD7E20}" type="datetimeFigureOut">
              <a:rPr lang="en-US" dirty="0"/>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6794" y="2555362"/>
            <a:ext cx="9068586" cy="2590800"/>
          </a:xfrm>
        </p:spPr>
        <p:txBody>
          <a:bodyPr/>
          <a:lstStyle/>
          <a:p>
            <a:r>
              <a:rPr lang="en-US" sz="4000" dirty="0"/>
              <a:t>Introduction to Mongo DB(NO SQL data Base)</a:t>
            </a:r>
            <a:br>
              <a:rPr lang="en-US" sz="4000" dirty="0"/>
            </a:br>
            <a:br>
              <a:rPr lang="en-US" sz="4000" dirty="0"/>
            </a:br>
            <a:br>
              <a:rPr lang="en-US" sz="4000" dirty="0"/>
            </a:br>
            <a:br>
              <a:rPr lang="en-US" sz="4000" dirty="0"/>
            </a:br>
            <a:endParaRPr lang="en-US" sz="4000" dirty="0"/>
          </a:p>
        </p:txBody>
      </p:sp>
      <p:sp>
        <p:nvSpPr>
          <p:cNvPr id="3" name="Subtitle 2"/>
          <p:cNvSpPr>
            <a:spLocks noGrp="1"/>
          </p:cNvSpPr>
          <p:nvPr>
            <p:ph type="subTitle" idx="1"/>
          </p:nvPr>
        </p:nvSpPr>
        <p:spPr>
          <a:xfrm>
            <a:off x="1154955" y="3544479"/>
            <a:ext cx="8825658" cy="2942734"/>
          </a:xfrm>
        </p:spPr>
        <p:txBody>
          <a:bodyPr/>
          <a:lstStyle/>
          <a:p>
            <a:r>
              <a:rPr lang="en-US" dirty="0"/>
              <a:t>By</a:t>
            </a:r>
            <a:endParaRPr lang="en-US" dirty="0"/>
          </a:p>
          <a:p>
            <a:r>
              <a:rPr lang="en-US" altLang="zh-CN" b="1" dirty="0"/>
              <a:t>Ajay</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ank you"/>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799" y="1393337"/>
            <a:ext cx="6269159"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endParaRPr lang="en-CA" dirty="0"/>
          </a:p>
        </p:txBody>
      </p:sp>
      <p:sp>
        <p:nvSpPr>
          <p:cNvPr id="3" name="Content Placeholder 2"/>
          <p:cNvSpPr>
            <a:spLocks noGrp="1"/>
          </p:cNvSpPr>
          <p:nvPr>
            <p:ph idx="1"/>
          </p:nvPr>
        </p:nvSpPr>
        <p:spPr/>
        <p:txBody>
          <a:bodyPr>
            <a:normAutofit/>
          </a:bodyPr>
          <a:lstStyle/>
          <a:p>
            <a:r>
              <a:rPr lang="en-CA" dirty="0"/>
              <a:t>What is NO SQL Data base?</a:t>
            </a:r>
            <a:endParaRPr lang="en-CA" dirty="0"/>
          </a:p>
          <a:p>
            <a:r>
              <a:rPr lang="en-CA" dirty="0"/>
              <a:t>Types of NO SQL Data base.</a:t>
            </a:r>
            <a:endParaRPr lang="en-CA" dirty="0"/>
          </a:p>
          <a:p>
            <a:r>
              <a:rPr lang="en-CA" dirty="0"/>
              <a:t>What is Mongo DB?</a:t>
            </a:r>
            <a:endParaRPr lang="en-CA" dirty="0"/>
          </a:p>
          <a:p>
            <a:r>
              <a:rPr lang="en-CA" dirty="0"/>
              <a:t>Why Mongo DB?</a:t>
            </a:r>
            <a:endParaRPr lang="en-CA" dirty="0"/>
          </a:p>
          <a:p>
            <a:r>
              <a:rPr lang="en-CA" dirty="0"/>
              <a:t>Mongo DB Architecture.</a:t>
            </a:r>
            <a:endParaRPr lang="en-CA" dirty="0"/>
          </a:p>
          <a:p>
            <a:r>
              <a:rPr lang="en-CA" dirty="0"/>
              <a:t>Document (JSON) Structure.</a:t>
            </a:r>
            <a:endParaRPr lang="en-CA" dirty="0"/>
          </a:p>
          <a:p>
            <a:r>
              <a:rPr lang="en-US" altLang="zh-CN" dirty="0"/>
              <a:t>When to use Mongodb</a:t>
            </a:r>
            <a:endParaRPr lang="en-US" altLang="zh-CN" dirty="0"/>
          </a:p>
          <a:p>
            <a:pPr marL="0" indent="0">
              <a:buNone/>
            </a:pPr>
            <a:endParaRPr lang="en-CA" dirty="0"/>
          </a:p>
          <a:p>
            <a:endParaRPr lang="en-CA" dirty="0"/>
          </a:p>
          <a:p>
            <a:endParaRPr lang="en-CA" dirty="0"/>
          </a:p>
          <a:p>
            <a:endParaRPr lang="en-CA" dirty="0"/>
          </a:p>
          <a:p>
            <a:endParaRPr lang="en-CA" dirty="0"/>
          </a:p>
          <a:p>
            <a:endParaRPr lang="en-CA" dirty="0"/>
          </a:p>
          <a:p>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58851"/>
          </a:xfrm>
        </p:spPr>
        <p:txBody>
          <a:bodyPr/>
          <a:lstStyle/>
          <a:p>
            <a:r>
              <a:rPr lang="en-US" dirty="0"/>
              <a:t>What is No SQl data base </a:t>
            </a:r>
            <a:endParaRPr lang="en-US" dirty="0"/>
          </a:p>
        </p:txBody>
      </p:sp>
      <p:sp>
        <p:nvSpPr>
          <p:cNvPr id="3" name="Content Placeholder 2"/>
          <p:cNvSpPr>
            <a:spLocks noGrp="1"/>
          </p:cNvSpPr>
          <p:nvPr>
            <p:ph idx="1"/>
          </p:nvPr>
        </p:nvSpPr>
        <p:spPr/>
        <p:txBody>
          <a:bodyPr/>
          <a:lstStyle/>
          <a:p>
            <a:r>
              <a:rPr lang="en-US" dirty="0"/>
              <a:t>It’s Not No SQL it’s NOT ONLY SQL.</a:t>
            </a:r>
            <a:endParaRPr lang="en-US" dirty="0"/>
          </a:p>
          <a:p>
            <a:pPr marL="0" indent="0">
              <a:buNone/>
            </a:pPr>
            <a:endParaRPr lang="en-US" dirty="0"/>
          </a:p>
          <a:p>
            <a:r>
              <a:rPr lang="en-US" dirty="0"/>
              <a:t>It’s not even a replacement to RDBMS.</a:t>
            </a:r>
            <a:endParaRPr lang="en-US" dirty="0"/>
          </a:p>
          <a:p>
            <a:pPr marL="0" indent="0">
              <a:buNone/>
            </a:pPr>
            <a:endParaRPr lang="en-US" dirty="0"/>
          </a:p>
          <a:p>
            <a:pPr marL="0" indent="0">
              <a:buNone/>
            </a:pPr>
            <a:r>
              <a:rPr lang="en-US" dirty="0"/>
              <a:t>As compared to the good olden days we are saving more and more data.</a:t>
            </a:r>
            <a:endParaRPr lang="en-US" dirty="0"/>
          </a:p>
          <a:p>
            <a:pPr marL="0" indent="0">
              <a:buNone/>
            </a:pPr>
            <a:endParaRPr lang="en-US" dirty="0"/>
          </a:p>
          <a:p>
            <a:pPr marL="0" indent="0">
              <a:buNone/>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257810"/>
            <a:ext cx="9404985" cy="959485"/>
          </a:xfrm>
        </p:spPr>
        <p:txBody>
          <a:bodyPr/>
          <a:lstStyle/>
          <a:p>
            <a:r>
              <a:rPr lang="en-US" dirty="0"/>
              <a:t>Types of No SQl data base </a:t>
            </a:r>
            <a:endParaRPr lang="en-US" dirty="0"/>
          </a:p>
        </p:txBody>
      </p:sp>
      <p:sp>
        <p:nvSpPr>
          <p:cNvPr id="3" name="Content Placeholder 2"/>
          <p:cNvSpPr>
            <a:spLocks noGrp="1"/>
          </p:cNvSpPr>
          <p:nvPr>
            <p:ph sz="half" idx="1"/>
          </p:nvPr>
        </p:nvSpPr>
        <p:spPr>
          <a:xfrm>
            <a:off x="341972" y="998415"/>
            <a:ext cx="6072553" cy="5568462"/>
          </a:xfrm>
        </p:spPr>
        <p:txBody>
          <a:bodyPr/>
          <a:lstStyle/>
          <a:p>
            <a:r>
              <a:rPr lang="en-US" b="1" dirty="0">
                <a:solidFill>
                  <a:srgbClr val="FF0000"/>
                </a:solidFill>
              </a:rPr>
              <a:t>Key Value pair</a:t>
            </a:r>
            <a:endParaRPr lang="en-US" b="1" dirty="0">
              <a:solidFill>
                <a:srgbClr val="FF0000"/>
              </a:solidFill>
            </a:endParaRPr>
          </a:p>
          <a:p>
            <a:endParaRPr lang="en-US" dirty="0"/>
          </a:p>
          <a:p>
            <a:pPr marL="0" indent="0">
              <a:buNone/>
            </a:pPr>
            <a:r>
              <a:rPr lang="en-US" dirty="0">
                <a:latin typeface="+mn-lt"/>
              </a:rPr>
              <a:t>Dynamo DB</a:t>
            </a:r>
            <a:endParaRPr lang="en-US" dirty="0">
              <a:latin typeface="+mn-lt"/>
            </a:endParaRPr>
          </a:p>
          <a:p>
            <a:pPr marL="0" indent="0">
              <a:buNone/>
            </a:pPr>
            <a:r>
              <a:rPr lang="en-US" dirty="0">
                <a:latin typeface="+mn-lt"/>
              </a:rPr>
              <a:t>Azure Table Storage (ATS )       </a:t>
            </a:r>
            <a:endParaRPr lang="en-US" dirty="0">
              <a:latin typeface="+mn-lt"/>
            </a:endParaRPr>
          </a:p>
          <a:p>
            <a:pPr marL="0" indent="0">
              <a:buNone/>
            </a:pPr>
            <a:endParaRPr lang="en-US" dirty="0"/>
          </a:p>
          <a:p>
            <a:endParaRPr lang="en-US" b="1" dirty="0"/>
          </a:p>
          <a:p>
            <a:r>
              <a:rPr lang="en-US" b="1" dirty="0"/>
              <a:t> </a:t>
            </a:r>
            <a:r>
              <a:rPr lang="en-US" b="1" dirty="0">
                <a:solidFill>
                  <a:srgbClr val="FF0000"/>
                </a:solidFill>
              </a:rPr>
              <a:t>Graph database</a:t>
            </a:r>
            <a:endParaRPr lang="en-US" b="1" dirty="0">
              <a:solidFill>
                <a:srgbClr val="FF0000"/>
              </a:solidFill>
            </a:endParaRPr>
          </a:p>
        </p:txBody>
      </p:sp>
      <p:sp>
        <p:nvSpPr>
          <p:cNvPr id="4" name="Content Placeholder 3"/>
          <p:cNvSpPr>
            <a:spLocks noGrp="1"/>
          </p:cNvSpPr>
          <p:nvPr>
            <p:ph sz="half" idx="2"/>
          </p:nvPr>
        </p:nvSpPr>
        <p:spPr>
          <a:xfrm>
            <a:off x="6039386" y="904630"/>
            <a:ext cx="6201509" cy="5720861"/>
          </a:xfrm>
        </p:spPr>
        <p:txBody>
          <a:bodyPr>
            <a:normAutofit/>
          </a:bodyPr>
          <a:lstStyle/>
          <a:p>
            <a:r>
              <a:rPr lang="en-US" sz="2000" b="1" dirty="0">
                <a:solidFill>
                  <a:srgbClr val="FF0000"/>
                </a:solidFill>
              </a:rPr>
              <a:t>Document Based</a:t>
            </a:r>
            <a:endParaRPr lang="en-US" sz="2000" b="1" dirty="0">
              <a:solidFill>
                <a:srgbClr val="FFFF00"/>
              </a:solidFill>
            </a:endParaRPr>
          </a:p>
          <a:p>
            <a:endParaRPr lang="en-US" sz="2000" dirty="0"/>
          </a:p>
          <a:p>
            <a:pPr marL="0" indent="0" algn="just">
              <a:buNone/>
            </a:pPr>
            <a:r>
              <a:rPr lang="en-US" sz="2000" dirty="0"/>
              <a:t>                                          Mango Db</a:t>
            </a:r>
            <a:endParaRPr lang="en-US" sz="2000" dirty="0"/>
          </a:p>
          <a:p>
            <a:pPr marL="0" indent="0" algn="just">
              <a:buNone/>
            </a:pPr>
            <a:r>
              <a:rPr lang="en-US" sz="2000" dirty="0"/>
              <a:t>                                          AmazonSimple DB</a:t>
            </a:r>
            <a:endParaRPr lang="en-US" sz="2000" dirty="0"/>
          </a:p>
          <a:p>
            <a:pPr marL="0" indent="0" algn="just">
              <a:buNone/>
            </a:pPr>
            <a:r>
              <a:rPr lang="en-US" sz="2000" dirty="0"/>
              <a:t>                                          Couch DB</a:t>
            </a:r>
            <a:endParaRPr lang="en-US" sz="2000" dirty="0"/>
          </a:p>
          <a:p>
            <a:endParaRPr lang="en-US" sz="2000" dirty="0"/>
          </a:p>
          <a:p>
            <a:r>
              <a:rPr lang="en-US" sz="2000" b="1" dirty="0">
                <a:solidFill>
                  <a:srgbClr val="FF0000"/>
                </a:solidFill>
              </a:rPr>
              <a:t>Column Oriented database</a:t>
            </a:r>
            <a:endParaRPr lang="en-US" sz="2000" b="1" dirty="0">
              <a:solidFill>
                <a:srgbClr val="FFFF00"/>
              </a:solidFill>
            </a:endParaRPr>
          </a:p>
          <a:p>
            <a:endParaRPr lang="en-US" sz="2000" dirty="0"/>
          </a:p>
          <a:p>
            <a:endParaRPr lang="en-US" sz="2000" dirty="0"/>
          </a:p>
          <a:p>
            <a:pPr marL="0" indent="0">
              <a:buNone/>
            </a:pPr>
            <a:r>
              <a:rPr lang="en-US" sz="2000" dirty="0"/>
              <a:t>                                                               </a:t>
            </a:r>
            <a:endParaRPr lang="en-US" sz="2000" dirty="0"/>
          </a:p>
        </p:txBody>
      </p:sp>
      <p:sp>
        <p:nvSpPr>
          <p:cNvPr id="5" name="Rectangle 4"/>
          <p:cNvSpPr/>
          <p:nvPr/>
        </p:nvSpPr>
        <p:spPr>
          <a:xfrm>
            <a:off x="3704392" y="1618020"/>
            <a:ext cx="2039815" cy="1699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n-US" b="1" dirty="0">
                <a:solidFill>
                  <a:schemeClr val="bg2">
                    <a:lumMod val="40000"/>
                    <a:lumOff val="60000"/>
                  </a:schemeClr>
                </a:solidFill>
              </a:rPr>
              <a:t>(#</a:t>
            </a:r>
            <a:r>
              <a:rPr lang="en-US" b="1" dirty="0" err="1">
                <a:solidFill>
                  <a:schemeClr val="bg2">
                    <a:lumMod val="40000"/>
                    <a:lumOff val="60000"/>
                  </a:schemeClr>
                </a:solidFill>
              </a:rPr>
              <a:t>key,#value</a:t>
            </a:r>
            <a:r>
              <a:rPr lang="en-US" b="1" dirty="0">
                <a:solidFill>
                  <a:schemeClr val="bg2">
                    <a:lumMod val="40000"/>
                    <a:lumOff val="60000"/>
                  </a:schemeClr>
                </a:solidFill>
              </a:rPr>
              <a:t>)</a:t>
            </a:r>
            <a:endParaRPr lang="en-US" b="1" dirty="0">
              <a:solidFill>
                <a:schemeClr val="bg2">
                  <a:lumMod val="40000"/>
                  <a:lumOff val="60000"/>
                </a:schemeClr>
              </a:solidFill>
            </a:endParaRPr>
          </a:p>
          <a:p>
            <a:pPr algn="just"/>
            <a:r>
              <a:rPr lang="en-US" b="1" dirty="0"/>
              <a:t>(Name, Tom)</a:t>
            </a:r>
            <a:endParaRPr lang="en-US" b="1" dirty="0"/>
          </a:p>
          <a:p>
            <a:pPr algn="just"/>
            <a:r>
              <a:rPr lang="en-US" b="1" dirty="0"/>
              <a:t>(Age,25)</a:t>
            </a:r>
            <a:endParaRPr lang="en-US" b="1" dirty="0"/>
          </a:p>
          <a:p>
            <a:pPr algn="just"/>
            <a:r>
              <a:rPr lang="en-US" b="1" dirty="0"/>
              <a:t>(Role, Student)</a:t>
            </a:r>
            <a:endParaRPr lang="en-US" b="1" dirty="0"/>
          </a:p>
          <a:p>
            <a:pPr algn="just"/>
            <a:r>
              <a:rPr lang="en-US" b="1" dirty="0"/>
              <a:t>(University, CU)</a:t>
            </a:r>
            <a:endParaRPr lang="en-US" b="1" dirty="0"/>
          </a:p>
        </p:txBody>
      </p:sp>
      <p:sp>
        <p:nvSpPr>
          <p:cNvPr id="9" name="Rectangle 8"/>
          <p:cNvSpPr/>
          <p:nvPr/>
        </p:nvSpPr>
        <p:spPr>
          <a:xfrm>
            <a:off x="6682153" y="1617776"/>
            <a:ext cx="1688123" cy="16998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200" b="1" dirty="0"/>
              <a:t>[</a:t>
            </a:r>
            <a:endParaRPr lang="en-US" sz="1200" b="1" dirty="0"/>
          </a:p>
          <a:p>
            <a:r>
              <a:rPr lang="en-US" sz="1200" b="1" dirty="0"/>
              <a:t>  {</a:t>
            </a:r>
            <a:endParaRPr lang="en-US" sz="1200" b="1" dirty="0"/>
          </a:p>
          <a:p>
            <a:r>
              <a:rPr lang="en-US" sz="1200" b="1" dirty="0"/>
              <a:t>    "Name": "Tom",</a:t>
            </a:r>
            <a:endParaRPr lang="en-US" sz="1200" b="1" dirty="0"/>
          </a:p>
          <a:p>
            <a:r>
              <a:rPr lang="en-US" sz="1200" b="1" dirty="0"/>
              <a:t>    "Age": 30,</a:t>
            </a:r>
            <a:endParaRPr lang="en-US" sz="1200" b="1" dirty="0"/>
          </a:p>
          <a:p>
            <a:r>
              <a:rPr lang="en-US" sz="1200" b="1" dirty="0"/>
              <a:t>    "Role": "Student",</a:t>
            </a:r>
            <a:endParaRPr lang="en-US" sz="1200" b="1" dirty="0"/>
          </a:p>
          <a:p>
            <a:r>
              <a:rPr lang="en-US" sz="1200" b="1" dirty="0"/>
              <a:t>    "University": "CU",</a:t>
            </a:r>
            <a:endParaRPr lang="en-US" sz="1200" b="1" dirty="0"/>
          </a:p>
          <a:p>
            <a:r>
              <a:rPr lang="en-US" sz="1200" b="1" dirty="0"/>
              <a:t>    </a:t>
            </a:r>
            <a:endParaRPr lang="en-US" sz="1200" b="1" dirty="0"/>
          </a:p>
          <a:p>
            <a:r>
              <a:rPr lang="en-US" sz="1200" b="1" dirty="0"/>
              <a:t>  }</a:t>
            </a:r>
            <a:endParaRPr lang="en-US" sz="1200" b="1" dirty="0"/>
          </a:p>
          <a:p>
            <a:r>
              <a:rPr lang="en-US" sz="1200" b="1" dirty="0"/>
              <a:t>]</a:t>
            </a:r>
            <a:endParaRPr lang="en-US" sz="1200" b="1" dirty="0"/>
          </a:p>
        </p:txBody>
      </p:sp>
      <p:sp>
        <p:nvSpPr>
          <p:cNvPr id="10" name="Oval 9"/>
          <p:cNvSpPr/>
          <p:nvPr/>
        </p:nvSpPr>
        <p:spPr>
          <a:xfrm>
            <a:off x="1617783" y="4970584"/>
            <a:ext cx="1207476" cy="4454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t>Student</a:t>
            </a:r>
            <a:endParaRPr lang="en-US" sz="1100" dirty="0"/>
          </a:p>
        </p:txBody>
      </p:sp>
      <p:sp>
        <p:nvSpPr>
          <p:cNvPr id="11" name="Oval 10"/>
          <p:cNvSpPr/>
          <p:nvPr/>
        </p:nvSpPr>
        <p:spPr>
          <a:xfrm>
            <a:off x="586153" y="4536831"/>
            <a:ext cx="1031630" cy="43375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Tom</a:t>
            </a:r>
            <a:endParaRPr lang="en-US" dirty="0"/>
          </a:p>
        </p:txBody>
      </p:sp>
      <p:sp>
        <p:nvSpPr>
          <p:cNvPr id="12" name="Oval 11"/>
          <p:cNvSpPr/>
          <p:nvPr/>
        </p:nvSpPr>
        <p:spPr>
          <a:xfrm>
            <a:off x="2825259" y="5568460"/>
            <a:ext cx="1488831" cy="445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a:t>
            </a:r>
            <a:endParaRPr lang="en-US" dirty="0"/>
          </a:p>
        </p:txBody>
      </p:sp>
      <p:sp>
        <p:nvSpPr>
          <p:cNvPr id="13" name="Oval 12"/>
          <p:cNvSpPr/>
          <p:nvPr/>
        </p:nvSpPr>
        <p:spPr>
          <a:xfrm>
            <a:off x="93782" y="5767753"/>
            <a:ext cx="832339" cy="3985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25</a:t>
            </a:r>
            <a:endParaRPr lang="en-US" dirty="0"/>
          </a:p>
        </p:txBody>
      </p:sp>
      <p:sp>
        <p:nvSpPr>
          <p:cNvPr id="14" name="Oval 13"/>
          <p:cNvSpPr/>
          <p:nvPr/>
        </p:nvSpPr>
        <p:spPr>
          <a:xfrm>
            <a:off x="3704491" y="4501661"/>
            <a:ext cx="1594340" cy="4689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Masters</a:t>
            </a:r>
            <a:endParaRPr lang="en-US" dirty="0"/>
          </a:p>
        </p:txBody>
      </p:sp>
      <p:cxnSp>
        <p:nvCxnSpPr>
          <p:cNvPr id="16" name="Straight Arrow Connector 15"/>
          <p:cNvCxnSpPr>
            <a:stCxn id="10" idx="2"/>
          </p:cNvCxnSpPr>
          <p:nvPr/>
        </p:nvCxnSpPr>
        <p:spPr>
          <a:xfrm flipH="1" flipV="1">
            <a:off x="1242646" y="4970585"/>
            <a:ext cx="375137" cy="222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a:endCxn id="13" idx="6"/>
          </p:cNvCxnSpPr>
          <p:nvPr/>
        </p:nvCxnSpPr>
        <p:spPr>
          <a:xfrm flipH="1">
            <a:off x="926121" y="5350822"/>
            <a:ext cx="868493" cy="61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5"/>
            <a:endCxn id="12" idx="1"/>
          </p:cNvCxnSpPr>
          <p:nvPr/>
        </p:nvCxnSpPr>
        <p:spPr>
          <a:xfrm>
            <a:off x="2648428" y="5350822"/>
            <a:ext cx="394865" cy="282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7"/>
            <a:endCxn id="14" idx="4"/>
          </p:cNvCxnSpPr>
          <p:nvPr/>
        </p:nvCxnSpPr>
        <p:spPr>
          <a:xfrm flipV="1">
            <a:off x="4096056" y="4970585"/>
            <a:ext cx="405605" cy="66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755443" y="6072553"/>
            <a:ext cx="1248679" cy="3165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Ottawa</a:t>
            </a:r>
            <a:endParaRPr lang="en-US" sz="1200" dirty="0"/>
          </a:p>
        </p:txBody>
      </p:sp>
      <p:cxnSp>
        <p:nvCxnSpPr>
          <p:cNvPr id="26" name="Straight Arrow Connector 25"/>
          <p:cNvCxnSpPr>
            <a:stCxn id="12" idx="4"/>
            <a:endCxn id="24" idx="6"/>
          </p:cNvCxnSpPr>
          <p:nvPr/>
        </p:nvCxnSpPr>
        <p:spPr>
          <a:xfrm flipH="1">
            <a:off x="3004122" y="6013937"/>
            <a:ext cx="565553" cy="216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816242">
            <a:off x="1106201" y="5118753"/>
            <a:ext cx="791307" cy="230832"/>
          </a:xfrm>
          <a:prstGeom prst="rect">
            <a:avLst/>
          </a:prstGeom>
          <a:noFill/>
        </p:spPr>
        <p:txBody>
          <a:bodyPr wrap="square" rtlCol="0">
            <a:spAutoFit/>
          </a:bodyPr>
          <a:lstStyle/>
          <a:p>
            <a:r>
              <a:rPr lang="en-US" sz="900" dirty="0"/>
              <a:t>Name</a:t>
            </a:r>
            <a:endParaRPr lang="en-US" sz="900" dirty="0"/>
          </a:p>
        </p:txBody>
      </p:sp>
      <p:sp>
        <p:nvSpPr>
          <p:cNvPr id="28" name="TextBox 27"/>
          <p:cNvSpPr txBox="1"/>
          <p:nvPr/>
        </p:nvSpPr>
        <p:spPr>
          <a:xfrm rot="19577556">
            <a:off x="1089913" y="5502894"/>
            <a:ext cx="867508" cy="261610"/>
          </a:xfrm>
          <a:prstGeom prst="rect">
            <a:avLst/>
          </a:prstGeom>
          <a:noFill/>
        </p:spPr>
        <p:txBody>
          <a:bodyPr wrap="square" rtlCol="0">
            <a:spAutoFit/>
          </a:bodyPr>
          <a:lstStyle/>
          <a:p>
            <a:r>
              <a:rPr lang="en-US" sz="1100" dirty="0"/>
              <a:t>Age</a:t>
            </a:r>
            <a:endParaRPr lang="en-US" sz="1100" dirty="0"/>
          </a:p>
        </p:txBody>
      </p:sp>
      <p:sp>
        <p:nvSpPr>
          <p:cNvPr id="29" name="TextBox 28"/>
          <p:cNvSpPr txBox="1"/>
          <p:nvPr/>
        </p:nvSpPr>
        <p:spPr>
          <a:xfrm rot="18789639">
            <a:off x="4147208" y="5103363"/>
            <a:ext cx="1254372" cy="261610"/>
          </a:xfrm>
          <a:prstGeom prst="rect">
            <a:avLst/>
          </a:prstGeom>
          <a:noFill/>
        </p:spPr>
        <p:txBody>
          <a:bodyPr wrap="square" rtlCol="0">
            <a:spAutoFit/>
          </a:bodyPr>
          <a:lstStyle/>
          <a:p>
            <a:r>
              <a:rPr lang="en-US" sz="1100" dirty="0"/>
              <a:t>Courses</a:t>
            </a:r>
            <a:endParaRPr lang="en-US" sz="1100" dirty="0"/>
          </a:p>
        </p:txBody>
      </p:sp>
      <p:sp>
        <p:nvSpPr>
          <p:cNvPr id="30" name="TextBox 29"/>
          <p:cNvSpPr txBox="1"/>
          <p:nvPr/>
        </p:nvSpPr>
        <p:spPr>
          <a:xfrm>
            <a:off x="3286898" y="6072553"/>
            <a:ext cx="1027192" cy="261610"/>
          </a:xfrm>
          <a:prstGeom prst="rect">
            <a:avLst/>
          </a:prstGeom>
          <a:noFill/>
        </p:spPr>
        <p:txBody>
          <a:bodyPr wrap="square" rtlCol="0">
            <a:spAutoFit/>
          </a:bodyPr>
          <a:lstStyle/>
          <a:p>
            <a:r>
              <a:rPr lang="en-US" sz="1100" dirty="0"/>
              <a:t>Location</a:t>
            </a:r>
            <a:endParaRPr lang="en-US" sz="1100" dirty="0"/>
          </a:p>
        </p:txBody>
      </p:sp>
      <p:sp>
        <p:nvSpPr>
          <p:cNvPr id="31" name="TextBox 30"/>
          <p:cNvSpPr txBox="1"/>
          <p:nvPr/>
        </p:nvSpPr>
        <p:spPr>
          <a:xfrm>
            <a:off x="4774394" y="5481961"/>
            <a:ext cx="1438837" cy="646331"/>
          </a:xfrm>
          <a:prstGeom prst="rect">
            <a:avLst/>
          </a:prstGeom>
          <a:noFill/>
        </p:spPr>
        <p:txBody>
          <a:bodyPr wrap="square" rtlCol="0">
            <a:spAutoFit/>
          </a:bodyPr>
          <a:lstStyle/>
          <a:p>
            <a:pPr marL="285750" indent="-285750">
              <a:buFont typeface="Arial" panose="020B0604020202020204" pitchFamily="34" charset="0"/>
              <a:buChar char="•"/>
            </a:pPr>
            <a:r>
              <a:rPr lang="en-US" dirty="0"/>
              <a:t>Neo4j</a:t>
            </a:r>
            <a:endParaRPr lang="en-US" dirty="0"/>
          </a:p>
          <a:p>
            <a:pPr marL="285750" indent="-285750">
              <a:buFont typeface="Arial" panose="020B0604020202020204" pitchFamily="34" charset="0"/>
              <a:buChar char="•"/>
            </a:pPr>
            <a:r>
              <a:rPr lang="en-US" dirty="0"/>
              <a:t>Infogrid</a:t>
            </a:r>
            <a:endParaRPr lang="en-US" dirty="0"/>
          </a:p>
        </p:txBody>
      </p:sp>
      <p:graphicFrame>
        <p:nvGraphicFramePr>
          <p:cNvPr id="35" name="Table 34"/>
          <p:cNvGraphicFramePr>
            <a:graphicFrameLocks noGrp="1"/>
          </p:cNvGraphicFramePr>
          <p:nvPr/>
        </p:nvGraphicFramePr>
        <p:xfrm>
          <a:off x="6213233" y="4372707"/>
          <a:ext cx="3692766" cy="2017212"/>
        </p:xfrm>
        <a:graphic>
          <a:graphicData uri="http://schemas.openxmlformats.org/drawingml/2006/table">
            <a:tbl>
              <a:tblPr firstRow="1" bandRow="1">
                <a:tableStyleId>{F2DE63D5-997A-4646-A377-4702673A728D}</a:tableStyleId>
              </a:tblPr>
              <a:tblGrid>
                <a:gridCol w="1230922"/>
                <a:gridCol w="1230922"/>
                <a:gridCol w="1230922"/>
              </a:tblGrid>
              <a:tr h="504303">
                <a:tc>
                  <a:txBody>
                    <a:bodyPr/>
                    <a:lstStyle/>
                    <a:p>
                      <a:r>
                        <a:rPr lang="en-US" dirty="0">
                          <a:solidFill>
                            <a:schemeClr val="tx1"/>
                          </a:solidFill>
                        </a:rPr>
                        <a:t>Row Id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dirty="0">
                          <a:solidFill>
                            <a:schemeClr val="tx1"/>
                          </a:solidFill>
                        </a:rPr>
                        <a:t>Columns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504303">
                <a:tc rowSpan="3">
                  <a:txBody>
                    <a:bodyPr/>
                    <a:lstStyle/>
                    <a:p>
                      <a:endParaRPr lang="en-US" dirty="0"/>
                    </a:p>
                    <a:p>
                      <a:pPr algn="ctr"/>
                      <a:endParaRPr lang="en-US" dirty="0"/>
                    </a:p>
                    <a:p>
                      <a:pPr algn="ctr"/>
                      <a:r>
                        <a:rPr lang="en-US" dirty="0"/>
                        <a:t>1</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Tom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303">
                <a:tc vMerge="1">
                  <a:tcPr/>
                </a:tc>
                <a:tc>
                  <a:txBody>
                    <a:bodyPr/>
                    <a:lstStyle/>
                    <a:p>
                      <a:r>
                        <a:rPr lang="en-US" dirty="0"/>
                        <a:t>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303">
                <a:tc vMerge="1">
                  <a:tcPr/>
                </a:tc>
                <a:tc>
                  <a:txBody>
                    <a:bodyPr/>
                    <a:lstStyle/>
                    <a:p>
                      <a:r>
                        <a:rPr lang="en-US" dirty="0"/>
                        <a:t>Role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Student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36" name="TextBox 35"/>
          <p:cNvSpPr txBox="1"/>
          <p:nvPr/>
        </p:nvSpPr>
        <p:spPr>
          <a:xfrm>
            <a:off x="10105292" y="5193322"/>
            <a:ext cx="184731" cy="369332"/>
          </a:xfrm>
          <a:prstGeom prst="rect">
            <a:avLst/>
          </a:prstGeom>
          <a:noFill/>
        </p:spPr>
        <p:txBody>
          <a:bodyPr wrap="none" rtlCol="0">
            <a:spAutoFit/>
          </a:bodyPr>
          <a:lstStyle/>
          <a:p>
            <a:endParaRPr lang="en-US" dirty="0"/>
          </a:p>
        </p:txBody>
      </p:sp>
      <p:sp>
        <p:nvSpPr>
          <p:cNvPr id="38" name="Rectangle 37"/>
          <p:cNvSpPr/>
          <p:nvPr/>
        </p:nvSpPr>
        <p:spPr>
          <a:xfrm>
            <a:off x="10105292" y="5008657"/>
            <a:ext cx="2135521" cy="369332"/>
          </a:xfrm>
          <a:prstGeom prst="rect">
            <a:avLst/>
          </a:prstGeom>
        </p:spPr>
        <p:txBody>
          <a:bodyPr wrap="none">
            <a:spAutoFit/>
          </a:bodyPr>
          <a:lstStyle/>
          <a:p>
            <a:r>
              <a:rPr lang="en-US" dirty="0"/>
              <a:t>Bigtable(Google)</a:t>
            </a:r>
            <a:endParaRPr lang="en-US" dirty="0"/>
          </a:p>
        </p:txBody>
      </p:sp>
      <p:sp>
        <p:nvSpPr>
          <p:cNvPr id="39" name="Rectangle 38"/>
          <p:cNvSpPr/>
          <p:nvPr/>
        </p:nvSpPr>
        <p:spPr>
          <a:xfrm>
            <a:off x="10197657" y="5474268"/>
            <a:ext cx="872355" cy="369332"/>
          </a:xfrm>
          <a:prstGeom prst="rect">
            <a:avLst/>
          </a:prstGeom>
        </p:spPr>
        <p:txBody>
          <a:bodyPr wrap="none">
            <a:spAutoFit/>
          </a:bodyPr>
          <a:lstStyle/>
          <a:p>
            <a:r>
              <a:rPr lang="en-US" dirty="0"/>
              <a:t>HBase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Mongo DB</a:t>
            </a:r>
            <a:endParaRPr lang="en-US" dirty="0"/>
          </a:p>
        </p:txBody>
      </p:sp>
      <p:sp>
        <p:nvSpPr>
          <p:cNvPr id="3" name="Content Placeholder 2"/>
          <p:cNvSpPr>
            <a:spLocks noGrp="1"/>
          </p:cNvSpPr>
          <p:nvPr>
            <p:ph idx="1"/>
          </p:nvPr>
        </p:nvSpPr>
        <p:spPr/>
        <p:txBody>
          <a:bodyPr/>
          <a:lstStyle/>
          <a:p>
            <a:pPr marL="0" indent="0">
              <a:buNone/>
            </a:pPr>
            <a:r>
              <a:rPr lang="en-US" dirty="0"/>
              <a:t>MongoDB is a cross-platform, document oriented database that provides</a:t>
            </a:r>
            <a:endParaRPr lang="en-US" dirty="0"/>
          </a:p>
          <a:p>
            <a:endParaRPr lang="en-US" dirty="0"/>
          </a:p>
          <a:p>
            <a:r>
              <a:rPr lang="en-US" dirty="0"/>
              <a:t> High performance.</a:t>
            </a:r>
            <a:endParaRPr lang="en-US" dirty="0"/>
          </a:p>
          <a:p>
            <a:r>
              <a:rPr lang="en-US" dirty="0"/>
              <a:t> High availability.</a:t>
            </a:r>
            <a:endParaRPr lang="en-US" dirty="0"/>
          </a:p>
          <a:p>
            <a:r>
              <a:rPr lang="en-US" dirty="0"/>
              <a:t> Easy scalability. </a:t>
            </a:r>
            <a:endParaRPr lang="en-US" dirty="0"/>
          </a:p>
          <a:p>
            <a:pPr marL="0" indent="0">
              <a:buNone/>
            </a:pPr>
            <a:endParaRPr lang="en-US" dirty="0"/>
          </a:p>
          <a:p>
            <a:pPr marL="0" indent="0">
              <a:buNone/>
            </a:pPr>
            <a:r>
              <a:rPr lang="en-US" dirty="0"/>
              <a:t>MongoDB works on concept of collection and document.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Mongo DB</a:t>
            </a:r>
            <a:r>
              <a:rPr lang="en-CA" dirty="0"/>
              <a:t>?</a:t>
            </a:r>
            <a:endParaRPr lang="en-US" dirty="0"/>
          </a:p>
        </p:txBody>
      </p:sp>
      <p:sp>
        <p:nvSpPr>
          <p:cNvPr id="3" name="Content Placeholder 2"/>
          <p:cNvSpPr>
            <a:spLocks noGrp="1"/>
          </p:cNvSpPr>
          <p:nvPr>
            <p:ph idx="1"/>
          </p:nvPr>
        </p:nvSpPr>
        <p:spPr/>
        <p:txBody>
          <a:bodyPr/>
          <a:lstStyle/>
          <a:p>
            <a:r>
              <a:rPr lang="en-US" dirty="0"/>
              <a:t>All the modern applications deals with huge data.</a:t>
            </a:r>
            <a:endParaRPr lang="en-US" dirty="0"/>
          </a:p>
          <a:p>
            <a:r>
              <a:rPr lang="en-US" dirty="0"/>
              <a:t>Development with ease is possible with mongo DB.</a:t>
            </a:r>
            <a:endParaRPr lang="en-US" dirty="0"/>
          </a:p>
          <a:p>
            <a:r>
              <a:rPr lang="en-US" dirty="0"/>
              <a:t>Flexibility in deployment.</a:t>
            </a:r>
            <a:endParaRPr lang="en-US" dirty="0"/>
          </a:p>
          <a:p>
            <a:r>
              <a:rPr lang="en-US" dirty="0"/>
              <a:t>Rich Queries.</a:t>
            </a:r>
            <a:endParaRPr lang="en-US" dirty="0"/>
          </a:p>
          <a:p>
            <a:r>
              <a:rPr lang="en-US" dirty="0"/>
              <a:t>Older database systems may not be compatible with the design.</a:t>
            </a:r>
            <a:endParaRPr lang="en-US" dirty="0"/>
          </a:p>
          <a:p>
            <a:endParaRPr lang="en-US" dirty="0"/>
          </a:p>
          <a:p>
            <a:endParaRPr lang="en-US" dirty="0"/>
          </a:p>
          <a:p>
            <a:pPr marL="0" indent="0">
              <a:buNone/>
            </a:pPr>
            <a:r>
              <a:rPr lang="en-US" b="1" dirty="0"/>
              <a:t>And it’s a document oriented storage:- Data is stored in the form of JSON Style.</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 architecture</a:t>
            </a:r>
            <a:endParaRPr lang="en-US" dirty="0"/>
          </a:p>
        </p:txBody>
      </p:sp>
      <p:sp>
        <p:nvSpPr>
          <p:cNvPr id="3" name="Content Placeholder 2"/>
          <p:cNvSpPr>
            <a:spLocks noGrp="1"/>
          </p:cNvSpPr>
          <p:nvPr>
            <p:ph idx="1"/>
          </p:nvPr>
        </p:nvSpPr>
        <p:spPr/>
        <p:txBody>
          <a:bodyPr/>
          <a:lstStyle/>
          <a:p>
            <a:pPr marL="0" indent="0">
              <a:buNone/>
            </a:pPr>
            <a:r>
              <a:rPr lang="en-US" dirty="0"/>
              <a:t>Architecture : -</a:t>
            </a:r>
            <a:endParaRPr lang="en-US" dirty="0"/>
          </a:p>
        </p:txBody>
      </p:sp>
      <p:sp>
        <p:nvSpPr>
          <p:cNvPr id="4" name="Can 3"/>
          <p:cNvSpPr/>
          <p:nvPr/>
        </p:nvSpPr>
        <p:spPr>
          <a:xfrm>
            <a:off x="2766646" y="2543907"/>
            <a:ext cx="4958862" cy="3188677"/>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ounded Rectangle 4"/>
          <p:cNvSpPr/>
          <p:nvPr/>
        </p:nvSpPr>
        <p:spPr>
          <a:xfrm>
            <a:off x="3024555" y="3376246"/>
            <a:ext cx="2110154" cy="1946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and Round Single Corner Rectangle 7"/>
          <p:cNvSpPr/>
          <p:nvPr/>
        </p:nvSpPr>
        <p:spPr>
          <a:xfrm>
            <a:off x="3294185" y="3634154"/>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Snip and Round Single Corner Rectangle 9"/>
          <p:cNvSpPr/>
          <p:nvPr/>
        </p:nvSpPr>
        <p:spPr>
          <a:xfrm>
            <a:off x="3868616" y="3651738"/>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Snip and Round Single Corner Rectangle 10"/>
          <p:cNvSpPr/>
          <p:nvPr/>
        </p:nvSpPr>
        <p:spPr>
          <a:xfrm>
            <a:off x="4349262" y="3651738"/>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Snip and Round Single Corner Rectangle 11"/>
          <p:cNvSpPr/>
          <p:nvPr/>
        </p:nvSpPr>
        <p:spPr>
          <a:xfrm>
            <a:off x="3282462"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Snip and Round Single Corner Rectangle 12"/>
          <p:cNvSpPr/>
          <p:nvPr/>
        </p:nvSpPr>
        <p:spPr>
          <a:xfrm>
            <a:off x="3821725"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Snip and Round Single Corner Rectangle 13"/>
          <p:cNvSpPr/>
          <p:nvPr/>
        </p:nvSpPr>
        <p:spPr>
          <a:xfrm>
            <a:off x="4349262"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ounded Rectangle 15"/>
          <p:cNvSpPr/>
          <p:nvPr/>
        </p:nvSpPr>
        <p:spPr>
          <a:xfrm>
            <a:off x="5427785" y="3393831"/>
            <a:ext cx="2110154" cy="1946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and Round Single Corner Rectangle 16"/>
          <p:cNvSpPr/>
          <p:nvPr/>
        </p:nvSpPr>
        <p:spPr>
          <a:xfrm>
            <a:off x="5779478" y="365173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Snip and Round Single Corner Rectangle 17"/>
          <p:cNvSpPr/>
          <p:nvPr/>
        </p:nvSpPr>
        <p:spPr>
          <a:xfrm>
            <a:off x="6318739" y="3651738"/>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Snip and Round Single Corner Rectangle 18"/>
          <p:cNvSpPr/>
          <p:nvPr/>
        </p:nvSpPr>
        <p:spPr>
          <a:xfrm>
            <a:off x="6893170" y="3634154"/>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Snip and Round Single Corner Rectangle 19"/>
          <p:cNvSpPr/>
          <p:nvPr/>
        </p:nvSpPr>
        <p:spPr>
          <a:xfrm>
            <a:off x="5779478"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Snip and Round Single Corner Rectangle 20"/>
          <p:cNvSpPr/>
          <p:nvPr/>
        </p:nvSpPr>
        <p:spPr>
          <a:xfrm>
            <a:off x="6318739"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Snip and Round Single Corner Rectangle 21"/>
          <p:cNvSpPr/>
          <p:nvPr/>
        </p:nvSpPr>
        <p:spPr>
          <a:xfrm>
            <a:off x="6881448" y="4407874"/>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TextBox 22"/>
          <p:cNvSpPr txBox="1"/>
          <p:nvPr/>
        </p:nvSpPr>
        <p:spPr>
          <a:xfrm>
            <a:off x="8112369" y="2543907"/>
            <a:ext cx="1793631" cy="369332"/>
          </a:xfrm>
          <a:prstGeom prst="rect">
            <a:avLst/>
          </a:prstGeom>
          <a:noFill/>
        </p:spPr>
        <p:txBody>
          <a:bodyPr wrap="square" rtlCol="0">
            <a:spAutoFit/>
          </a:bodyPr>
          <a:lstStyle/>
          <a:p>
            <a:r>
              <a:rPr lang="en-US" dirty="0"/>
              <a:t>Database</a:t>
            </a:r>
            <a:endParaRPr lang="en-US" dirty="0"/>
          </a:p>
        </p:txBody>
      </p:sp>
      <p:cxnSp>
        <p:nvCxnSpPr>
          <p:cNvPr id="25" name="Straight Arrow Connector 24"/>
          <p:cNvCxnSpPr/>
          <p:nvPr/>
        </p:nvCxnSpPr>
        <p:spPr>
          <a:xfrm flipV="1">
            <a:off x="7725508" y="2728573"/>
            <a:ext cx="386861"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29600" y="4155827"/>
            <a:ext cx="1793631" cy="369332"/>
          </a:xfrm>
          <a:prstGeom prst="rect">
            <a:avLst/>
          </a:prstGeom>
          <a:noFill/>
        </p:spPr>
        <p:txBody>
          <a:bodyPr wrap="square" rtlCol="0">
            <a:spAutoFit/>
          </a:bodyPr>
          <a:lstStyle/>
          <a:p>
            <a:r>
              <a:rPr lang="en-US" dirty="0"/>
              <a:t>Container</a:t>
            </a:r>
            <a:endParaRPr lang="en-US" dirty="0"/>
          </a:p>
        </p:txBody>
      </p:sp>
      <p:cxnSp>
        <p:nvCxnSpPr>
          <p:cNvPr id="42" name="Straight Arrow Connector 41"/>
          <p:cNvCxnSpPr>
            <a:stCxn id="16" idx="3"/>
          </p:cNvCxnSpPr>
          <p:nvPr/>
        </p:nvCxnSpPr>
        <p:spPr>
          <a:xfrm flipV="1">
            <a:off x="7537939" y="4349261"/>
            <a:ext cx="691661" cy="17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 idx="2"/>
          </p:cNvCxnSpPr>
          <p:nvPr/>
        </p:nvCxnSpPr>
        <p:spPr>
          <a:xfrm flipH="1">
            <a:off x="2110154" y="3886200"/>
            <a:ext cx="1184031" cy="252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p:cNvCxnSpPr>
          <p:nvPr/>
        </p:nvCxnSpPr>
        <p:spPr>
          <a:xfrm flipH="1" flipV="1">
            <a:off x="2110154" y="4243754"/>
            <a:ext cx="1172308" cy="3751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91662" y="4053167"/>
            <a:ext cx="1418492" cy="369332"/>
          </a:xfrm>
          <a:prstGeom prst="rect">
            <a:avLst/>
          </a:prstGeom>
          <a:noFill/>
        </p:spPr>
        <p:txBody>
          <a:bodyPr wrap="square" rtlCol="0">
            <a:spAutoFit/>
          </a:bodyPr>
          <a:lstStyle/>
          <a:p>
            <a:r>
              <a:rPr lang="en-US" dirty="0"/>
              <a:t>Document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1000"/>
                                        <p:tgtEl>
                                          <p:spTgt spid="47"/>
                                        </p:tgtEl>
                                      </p:cBhvr>
                                    </p:animEffect>
                                    <p:anim calcmode="lin" valueType="num">
                                      <p:cBhvr>
                                        <p:cTn id="38" dur="1000" fill="hold"/>
                                        <p:tgtEl>
                                          <p:spTgt spid="47"/>
                                        </p:tgtEl>
                                        <p:attrNameLst>
                                          <p:attrName>ppt_x</p:attrName>
                                        </p:attrNameLst>
                                      </p:cBhvr>
                                      <p:tavLst>
                                        <p:tav tm="0">
                                          <p:val>
                                            <p:strVal val="#ppt_x"/>
                                          </p:val>
                                        </p:tav>
                                        <p:tav tm="100000">
                                          <p:val>
                                            <p:strVal val="#ppt_x"/>
                                          </p:val>
                                        </p:tav>
                                      </p:tavLst>
                                    </p:anim>
                                    <p:anim calcmode="lin" valueType="num">
                                      <p:cBhvr>
                                        <p:cTn id="39" dur="1000" fill="hold"/>
                                        <p:tgtEl>
                                          <p:spTgt spid="4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1000"/>
                                        <p:tgtEl>
                                          <p:spTgt spid="11"/>
                                        </p:tgtEl>
                                      </p:cBhvr>
                                    </p:animEffect>
                                    <p:anim calcmode="lin" valueType="num">
                                      <p:cBhvr>
                                        <p:cTn id="68" dur="1000" fill="hold"/>
                                        <p:tgtEl>
                                          <p:spTgt spid="11"/>
                                        </p:tgtEl>
                                        <p:attrNameLst>
                                          <p:attrName>ppt_x</p:attrName>
                                        </p:attrNameLst>
                                      </p:cBhvr>
                                      <p:tavLst>
                                        <p:tav tm="0">
                                          <p:val>
                                            <p:strVal val="#ppt_x"/>
                                          </p:val>
                                        </p:tav>
                                        <p:tav tm="100000">
                                          <p:val>
                                            <p:strVal val="#ppt_x"/>
                                          </p:val>
                                        </p:tav>
                                      </p:tavLst>
                                    </p:anim>
                                    <p:anim calcmode="lin" valueType="num">
                                      <p:cBhvr>
                                        <p:cTn id="69" dur="1000" fill="hold"/>
                                        <p:tgtEl>
                                          <p:spTgt spid="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0"/>
                                        <p:tgtEl>
                                          <p:spTgt spid="21"/>
                                        </p:tgtEl>
                                      </p:cBhvr>
                                    </p:animEffect>
                                    <p:anim calcmode="lin" valueType="num">
                                      <p:cBhvr>
                                        <p:cTn id="98" dur="1000" fill="hold"/>
                                        <p:tgtEl>
                                          <p:spTgt spid="21"/>
                                        </p:tgtEl>
                                        <p:attrNameLst>
                                          <p:attrName>ppt_x</p:attrName>
                                        </p:attrNameLst>
                                      </p:cBhvr>
                                      <p:tavLst>
                                        <p:tav tm="0">
                                          <p:val>
                                            <p:strVal val="#ppt_x"/>
                                          </p:val>
                                        </p:tav>
                                        <p:tav tm="100000">
                                          <p:val>
                                            <p:strVal val="#ppt_x"/>
                                          </p:val>
                                        </p:tav>
                                      </p:tavLst>
                                    </p:anim>
                                    <p:anim calcmode="lin" valueType="num">
                                      <p:cBhvr>
                                        <p:cTn id="99" dur="1000" fill="hold"/>
                                        <p:tgtEl>
                                          <p:spTgt spid="2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1000"/>
                                        <p:tgtEl>
                                          <p:spTgt spid="22"/>
                                        </p:tgtEl>
                                      </p:cBhvr>
                                    </p:animEffect>
                                    <p:anim calcmode="lin" valueType="num">
                                      <p:cBhvr>
                                        <p:cTn id="103" dur="1000" fill="hold"/>
                                        <p:tgtEl>
                                          <p:spTgt spid="22"/>
                                        </p:tgtEl>
                                        <p:attrNameLst>
                                          <p:attrName>ppt_x</p:attrName>
                                        </p:attrNameLst>
                                      </p:cBhvr>
                                      <p:tavLst>
                                        <p:tav tm="0">
                                          <p:val>
                                            <p:strVal val="#ppt_x"/>
                                          </p:val>
                                        </p:tav>
                                        <p:tav tm="100000">
                                          <p:val>
                                            <p:strVal val="#ppt_x"/>
                                          </p:val>
                                        </p:tav>
                                      </p:tavLst>
                                    </p:anim>
                                    <p:anim calcmode="lin" valueType="num">
                                      <p:cBhvr>
                                        <p:cTn id="10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p:bldP spid="40"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382380"/>
            <a:ext cx="9404723" cy="1400530"/>
          </a:xfrm>
        </p:spPr>
        <p:txBody>
          <a:bodyPr/>
          <a:lstStyle/>
          <a:p>
            <a:r>
              <a:rPr lang="en-US" dirty="0"/>
              <a:t>Document(JSON) structure</a:t>
            </a:r>
            <a:endParaRPr lang="en-US" dirty="0"/>
          </a:p>
        </p:txBody>
      </p:sp>
      <p:sp>
        <p:nvSpPr>
          <p:cNvPr id="4" name="Content Placeholder 3"/>
          <p:cNvSpPr>
            <a:spLocks noGrp="1"/>
          </p:cNvSpPr>
          <p:nvPr>
            <p:ph sz="half" idx="2"/>
          </p:nvPr>
        </p:nvSpPr>
        <p:spPr>
          <a:xfrm>
            <a:off x="552328" y="1699845"/>
            <a:ext cx="6680810" cy="4665785"/>
          </a:xfrm>
        </p:spPr>
        <p:txBody>
          <a:bodyPr>
            <a:normAutofit/>
          </a:bodyPr>
          <a:lstStyle/>
          <a:p>
            <a:r>
              <a:rPr lang="en-US" dirty="0"/>
              <a:t>The document has simple structure and very easy to understand the content</a:t>
            </a:r>
            <a:endParaRPr lang="en-US" dirty="0"/>
          </a:p>
          <a:p>
            <a:endParaRPr lang="en-US" dirty="0"/>
          </a:p>
          <a:p>
            <a:r>
              <a:rPr lang="en-US" dirty="0"/>
              <a:t>JSON is smaller, faster and lightweight compared to XML. </a:t>
            </a:r>
            <a:endParaRPr lang="en-US" dirty="0"/>
          </a:p>
          <a:p>
            <a:endParaRPr lang="en-US" dirty="0"/>
          </a:p>
          <a:p>
            <a:r>
              <a:rPr lang="en-US" dirty="0"/>
              <a:t>For data delivery between servers and browsers, JSON is a better choice</a:t>
            </a:r>
            <a:endParaRPr lang="en-US" dirty="0"/>
          </a:p>
          <a:p>
            <a:endParaRPr lang="en-US" dirty="0"/>
          </a:p>
          <a:p>
            <a:r>
              <a:rPr lang="en-US" dirty="0"/>
              <a:t>Easy in parsing, processing, validating in all languages</a:t>
            </a:r>
            <a:endParaRPr lang="en-US" dirty="0"/>
          </a:p>
          <a:p>
            <a:endParaRPr lang="en-US" dirty="0"/>
          </a:p>
          <a:p>
            <a:r>
              <a:rPr lang="en-US" dirty="0"/>
              <a:t>JSON can be mapped more easily into object oriented system.</a:t>
            </a:r>
            <a:endParaRPr lang="en-US" dirty="0"/>
          </a:p>
          <a:p>
            <a:endParaRPr lang="en-US" dirty="0"/>
          </a:p>
          <a:p>
            <a:endParaRPr lang="en-US" dirty="0"/>
          </a:p>
        </p:txBody>
      </p:sp>
      <p:sp>
        <p:nvSpPr>
          <p:cNvPr id="5" name="Content Placeholder 4"/>
          <p:cNvSpPr>
            <a:spLocks noGrp="1"/>
          </p:cNvSpPr>
          <p:nvPr>
            <p:ph sz="quarter" idx="4"/>
          </p:nvPr>
        </p:nvSpPr>
        <p:spPr>
          <a:xfrm>
            <a:off x="8943340" y="5101590"/>
            <a:ext cx="2185035" cy="855345"/>
          </a:xfrm>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Mongo Db?</a:t>
            </a:r>
            <a:endParaRPr lang="en-US" dirty="0"/>
          </a:p>
        </p:txBody>
      </p:sp>
      <p:sp>
        <p:nvSpPr>
          <p:cNvPr id="3" name="Content Placeholder 2"/>
          <p:cNvSpPr>
            <a:spLocks noGrp="1"/>
          </p:cNvSpPr>
          <p:nvPr>
            <p:ph idx="1"/>
          </p:nvPr>
        </p:nvSpPr>
        <p:spPr/>
        <p:txBody>
          <a:bodyPr/>
          <a:lstStyle/>
          <a:p>
            <a:pPr marL="0" indent="0">
              <a:buNone/>
            </a:pPr>
            <a:r>
              <a:rPr lang="en-IN" altLang="en-US" i="0">
                <a:solidFill>
                  <a:srgbClr val="3C4043"/>
                </a:solidFill>
                <a:effectLst/>
                <a:latin typeface="+mn-ea"/>
                <a:cs typeface="+mn-ea"/>
              </a:rPr>
              <a:t> </a:t>
            </a:r>
            <a:endParaRPr lang="en-IN" altLang="en-US" i="0">
              <a:solidFill>
                <a:srgbClr val="3C4043"/>
              </a:solidFill>
              <a:effectLst/>
              <a:latin typeface="+mn-ea"/>
              <a:cs typeface="+mn-ea"/>
            </a:endParaRPr>
          </a:p>
          <a:p>
            <a:pPr marL="0" indent="0">
              <a:buNone/>
            </a:pPr>
            <a:r>
              <a:rPr lang="en-IN" altLang="en-US" i="0">
                <a:solidFill>
                  <a:srgbClr val="3C4043"/>
                </a:solidFill>
                <a:effectLst/>
                <a:latin typeface="+mn-ea"/>
                <a:cs typeface="+mn-ea"/>
              </a:rPr>
              <a:t> </a:t>
            </a:r>
            <a:r>
              <a:rPr lang="en-US" i="0">
                <a:solidFill>
                  <a:srgbClr val="3C4043"/>
                </a:solidFill>
                <a:effectLst/>
                <a:latin typeface="+mn-ea"/>
                <a:cs typeface="+mn-ea"/>
              </a:rPr>
              <a:t>If we want to insert thousands of records in a second, then MongoDB is the best choice for that.    Also, horizontal scaling (adding new columns) is not so easy process in any RDBMS systems. But in case of MongoDB, it is very much easy since it is a schema less database.</a:t>
            </a:r>
            <a:endParaRPr lang="en-US" dirty="0">
              <a:latin typeface="+mn-ea"/>
              <a:cs typeface="+mn-ea"/>
            </a:endParaRPr>
          </a:p>
          <a:p>
            <a:endParaRPr lang="en-US" dirty="0">
              <a:latin typeface="+mn-ea"/>
              <a:cs typeface="+mn-ea"/>
            </a:endParaRPr>
          </a:p>
          <a:p>
            <a:endParaRPr lang="en-US" dirty="0"/>
          </a:p>
          <a:p>
            <a:r>
              <a:rPr lang="en-US" dirty="0"/>
              <a:t>You change your schema very often on a large dataset.</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Checkerboard keyboard design template</Template>
  <TotalTime>0</TotalTime>
  <Words>2243</Words>
  <Application>WPS Presentation</Application>
  <PresentationFormat>Widescreen</PresentationFormat>
  <Paragraphs>178</Paragraphs>
  <Slides>10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SimSun</vt:lpstr>
      <vt:lpstr>Wingdings</vt:lpstr>
      <vt:lpstr>Garamond</vt:lpstr>
      <vt:lpstr>Roboto</vt:lpstr>
      <vt:lpstr>Wide Latin</vt:lpstr>
      <vt:lpstr>Century Gothic</vt:lpstr>
      <vt:lpstr>Microsoft YaHei</vt:lpstr>
      <vt:lpstr>Arial Unicode MS</vt:lpstr>
      <vt:lpstr>Calibri</vt:lpstr>
      <vt:lpstr>Microsoft YaHei Light</vt:lpstr>
      <vt:lpstr>Microsoft JhengHei UI Light</vt:lpstr>
      <vt:lpstr>MS PGothic</vt:lpstr>
      <vt:lpstr>PMingLiU-ExtB</vt:lpstr>
      <vt:lpstr>SimSun-ExtB</vt:lpstr>
      <vt:lpstr>Yu Gothic UI Light</vt:lpstr>
      <vt:lpstr>NSimSun</vt:lpstr>
      <vt:lpstr>MS UI Gothic</vt:lpstr>
      <vt:lpstr>MS Gothic</vt:lpstr>
      <vt:lpstr>Microsoft YaHei UI Light</vt:lpstr>
      <vt:lpstr>Savon</vt:lpstr>
      <vt:lpstr>Introduction to Mongo DB(NO SQL data Base)    </vt:lpstr>
      <vt:lpstr>Overview</vt:lpstr>
      <vt:lpstr>What is No SQl data base </vt:lpstr>
      <vt:lpstr>Types of No SQl data base </vt:lpstr>
      <vt:lpstr>What is Mongo DB</vt:lpstr>
      <vt:lpstr>Why Mongo DB?</vt:lpstr>
      <vt:lpstr>Mongo DB architecture</vt:lpstr>
      <vt:lpstr>Document(JSON) structure</vt:lpstr>
      <vt:lpstr>When to use Mongo Db?</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mahidhar reddy</dc:creator>
  <cp:lastModifiedBy>Ajay</cp:lastModifiedBy>
  <cp:revision>74</cp:revision>
  <dcterms:created xsi:type="dcterms:W3CDTF">2013-07-15T20:25:00Z</dcterms:created>
  <dcterms:modified xsi:type="dcterms:W3CDTF">2021-01-27T04:59:52Z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