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Century Gothic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d+njG3pNe+vQ1TnW2irb5Y9xPg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bronic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02T22:47:27.81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786259" y="5096662"/>
            <a:ext cx="4367531" cy="94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8069104" y="5422164"/>
            <a:ext cx="736673" cy="736673"/>
          </a:xfrm>
          <a:custGeom>
            <a:avLst/>
            <a:gdLst/>
            <a:ahLst/>
            <a:cxnLst/>
            <a:rect l="l" t="t" r="r" b="b"/>
            <a:pathLst>
              <a:path w="736672" h="736672" extrusionOk="0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9029960" y="3463631"/>
            <a:ext cx="3175313" cy="2946690"/>
          </a:xfrm>
          <a:custGeom>
            <a:avLst/>
            <a:gdLst/>
            <a:ahLst/>
            <a:cxnLst/>
            <a:rect l="l" t="t" r="r" b="b"/>
            <a:pathLst>
              <a:path w="3175312" h="2946690" extrusionOk="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1043829" y="4566099"/>
            <a:ext cx="1155814" cy="863685"/>
          </a:xfrm>
          <a:custGeom>
            <a:avLst/>
            <a:gdLst/>
            <a:ahLst/>
            <a:cxnLst/>
            <a:rect l="l" t="t" r="r" b="b"/>
            <a:pathLst>
              <a:path w="1155813" h="863685" extrusionOk="0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10743661" y="-1689"/>
            <a:ext cx="1447943" cy="1003399"/>
          </a:xfrm>
          <a:custGeom>
            <a:avLst/>
            <a:gdLst/>
            <a:ahLst/>
            <a:cxnLst/>
            <a:rect l="l" t="t" r="r" b="b"/>
            <a:pathLst>
              <a:path w="1447942" h="1003398" extrusionOk="0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6536780" y="-12701"/>
            <a:ext cx="4978890" cy="2133810"/>
          </a:xfrm>
          <a:custGeom>
            <a:avLst/>
            <a:gdLst/>
            <a:ahLst/>
            <a:cxnLst/>
            <a:rect l="l" t="t" r="r" b="b"/>
            <a:pathLst>
              <a:path w="4978890" h="2133810" extrusionOk="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6518963" y="-12701"/>
            <a:ext cx="5029695" cy="2146511"/>
          </a:xfrm>
          <a:custGeom>
            <a:avLst/>
            <a:gdLst/>
            <a:ahLst/>
            <a:cxnLst/>
            <a:rect l="l" t="t" r="r" b="b"/>
            <a:pathLst>
              <a:path w="5029695" h="2146511" extrusionOk="0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786259" y="3425363"/>
            <a:ext cx="3629300" cy="94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895717" y="3124629"/>
            <a:ext cx="2158296" cy="151200"/>
          </a:xfrm>
          <a:custGeom>
            <a:avLst/>
            <a:gdLst/>
            <a:ahLst/>
            <a:cxnLst/>
            <a:rect l="l" t="t" r="r" b="b"/>
            <a:pathLst>
              <a:path w="2158295" h="165045" extrusionOk="0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-7816" y="5057878"/>
            <a:ext cx="715108" cy="949829"/>
          </a:xfrm>
          <a:custGeom>
            <a:avLst/>
            <a:gdLst/>
            <a:ahLst/>
            <a:cxnLst/>
            <a:rect l="l" t="t" r="r" b="b"/>
            <a:pathLst>
              <a:path w="723600" h="1015200" extrusionOk="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>
            <a:spLocks noGrp="1"/>
          </p:cNvSpPr>
          <p:nvPr>
            <p:ph type="pic" idx="3"/>
          </p:nvPr>
        </p:nvSpPr>
        <p:spPr>
          <a:xfrm>
            <a:off x="4614953" y="0"/>
            <a:ext cx="7585924" cy="59495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itle Slide">
  <p:cSld name="Image and Title Slid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>
            <a:spLocks noGrp="1"/>
          </p:cNvSpPr>
          <p:nvPr>
            <p:ph type="pic" idx="2"/>
          </p:nvPr>
        </p:nvSpPr>
        <p:spPr>
          <a:xfrm>
            <a:off x="0" y="1"/>
            <a:ext cx="12190660" cy="5569499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3"/>
          <p:cNvSpPr/>
          <p:nvPr/>
        </p:nvSpPr>
        <p:spPr>
          <a:xfrm>
            <a:off x="7345849" y="-12701"/>
            <a:ext cx="4851878" cy="2298926"/>
          </a:xfrm>
          <a:custGeom>
            <a:avLst/>
            <a:gdLst/>
            <a:ahLst/>
            <a:cxnLst/>
            <a:rect l="l" t="t" r="r" b="b"/>
            <a:pathLst>
              <a:path w="4851877" h="2298926" extrusionOk="0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9782306" y="458515"/>
            <a:ext cx="2413238" cy="2578354"/>
          </a:xfrm>
          <a:custGeom>
            <a:avLst/>
            <a:gdLst/>
            <a:ahLst/>
            <a:cxnLst/>
            <a:rect l="l" t="t" r="r" b="b"/>
            <a:pathLst>
              <a:path w="2413237" h="2578353" extrusionOk="0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-12701" y="2355829"/>
            <a:ext cx="2857781" cy="2298926"/>
          </a:xfrm>
          <a:custGeom>
            <a:avLst/>
            <a:gdLst/>
            <a:ahLst/>
            <a:cxnLst/>
            <a:rect l="l" t="t" r="r" b="b"/>
            <a:pathLst>
              <a:path w="2857781" h="2298926" extrusionOk="0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200" y="4349863"/>
            <a:ext cx="10515600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2412987" y="5718810"/>
            <a:ext cx="7366026" cy="94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2500" y="5155439"/>
            <a:ext cx="2667000" cy="139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8826099" y="2044901"/>
            <a:ext cx="736673" cy="736673"/>
          </a:xfrm>
          <a:custGeom>
            <a:avLst/>
            <a:gdLst/>
            <a:ahLst/>
            <a:cxnLst/>
            <a:rect l="l" t="t" r="r" b="b"/>
            <a:pathLst>
              <a:path w="736672" h="736672" extrusionOk="0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8810222" y="2029025"/>
            <a:ext cx="774776" cy="774776"/>
          </a:xfrm>
          <a:custGeom>
            <a:avLst/>
            <a:gdLst/>
            <a:ahLst/>
            <a:cxnLst/>
            <a:rect l="l" t="t" r="r" b="b"/>
            <a:pathLst>
              <a:path w="774776" h="774776" extrusionOk="0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7329938" y="-9526"/>
            <a:ext cx="4864579" cy="2311628"/>
          </a:xfrm>
          <a:custGeom>
            <a:avLst/>
            <a:gdLst/>
            <a:ahLst/>
            <a:cxnLst/>
            <a:rect l="l" t="t" r="r" b="b"/>
            <a:pathLst>
              <a:path w="4864578" h="2311627" extrusionOk="0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9766949" y="442639"/>
            <a:ext cx="2425939" cy="2603756"/>
          </a:xfrm>
          <a:custGeom>
            <a:avLst/>
            <a:gdLst/>
            <a:ahLst/>
            <a:cxnLst/>
            <a:rect l="l" t="t" r="r" b="b"/>
            <a:pathLst>
              <a:path w="2425938" h="2603756" extrusionOk="0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-9526" y="2340318"/>
            <a:ext cx="2870483" cy="2540250"/>
          </a:xfrm>
          <a:custGeom>
            <a:avLst/>
            <a:gdLst/>
            <a:ahLst/>
            <a:cxnLst/>
            <a:rect l="l" t="t" r="r" b="b"/>
            <a:pathLst>
              <a:path w="2870482" h="2540250" extrusionOk="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>
            <a:spLocks noGrp="1"/>
          </p:cNvSpPr>
          <p:nvPr>
            <p:ph type="pic" idx="2"/>
          </p:nvPr>
        </p:nvSpPr>
        <p:spPr>
          <a:xfrm>
            <a:off x="5245189" y="1"/>
            <a:ext cx="6943003" cy="5934621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814944" y="4530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8704586" y="5422906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 extrusionOk="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9659429" y="3776986"/>
            <a:ext cx="2540000" cy="2628900"/>
          </a:xfrm>
          <a:custGeom>
            <a:avLst/>
            <a:gdLst/>
            <a:ahLst/>
            <a:cxnLst/>
            <a:rect l="l" t="t" r="r" b="b"/>
            <a:pathLst>
              <a:path w="2540000" h="2628900" extrusionOk="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824420" y="3955665"/>
            <a:ext cx="4367531" cy="524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3"/>
          </p:nvPr>
        </p:nvSpPr>
        <p:spPr>
          <a:xfrm>
            <a:off x="824420" y="4633361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4"/>
          </p:nvPr>
        </p:nvSpPr>
        <p:spPr>
          <a:xfrm>
            <a:off x="824420" y="4892976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 i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5"/>
          </p:nvPr>
        </p:nvSpPr>
        <p:spPr>
          <a:xfrm>
            <a:off x="824420" y="5334299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6"/>
          </p:nvPr>
        </p:nvSpPr>
        <p:spPr>
          <a:xfrm>
            <a:off x="824420" y="5593914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 i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900978" y="1561556"/>
            <a:ext cx="2973890" cy="165305"/>
          </a:xfrm>
          <a:custGeom>
            <a:avLst/>
            <a:gdLst/>
            <a:ahLst/>
            <a:cxnLst/>
            <a:rect l="l" t="t" r="r" b="b"/>
            <a:pathLst>
              <a:path w="2973890" h="165304" extrusionOk="0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7172412" y="-12694"/>
            <a:ext cx="4978400" cy="2133600"/>
          </a:xfrm>
          <a:custGeom>
            <a:avLst/>
            <a:gdLst/>
            <a:ahLst/>
            <a:cxnLst/>
            <a:rect l="l" t="t" r="r" b="b"/>
            <a:pathLst>
              <a:path w="4978400" h="2133600" extrusionOk="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7998821" y="1645349"/>
            <a:ext cx="4196737" cy="1001638"/>
          </a:xfrm>
          <a:custGeom>
            <a:avLst/>
            <a:gdLst/>
            <a:ahLst/>
            <a:cxnLst/>
            <a:rect l="l" t="t" r="r" b="b"/>
            <a:pathLst>
              <a:path w="3152775" h="752475" extrusionOk="0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2186920" y="2632655"/>
            <a:ext cx="5081" cy="25381"/>
          </a:xfrm>
          <a:custGeom>
            <a:avLst/>
            <a:gdLst/>
            <a:ahLst/>
            <a:cxnLst/>
            <a:rect l="l" t="t" r="r" b="b"/>
            <a:pathLst>
              <a:path w="5081" h="25381" extrusionOk="0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903223" y="1550951"/>
            <a:ext cx="3273552" cy="151200"/>
          </a:xfrm>
          <a:custGeom>
            <a:avLst/>
            <a:gdLst/>
            <a:ahLst/>
            <a:cxnLst/>
            <a:rect l="l" t="t" r="r" b="b"/>
            <a:pathLst>
              <a:path w="2447925" h="114300" extrusionOk="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3899957" y="4662943"/>
            <a:ext cx="8292043" cy="760738"/>
          </a:xfrm>
          <a:custGeom>
            <a:avLst/>
            <a:gdLst/>
            <a:ahLst/>
            <a:cxnLst/>
            <a:rect l="l" t="t" r="r" b="b"/>
            <a:pathLst>
              <a:path w="6229350" h="571500" extrusionOk="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909848" y="4665641"/>
            <a:ext cx="8277071" cy="257213"/>
          </a:xfrm>
          <a:custGeom>
            <a:avLst/>
            <a:gdLst/>
            <a:ahLst/>
            <a:cxnLst/>
            <a:rect l="l" t="t" r="r" b="b"/>
            <a:pathLst>
              <a:path w="8277071" h="257213" extrusionOk="0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12186919" y="4665641"/>
            <a:ext cx="5081" cy="25380"/>
          </a:xfrm>
          <a:custGeom>
            <a:avLst/>
            <a:gdLst/>
            <a:ahLst/>
            <a:cxnLst/>
            <a:rect l="l" t="t" r="r" b="b"/>
            <a:pathLst>
              <a:path w="5081" h="25380" extrusionOk="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3905233" y="4922854"/>
            <a:ext cx="8286767" cy="513089"/>
          </a:xfrm>
          <a:custGeom>
            <a:avLst/>
            <a:gdLst/>
            <a:ahLst/>
            <a:cxnLst/>
            <a:rect l="l" t="t" r="r" b="b"/>
            <a:pathLst>
              <a:path w="8286767" h="513089" extrusionOk="0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ftr" idx="11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33" name="Google Shape;233;p26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34" name="Google Shape;234;p26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838200" y="1492524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49" name="Google Shape;249;p27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50" name="Google Shape;250;p27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838200" y="1492524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body" idx="2"/>
          </p:nvPr>
        </p:nvSpPr>
        <p:spPr>
          <a:xfrm>
            <a:off x="839788" y="2323458"/>
            <a:ext cx="5157787" cy="338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3"/>
          </p:nvPr>
        </p:nvSpPr>
        <p:spPr>
          <a:xfrm>
            <a:off x="6172200" y="1828800"/>
            <a:ext cx="5183188" cy="41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4"/>
          </p:nvPr>
        </p:nvSpPr>
        <p:spPr>
          <a:xfrm>
            <a:off x="6172200" y="2323458"/>
            <a:ext cx="5183188" cy="338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69" name="Google Shape;269;p28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838200" y="1492524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8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2"/>
          </p:nvPr>
        </p:nvSpPr>
        <p:spPr>
          <a:xfrm>
            <a:off x="6198110" y="1825624"/>
            <a:ext cx="5181600" cy="39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>
            <a:spLocks noGrp="1"/>
          </p:cNvSpPr>
          <p:nvPr>
            <p:ph type="pic" idx="2"/>
          </p:nvPr>
        </p:nvSpPr>
        <p:spPr>
          <a:xfrm>
            <a:off x="5775856" y="532519"/>
            <a:ext cx="6416144" cy="4534825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29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10413777" y="4433244"/>
            <a:ext cx="1782599" cy="30316"/>
          </a:xfrm>
          <a:custGeom>
            <a:avLst/>
            <a:gdLst/>
            <a:ahLst/>
            <a:cxnLst/>
            <a:rect l="l" t="t" r="r" b="b"/>
            <a:pathLst>
              <a:path w="1782599" h="30316" extrusionOk="0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887582" y="2045662"/>
            <a:ext cx="3785313" cy="165305"/>
          </a:xfrm>
          <a:custGeom>
            <a:avLst/>
            <a:gdLst/>
            <a:ahLst/>
            <a:cxnLst/>
            <a:rect l="l" t="t" r="r" b="b"/>
            <a:pathLst>
              <a:path w="3785313" h="165304" extrusionOk="0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10416941" y="4161024"/>
            <a:ext cx="1785131" cy="543175"/>
          </a:xfrm>
          <a:custGeom>
            <a:avLst/>
            <a:gdLst/>
            <a:ahLst/>
            <a:cxnLst/>
            <a:rect l="l" t="t" r="r" b="b"/>
            <a:pathLst>
              <a:path w="1343025" h="409575" extrusionOk="0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8607090" y="4437664"/>
            <a:ext cx="3595584" cy="922135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body" idx="1"/>
          </p:nvPr>
        </p:nvSpPr>
        <p:spPr>
          <a:xfrm>
            <a:off x="839788" y="2356700"/>
            <a:ext cx="3932237" cy="351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10413777" y="4433244"/>
            <a:ext cx="1782599" cy="30316"/>
          </a:xfrm>
          <a:custGeom>
            <a:avLst/>
            <a:gdLst/>
            <a:ahLst/>
            <a:cxnLst/>
            <a:rect l="l" t="t" r="r" b="b"/>
            <a:pathLst>
              <a:path w="1782599" h="30316" extrusionOk="0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887582" y="2045662"/>
            <a:ext cx="3785313" cy="165305"/>
          </a:xfrm>
          <a:custGeom>
            <a:avLst/>
            <a:gdLst/>
            <a:ahLst/>
            <a:cxnLst/>
            <a:rect l="l" t="t" r="r" b="b"/>
            <a:pathLst>
              <a:path w="3785313" h="165304" extrusionOk="0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10416941" y="4161024"/>
            <a:ext cx="1785131" cy="543175"/>
          </a:xfrm>
          <a:custGeom>
            <a:avLst/>
            <a:gdLst/>
            <a:ahLst/>
            <a:cxnLst/>
            <a:rect l="l" t="t" r="r" b="b"/>
            <a:pathLst>
              <a:path w="1343025" h="409575" extrusionOk="0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8607090" y="4437664"/>
            <a:ext cx="3595584" cy="922135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body" idx="1"/>
          </p:nvPr>
        </p:nvSpPr>
        <p:spPr>
          <a:xfrm>
            <a:off x="839788" y="2356700"/>
            <a:ext cx="3932237" cy="351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body" idx="2"/>
          </p:nvPr>
        </p:nvSpPr>
        <p:spPr>
          <a:xfrm>
            <a:off x="5183188" y="457201"/>
            <a:ext cx="6653212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1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11" name="Google Shape;311;p31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312" name="Google Shape;312;p3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4" name="Google Shape;34;p14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35" name="Google Shape;35;p14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4"/>
          <p:cNvSpPr/>
          <p:nvPr/>
        </p:nvSpPr>
        <p:spPr>
          <a:xfrm>
            <a:off x="838200" y="1492524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Content and Image">
  <p:cSld name="Title, Subtitle, Content and Im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>
            <a:spLocks noGrp="1"/>
          </p:cNvSpPr>
          <p:nvPr>
            <p:ph type="pic" idx="2"/>
          </p:nvPr>
        </p:nvSpPr>
        <p:spPr>
          <a:xfrm>
            <a:off x="1396781" y="0"/>
            <a:ext cx="3894833" cy="565633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910023" y="90805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1" name="Google Shape;51;p15"/>
          <p:cNvSpPr/>
          <p:nvPr/>
        </p:nvSpPr>
        <p:spPr>
          <a:xfrm>
            <a:off x="5492146" y="-12675"/>
            <a:ext cx="545708" cy="3819957"/>
          </a:xfrm>
          <a:custGeom>
            <a:avLst/>
            <a:gdLst/>
            <a:ahLst/>
            <a:cxnLst/>
            <a:rect l="l" t="t" r="r" b="b"/>
            <a:pathLst>
              <a:path w="545708" h="3819957" extrusionOk="0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5479455" y="-12675"/>
            <a:ext cx="571090" cy="3832648"/>
          </a:xfrm>
          <a:custGeom>
            <a:avLst/>
            <a:gdLst/>
            <a:ahLst/>
            <a:cxnLst/>
            <a:rect l="l" t="t" r="r" b="b"/>
            <a:pathLst>
              <a:path w="571089" h="3832648" extrusionOk="0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6910023" y="2050475"/>
            <a:ext cx="4548187" cy="63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3"/>
          </p:nvPr>
        </p:nvSpPr>
        <p:spPr>
          <a:xfrm>
            <a:off x="6910023" y="2839714"/>
            <a:ext cx="4548187" cy="29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6981947" y="1726672"/>
            <a:ext cx="3785313" cy="165305"/>
          </a:xfrm>
          <a:custGeom>
            <a:avLst/>
            <a:gdLst/>
            <a:ahLst/>
            <a:cxnLst/>
            <a:rect l="l" t="t" r="r" b="b"/>
            <a:pathLst>
              <a:path w="3785313" h="165304" extrusionOk="0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1069371" y="-12675"/>
            <a:ext cx="1002580" cy="2144760"/>
          </a:xfrm>
          <a:custGeom>
            <a:avLst/>
            <a:gdLst/>
            <a:ahLst/>
            <a:cxnLst/>
            <a:rect l="l" t="t" r="r" b="b"/>
            <a:pathLst>
              <a:path w="1002580" h="2144760" extrusionOk="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5771770" y="1483675"/>
            <a:ext cx="6421408" cy="343842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830067" y="3889184"/>
            <a:ext cx="4548187" cy="170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10413777" y="4433244"/>
            <a:ext cx="1782599" cy="30316"/>
          </a:xfrm>
          <a:custGeom>
            <a:avLst/>
            <a:gdLst/>
            <a:ahLst/>
            <a:cxnLst/>
            <a:rect l="l" t="t" r="r" b="b"/>
            <a:pathLst>
              <a:path w="1782599" h="30316" extrusionOk="0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2193179" y="4156602"/>
            <a:ext cx="3197" cy="25264"/>
          </a:xfrm>
          <a:custGeom>
            <a:avLst/>
            <a:gdLst/>
            <a:ahLst/>
            <a:cxnLst/>
            <a:rect l="l" t="t" r="r" b="b"/>
            <a:pathLst>
              <a:path w="3197" h="25264" extrusionOk="0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2193179" y="4682093"/>
            <a:ext cx="3197" cy="25264"/>
          </a:xfrm>
          <a:custGeom>
            <a:avLst/>
            <a:gdLst/>
            <a:ahLst/>
            <a:cxnLst/>
            <a:rect l="l" t="t" r="r" b="b"/>
            <a:pathLst>
              <a:path w="3197" h="25264" extrusionOk="0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3"/>
          </p:nvPr>
        </p:nvSpPr>
        <p:spPr>
          <a:xfrm>
            <a:off x="811115" y="2374900"/>
            <a:ext cx="456565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"/>
          </p:nvPr>
        </p:nvSpPr>
        <p:spPr>
          <a:xfrm>
            <a:off x="811115" y="3165301"/>
            <a:ext cx="4583113" cy="68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887582" y="2045662"/>
            <a:ext cx="3785313" cy="165305"/>
          </a:xfrm>
          <a:custGeom>
            <a:avLst/>
            <a:gdLst/>
            <a:ahLst/>
            <a:cxnLst/>
            <a:rect l="l" t="t" r="r" b="b"/>
            <a:pathLst>
              <a:path w="3785313" h="165304" extrusionOk="0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0416941" y="4161024"/>
            <a:ext cx="1785131" cy="543175"/>
          </a:xfrm>
          <a:custGeom>
            <a:avLst/>
            <a:gdLst/>
            <a:ahLst/>
            <a:cxnLst/>
            <a:rect l="l" t="t" r="r" b="b"/>
            <a:pathLst>
              <a:path w="1343025" h="409575" extrusionOk="0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8607090" y="4437664"/>
            <a:ext cx="3595584" cy="922135"/>
          </a:xfrm>
          <a:custGeom>
            <a:avLst/>
            <a:gdLst/>
            <a:ahLst/>
            <a:cxnLst/>
            <a:rect l="l" t="t" r="r" b="b"/>
            <a:pathLst>
              <a:path w="2705100" h="695325" extrusionOk="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Subtitle">
  <p:cSld name="Comparison with Sub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831850" y="781050"/>
            <a:ext cx="105156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993286" y="2959593"/>
            <a:ext cx="4183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830066" y="1898650"/>
            <a:ext cx="10515599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019044" y="1583026"/>
            <a:ext cx="6153912" cy="151200"/>
          </a:xfrm>
          <a:custGeom>
            <a:avLst/>
            <a:gdLst/>
            <a:ahLst/>
            <a:cxnLst/>
            <a:rect l="l" t="t" r="r" b="b"/>
            <a:pathLst>
              <a:path w="4629150" h="123825" extrusionOk="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6155960" y="2959593"/>
            <a:ext cx="4183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811311" y="3294245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5"/>
          </p:nvPr>
        </p:nvSpPr>
        <p:spPr>
          <a:xfrm>
            <a:off x="5973985" y="3294245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88" name="Google Shape;88;p17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Slide">
  <p:cSld name="Table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811744" y="2134675"/>
            <a:ext cx="3403308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809405" y="3252275"/>
            <a:ext cx="3396171" cy="184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 flipH="1">
            <a:off x="-5568" y="-7969"/>
            <a:ext cx="2199425" cy="1945482"/>
            <a:chOff x="9994666" y="-7969"/>
            <a:chExt cx="2199425" cy="1945482"/>
          </a:xfrm>
        </p:grpSpPr>
        <p:sp>
          <p:nvSpPr>
            <p:cNvPr id="103" name="Google Shape;103;p18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>
            <a:off x="895660" y="2912161"/>
            <a:ext cx="2781900" cy="165305"/>
          </a:xfrm>
          <a:custGeom>
            <a:avLst/>
            <a:gdLst/>
            <a:ahLst/>
            <a:cxnLst/>
            <a:rect l="l" t="t" r="r" b="b"/>
            <a:pathLst>
              <a:path w="2781900" h="165304" extrusionOk="0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8069104" y="5422164"/>
            <a:ext cx="736673" cy="736673"/>
          </a:xfrm>
          <a:custGeom>
            <a:avLst/>
            <a:gdLst/>
            <a:ahLst/>
            <a:cxnLst/>
            <a:rect l="l" t="t" r="r" b="b"/>
            <a:pathLst>
              <a:path w="736672" h="736672" extrusionOk="0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9029960" y="3463631"/>
            <a:ext cx="3175313" cy="2946690"/>
          </a:xfrm>
          <a:custGeom>
            <a:avLst/>
            <a:gdLst/>
            <a:ahLst/>
            <a:cxnLst/>
            <a:rect l="l" t="t" r="r" b="b"/>
            <a:pathLst>
              <a:path w="3175312" h="2946690" extrusionOk="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1043829" y="4566099"/>
            <a:ext cx="1155814" cy="863685"/>
          </a:xfrm>
          <a:custGeom>
            <a:avLst/>
            <a:gdLst/>
            <a:ahLst/>
            <a:cxnLst/>
            <a:rect l="l" t="t" r="r" b="b"/>
            <a:pathLst>
              <a:path w="1155813" h="863685" extrusionOk="0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0743661" y="-1689"/>
            <a:ext cx="1447943" cy="1003399"/>
          </a:xfrm>
          <a:custGeom>
            <a:avLst/>
            <a:gdLst/>
            <a:ahLst/>
            <a:cxnLst/>
            <a:rect l="l" t="t" r="r" b="b"/>
            <a:pathLst>
              <a:path w="1447942" h="1003398" extrusionOk="0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6536780" y="-12701"/>
            <a:ext cx="4978890" cy="2133810"/>
          </a:xfrm>
          <a:custGeom>
            <a:avLst/>
            <a:gdLst/>
            <a:ahLst/>
            <a:cxnLst/>
            <a:rect l="l" t="t" r="r" b="b"/>
            <a:pathLst>
              <a:path w="4978890" h="2133810" extrusionOk="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6518963" y="-12701"/>
            <a:ext cx="5029695" cy="2146511"/>
          </a:xfrm>
          <a:custGeom>
            <a:avLst/>
            <a:gdLst/>
            <a:ahLst/>
            <a:cxnLst/>
            <a:rect l="l" t="t" r="r" b="b"/>
            <a:pathLst>
              <a:path w="5029695" h="2146511" extrusionOk="0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895717" y="3124629"/>
            <a:ext cx="2158296" cy="151200"/>
          </a:xfrm>
          <a:custGeom>
            <a:avLst/>
            <a:gdLst/>
            <a:ahLst/>
            <a:cxnLst/>
            <a:rect l="l" t="t" r="r" b="b"/>
            <a:pathLst>
              <a:path w="2158295" h="165045" extrusionOk="0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-7816" y="5057878"/>
            <a:ext cx="715108" cy="949829"/>
          </a:xfrm>
          <a:custGeom>
            <a:avLst/>
            <a:gdLst/>
            <a:ahLst/>
            <a:cxnLst/>
            <a:rect l="l" t="t" r="r" b="b"/>
            <a:pathLst>
              <a:path w="723600" h="1015200" extrusionOk="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>
            <a:spLocks noGrp="1"/>
          </p:cNvSpPr>
          <p:nvPr>
            <p:ph type="pic" idx="2"/>
          </p:nvPr>
        </p:nvSpPr>
        <p:spPr>
          <a:xfrm>
            <a:off x="912412" y="2373273"/>
            <a:ext cx="11271651" cy="254958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7998821" y="1645349"/>
            <a:ext cx="4196737" cy="1001638"/>
          </a:xfrm>
          <a:custGeom>
            <a:avLst/>
            <a:gdLst/>
            <a:ahLst/>
            <a:cxnLst/>
            <a:rect l="l" t="t" r="r" b="b"/>
            <a:pathLst>
              <a:path w="3152775" h="752475" extrusionOk="0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2186920" y="2632655"/>
            <a:ext cx="5081" cy="25381"/>
          </a:xfrm>
          <a:custGeom>
            <a:avLst/>
            <a:gdLst/>
            <a:ahLst/>
            <a:cxnLst/>
            <a:rect l="l" t="t" r="r" b="b"/>
            <a:pathLst>
              <a:path w="5081" h="25381" extrusionOk="0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903223" y="1550951"/>
            <a:ext cx="3273552" cy="151200"/>
          </a:xfrm>
          <a:custGeom>
            <a:avLst/>
            <a:gdLst/>
            <a:ahLst/>
            <a:cxnLst/>
            <a:rect l="l" t="t" r="r" b="b"/>
            <a:pathLst>
              <a:path w="2447925" h="114300" extrusionOk="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3899957" y="4662943"/>
            <a:ext cx="8292043" cy="760738"/>
          </a:xfrm>
          <a:custGeom>
            <a:avLst/>
            <a:gdLst/>
            <a:ahLst/>
            <a:cxnLst/>
            <a:rect l="l" t="t" r="r" b="b"/>
            <a:pathLst>
              <a:path w="6229350" h="571500" extrusionOk="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909848" y="4665641"/>
            <a:ext cx="8277071" cy="257213"/>
          </a:xfrm>
          <a:custGeom>
            <a:avLst/>
            <a:gdLst/>
            <a:ahLst/>
            <a:cxnLst/>
            <a:rect l="l" t="t" r="r" b="b"/>
            <a:pathLst>
              <a:path w="8277071" h="257213" extrusionOk="0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2186919" y="4665641"/>
            <a:ext cx="5081" cy="25380"/>
          </a:xfrm>
          <a:custGeom>
            <a:avLst/>
            <a:gdLst/>
            <a:ahLst/>
            <a:cxnLst/>
            <a:rect l="l" t="t" r="r" b="b"/>
            <a:pathLst>
              <a:path w="5081" h="25380" extrusionOk="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905233" y="4922854"/>
            <a:ext cx="8286767" cy="513089"/>
          </a:xfrm>
          <a:custGeom>
            <a:avLst/>
            <a:gdLst/>
            <a:ahLst/>
            <a:cxnLst/>
            <a:rect l="l" t="t" r="r" b="b"/>
            <a:pathLst>
              <a:path w="8286767" h="513089" extrusionOk="0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Slide">
  <p:cSld name="Chart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1334292" y="5787811"/>
            <a:ext cx="870509" cy="409651"/>
          </a:xfrm>
          <a:custGeom>
            <a:avLst/>
            <a:gdLst/>
            <a:ahLst/>
            <a:cxnLst/>
            <a:rect l="l" t="t" r="r" b="b"/>
            <a:pathLst>
              <a:path w="870509" h="409651" extrusionOk="0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5642753" y="1474969"/>
            <a:ext cx="4395258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ft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5649889" y="2592569"/>
            <a:ext cx="563088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i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2"/>
          </p:nvPr>
        </p:nvSpPr>
        <p:spPr>
          <a:xfrm>
            <a:off x="6126385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3"/>
          </p:nvPr>
        </p:nvSpPr>
        <p:spPr>
          <a:xfrm>
            <a:off x="6126386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 b="1" i="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4"/>
          </p:nvPr>
        </p:nvSpPr>
        <p:spPr>
          <a:xfrm>
            <a:off x="6126410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5"/>
          </p:nvPr>
        </p:nvSpPr>
        <p:spPr>
          <a:xfrm>
            <a:off x="6126411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 b="1" i="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6"/>
          </p:nvPr>
        </p:nvSpPr>
        <p:spPr>
          <a:xfrm>
            <a:off x="8065899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7"/>
          </p:nvPr>
        </p:nvSpPr>
        <p:spPr>
          <a:xfrm>
            <a:off x="8065900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 b="1" i="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8"/>
          </p:nvPr>
        </p:nvSpPr>
        <p:spPr>
          <a:xfrm>
            <a:off x="8065924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9"/>
          </p:nvPr>
        </p:nvSpPr>
        <p:spPr>
          <a:xfrm>
            <a:off x="8065925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 b="1" i="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3"/>
          </p:nvPr>
        </p:nvSpPr>
        <p:spPr>
          <a:xfrm>
            <a:off x="10005413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4"/>
          </p:nvPr>
        </p:nvSpPr>
        <p:spPr>
          <a:xfrm>
            <a:off x="10005414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 b="1" i="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5"/>
          </p:nvPr>
        </p:nvSpPr>
        <p:spPr>
          <a:xfrm>
            <a:off x="10005438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6"/>
          </p:nvPr>
        </p:nvSpPr>
        <p:spPr>
          <a:xfrm>
            <a:off x="10005439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 b="1" i="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>
            <a:spLocks noGrp="1"/>
          </p:cNvSpPr>
          <p:nvPr>
            <p:ph type="chart" idx="17"/>
          </p:nvPr>
        </p:nvSpPr>
        <p:spPr>
          <a:xfrm>
            <a:off x="911225" y="908050"/>
            <a:ext cx="4284663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176" name="Google Shape;176;p22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/>
              <a:ahLst/>
              <a:cxnLst/>
              <a:rect l="l" t="t" r="r" b="b"/>
              <a:pathLst>
                <a:path w="1466283" h="1009397" extrusionOk="0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/>
              <a:ahLst/>
              <a:cxnLst/>
              <a:rect l="l" t="t" r="r" b="b"/>
              <a:pathLst>
                <a:path w="2178174" h="1593786" extrusionOk="0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/>
              <a:ahLst/>
              <a:cxnLst/>
              <a:rect l="l" t="t" r="r" b="b"/>
              <a:pathLst>
                <a:path w="1455658" h="839394" extrusionOk="0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/>
              <a:ahLst/>
              <a:cxnLst/>
              <a:rect l="l" t="t" r="r" b="b"/>
              <a:pathLst>
                <a:path w="1062524" h="743766" extrusionOk="0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/>
              <a:ahLst/>
              <a:cxnLst/>
              <a:rect l="l" t="t" r="r" b="b"/>
              <a:pathLst>
                <a:path w="1083774" h="775642" extrusionOk="0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/>
              <a:ahLst/>
              <a:cxnLst/>
              <a:rect l="l" t="t" r="r" b="b"/>
              <a:pathLst>
                <a:path w="2199425" h="1636287" extrusionOk="0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22"/>
          <p:cNvSpPr/>
          <p:nvPr/>
        </p:nvSpPr>
        <p:spPr>
          <a:xfrm>
            <a:off x="5731819" y="2267879"/>
            <a:ext cx="3016875" cy="165305"/>
          </a:xfrm>
          <a:custGeom>
            <a:avLst/>
            <a:gdLst/>
            <a:ahLst/>
            <a:cxnLst/>
            <a:rect l="l" t="t" r="r" b="b"/>
            <a:pathLst>
              <a:path w="3016875" h="165304" extrusionOk="0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oan-eligibility-prediction-using-machine-learning-models-in-pyth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ublication/357449126_THE_LOAN_PREDICTION_USING_MACHINE_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"/>
          <p:cNvSpPr txBox="1">
            <a:spLocks noGrp="1"/>
          </p:cNvSpPr>
          <p:nvPr>
            <p:ph type="title"/>
          </p:nvPr>
        </p:nvSpPr>
        <p:spPr>
          <a:xfrm>
            <a:off x="85851" y="42187"/>
            <a:ext cx="7524769" cy="197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sz="4400" dirty="0" smtClean="0">
                <a:latin typeface="Arial"/>
                <a:ea typeface="Arial"/>
                <a:cs typeface="Arial"/>
                <a:sym typeface="Arial"/>
              </a:rPr>
              <a:t>Loan Eligibility Prediction using Machine learning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"/>
          <p:cNvSpPr txBox="1">
            <a:spLocks noGrp="1"/>
          </p:cNvSpPr>
          <p:nvPr>
            <p:ph type="body" idx="1"/>
          </p:nvPr>
        </p:nvSpPr>
        <p:spPr>
          <a:xfrm>
            <a:off x="786259" y="5096662"/>
            <a:ext cx="8720598" cy="130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T. Ajay,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AI&amp;DS-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lll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(NaanMudhalvanID:au821721243011)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Sir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Issac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Newton College Of Engineering &amp;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"/>
          <p:cNvSpPr txBox="1">
            <a:spLocks noGrp="1"/>
          </p:cNvSpPr>
          <p:nvPr>
            <p:ph type="title"/>
          </p:nvPr>
        </p:nvSpPr>
        <p:spPr>
          <a:xfrm>
            <a:off x="773102" y="2133606"/>
            <a:ext cx="5690680" cy="8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en-US" sz="5400" dirty="0"/>
              <a:t>REFERENCE</a:t>
            </a:r>
            <a:endParaRPr sz="5400"/>
          </a:p>
        </p:txBody>
      </p:sp>
      <p:sp>
        <p:nvSpPr>
          <p:cNvPr id="393" name="Google Shape;393;p10"/>
          <p:cNvSpPr txBox="1">
            <a:spLocks noGrp="1"/>
          </p:cNvSpPr>
          <p:nvPr>
            <p:ph type="subTitle" idx="1"/>
          </p:nvPr>
        </p:nvSpPr>
        <p:spPr>
          <a:xfrm>
            <a:off x="1124802" y="3353352"/>
            <a:ext cx="9355648" cy="196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 smtClean="0">
                <a:hlinkClick r:id="rId3"/>
              </a:rPr>
              <a:t>https://www.geeksforgeeks.org/loan-eligibility-prediction-using-machine-learning-models-in-python/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https://www.researchgate.net/publication/357449126_THE_LOAN_PREDICTION_USING_MACHINE_LEARNING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331" name="Google Shape;331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32" name="Google Shape;332;p2"/>
          <p:cNvSpPr txBox="1"/>
          <p:nvPr/>
        </p:nvSpPr>
        <p:spPr>
          <a:xfrm>
            <a:off x="1718321" y="1905953"/>
            <a:ext cx="516367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STATEMENT</a:t>
            </a:r>
            <a:endParaRPr dirty="0"/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dirty="0"/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SELECTION</a:t>
            </a:r>
            <a:endParaRPr dirty="0"/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dk1"/>
                </a:solidFill>
              </a:rPr>
              <a:t> MODEL TRAINING &amp; EVALUATION </a:t>
            </a:r>
            <a:endParaRPr dirty="0"/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&amp; MAINTENANCE</a:t>
            </a:r>
            <a:endParaRPr dirty="0"/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&amp; REPORTING</a:t>
            </a:r>
            <a:endParaRPr dirty="0"/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"/>
          <p:cNvSpPr txBox="1">
            <a:spLocks noGrp="1"/>
          </p:cNvSpPr>
          <p:nvPr>
            <p:ph type="title"/>
          </p:nvPr>
        </p:nvSpPr>
        <p:spPr>
          <a:xfrm>
            <a:off x="6910023" y="90805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en-US"/>
              <a:t>PROJECT STATEMENT</a:t>
            </a:r>
            <a:endParaRPr/>
          </a:p>
        </p:txBody>
      </p:sp>
      <p:sp>
        <p:nvSpPr>
          <p:cNvPr id="339" name="Google Shape;339;p3"/>
          <p:cNvSpPr txBox="1">
            <a:spLocks noGrp="1"/>
          </p:cNvSpPr>
          <p:nvPr>
            <p:ph type="body" idx="3"/>
          </p:nvPr>
        </p:nvSpPr>
        <p:spPr>
          <a:xfrm>
            <a:off x="6270171" y="2295277"/>
            <a:ext cx="5529943" cy="29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342900" lvl="0" indent="-342900">
              <a:buClrTx/>
              <a:buSzPts val="2000"/>
              <a:buFont typeface="Wingdings" panose="05000000000000000000" pitchFamily="2" charset="2"/>
              <a:buChar char="ü"/>
            </a:pPr>
            <a:r>
              <a:rPr lang="en-US" sz="2000" dirty="0" smtClean="0"/>
              <a:t>The problem at hand is to develop a machine learning model that accurately predicts the eligibility of individuals for loans based on their demographic, financial, and credit history attributes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lvl="0" indent="-342900">
              <a:buClrTx/>
              <a:buSzPts val="2000"/>
              <a:buFont typeface="Wingdings" panose="05000000000000000000" pitchFamily="2" charset="2"/>
              <a:buChar char="ü"/>
            </a:pPr>
            <a:r>
              <a:rPr lang="en-US" sz="2000" dirty="0" smtClean="0"/>
              <a:t>In many financial institutions, determining loan eligibility is a critical process that traditionally relies on manual assessment, which can be time-consuming, subjective, and prone to errors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7" name="Picture Placeholder 6" descr="images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918" r="15918"/>
          <a:stretch>
            <a:fillRect/>
          </a:stretch>
        </p:blipFill>
        <p:spPr>
          <a:xfrm>
            <a:off x="2001705" y="1878670"/>
            <a:ext cx="2514037" cy="365104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"/>
          <p:cNvSpPr txBox="1"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346" name="Google Shape;346;p4"/>
          <p:cNvSpPr txBox="1">
            <a:spLocks noGrp="1"/>
          </p:cNvSpPr>
          <p:nvPr>
            <p:ph type="body" idx="1"/>
          </p:nvPr>
        </p:nvSpPr>
        <p:spPr>
          <a:xfrm>
            <a:off x="830066" y="2467429"/>
            <a:ext cx="5396563" cy="439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endParaRPr dirty="0"/>
          </a:p>
          <a:p>
            <a:pPr marL="342900" lvl="0" indent="-342900"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This task is crucial for financial institutions, as it helps streamline the loan approval process, mitigate risks, and improve decision-making efficiency</a:t>
            </a:r>
          </a:p>
          <a:p>
            <a:pPr marL="342900" lvl="0" indent="-342900"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The problem of loan eligibility prediction using machine learning involves the development of a model capable of accurately assessing whether an individual is eligible for a loan based on various factors such as their demographic information, financial history, credit score, and other relevant attributes.</a:t>
            </a: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7" name="Picture Placeholder 6" descr="images.pn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631" b="2631"/>
          <a:stretch>
            <a:fillRect/>
          </a:stretch>
        </p:blipFill>
        <p:spPr>
          <a:xfrm>
            <a:off x="6850306" y="583320"/>
            <a:ext cx="5341694" cy="343842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"/>
          <p:cNvSpPr txBox="1">
            <a:spLocks noGrp="1"/>
          </p:cNvSpPr>
          <p:nvPr>
            <p:ph type="title"/>
          </p:nvPr>
        </p:nvSpPr>
        <p:spPr>
          <a:xfrm>
            <a:off x="437946" y="598166"/>
            <a:ext cx="105156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dirty="0" smtClean="0"/>
              <a:t>MODEL SELECTION</a:t>
            </a:r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588474" y="1913145"/>
            <a:ext cx="86516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000" b="1" dirty="0" smtClean="0"/>
              <a:t>Support Vector Machines (SVM):</a:t>
            </a: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  Advantages: Effective in high-dimensional spaces, versatile with different kernel functions.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Considerations: Can be sensitive to the choice of kernel and parameter tuning, may not scale well with large datasets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2)Exploratory Data Analysis (EDA)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/>
              <a:t>Visualizing the distribution of loan approval status (e.g., pie chart)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/>
              <a:t>Analyzing features like gender and marital status in relation to loan approval.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/>
              <a:t>Checking for outliers using box plots</a:t>
            </a:r>
          </a:p>
          <a:p>
            <a:pPr marL="457200" indent="-457200">
              <a:buFont typeface="+mj-lt"/>
              <a:buAutoNum type="alphaLcPeriod"/>
            </a:pP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endParaRPr lang="en-US" sz="2000" dirty="0" smtClean="0"/>
          </a:p>
          <a:p>
            <a:endParaRPr lang="en-US" sz="2000" dirty="0" smtClean="0"/>
          </a:p>
          <a:p>
            <a:pPr marL="342900" lvl="0" indent="-342900">
              <a:buClrTx/>
              <a:buSzPct val="100000"/>
              <a:buFont typeface="Wingdings" panose="05000000000000000000" pitchFamily="2" charset="2"/>
              <a:buChar char="ü"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361" name="Google Shape;361;p6"/>
          <p:cNvSpPr txBox="1">
            <a:spLocks noGrp="1"/>
          </p:cNvSpPr>
          <p:nvPr>
            <p:ph type="title"/>
          </p:nvPr>
        </p:nvSpPr>
        <p:spPr>
          <a:xfrm>
            <a:off x="838200" y="321583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dirty="0" smtClean="0"/>
              <a:t>MODEL TRAINING &amp; EVALUTION</a:t>
            </a:r>
            <a:endParaRPr/>
          </a:p>
        </p:txBody>
      </p:sp>
      <p:sp>
        <p:nvSpPr>
          <p:cNvPr id="365" name="Google Shape;365;p6"/>
          <p:cNvSpPr/>
          <p:nvPr/>
        </p:nvSpPr>
        <p:spPr>
          <a:xfrm>
            <a:off x="838199" y="1714884"/>
            <a:ext cx="924833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/>
              <a:t>Model Training: </a:t>
            </a:r>
          </a:p>
          <a:p>
            <a:r>
              <a:rPr lang="en-US" sz="2200" dirty="0" smtClean="0"/>
              <a:t>Train each selected model on the training data.</a:t>
            </a:r>
          </a:p>
          <a:p>
            <a:r>
              <a:rPr lang="en-US" sz="2200" dirty="0" smtClean="0"/>
              <a:t>For example, if you choose SVM:</a:t>
            </a:r>
          </a:p>
          <a:p>
            <a:r>
              <a:rPr lang="en-US" sz="2400" b="1" dirty="0" smtClean="0"/>
              <a:t>Python:</a:t>
            </a:r>
            <a:endParaRPr lang="en-US" sz="2400" dirty="0" smtClean="0"/>
          </a:p>
          <a:p>
            <a:pPr algn="ctr"/>
            <a:r>
              <a:rPr lang="en-US" sz="2000" dirty="0" err="1" smtClean="0"/>
              <a:t>svc_model</a:t>
            </a:r>
            <a:r>
              <a:rPr lang="en-US" sz="2000" dirty="0" smtClean="0"/>
              <a:t> = SVC(kernel='linear') </a:t>
            </a:r>
          </a:p>
          <a:p>
            <a:pPr algn="ctr"/>
            <a:r>
              <a:rPr lang="en-US" sz="2000" dirty="0" smtClean="0"/>
              <a:t>svc_model.fit(</a:t>
            </a:r>
            <a:r>
              <a:rPr lang="en-US" sz="2000" dirty="0" err="1" smtClean="0"/>
              <a:t>X_train</a:t>
            </a:r>
            <a:r>
              <a:rPr lang="en-US" sz="2000" dirty="0" smtClean="0"/>
              <a:t>, </a:t>
            </a:r>
            <a:r>
              <a:rPr lang="en-US" sz="2000" dirty="0" err="1" smtClean="0"/>
              <a:t>y_train</a:t>
            </a:r>
            <a:r>
              <a:rPr lang="en-US" sz="2000" dirty="0" smtClean="0"/>
              <a:t>)</a:t>
            </a:r>
          </a:p>
          <a:p>
            <a:endParaRPr lang="en-US" sz="1600" b="1" dirty="0" smtClean="0"/>
          </a:p>
          <a:p>
            <a:pPr marL="285750" lvl="0" indent="-285750"/>
            <a:r>
              <a:rPr lang="en-US" sz="2400" b="1" dirty="0" smtClean="0"/>
              <a:t>Model Evaluation</a:t>
            </a:r>
            <a:r>
              <a:rPr lang="en-US" sz="1600" b="1" dirty="0" smtClean="0"/>
              <a:t> </a:t>
            </a:r>
            <a:r>
              <a:rPr lang="en-US" sz="2400" b="1" dirty="0" smtClean="0"/>
              <a:t>:</a:t>
            </a:r>
          </a:p>
          <a:p>
            <a:pPr algn="just"/>
            <a:r>
              <a:rPr lang="en-US" sz="2200" b="1" dirty="0" smtClean="0"/>
              <a:t>1)Accuracy</a:t>
            </a:r>
            <a:r>
              <a:rPr lang="en-US" sz="2200" dirty="0" smtClean="0"/>
              <a:t>: Overall correctness of predictions.</a:t>
            </a:r>
          </a:p>
          <a:p>
            <a:pPr algn="just"/>
            <a:r>
              <a:rPr lang="en-US" sz="2200" b="1" dirty="0" smtClean="0"/>
              <a:t>2)Precision</a:t>
            </a:r>
            <a:r>
              <a:rPr lang="en-US" sz="2200" dirty="0" smtClean="0"/>
              <a:t>: Proportion of correctly predicted approved loans among all predicted approved cases.</a:t>
            </a:r>
          </a:p>
          <a:p>
            <a:pPr algn="just"/>
            <a:r>
              <a:rPr lang="en-US" sz="2200" b="1" dirty="0" smtClean="0"/>
              <a:t>3)Recall (Sensitivity)</a:t>
            </a:r>
            <a:r>
              <a:rPr lang="en-US" sz="2200" dirty="0" smtClean="0"/>
              <a:t>: Proportion of correctly predicted approved loans among all actual approved cases.</a:t>
            </a:r>
          </a:p>
          <a:p>
            <a:pPr algn="just"/>
            <a:r>
              <a:rPr lang="en-US" sz="2200" b="1" dirty="0" smtClean="0"/>
              <a:t>4)F1-score</a:t>
            </a:r>
            <a:r>
              <a:rPr lang="en-US" sz="2200" dirty="0" smtClean="0"/>
              <a:t>: Harmonic mean of precision and recall</a:t>
            </a:r>
            <a:r>
              <a:rPr lang="en-US" sz="2400" dirty="0" smtClean="0"/>
              <a:t>.</a:t>
            </a:r>
          </a:p>
          <a:p>
            <a:pPr marL="285750" lvl="0" indent="-285750"/>
            <a:endParaRPr lang="en-US" sz="2400" dirty="0" smtClean="0">
              <a:solidFill>
                <a:srgbClr val="0D0D0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293" y="2238441"/>
            <a:ext cx="3194538" cy="19959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dirty="0" smtClean="0"/>
              <a:t>MONITORING &amp; MAINTENANCE</a:t>
            </a:r>
            <a:endParaRPr/>
          </a:p>
        </p:txBody>
      </p:sp>
      <p:sp>
        <p:nvSpPr>
          <p:cNvPr id="372" name="Google Shape;372;p7"/>
          <p:cNvSpPr/>
          <p:nvPr/>
        </p:nvSpPr>
        <p:spPr>
          <a:xfrm>
            <a:off x="1320798" y="1997839"/>
            <a:ext cx="8498451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Model performance tracking:</a:t>
            </a:r>
            <a:r>
              <a:rPr lang="en-US" sz="2000" dirty="0" smtClean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smtClean="0"/>
              <a:t>Regularly evaluate the model’s performance on new data. Monitor metrics like accuracy, precision, recall, and F1-score.</a:t>
            </a:r>
            <a:endParaRPr smtClean="0"/>
          </a:p>
          <a:p>
            <a:r>
              <a:rPr lang="en-US" sz="2000" b="1" dirty="0" smtClean="0"/>
              <a:t>Feature Importance </a:t>
            </a:r>
            <a:r>
              <a:rPr lang="en-US" sz="2000" dirty="0" smtClean="0"/>
              <a:t>Regularly assess feature </a:t>
            </a:r>
            <a:r>
              <a:rPr lang="en-US" sz="2000" dirty="0" err="1" smtClean="0"/>
              <a:t>importance.Identify</a:t>
            </a:r>
            <a:r>
              <a:rPr lang="en-US" sz="2000" dirty="0" smtClean="0"/>
              <a:t> which features contribute most to loan approval </a:t>
            </a:r>
            <a:r>
              <a:rPr lang="en-US" sz="2000" dirty="0" err="1" smtClean="0"/>
              <a:t>decisions.Use</a:t>
            </a:r>
            <a:r>
              <a:rPr lang="en-US" sz="2000" dirty="0" smtClean="0"/>
              <a:t> this information to refine the model or prioritize certain features.</a:t>
            </a:r>
            <a:endParaRPr smtClean="0"/>
          </a:p>
          <a:p>
            <a:r>
              <a:rPr lang="en-US" sz="2000" b="1" dirty="0" smtClean="0"/>
              <a:t>Feedback Loop from Operations</a:t>
            </a:r>
            <a:r>
              <a:rPr lang="en-US" sz="2000" dirty="0" smtClean="0"/>
              <a:t>: Collaborate with loan officers and operations teams. Gather feedback on loan approvals and rejections. Use this feedback to improve the model’s decision-making process.</a:t>
            </a:r>
          </a:p>
          <a:p>
            <a:pPr marL="342900" lvl="0" indent="-342900">
              <a:buClr>
                <a:schemeClr val="dk1"/>
              </a:buClr>
              <a:buSzPts val="2000"/>
            </a:pPr>
            <a:endParaRPr lang="en-US" sz="20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>
            <a:spLocks noGrp="1"/>
          </p:cNvSpPr>
          <p:nvPr>
            <p:ph type="title"/>
          </p:nvPr>
        </p:nvSpPr>
        <p:spPr>
          <a:xfrm>
            <a:off x="4229214" y="232435"/>
            <a:ext cx="6028113" cy="10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en-US" sz="3600" dirty="0" smtClean="0"/>
              <a:t>DOCUMENT &amp; REPORTING</a:t>
            </a:r>
            <a:endParaRPr sz="3600" dirty="0"/>
          </a:p>
        </p:txBody>
      </p:sp>
      <p:sp>
        <p:nvSpPr>
          <p:cNvPr id="378" name="Google Shape;378;p8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7" name="Picture 6" descr="Captur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00" y="2090199"/>
            <a:ext cx="10210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"/>
          <p:cNvSpPr txBox="1">
            <a:spLocks noGrp="1"/>
          </p:cNvSpPr>
          <p:nvPr>
            <p:ph type="title"/>
          </p:nvPr>
        </p:nvSpPr>
        <p:spPr>
          <a:xfrm>
            <a:off x="815853" y="1175628"/>
            <a:ext cx="236344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386" name="Google Shape;386;p9"/>
          <p:cNvSpPr txBox="1">
            <a:spLocks noGrp="1"/>
          </p:cNvSpPr>
          <p:nvPr>
            <p:ph type="sldNum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82" y="4158878"/>
            <a:ext cx="8203929" cy="2029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8491" y="2389227"/>
            <a:ext cx="8797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Visualize the distribution of loan status (approved or not) using a pie chart.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Observe trends based on gender and marital status using count plots.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Identify outliers in columns like applicant income and loan amount using box plots.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rgbClr val="000000"/>
      </a:dk1>
      <a:lt1>
        <a:srgbClr val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481</Words>
  <Application>Microsoft Office PowerPoint</Application>
  <PresentationFormat>Custom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Office Theme</vt:lpstr>
      <vt:lpstr>Loan Eligibility Prediction using Machine learning</vt:lpstr>
      <vt:lpstr>AGENDA</vt:lpstr>
      <vt:lpstr>PROJECT STATEMENT</vt:lpstr>
      <vt:lpstr>PROJECT OVERVIEW</vt:lpstr>
      <vt:lpstr>MODEL SELECTION</vt:lpstr>
      <vt:lpstr>MODEL TRAINING &amp; EVALUTION</vt:lpstr>
      <vt:lpstr>MONITORING &amp; MAINTENANCE</vt:lpstr>
      <vt:lpstr>DOCUMENT &amp; REPORTING</vt:lpstr>
      <vt:lpstr>RESULT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FashionAI_Companion</dc:title>
  <cp:lastModifiedBy>Zebronic</cp:lastModifiedBy>
  <cp:revision>31</cp:revision>
  <dcterms:created xsi:type="dcterms:W3CDTF">2024-03-31T13:13:09Z</dcterms:created>
  <dcterms:modified xsi:type="dcterms:W3CDTF">2024-04-03T12:48:16Z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