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61" r:id="rId2"/>
    <p:sldId id="290" r:id="rId3"/>
    <p:sldId id="277" r:id="rId4"/>
    <p:sldId id="305" r:id="rId5"/>
    <p:sldId id="311" r:id="rId6"/>
    <p:sldId id="279" r:id="rId7"/>
    <p:sldId id="314" r:id="rId8"/>
    <p:sldId id="317" r:id="rId9"/>
    <p:sldId id="324" r:id="rId10"/>
    <p:sldId id="318" r:id="rId11"/>
    <p:sldId id="319" r:id="rId12"/>
    <p:sldId id="320" r:id="rId13"/>
    <p:sldId id="321" r:id="rId14"/>
    <p:sldId id="322" r:id="rId15"/>
    <p:sldId id="284" r:id="rId16"/>
    <p:sldId id="285" r:id="rId17"/>
    <p:sldId id="309"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3294" autoAdjust="0"/>
  </p:normalViewPr>
  <p:slideViewPr>
    <p:cSldViewPr snapToGrid="0">
      <p:cViewPr varScale="1">
        <p:scale>
          <a:sx n="81" d="100"/>
          <a:sy n="81" d="100"/>
        </p:scale>
        <p:origin x="7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07-11-2022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5CBF-D003-A2A8-E08C-43980E1883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E1BCB8-33FB-70CA-31A9-4B1E2F9A0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F1256E-1F7F-86C7-52EA-DD7B547C92E3}"/>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5" name="Footer Placeholder 4">
            <a:extLst>
              <a:ext uri="{FF2B5EF4-FFF2-40B4-BE49-F238E27FC236}">
                <a16:creationId xmlns:a16="http://schemas.microsoft.com/office/drawing/2014/main" id="{6D2168DB-B1F6-633B-8C0A-5953161FE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E959F-7AC0-A81A-9649-AD651009BA4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40035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8039-94E4-E7D8-854C-8FBD34B785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8F3365-B0B1-BE78-9371-C4ED6E0284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260F1-B23B-99A5-2C82-4213615C00EA}"/>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5" name="Footer Placeholder 4">
            <a:extLst>
              <a:ext uri="{FF2B5EF4-FFF2-40B4-BE49-F238E27FC236}">
                <a16:creationId xmlns:a16="http://schemas.microsoft.com/office/drawing/2014/main" id="{FC174519-8869-84F4-BCCB-AEAD687E7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F917E-08CE-CBED-1B54-80F05B80AA9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89595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685E8-F2B7-DB71-F256-CA5C57FF86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0BCAFF-9767-86A7-5D78-3093FCDDF9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E9D13-5CDC-FF44-E6E5-35EC5BAB8EF1}"/>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5" name="Footer Placeholder 4">
            <a:extLst>
              <a:ext uri="{FF2B5EF4-FFF2-40B4-BE49-F238E27FC236}">
                <a16:creationId xmlns:a16="http://schemas.microsoft.com/office/drawing/2014/main" id="{733A938C-7608-17E1-4DF5-1A8CCB5D9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62DE6-E24D-8F60-7725-1C9A68598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4469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C9C1-4B9A-582D-8C06-0462775F13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7FB4FF-A0DC-6AEE-7E14-771AC68B9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C87F3-3B4D-6F8F-24A1-363BC229751F}"/>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5" name="Footer Placeholder 4">
            <a:extLst>
              <a:ext uri="{FF2B5EF4-FFF2-40B4-BE49-F238E27FC236}">
                <a16:creationId xmlns:a16="http://schemas.microsoft.com/office/drawing/2014/main" id="{E821A574-6852-2140-8B54-557DBB7F8E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C2702-043B-B586-217E-C7F7F9436D0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2624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D20C-2E51-BB7C-E0D7-05746ABF5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D11899-C5EF-F4F7-765D-13943F08D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8A3D0-ADE5-0D1D-5483-49D31EEE246A}"/>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5" name="Footer Placeholder 4">
            <a:extLst>
              <a:ext uri="{FF2B5EF4-FFF2-40B4-BE49-F238E27FC236}">
                <a16:creationId xmlns:a16="http://schemas.microsoft.com/office/drawing/2014/main" id="{A3C951F6-0293-5B16-6810-B87EA1394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0E256-4869-015C-FEB7-85D464F20F7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14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5E6F-6EE8-37F4-4732-2B764CC128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8B554D-8FDD-F6A1-FE36-8FB251562C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3982E0-9A23-7753-7023-E385C23D4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EFDF79-7486-F34B-A7E8-3FD66AD0B2D9}"/>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6" name="Footer Placeholder 5">
            <a:extLst>
              <a:ext uri="{FF2B5EF4-FFF2-40B4-BE49-F238E27FC236}">
                <a16:creationId xmlns:a16="http://schemas.microsoft.com/office/drawing/2014/main" id="{88212014-6E9B-5248-4C57-5ADBFE4B2D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4AD72B-F1C2-E57F-9A1B-47BA19FC4DC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8482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23F3-156F-ADB9-BE47-93305EB88B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680F4A-ED54-FF13-EB25-C2DD4FA66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BC701-5063-A7DA-6759-AE2E124740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E4BE1D-4974-8097-9F16-AFDA30F88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323CE-F57B-D8CF-2C21-EE4A1B37D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3618CD-4E2B-87CB-3FA3-6B69B8CDF458}"/>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8" name="Footer Placeholder 7">
            <a:extLst>
              <a:ext uri="{FF2B5EF4-FFF2-40B4-BE49-F238E27FC236}">
                <a16:creationId xmlns:a16="http://schemas.microsoft.com/office/drawing/2014/main" id="{867995BA-A26F-6F24-5AA0-06B7138340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B4F6BF-075A-F21D-2356-748B00C0F21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04605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F600-E0BF-0ADF-A77E-AB8C35E327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024BA-EC36-D595-8704-199FF3BD3053}"/>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4" name="Footer Placeholder 3">
            <a:extLst>
              <a:ext uri="{FF2B5EF4-FFF2-40B4-BE49-F238E27FC236}">
                <a16:creationId xmlns:a16="http://schemas.microsoft.com/office/drawing/2014/main" id="{BF8D4774-235C-928F-A1D5-16DB8942ED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D0DDEC-28C3-6EBA-1D85-1CE188008FD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91574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67CBD-F4A1-AD6E-265A-484D8739F79A}"/>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3" name="Footer Placeholder 2">
            <a:extLst>
              <a:ext uri="{FF2B5EF4-FFF2-40B4-BE49-F238E27FC236}">
                <a16:creationId xmlns:a16="http://schemas.microsoft.com/office/drawing/2014/main" id="{8C2AAF25-2748-BA99-3C9A-61101E7BB1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2365B4-D93B-CCD6-50AE-5C8316E54B1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7975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75DD-CC47-9D06-A1EC-C408C5AA7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9AB12B-5CD1-0E80-8C9A-7D016C8A6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4DFE82-C588-6203-16E9-62AB68108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BFD69-A311-06DA-124B-D646BCC09318}"/>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6" name="Footer Placeholder 5">
            <a:extLst>
              <a:ext uri="{FF2B5EF4-FFF2-40B4-BE49-F238E27FC236}">
                <a16:creationId xmlns:a16="http://schemas.microsoft.com/office/drawing/2014/main" id="{4AB3FC85-9FA8-95BF-921B-4A595FCC17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4EEC00-2116-FFD2-93CC-013F33792D4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8176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E6C3-C64B-BD54-C7CB-5EA70B173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B0B96D-D7B4-0792-BE56-5AD36EAE8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AA57E-27D4-825C-B772-B9D2ECD4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F0566-5995-EF51-87F1-3415B7805CDD}"/>
              </a:ext>
            </a:extLst>
          </p:cNvPr>
          <p:cNvSpPr>
            <a:spLocks noGrp="1"/>
          </p:cNvSpPr>
          <p:nvPr>
            <p:ph type="dt" sz="half" idx="10"/>
          </p:nvPr>
        </p:nvSpPr>
        <p:spPr/>
        <p:txBody>
          <a:bodyPr/>
          <a:lstStyle/>
          <a:p>
            <a:fld id="{55A7C03C-2152-4298-97EA-BB5F60E13193}" type="datetimeFigureOut">
              <a:rPr lang="en-IN" smtClean="0"/>
              <a:t>07-11-2022</a:t>
            </a:fld>
            <a:endParaRPr lang="en-IN"/>
          </a:p>
        </p:txBody>
      </p:sp>
      <p:sp>
        <p:nvSpPr>
          <p:cNvPr id="6" name="Footer Placeholder 5">
            <a:extLst>
              <a:ext uri="{FF2B5EF4-FFF2-40B4-BE49-F238E27FC236}">
                <a16:creationId xmlns:a16="http://schemas.microsoft.com/office/drawing/2014/main" id="{DA4AEFC0-0F15-44E9-AC46-F0D28D57C5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C8B82-1E9A-2494-EBDE-26EA2CBF7B3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35096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2F7A72-6E96-0099-947C-CA8CC5F5A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F50310-4471-A3EC-8434-062F33C8D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4FCC06-DCAE-3274-7630-DA661AB9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07-11-2022</a:t>
            </a:fld>
            <a:endParaRPr lang="en-IN"/>
          </a:p>
        </p:txBody>
      </p:sp>
      <p:sp>
        <p:nvSpPr>
          <p:cNvPr id="5" name="Footer Placeholder 4">
            <a:extLst>
              <a:ext uri="{FF2B5EF4-FFF2-40B4-BE49-F238E27FC236}">
                <a16:creationId xmlns:a16="http://schemas.microsoft.com/office/drawing/2014/main" id="{90A15D8F-410D-951C-20E7-9979E77BCE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88915E-BF0A-69C6-3B3D-340FE461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114851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905000"/>
            <a:ext cx="8229600" cy="4221164"/>
          </a:xfrm>
        </p:spPr>
        <p:txBody>
          <a:bodyPr/>
          <a:lstStyle/>
          <a:p>
            <a:pPr>
              <a:buNone/>
            </a:pPr>
            <a:r>
              <a:rPr lang="en-US" dirty="0"/>
              <a:t> </a:t>
            </a:r>
          </a:p>
        </p:txBody>
      </p:sp>
      <p:sp>
        <p:nvSpPr>
          <p:cNvPr id="4" name="Date Placeholder 3"/>
          <p:cNvSpPr>
            <a:spLocks noGrp="1"/>
          </p:cNvSpPr>
          <p:nvPr>
            <p:ph type="dt" sz="half" idx="10"/>
          </p:nvPr>
        </p:nvSpPr>
        <p:spPr/>
        <p:txBody>
          <a:bodyPr/>
          <a:lstStyle/>
          <a:p>
            <a:endParaRPr lang="en-US" sz="1600" b="1" dirty="0"/>
          </a:p>
        </p:txBody>
      </p:sp>
      <p:sp>
        <p:nvSpPr>
          <p:cNvPr id="5" name="Footer Placeholder 4"/>
          <p:cNvSpPr>
            <a:spLocks noGrp="1"/>
          </p:cNvSpPr>
          <p:nvPr>
            <p:ph type="ftr" sz="quarter" idx="11"/>
          </p:nvPr>
        </p:nvSpPr>
        <p:spPr/>
        <p:txBody>
          <a:bodyPr/>
          <a:lstStyle/>
          <a:p>
            <a:r>
              <a:rPr lang="en-US" sz="1600" b="1" dirty="0"/>
              <a:t>Department of IT</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2819401" y="1905000"/>
            <a:ext cx="6518845" cy="461665"/>
          </a:xfrm>
          <a:prstGeom prst="rect">
            <a:avLst/>
          </a:prstGeom>
        </p:spPr>
        <p:txBody>
          <a:bodyPr wrap="square">
            <a:spAutoFit/>
          </a:bodyPr>
          <a:lstStyle/>
          <a:p>
            <a:pPr algn="ctr"/>
            <a:r>
              <a:rPr lang="en-US" sz="2400" b="1" dirty="0">
                <a:effectLst/>
                <a:latin typeface="Carlito"/>
                <a:ea typeface="Arial" panose="020B0604020202020204" pitchFamily="34" charset="0"/>
                <a:cs typeface="Arial" panose="020B0604020202020204" pitchFamily="34" charset="0"/>
              </a:rPr>
              <a:t>INTERNET TRAFFIC PREDICTION ON DATA SCIENCE</a:t>
            </a:r>
            <a:endParaRPr lang="en-US" sz="2400" dirty="0"/>
          </a:p>
        </p:txBody>
      </p:sp>
      <p:sp>
        <p:nvSpPr>
          <p:cNvPr id="8" name="Rectangle 7"/>
          <p:cNvSpPr/>
          <p:nvPr/>
        </p:nvSpPr>
        <p:spPr>
          <a:xfrm>
            <a:off x="2285999" y="3047999"/>
            <a:ext cx="8328213" cy="1520609"/>
          </a:xfrm>
          <a:prstGeom prst="rect">
            <a:avLst/>
          </a:prstGeom>
        </p:spPr>
        <p:txBody>
          <a:bodyPr wrap="square">
            <a:spAutoFit/>
          </a:bodyPr>
          <a:lstStyle/>
          <a:p>
            <a:r>
              <a:rPr lang="en-US" sz="2800" dirty="0">
                <a:latin typeface="Arial" pitchFamily="34" charset="0"/>
                <a:cs typeface="Arial" pitchFamily="34" charset="0"/>
              </a:rPr>
              <a:t>Project Supervisor: </a:t>
            </a:r>
            <a:r>
              <a:rPr lang="en-US" b="1" dirty="0">
                <a:latin typeface="Arial" pitchFamily="34" charset="0"/>
                <a:cs typeface="Arial" pitchFamily="34" charset="0"/>
              </a:rPr>
              <a:t>DR.S.GOWARI</a:t>
            </a:r>
          </a:p>
          <a:p>
            <a:r>
              <a:rPr lang="en-US" sz="2800" dirty="0">
                <a:latin typeface="Arial" pitchFamily="34" charset="0"/>
                <a:cs typeface="Arial" pitchFamily="34" charset="0"/>
              </a:rPr>
              <a:t>Name of the Student: </a:t>
            </a:r>
            <a:r>
              <a:rPr lang="en-US" sz="1600" b="1" dirty="0">
                <a:latin typeface="Arial" pitchFamily="34" charset="0"/>
                <a:cs typeface="Arial" pitchFamily="34" charset="0"/>
              </a:rPr>
              <a:t>R AJAY DURGA SRIRAM</a:t>
            </a:r>
            <a:endParaRPr lang="en-US" b="1" dirty="0">
              <a:latin typeface="Arial" pitchFamily="34" charset="0"/>
              <a:cs typeface="Arial" pitchFamily="34" charset="0"/>
            </a:endParaRPr>
          </a:p>
          <a:p>
            <a:pPr>
              <a:lnSpc>
                <a:spcPct val="150000"/>
              </a:lnSpc>
            </a:pPr>
            <a:r>
              <a:rPr lang="en-US" sz="2800" dirty="0">
                <a:latin typeface="Arial" pitchFamily="34" charset="0"/>
                <a:cs typeface="Arial" pitchFamily="34" charset="0"/>
              </a:rPr>
              <a:t>Register Number</a:t>
            </a:r>
            <a:r>
              <a:rPr lang="en-US" sz="2800" b="1" dirty="0">
                <a:latin typeface="Arial" pitchFamily="34" charset="0"/>
                <a:cs typeface="Arial" pitchFamily="34" charset="0"/>
              </a:rPr>
              <a:t>: </a:t>
            </a:r>
            <a:r>
              <a:rPr lang="en-US" b="1" dirty="0">
                <a:latin typeface="Arial" pitchFamily="34" charset="0"/>
                <a:cs typeface="Arial" pitchFamily="34" charset="0"/>
              </a:rPr>
              <a:t>40120139</a:t>
            </a:r>
          </a:p>
        </p:txBody>
      </p:sp>
      <p:pic>
        <p:nvPicPr>
          <p:cNvPr id="9" name="Picture 8" descr="new letter head July30_2020.png"/>
          <p:cNvPicPr/>
          <p:nvPr/>
        </p:nvPicPr>
        <p:blipFill>
          <a:blip r:embed="rId2" cstate="print"/>
          <a:stretch>
            <a:fillRect/>
          </a:stretch>
        </p:blipFill>
        <p:spPr>
          <a:xfrm>
            <a:off x="1752600" y="-36492"/>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A42A-5599-80D5-7D7E-59F9A7CC4466}"/>
              </a:ext>
            </a:extLst>
          </p:cNvPr>
          <p:cNvSpPr>
            <a:spLocks noGrp="1"/>
          </p:cNvSpPr>
          <p:nvPr>
            <p:ph type="title"/>
          </p:nvPr>
        </p:nvSpPr>
        <p:spPr/>
        <p:txBody>
          <a:bodyPr/>
          <a:lstStyle/>
          <a:p>
            <a:r>
              <a:rPr lang="en-IN" b="1" u="sng" dirty="0"/>
              <a:t>Application snapshots</a:t>
            </a:r>
          </a:p>
        </p:txBody>
      </p:sp>
      <p:pic>
        <p:nvPicPr>
          <p:cNvPr id="5" name="Content Placeholder 4">
            <a:extLst>
              <a:ext uri="{FF2B5EF4-FFF2-40B4-BE49-F238E27FC236}">
                <a16:creationId xmlns:a16="http://schemas.microsoft.com/office/drawing/2014/main" id="{13D08742-58BF-F15E-9394-61CF7B6261B0}"/>
              </a:ext>
            </a:extLst>
          </p:cNvPr>
          <p:cNvPicPr>
            <a:picLocks noGrp="1" noChangeAspect="1"/>
          </p:cNvPicPr>
          <p:nvPr>
            <p:ph idx="1"/>
          </p:nvPr>
        </p:nvPicPr>
        <p:blipFill>
          <a:blip r:embed="rId2"/>
          <a:stretch>
            <a:fillRect/>
          </a:stretch>
        </p:blipFill>
        <p:spPr>
          <a:xfrm>
            <a:off x="1972638" y="1690688"/>
            <a:ext cx="6893959" cy="4453258"/>
          </a:xfrm>
        </p:spPr>
      </p:pic>
    </p:spTree>
    <p:extLst>
      <p:ext uri="{BB962C8B-B14F-4D97-AF65-F5344CB8AC3E}">
        <p14:creationId xmlns:p14="http://schemas.microsoft.com/office/powerpoint/2010/main" val="374332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D8AE2DC-A8F1-9BA2-B970-CD6DB62DF52E}"/>
              </a:ext>
            </a:extLst>
          </p:cNvPr>
          <p:cNvPicPr>
            <a:picLocks noGrp="1" noChangeAspect="1"/>
          </p:cNvPicPr>
          <p:nvPr>
            <p:ph idx="1"/>
          </p:nvPr>
        </p:nvPicPr>
        <p:blipFill>
          <a:blip r:embed="rId2"/>
          <a:stretch>
            <a:fillRect/>
          </a:stretch>
        </p:blipFill>
        <p:spPr>
          <a:xfrm>
            <a:off x="1941816" y="626724"/>
            <a:ext cx="7787811" cy="5815173"/>
          </a:xfrm>
        </p:spPr>
      </p:pic>
    </p:spTree>
    <p:extLst>
      <p:ext uri="{BB962C8B-B14F-4D97-AF65-F5344CB8AC3E}">
        <p14:creationId xmlns:p14="http://schemas.microsoft.com/office/powerpoint/2010/main" val="218285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C604A1-D79C-7E55-0B46-F33E69824043}"/>
              </a:ext>
            </a:extLst>
          </p:cNvPr>
          <p:cNvPicPr>
            <a:picLocks noGrp="1" noChangeAspect="1"/>
          </p:cNvPicPr>
          <p:nvPr>
            <p:ph idx="1"/>
          </p:nvPr>
        </p:nvPicPr>
        <p:blipFill>
          <a:blip r:embed="rId2"/>
          <a:stretch>
            <a:fillRect/>
          </a:stretch>
        </p:blipFill>
        <p:spPr>
          <a:xfrm>
            <a:off x="1089061" y="811658"/>
            <a:ext cx="9113177" cy="5202689"/>
          </a:xfrm>
        </p:spPr>
      </p:pic>
    </p:spTree>
    <p:extLst>
      <p:ext uri="{BB962C8B-B14F-4D97-AF65-F5344CB8AC3E}">
        <p14:creationId xmlns:p14="http://schemas.microsoft.com/office/powerpoint/2010/main" val="327405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20ACC35-F875-C6CD-8FB7-F0948D21FA18}"/>
              </a:ext>
            </a:extLst>
          </p:cNvPr>
          <p:cNvPicPr>
            <a:picLocks noGrp="1" noChangeAspect="1"/>
          </p:cNvPicPr>
          <p:nvPr>
            <p:ph idx="1"/>
          </p:nvPr>
        </p:nvPicPr>
        <p:blipFill>
          <a:blip r:embed="rId2"/>
          <a:stretch>
            <a:fillRect/>
          </a:stretch>
        </p:blipFill>
        <p:spPr>
          <a:xfrm>
            <a:off x="1387011" y="1119884"/>
            <a:ext cx="8167955" cy="4602822"/>
          </a:xfrm>
        </p:spPr>
      </p:pic>
    </p:spTree>
    <p:extLst>
      <p:ext uri="{BB962C8B-B14F-4D97-AF65-F5344CB8AC3E}">
        <p14:creationId xmlns:p14="http://schemas.microsoft.com/office/powerpoint/2010/main" val="222055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96B1BE-53FB-4260-62C6-8DE727B6F32D}"/>
              </a:ext>
            </a:extLst>
          </p:cNvPr>
          <p:cNvPicPr>
            <a:picLocks noGrp="1" noChangeAspect="1"/>
          </p:cNvPicPr>
          <p:nvPr>
            <p:ph idx="1"/>
          </p:nvPr>
        </p:nvPicPr>
        <p:blipFill>
          <a:blip r:embed="rId2"/>
          <a:stretch>
            <a:fillRect/>
          </a:stretch>
        </p:blipFill>
        <p:spPr>
          <a:xfrm>
            <a:off x="1078788" y="493160"/>
            <a:ext cx="9390578" cy="5085707"/>
          </a:xfrm>
        </p:spPr>
      </p:pic>
    </p:spTree>
    <p:extLst>
      <p:ext uri="{BB962C8B-B14F-4D97-AF65-F5344CB8AC3E}">
        <p14:creationId xmlns:p14="http://schemas.microsoft.com/office/powerpoint/2010/main" val="353569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05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2" name="Content Placeholder 1"/>
          <p:cNvSpPr>
            <a:spLocks noGrp="1"/>
          </p:cNvSpPr>
          <p:nvPr>
            <p:ph idx="1"/>
          </p:nvPr>
        </p:nvSpPr>
        <p:spPr/>
        <p:txBody>
          <a:bodyPr/>
          <a:lstStyle/>
          <a:p>
            <a:r>
              <a:rPr lang="en-US" dirty="0"/>
              <a:t>To identify the best topological structure of deep ANN for internet traffic prediction, the three different models of DBN were developed as discussed earlier. The performance measure of each deep ANN model is given  in terms of Mean Square Error (MSE) and Root Mean Square Error (RMSE). All of the models achieve appreciable performance, but comparatively the first model produces more accurate predictions. This indicates that even for deeper architectures of ANN the proper selection of the number of hidden neurons on each layer is important, otherwise searching for the proper parameter space to initialize the network model may become difficult. </a:t>
            </a:r>
            <a:endParaRPr lang="en-IN"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22586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57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10" name="Content Placeholder 9">
            <a:extLst>
              <a:ext uri="{FF2B5EF4-FFF2-40B4-BE49-F238E27FC236}">
                <a16:creationId xmlns:a16="http://schemas.microsoft.com/office/drawing/2014/main" id="{F53D07F5-80BF-6EF4-DC5C-A351AF5A581B}"/>
              </a:ext>
            </a:extLst>
          </p:cNvPr>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pic>
        <p:nvPicPr>
          <p:cNvPr id="12" name="Picture 11">
            <a:extLst>
              <a:ext uri="{FF2B5EF4-FFF2-40B4-BE49-F238E27FC236}">
                <a16:creationId xmlns:a16="http://schemas.microsoft.com/office/drawing/2014/main" id="{C3AA5A57-815C-CF0F-C3DA-3682182F84F0}"/>
              </a:ext>
            </a:extLst>
          </p:cNvPr>
          <p:cNvPicPr>
            <a:picLocks noChangeAspect="1"/>
          </p:cNvPicPr>
          <p:nvPr/>
        </p:nvPicPr>
        <p:blipFill>
          <a:blip r:embed="rId2"/>
          <a:stretch>
            <a:fillRect/>
          </a:stretch>
        </p:blipFill>
        <p:spPr>
          <a:xfrm>
            <a:off x="838200" y="1752599"/>
            <a:ext cx="8229600" cy="4424364"/>
          </a:xfrm>
          <a:prstGeom prst="rect">
            <a:avLst/>
          </a:prstGeom>
        </p:spPr>
      </p:pic>
    </p:spTree>
    <p:extLst>
      <p:ext uri="{BB962C8B-B14F-4D97-AF65-F5344CB8AC3E}">
        <p14:creationId xmlns:p14="http://schemas.microsoft.com/office/powerpoint/2010/main" val="54284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2286000"/>
          </a:xfrm>
        </p:spPr>
        <p:txBody>
          <a:bodyPr>
            <a:normAutofit/>
          </a:bodyPr>
          <a:lstStyle/>
          <a:p>
            <a:pPr algn="l"/>
            <a:r>
              <a:rPr lang="en-US" dirty="0">
                <a:solidFill>
                  <a:srgbClr val="C00000"/>
                </a:solidFill>
                <a:latin typeface="Arial" pitchFamily="34" charset="0"/>
                <a:cs typeface="Arial" pitchFamily="34" charset="0"/>
              </a:rPr>
              <a:t>References</a:t>
            </a:r>
            <a:br>
              <a:rPr lang="en-US" dirty="0">
                <a:latin typeface="Arial" pitchFamily="34" charset="0"/>
                <a:cs typeface="Arial" pitchFamily="34" charset="0"/>
              </a:rPr>
            </a:br>
            <a:br>
              <a:rPr lang="en-US" dirty="0">
                <a:latin typeface="Arial" pitchFamily="34" charset="0"/>
                <a:cs typeface="Arial" pitchFamily="34" charset="0"/>
              </a:rPr>
            </a:br>
            <a:endParaRPr lang="en-IN" dirty="0"/>
          </a:p>
        </p:txBody>
      </p:sp>
      <p:pic>
        <p:nvPicPr>
          <p:cNvPr id="8" name="Content Placeholder 7">
            <a:extLst>
              <a:ext uri="{FF2B5EF4-FFF2-40B4-BE49-F238E27FC236}">
                <a16:creationId xmlns:a16="http://schemas.microsoft.com/office/drawing/2014/main" id="{37ED3C78-6054-7F19-E7A9-5ACB27D212CF}"/>
              </a:ext>
            </a:extLst>
          </p:cNvPr>
          <p:cNvPicPr>
            <a:picLocks noGrp="1" noChangeAspect="1"/>
          </p:cNvPicPr>
          <p:nvPr>
            <p:ph idx="1"/>
          </p:nvPr>
        </p:nvPicPr>
        <p:blipFill>
          <a:blip r:embed="rId2"/>
          <a:stretch>
            <a:fillRect/>
          </a:stretch>
        </p:blipFill>
        <p:spPr>
          <a:xfrm>
            <a:off x="1617133" y="1905000"/>
            <a:ext cx="8009467" cy="3848984"/>
          </a:xfrm>
        </p:spPr>
      </p:pic>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418632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2940" y="228600"/>
            <a:ext cx="8692660" cy="6781800"/>
          </a:xfrm>
        </p:spPr>
        <p:txBody>
          <a:bodyPr>
            <a:normAutofit/>
          </a:bodyPr>
          <a:lstStyle/>
          <a:p>
            <a:r>
              <a:rPr lang="en-US" sz="7200" dirty="0">
                <a:solidFill>
                  <a:srgbClr val="C00000"/>
                </a:solidFill>
              </a:rPr>
              <a:t>           THANK YOU</a:t>
            </a:r>
            <a:endParaRPr lang="en-IN" sz="7200" dirty="0">
              <a:solidFill>
                <a:srgbClr val="C00000"/>
              </a:solidFill>
            </a:endParaRPr>
          </a:p>
        </p:txBody>
      </p:sp>
      <p:sp>
        <p:nvSpPr>
          <p:cNvPr id="3" name="Footer Placeholder 2"/>
          <p:cNvSpPr>
            <a:spLocks noGrp="1"/>
          </p:cNvSpPr>
          <p:nvPr>
            <p:ph type="ftr" sz="quarter" idx="11"/>
          </p:nvPr>
        </p:nvSpPr>
        <p:spPr/>
        <p:txBody>
          <a:bodyPr/>
          <a:lstStyle/>
          <a:p>
            <a:r>
              <a:rPr lang="en-US" dirty="0"/>
              <a:t>Department of  IT</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u="sng" dirty="0">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ea typeface="Calibri"/>
                <a:cs typeface="Arial" pitchFamily="34" charset="0"/>
                <a:sym typeface="Calibri"/>
              </a:rPr>
              <a:t>Ideation diagram</a:t>
            </a:r>
          </a:p>
          <a:p>
            <a:r>
              <a:rPr lang="en-US" sz="2000" dirty="0">
                <a:latin typeface="Arial" pitchFamily="34" charset="0"/>
                <a:ea typeface="Calibri"/>
                <a:cs typeface="Arial" pitchFamily="34" charset="0"/>
                <a:sym typeface="Calibri"/>
              </a:rPr>
              <a:t>Project implementation</a:t>
            </a:r>
          </a:p>
          <a:p>
            <a:r>
              <a:rPr lang="en-US" sz="2000" dirty="0">
                <a:latin typeface="Arial" pitchFamily="34" charset="0"/>
                <a:ea typeface="Calibri"/>
                <a:cs typeface="Arial" pitchFamily="34" charset="0"/>
                <a:sym typeface="Calibri"/>
              </a:rPr>
              <a:t>Module implementations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783729-38DE-4FE4-BDA3-D0EC00A599AF}"/>
              </a:ext>
            </a:extLst>
          </p:cNvPr>
          <p:cNvSpPr txBox="1"/>
          <p:nvPr/>
        </p:nvSpPr>
        <p:spPr>
          <a:xfrm>
            <a:off x="1084729" y="384593"/>
            <a:ext cx="7449671" cy="584775"/>
          </a:xfrm>
          <a:prstGeom prst="rect">
            <a:avLst/>
          </a:prstGeom>
          <a:noFill/>
        </p:spPr>
        <p:txBody>
          <a:bodyPr wrap="square">
            <a:spAutoFit/>
          </a:bodyPr>
          <a:lstStyle/>
          <a:p>
            <a:pPr algn="l"/>
            <a:r>
              <a:rPr lang="en-US" sz="3200" u="sng" dirty="0">
                <a:latin typeface="Arial" pitchFamily="34" charset="0"/>
                <a:cs typeface="Arial" pitchFamily="34" charset="0"/>
              </a:rPr>
              <a:t>Course Certificate</a:t>
            </a:r>
          </a:p>
        </p:txBody>
      </p:sp>
      <p:pic>
        <p:nvPicPr>
          <p:cNvPr id="4" name="Picture 3">
            <a:extLst>
              <a:ext uri="{FF2B5EF4-FFF2-40B4-BE49-F238E27FC236}">
                <a16:creationId xmlns:a16="http://schemas.microsoft.com/office/drawing/2014/main" id="{9A5F2378-9404-CEBD-E1C0-E7E22C74B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9906000" cy="6858000"/>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363" y="188167"/>
            <a:ext cx="8229600" cy="1828800"/>
          </a:xfrm>
        </p:spPr>
        <p:txBody>
          <a:bodyPr>
            <a:normAutofit/>
          </a:bodyPr>
          <a:lstStyle/>
          <a:p>
            <a:pPr algn="l"/>
            <a:r>
              <a:rPr lang="en-US" sz="2000" u="sng" dirty="0">
                <a:latin typeface="Arial" pitchFamily="34" charset="0"/>
                <a:cs typeface="Arial" pitchFamily="34" charset="0"/>
              </a:rPr>
              <a:t>Introduction</a:t>
            </a:r>
            <a:br>
              <a:rPr lang="en-US" sz="1600" dirty="0">
                <a:solidFill>
                  <a:srgbClr val="C00000"/>
                </a:solidFill>
                <a:latin typeface="Arial" pitchFamily="34" charset="0"/>
                <a:cs typeface="Arial" pitchFamily="34" charset="0"/>
              </a:rPr>
            </a:br>
            <a:endParaRPr lang="en-IN" sz="1600" dirty="0"/>
          </a:p>
        </p:txBody>
      </p:sp>
      <p:sp>
        <p:nvSpPr>
          <p:cNvPr id="7" name="Content Placeholder 6">
            <a:extLst>
              <a:ext uri="{FF2B5EF4-FFF2-40B4-BE49-F238E27FC236}">
                <a16:creationId xmlns:a16="http://schemas.microsoft.com/office/drawing/2014/main" id="{B15FDA90-A6A9-7B71-471B-64B512D142A0}"/>
              </a:ext>
            </a:extLst>
          </p:cNvPr>
          <p:cNvSpPr>
            <a:spLocks noGrp="1"/>
          </p:cNvSpPr>
          <p:nvPr>
            <p:ph idx="1"/>
          </p:nvPr>
        </p:nvSpPr>
        <p:spPr>
          <a:xfrm>
            <a:off x="838201" y="1497106"/>
            <a:ext cx="11017624" cy="4464705"/>
          </a:xfrm>
        </p:spPr>
        <p:txBody>
          <a:bodyPr>
            <a:noAutofit/>
          </a:bodyPr>
          <a:lstStyle/>
          <a:p>
            <a:pPr algn="l">
              <a:lnSpc>
                <a:spcPct val="300000"/>
              </a:lnSpc>
            </a:pPr>
            <a:r>
              <a:rPr lang="en-US" sz="1400" b="0" i="0" dirty="0">
                <a:solidFill>
                  <a:srgbClr val="333333"/>
                </a:solidFill>
                <a:effectLst/>
                <a:latin typeface="Georgia" panose="02040502050405020303" pitchFamily="18" charset="0"/>
              </a:rPr>
              <a:t>The modern city is gradually developing into a smart city. The acceleration of urbanization and the rapid growth of urban population bring great pressure to urban traffic management. Intelligent Transportation System (ITS) is an indispensable part of smart city, and traffic prediction is an important component of ITS. Accurate traffic prediction is essential to many real-world applications. For example, traffic flow prediction can help city alleviate congestion; car-hailing demand prediction can prompt car-sharing companies pre-allocate cars to high demand regions. The growing available traffic related datasets provide us</a:t>
            </a:r>
            <a:r>
              <a:rPr lang="en-US" sz="1200" b="0" i="0" dirty="0">
                <a:solidFill>
                  <a:srgbClr val="333333"/>
                </a:solidFill>
                <a:effectLst/>
                <a:latin typeface="Georgia" panose="02040502050405020303" pitchFamily="18" charset="0"/>
              </a:rPr>
              <a:t>.</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Department of IT</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5130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5723A-A2A0-8566-9FB3-5F8186F484DE}"/>
              </a:ext>
            </a:extLst>
          </p:cNvPr>
          <p:cNvSpPr>
            <a:spLocks noGrp="1"/>
          </p:cNvSpPr>
          <p:nvPr>
            <p:ph idx="1"/>
          </p:nvPr>
        </p:nvSpPr>
        <p:spPr>
          <a:xfrm>
            <a:off x="585627" y="1273996"/>
            <a:ext cx="10768173" cy="3092521"/>
          </a:xfrm>
        </p:spPr>
        <p:txBody>
          <a:bodyPr>
            <a:normAutofit fontScale="77500" lnSpcReduction="20000"/>
          </a:bodyPr>
          <a:lstStyle/>
          <a:p>
            <a:pPr marL="0" indent="0">
              <a:buNone/>
            </a:pPr>
            <a:r>
              <a:rPr lang="en-US" b="1" dirty="0"/>
              <a:t>Why is traffic prediction important? </a:t>
            </a:r>
          </a:p>
          <a:p>
            <a:pPr marL="0" indent="0">
              <a:buNone/>
            </a:pPr>
            <a:r>
              <a:rPr lang="en-US" dirty="0"/>
              <a:t>The accurate and effective prediction of the traffic flow of vehicles plays a significant role in the construction and planning of signalized road intersections. The application of artificially intelligent predictive models in the prediction of the performance of traffic flow has yielded positive results.</a:t>
            </a:r>
          </a:p>
          <a:p>
            <a:pPr marL="0" indent="0">
              <a:buNone/>
            </a:pPr>
            <a:endParaRPr lang="en-US" b="1" dirty="0"/>
          </a:p>
          <a:p>
            <a:pPr marL="0" indent="0">
              <a:buNone/>
            </a:pPr>
            <a:r>
              <a:rPr lang="en-US" b="1" dirty="0"/>
              <a:t>What is internet traffic prediction</a:t>
            </a:r>
          </a:p>
          <a:p>
            <a:pPr marL="0" indent="0">
              <a:buNone/>
            </a:pPr>
            <a:r>
              <a:rPr lang="en-US" dirty="0"/>
              <a:t>Network Traffic Prediction (NTP) is a significant subfield of NTMA which is mainly focused on predicting the future of network load and its behavior. NTP techniques can generally be realized in two ways, that is, statistical- and Machine Learning (ML)-based.</a:t>
            </a:r>
            <a:endParaRPr lang="en-IN" dirty="0"/>
          </a:p>
          <a:p>
            <a:endParaRPr lang="en-US" dirty="0"/>
          </a:p>
          <a:p>
            <a:endParaRPr lang="en-US" dirty="0"/>
          </a:p>
        </p:txBody>
      </p:sp>
    </p:spTree>
    <p:extLst>
      <p:ext uri="{BB962C8B-B14F-4D97-AF65-F5344CB8AC3E}">
        <p14:creationId xmlns:p14="http://schemas.microsoft.com/office/powerpoint/2010/main" val="265233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057400" y="304800"/>
            <a:ext cx="8229600" cy="655638"/>
          </a:xfrm>
        </p:spPr>
        <p:txBody>
          <a:bodyPr>
            <a:normAutofit fontScale="90000"/>
          </a:bodyPr>
          <a:lstStyle/>
          <a:p>
            <a:pPr algn="l"/>
            <a:r>
              <a:rPr lang="en-US" dirty="0">
                <a:solidFill>
                  <a:srgbClr val="D74027"/>
                </a:solidFill>
              </a:rPr>
              <a:t>           </a:t>
            </a:r>
            <a:r>
              <a:rPr lang="en-US" b="1" u="sng" dirty="0"/>
              <a:t>Objectives</a:t>
            </a:r>
            <a:endParaRPr lang="en-US" b="1" u="sng"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F06E8614-4DCC-7C24-542A-8E74A576C076}"/>
              </a:ext>
            </a:extLst>
          </p:cNvPr>
          <p:cNvSpPr>
            <a:spLocks noGrp="1"/>
          </p:cNvSpPr>
          <p:nvPr>
            <p:ph idx="1"/>
          </p:nvPr>
        </p:nvSpPr>
        <p:spPr>
          <a:xfrm>
            <a:off x="1044388" y="1175591"/>
            <a:ext cx="10515600" cy="4669799"/>
          </a:xfrm>
        </p:spPr>
        <p:txBody>
          <a:bodyPr>
            <a:normAutofit/>
          </a:bodyPr>
          <a:lstStyle/>
          <a:p>
            <a:pPr marL="0" indent="0">
              <a:buNone/>
            </a:pPr>
            <a:r>
              <a:rPr lang="en-US"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R="727075"/>
            <a:endParaRPr lang="en-US" sz="1800" dirty="0">
              <a:latin typeface="Arial" panose="020B0604020202020204" pitchFamily="34" charset="0"/>
              <a:ea typeface="Courier New" panose="02070309020205020404" pitchFamily="49" charset="0"/>
            </a:endParaRPr>
          </a:p>
          <a:p>
            <a:pPr marL="0" marR="727075" indent="0">
              <a:buNone/>
            </a:pPr>
            <a:endParaRPr lang="en-IN" sz="1800" dirty="0">
              <a:latin typeface="Times New Roman" panose="02020603050405020304" pitchFamily="18" charset="0"/>
              <a:ea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dirty="0"/>
              <a:t>Department of IT</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4" name="TextBox 3">
            <a:extLst>
              <a:ext uri="{FF2B5EF4-FFF2-40B4-BE49-F238E27FC236}">
                <a16:creationId xmlns:a16="http://schemas.microsoft.com/office/drawing/2014/main" id="{137692FF-F065-3979-38F2-1FC6BD42CAC8}"/>
              </a:ext>
            </a:extLst>
          </p:cNvPr>
          <p:cNvSpPr txBox="1"/>
          <p:nvPr/>
        </p:nvSpPr>
        <p:spPr>
          <a:xfrm>
            <a:off x="0" y="1175591"/>
            <a:ext cx="11815482" cy="1822615"/>
          </a:xfrm>
          <a:prstGeom prst="rect">
            <a:avLst/>
          </a:prstGeom>
          <a:noFill/>
        </p:spPr>
        <p:txBody>
          <a:bodyPr wrap="square">
            <a:spAutoFit/>
          </a:bodyPr>
          <a:lstStyle/>
          <a:p>
            <a:pPr marL="1463040" marR="982980" lvl="2" indent="-285750" algn="just">
              <a:lnSpc>
                <a:spcPct val="150000"/>
              </a:lnSpc>
              <a:spcBef>
                <a:spcPts val="1165"/>
              </a:spcBef>
              <a:buFont typeface="Wingdings" panose="05000000000000000000" pitchFamily="2" charset="2"/>
              <a:buChar char="Ø"/>
            </a:pPr>
            <a:r>
              <a:rPr lang="en-IN" sz="1400" dirty="0">
                <a:solidFill>
                  <a:srgbClr val="222222"/>
                </a:solidFill>
                <a:effectLst/>
                <a:latin typeface="Lato" panose="020F0502020204030203" pitchFamily="34" charset="0"/>
                <a:ea typeface="Times New Roman" panose="02020603050405020304" pitchFamily="18" charset="0"/>
              </a:rPr>
              <a:t>The web traffic is basically the number of sessions in given time frame, and it varies a lot with respect to what time of the day it is, what day of the week it is, and so on, and how much web traffic of platform can withstand depends on the size of the servers that are supporting the platform.</a:t>
            </a:r>
          </a:p>
          <a:p>
            <a:pPr marL="1463040" marR="982980" lvl="2" indent="-285750" algn="just">
              <a:lnSpc>
                <a:spcPct val="150000"/>
              </a:lnSpc>
              <a:spcBef>
                <a:spcPts val="1165"/>
              </a:spcBef>
              <a:buFont typeface="Wingdings" panose="05000000000000000000" pitchFamily="2" charset="2"/>
              <a:buChar char="Ø"/>
            </a:pPr>
            <a:r>
              <a:rPr lang="en-IN" sz="1400" dirty="0">
                <a:solidFill>
                  <a:srgbClr val="222222"/>
                </a:solidFill>
                <a:latin typeface="Lato" panose="020F0502020204030203" pitchFamily="34" charset="0"/>
                <a:ea typeface="Times New Roman" panose="02020603050405020304" pitchFamily="18" charset="0"/>
              </a:rPr>
              <a:t>We will deep dive into the web traffic data set and look how can we use LSTM to solve the time series forecasting problem.</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201EA8-88D6-3094-EA82-BE090D472A1A}"/>
              </a:ext>
            </a:extLst>
          </p:cNvPr>
          <p:cNvPicPr>
            <a:picLocks noGrp="1" noChangeAspect="1"/>
          </p:cNvPicPr>
          <p:nvPr>
            <p:ph idx="1"/>
          </p:nvPr>
        </p:nvPicPr>
        <p:blipFill>
          <a:blip r:embed="rId2"/>
          <a:stretch>
            <a:fillRect/>
          </a:stretch>
        </p:blipFill>
        <p:spPr>
          <a:xfrm>
            <a:off x="1089060" y="667820"/>
            <a:ext cx="8188503" cy="3164441"/>
          </a:xfrm>
        </p:spPr>
      </p:pic>
    </p:spTree>
    <p:extLst>
      <p:ext uri="{BB962C8B-B14F-4D97-AF65-F5344CB8AC3E}">
        <p14:creationId xmlns:p14="http://schemas.microsoft.com/office/powerpoint/2010/main" val="160697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CCB1-BD6F-4F81-8DAC-09DA3ECC24BF}"/>
              </a:ext>
            </a:extLst>
          </p:cNvPr>
          <p:cNvSpPr>
            <a:spLocks noGrp="1"/>
          </p:cNvSpPr>
          <p:nvPr>
            <p:ph type="title"/>
          </p:nvPr>
        </p:nvSpPr>
        <p:spPr>
          <a:xfrm>
            <a:off x="1062318" y="374089"/>
            <a:ext cx="10515600" cy="1325563"/>
          </a:xfrm>
        </p:spPr>
        <p:txBody>
          <a:bodyPr/>
          <a:lstStyle/>
          <a:p>
            <a:r>
              <a:rPr lang="en-US" b="1" u="sng" dirty="0">
                <a:latin typeface="Calibri"/>
                <a:ea typeface="Calibri"/>
                <a:cs typeface="Calibri"/>
                <a:sym typeface="Calibri"/>
              </a:rPr>
              <a:t>Pre-Position Diagram</a:t>
            </a:r>
            <a:endParaRPr lang="en-IN" dirty="0"/>
          </a:p>
        </p:txBody>
      </p:sp>
      <p:pic>
        <p:nvPicPr>
          <p:cNvPr id="5" name="Content Placeholder 4">
            <a:extLst>
              <a:ext uri="{FF2B5EF4-FFF2-40B4-BE49-F238E27FC236}">
                <a16:creationId xmlns:a16="http://schemas.microsoft.com/office/drawing/2014/main" id="{A00BFE80-3E87-C0BB-5661-1FB7A24A2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183" y="1825625"/>
            <a:ext cx="4756934" cy="4534078"/>
          </a:xfrm>
        </p:spPr>
      </p:pic>
    </p:spTree>
    <p:extLst>
      <p:ext uri="{BB962C8B-B14F-4D97-AF65-F5344CB8AC3E}">
        <p14:creationId xmlns:p14="http://schemas.microsoft.com/office/powerpoint/2010/main" val="77172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5C49-A9BA-6E40-7B7E-98DF1A8643AF}"/>
              </a:ext>
            </a:extLst>
          </p:cNvPr>
          <p:cNvSpPr>
            <a:spLocks noGrp="1"/>
          </p:cNvSpPr>
          <p:nvPr>
            <p:ph type="title"/>
          </p:nvPr>
        </p:nvSpPr>
        <p:spPr>
          <a:xfrm>
            <a:off x="833717" y="454493"/>
            <a:ext cx="10699377" cy="898899"/>
          </a:xfrm>
        </p:spPr>
        <p:txBody>
          <a:bodyPr>
            <a:normAutofit fontScale="90000"/>
          </a:bodyPr>
          <a:lstStyle/>
          <a:p>
            <a:r>
              <a:rPr lang="en-US" b="1" dirty="0"/>
              <a:t>Module implementation</a:t>
            </a:r>
            <a:br>
              <a:rPr lang="en-US" dirty="0"/>
            </a:br>
            <a:r>
              <a:rPr lang="en-US" dirty="0"/>
              <a:t>1.importing the libraries</a:t>
            </a:r>
            <a:endParaRPr lang="en-IN" dirty="0"/>
          </a:p>
        </p:txBody>
      </p:sp>
      <p:sp>
        <p:nvSpPr>
          <p:cNvPr id="3" name="Content Placeholder 2">
            <a:extLst>
              <a:ext uri="{FF2B5EF4-FFF2-40B4-BE49-F238E27FC236}">
                <a16:creationId xmlns:a16="http://schemas.microsoft.com/office/drawing/2014/main" id="{2DCD7693-8940-3A3E-B755-BBA95262DBDB}"/>
              </a:ext>
            </a:extLst>
          </p:cNvPr>
          <p:cNvSpPr>
            <a:spLocks noGrp="1"/>
          </p:cNvSpPr>
          <p:nvPr>
            <p:ph idx="1"/>
          </p:nvPr>
        </p:nvSpPr>
        <p:spPr>
          <a:xfrm>
            <a:off x="1582270" y="1995955"/>
            <a:ext cx="10515600" cy="4351338"/>
          </a:xfrm>
        </p:spPr>
        <p:txBody>
          <a:bodyPr/>
          <a:lstStyle/>
          <a:p>
            <a:pPr algn="l"/>
            <a:r>
              <a:rPr lang="en-IN" b="0" i="0" dirty="0">
                <a:solidFill>
                  <a:srgbClr val="1D1A16"/>
                </a:solidFill>
                <a:effectLst/>
                <a:latin typeface="Bitter"/>
              </a:rPr>
              <a:t>Importing the libraries</a:t>
            </a:r>
          </a:p>
          <a:p>
            <a:pPr marL="0" indent="0">
              <a:buNone/>
            </a:pPr>
            <a:endParaRPr lang="en-IN" b="0" i="0" dirty="0">
              <a:solidFill>
                <a:srgbClr val="1D1A16"/>
              </a:solidFill>
              <a:effectLst/>
              <a:latin typeface="Bitter"/>
            </a:endParaRPr>
          </a:p>
          <a:p>
            <a:pPr marL="0" indent="0">
              <a:buNone/>
            </a:pPr>
            <a:br>
              <a:rPr lang="en-IN" dirty="0"/>
            </a:br>
            <a:endParaRPr lang="en-IN" dirty="0"/>
          </a:p>
        </p:txBody>
      </p:sp>
      <p:pic>
        <p:nvPicPr>
          <p:cNvPr id="1026" name="Picture 2" descr="Importing the libraries">
            <a:extLst>
              <a:ext uri="{FF2B5EF4-FFF2-40B4-BE49-F238E27FC236}">
                <a16:creationId xmlns:a16="http://schemas.microsoft.com/office/drawing/2014/main" id="{45B009D9-D872-CCFD-1DDA-02B8471DC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23" y="1509340"/>
            <a:ext cx="11057966" cy="466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19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521</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Bitter</vt:lpstr>
      <vt:lpstr>Calibri</vt:lpstr>
      <vt:lpstr>Calibri Light</vt:lpstr>
      <vt:lpstr>Carlito</vt:lpstr>
      <vt:lpstr>Georgia</vt:lpstr>
      <vt:lpstr>Lato</vt:lpstr>
      <vt:lpstr>Times New Roman</vt:lpstr>
      <vt:lpstr>Wingdings</vt:lpstr>
      <vt:lpstr>Office Theme</vt:lpstr>
      <vt:lpstr> </vt:lpstr>
      <vt:lpstr>Presentation Outline</vt:lpstr>
      <vt:lpstr>PowerPoint Presentation</vt:lpstr>
      <vt:lpstr>Introduction </vt:lpstr>
      <vt:lpstr>PowerPoint Presentation</vt:lpstr>
      <vt:lpstr>           Objectives</vt:lpstr>
      <vt:lpstr>PowerPoint Presentation</vt:lpstr>
      <vt:lpstr>Pre-Position Diagram</vt:lpstr>
      <vt:lpstr>Module implementation 1.importing the libraries</vt:lpstr>
      <vt:lpstr>Application snapshots</vt:lpstr>
      <vt:lpstr>PowerPoint Presentation</vt:lpstr>
      <vt:lpstr>PowerPoint Presentation</vt:lpstr>
      <vt:lpstr>PowerPoint Presentation</vt:lpstr>
      <vt:lpstr>PowerPoint Presentation</vt:lpstr>
      <vt:lpstr>Results and Discussion</vt:lpstr>
      <vt:lpstr> Conclusion </vt:lpstr>
      <vt:lpstr>References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kavitha</dc:creator>
  <cp:lastModifiedBy>Shyam</cp:lastModifiedBy>
  <cp:revision>49</cp:revision>
  <dcterms:created xsi:type="dcterms:W3CDTF">2022-04-12T15:53:51Z</dcterms:created>
  <dcterms:modified xsi:type="dcterms:W3CDTF">2022-11-07T13:30:04Z</dcterms:modified>
</cp:coreProperties>
</file>