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5"/>
  </p:notesMasterIdLst>
  <p:sldIdLst>
    <p:sldId id="256" r:id="rId2"/>
    <p:sldId id="258" r:id="rId3"/>
    <p:sldId id="259" r:id="rId4"/>
    <p:sldId id="260" r:id="rId5"/>
    <p:sldId id="272" r:id="rId6"/>
    <p:sldId id="261" r:id="rId7"/>
    <p:sldId id="273" r:id="rId8"/>
    <p:sldId id="264" r:id="rId9"/>
    <p:sldId id="265" r:id="rId10"/>
    <p:sldId id="266" r:id="rId11"/>
    <p:sldId id="267" r:id="rId12"/>
    <p:sldId id="268" r:id="rId13"/>
    <p:sldId id="27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5faf4a8b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95faf4a8b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95faf4a8b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95faf4a8b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95faf4a8b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95faf4a8b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36D178FF-3A64-7038-E54C-5574BC30F992}"/>
            </a:ext>
          </a:extLst>
        </p:cNvPr>
        <p:cNvGrpSpPr/>
        <p:nvPr/>
      </p:nvGrpSpPr>
      <p:grpSpPr>
        <a:xfrm>
          <a:off x="0" y="0"/>
          <a:ext cx="0" cy="0"/>
          <a:chOff x="0" y="0"/>
          <a:chExt cx="0" cy="0"/>
        </a:xfrm>
      </p:grpSpPr>
      <p:sp>
        <p:nvSpPr>
          <p:cNvPr id="170" name="Google Shape;170;g295faf4a8b0_0_2:notes">
            <a:extLst>
              <a:ext uri="{FF2B5EF4-FFF2-40B4-BE49-F238E27FC236}">
                <a16:creationId xmlns:a16="http://schemas.microsoft.com/office/drawing/2014/main" id="{9C60A85A-BE0C-784D-F509-F2F02C8621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95faf4a8b0_0_2:notes">
            <a:extLst>
              <a:ext uri="{FF2B5EF4-FFF2-40B4-BE49-F238E27FC236}">
                <a16:creationId xmlns:a16="http://schemas.microsoft.com/office/drawing/2014/main" id="{10B90D22-5296-4211-F8D5-7D7FCABEAC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87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5faf4a8b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295faf4a8b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5faf4a8b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95faf4a8b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2"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2"/>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2"/>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1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11"/>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0" name="Google Shape;80;p11"/>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1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12"/>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5" name="Google Shape;95;p13"/>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13"/>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1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14"/>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1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2" name="Google Shape;112;p15"/>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15"/>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16"/>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16"/>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17"/>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1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18"/>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pic>
        <p:nvPicPr>
          <p:cNvPr id="26" name="Google Shape;26;p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3" name="Google Shape;33;p5"/>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35" name="Google Shape;35;p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pic>
        <p:nvPicPr>
          <p:cNvPr id="39" name="Google Shape;39;p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40" name="Google Shape;40;p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2" name="Google Shape;42;p6"/>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3" name="Google Shape;43;p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9" name="Google Shape;49;p7"/>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0" name="Google Shape;50;p7"/>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51" name="Google Shape;51;p7"/>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2" name="Google Shape;52;p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9"/>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9"/>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1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10"/>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2" name="Google Shape;72;p10"/>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abstract/document/8252051" TargetMode="External"/><Relationship Id="rId7" Type="http://schemas.openxmlformats.org/officeDocument/2006/relationships/hyperlink" Target="https://ieeexplore.ieee.org/document/924989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analyticsvidhya.com/blog/2021/06/" TargetMode="External"/><Relationship Id="rId5" Type="http://schemas.openxmlformats.org/officeDocument/2006/relationships/hyperlink" Target="https://saturncloud.io/blog" TargetMode="External"/><Relationship Id="rId4" Type="http://schemas.openxmlformats.org/officeDocument/2006/relationships/hyperlink" Target="https://ijcrt.org/papers/IJCRT230577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415636" y="1366983"/>
            <a:ext cx="10744489" cy="2595418"/>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3300"/>
              <a:buFont typeface="Times New Roman"/>
              <a:buNone/>
            </a:pPr>
            <a:br>
              <a:rPr lang="en-US" sz="3300" b="1" dirty="0">
                <a:solidFill>
                  <a:schemeClr val="lt1"/>
                </a:solidFill>
                <a:latin typeface="Times New Roman"/>
                <a:ea typeface="Times New Roman"/>
                <a:cs typeface="Times New Roman"/>
                <a:sym typeface="Times New Roman"/>
              </a:rPr>
            </a:br>
            <a:r>
              <a:rPr lang="en-US" sz="3300" b="1" dirty="0">
                <a:solidFill>
                  <a:schemeClr val="lt1"/>
                </a:solidFill>
                <a:latin typeface="Times New Roman"/>
                <a:ea typeface="Times New Roman"/>
                <a:cs typeface="Times New Roman"/>
                <a:sym typeface="Times New Roman"/>
              </a:rPr>
              <a:t>VIDYAVARDHINI’S COLLEGE OF ENGINEERING AND TECHNOLOGY</a:t>
            </a:r>
            <a:endParaRPr sz="3300" dirty="0"/>
          </a:p>
        </p:txBody>
      </p:sp>
      <p:sp>
        <p:nvSpPr>
          <p:cNvPr id="145" name="Google Shape;145;p19"/>
          <p:cNvSpPr txBox="1">
            <a:spLocks noGrp="1"/>
          </p:cNvSpPr>
          <p:nvPr>
            <p:ph type="subTitle" idx="1"/>
          </p:nvPr>
        </p:nvSpPr>
        <p:spPr>
          <a:xfrm>
            <a:off x="415636" y="4193310"/>
            <a:ext cx="10744489" cy="1394690"/>
          </a:xfrm>
          <a:prstGeom prst="rect">
            <a:avLst/>
          </a:prstGeom>
          <a:noFill/>
          <a:ln>
            <a:noFill/>
          </a:ln>
        </p:spPr>
        <p:txBody>
          <a:bodyPr spcFirstLastPara="1" wrap="square" lIns="91425" tIns="45700" rIns="91425" bIns="45700" anchor="t" anchorCtr="0">
            <a:normAutofit lnSpcReduction="10000"/>
          </a:bodyPr>
          <a:lstStyle/>
          <a:p>
            <a:pPr marL="0" lvl="0" indent="0" algn="r" rtl="0">
              <a:spcBef>
                <a:spcPts val="0"/>
              </a:spcBef>
              <a:spcAft>
                <a:spcPts val="0"/>
              </a:spcAft>
              <a:buSzPts val="1800"/>
              <a:buNone/>
            </a:pPr>
            <a:r>
              <a:rPr lang="en-US" dirty="0"/>
              <a:t>____________________________________________________________________________________________</a:t>
            </a:r>
            <a:endParaRPr dirty="0"/>
          </a:p>
          <a:p>
            <a:pPr marL="0" lvl="0" indent="0" algn="ctr" rtl="0">
              <a:spcBef>
                <a:spcPts val="1000"/>
              </a:spcBef>
              <a:spcAft>
                <a:spcPts val="0"/>
              </a:spcAft>
              <a:buSzPts val="2700"/>
              <a:buNone/>
            </a:pPr>
            <a:r>
              <a:rPr lang="en-US" sz="2700" b="1" dirty="0">
                <a:latin typeface="Times New Roman"/>
                <a:ea typeface="Times New Roman"/>
                <a:cs typeface="Times New Roman"/>
                <a:sym typeface="Times New Roman"/>
              </a:rPr>
              <a:t>DEPARTMENT OF COMPUTER ENGINEERING</a:t>
            </a:r>
            <a:endParaRPr dirty="0"/>
          </a:p>
          <a:p>
            <a:pPr marL="0" lvl="0" indent="0" algn="ctr" rtl="0">
              <a:spcBef>
                <a:spcPts val="1000"/>
              </a:spcBef>
              <a:spcAft>
                <a:spcPts val="0"/>
              </a:spcAft>
              <a:buSzPts val="2700"/>
              <a:buNone/>
            </a:pPr>
            <a:r>
              <a:rPr lang="en-US" sz="2700" b="1" dirty="0">
                <a:latin typeface="Times New Roman"/>
                <a:ea typeface="Times New Roman"/>
                <a:cs typeface="Times New Roman"/>
                <a:sym typeface="Times New Roman"/>
              </a:rPr>
              <a:t>2023-2024</a:t>
            </a:r>
            <a:endParaRPr dirty="0"/>
          </a:p>
        </p:txBody>
      </p:sp>
      <p:pic>
        <p:nvPicPr>
          <p:cNvPr id="146" name="Google Shape;146;p19"/>
          <p:cNvPicPr preferRelativeResize="0"/>
          <p:nvPr/>
        </p:nvPicPr>
        <p:blipFill rotWithShape="1">
          <a:blip r:embed="rId3">
            <a:alphaModFix/>
          </a:blip>
          <a:srcRect/>
          <a:stretch/>
        </p:blipFill>
        <p:spPr>
          <a:xfrm>
            <a:off x="5063980" y="1136074"/>
            <a:ext cx="1447800" cy="1353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685801" y="609600"/>
            <a:ext cx="10131300" cy="145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Times New Roman"/>
              <a:buNone/>
            </a:pPr>
            <a:r>
              <a:rPr lang="en-US" sz="3000" dirty="0">
                <a:latin typeface="Times New Roman"/>
                <a:ea typeface="Times New Roman"/>
                <a:cs typeface="Times New Roman"/>
                <a:sym typeface="Times New Roman"/>
              </a:rPr>
              <a:t>SYSTEM REQUIREMENTS </a:t>
            </a:r>
            <a:endParaRPr dirty="0"/>
          </a:p>
        </p:txBody>
      </p:sp>
      <p:sp>
        <p:nvSpPr>
          <p:cNvPr id="207" name="Google Shape;207;p29"/>
          <p:cNvSpPr txBox="1">
            <a:spLocks noGrp="1"/>
          </p:cNvSpPr>
          <p:nvPr>
            <p:ph type="body" idx="1"/>
          </p:nvPr>
        </p:nvSpPr>
        <p:spPr>
          <a:xfrm>
            <a:off x="766915" y="1994583"/>
            <a:ext cx="4630995" cy="3088694"/>
          </a:xfrm>
          <a:prstGeom prst="rect">
            <a:avLst/>
          </a:prstGeom>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100"/>
              <a:buFont typeface="Arial"/>
              <a:buNone/>
            </a:pPr>
            <a:r>
              <a:rPr lang="en-US" sz="1900" b="1" dirty="0">
                <a:latin typeface="Times New Roman"/>
                <a:ea typeface="Times New Roman"/>
                <a:cs typeface="Times New Roman"/>
                <a:sym typeface="Times New Roman"/>
              </a:rPr>
              <a:t>Hardware Requirements</a:t>
            </a:r>
            <a:endParaRPr sz="1900" b="1" dirty="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dirty="0">
                <a:latin typeface="Times New Roman"/>
                <a:ea typeface="Times New Roman"/>
                <a:cs typeface="Times New Roman"/>
                <a:sym typeface="Times New Roman"/>
              </a:rPr>
              <a:t>Processor: Quad Core</a:t>
            </a:r>
            <a:endParaRPr sz="1900" dirty="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dirty="0">
                <a:latin typeface="Times New Roman"/>
                <a:ea typeface="Times New Roman"/>
                <a:cs typeface="Times New Roman"/>
                <a:sym typeface="Times New Roman"/>
              </a:rPr>
              <a:t>Hard Disk: 120 GB</a:t>
            </a:r>
            <a:endParaRPr sz="1900" dirty="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dirty="0">
                <a:latin typeface="Times New Roman"/>
                <a:ea typeface="Times New Roman"/>
                <a:cs typeface="Times New Roman"/>
                <a:sym typeface="Times New Roman"/>
              </a:rPr>
              <a:t>RAM: 4/8 GB</a:t>
            </a:r>
            <a:endParaRPr sz="1900" dirty="0">
              <a:latin typeface="Times New Roman"/>
              <a:ea typeface="Times New Roman"/>
              <a:cs typeface="Times New Roman"/>
              <a:sym typeface="Times New Roman"/>
            </a:endParaRPr>
          </a:p>
          <a:p>
            <a:pPr marL="19050" lvl="0" indent="0" algn="l" rtl="0">
              <a:lnSpc>
                <a:spcPct val="150000"/>
              </a:lnSpc>
              <a:spcBef>
                <a:spcPts val="0"/>
              </a:spcBef>
              <a:spcAft>
                <a:spcPts val="0"/>
              </a:spcAft>
              <a:buClr>
                <a:schemeClr val="dk1"/>
              </a:buClr>
              <a:buSzPts val="1100"/>
              <a:buFont typeface="Arial"/>
              <a:buNone/>
            </a:pPr>
            <a:endParaRPr sz="1900" b="1" dirty="0">
              <a:latin typeface="Times New Roman"/>
              <a:ea typeface="Times New Roman"/>
              <a:cs typeface="Times New Roman"/>
              <a:sym typeface="Times New Roman"/>
            </a:endParaRPr>
          </a:p>
          <a:p>
            <a:pPr marL="0" lvl="0" indent="0" algn="l" rtl="0">
              <a:spcBef>
                <a:spcPts val="0"/>
              </a:spcBef>
              <a:spcAft>
                <a:spcPts val="1000"/>
              </a:spcAft>
              <a:buNone/>
            </a:pPr>
            <a:endParaRPr sz="2500" dirty="0"/>
          </a:p>
        </p:txBody>
      </p:sp>
      <p:sp>
        <p:nvSpPr>
          <p:cNvPr id="208" name="Google Shape;208;p29"/>
          <p:cNvSpPr txBox="1">
            <a:spLocks noGrp="1"/>
          </p:cNvSpPr>
          <p:nvPr>
            <p:ph type="body" idx="2"/>
          </p:nvPr>
        </p:nvSpPr>
        <p:spPr>
          <a:xfrm>
            <a:off x="5821894" y="2142067"/>
            <a:ext cx="5150905" cy="3924436"/>
          </a:xfrm>
          <a:prstGeom prst="rect">
            <a:avLst/>
          </a:prstGeom>
        </p:spPr>
        <p:txBody>
          <a:bodyPr spcFirstLastPara="1" wrap="square" lIns="91425" tIns="45700" rIns="91425" bIns="45700" anchor="ctr" anchorCtr="0">
            <a:normAutofit/>
          </a:bodyPr>
          <a:lstStyle/>
          <a:p>
            <a:pPr marL="19050" lvl="0" indent="0" algn="l" rtl="0">
              <a:lnSpc>
                <a:spcPct val="150000"/>
              </a:lnSpc>
              <a:spcBef>
                <a:spcPts val="0"/>
              </a:spcBef>
              <a:spcAft>
                <a:spcPts val="0"/>
              </a:spcAft>
              <a:buClr>
                <a:schemeClr val="dk1"/>
              </a:buClr>
              <a:buSzPts val="1100"/>
              <a:buFont typeface="Arial"/>
              <a:buNone/>
            </a:pPr>
            <a:r>
              <a:rPr lang="en-US" sz="1900" b="1" dirty="0">
                <a:latin typeface="Times New Roman"/>
                <a:ea typeface="Times New Roman"/>
                <a:cs typeface="Times New Roman"/>
                <a:sym typeface="Times New Roman"/>
              </a:rPr>
              <a:t>  Software Requirements</a:t>
            </a:r>
            <a:endParaRPr sz="1900" b="1" dirty="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dirty="0">
                <a:latin typeface="Times New Roman"/>
                <a:ea typeface="Times New Roman"/>
                <a:cs typeface="Times New Roman"/>
                <a:sym typeface="Times New Roman"/>
              </a:rPr>
              <a:t>Tech: Python, HTML/CSS/JavaScript. </a:t>
            </a:r>
            <a:endParaRPr sz="1900" dirty="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dirty="0">
                <a:latin typeface="Times New Roman"/>
                <a:ea typeface="Times New Roman"/>
                <a:cs typeface="Times New Roman"/>
                <a:sym typeface="Times New Roman"/>
              </a:rPr>
              <a:t>Operating system: Windows </a:t>
            </a:r>
            <a:endParaRPr sz="1900" dirty="0">
              <a:latin typeface="Times New Roman"/>
              <a:ea typeface="Times New Roman"/>
              <a:cs typeface="Times New Roman"/>
              <a:sym typeface="Times New Roman"/>
            </a:endParaRPr>
          </a:p>
          <a:p>
            <a:pPr marL="476250" indent="-349250">
              <a:lnSpc>
                <a:spcPct val="150000"/>
              </a:lnSpc>
              <a:buSzPts val="1900"/>
              <a:buFont typeface="Noto Sans Symbols"/>
              <a:buChar char="●"/>
            </a:pPr>
            <a:r>
              <a:rPr lang="en-US" sz="1900" dirty="0">
                <a:latin typeface="Times New Roman"/>
                <a:ea typeface="Times New Roman"/>
                <a:cs typeface="Times New Roman"/>
                <a:sym typeface="Times New Roman"/>
              </a:rPr>
              <a:t>Library : scikit-learn, NumPy, liac-arff , </a:t>
            </a:r>
            <a:r>
              <a:rPr lang="en-US" sz="1900" dirty="0">
                <a:solidFill>
                  <a:schemeClr val="bg1"/>
                </a:solidFill>
                <a:effectLst/>
                <a:latin typeface="Times New Roman" panose="02020603050405020304" pitchFamily="18" charset="0"/>
                <a:cs typeface="Times New Roman" panose="02020603050405020304" pitchFamily="18" charset="0"/>
              </a:rPr>
              <a:t>Beautiful Soup</a:t>
            </a:r>
            <a:endParaRPr sz="19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476250" lvl="0" indent="-349250" algn="l" rtl="0">
              <a:lnSpc>
                <a:spcPct val="150000"/>
              </a:lnSpc>
              <a:spcBef>
                <a:spcPts val="0"/>
              </a:spcBef>
              <a:spcAft>
                <a:spcPts val="0"/>
              </a:spcAft>
              <a:buSzPts val="1900"/>
              <a:buFont typeface="Noto Sans Symbols"/>
              <a:buChar char="●"/>
            </a:pPr>
            <a:r>
              <a:rPr lang="en-US" sz="1900" dirty="0">
                <a:latin typeface="Times New Roman"/>
                <a:ea typeface="Times New Roman"/>
                <a:cs typeface="Times New Roman"/>
                <a:sym typeface="Times New Roman"/>
              </a:rPr>
              <a:t>Software tools: Chrome</a:t>
            </a:r>
            <a:endParaRPr sz="1900" dirty="0">
              <a:latin typeface="Times New Roman"/>
              <a:ea typeface="Times New Roman"/>
              <a:cs typeface="Times New Roman"/>
              <a:sym typeface="Times New Roman"/>
            </a:endParaRPr>
          </a:p>
          <a:p>
            <a:pPr marL="476250" lvl="0" indent="-349250" algn="l" rtl="0">
              <a:lnSpc>
                <a:spcPct val="150000"/>
              </a:lnSpc>
              <a:spcBef>
                <a:spcPts val="0"/>
              </a:spcBef>
              <a:spcAft>
                <a:spcPts val="0"/>
              </a:spcAft>
              <a:buSzPts val="1900"/>
              <a:buFont typeface="Noto Sans Symbols"/>
              <a:buChar char="●"/>
            </a:pPr>
            <a:r>
              <a:rPr lang="en-US" sz="1900" dirty="0">
                <a:latin typeface="Times New Roman"/>
                <a:ea typeface="Times New Roman"/>
                <a:cs typeface="Times New Roman"/>
                <a:sym typeface="Times New Roman"/>
              </a:rPr>
              <a:t>IDE: Jupyter Notebook. Visual Studio Code, Google Collab</a:t>
            </a:r>
            <a:endParaRPr sz="1900" dirty="0">
              <a:latin typeface="Times New Roman"/>
              <a:ea typeface="Times New Roman"/>
              <a:cs typeface="Times New Roman"/>
              <a:sym typeface="Times New Roman"/>
            </a:endParaRPr>
          </a:p>
          <a:p>
            <a:pPr marL="0" lvl="0" indent="0" algn="l" rtl="0">
              <a:spcBef>
                <a:spcPts val="0"/>
              </a:spcBef>
              <a:spcAft>
                <a:spcPts val="1000"/>
              </a:spcAft>
              <a:buNone/>
            </a:pPr>
            <a:endParaRPr sz="2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685801" y="399625"/>
            <a:ext cx="10131300" cy="120295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dirty="0">
                <a:latin typeface="Times New Roman"/>
                <a:ea typeface="Times New Roman"/>
                <a:cs typeface="Times New Roman"/>
                <a:sym typeface="Times New Roman"/>
              </a:rPr>
              <a:t>CONCLUSION</a:t>
            </a:r>
            <a:endParaRPr sz="3000" dirty="0">
              <a:latin typeface="Times New Roman"/>
              <a:ea typeface="Times New Roman"/>
              <a:cs typeface="Times New Roman"/>
              <a:sym typeface="Times New Roman"/>
            </a:endParaRPr>
          </a:p>
        </p:txBody>
      </p:sp>
      <p:sp>
        <p:nvSpPr>
          <p:cNvPr id="214" name="Google Shape;214;p30"/>
          <p:cNvSpPr txBox="1">
            <a:spLocks noGrp="1"/>
          </p:cNvSpPr>
          <p:nvPr>
            <p:ph type="body" idx="1"/>
          </p:nvPr>
        </p:nvSpPr>
        <p:spPr>
          <a:xfrm>
            <a:off x="607700" y="1602575"/>
            <a:ext cx="10131300" cy="3119327"/>
          </a:xfrm>
          <a:prstGeom prst="rect">
            <a:avLst/>
          </a:prstGeom>
        </p:spPr>
        <p:txBody>
          <a:bodyPr spcFirstLastPara="1" wrap="square" lIns="91425" tIns="45700" rIns="91425" bIns="45700" anchor="ctr" anchorCtr="0">
            <a:normAutofit/>
          </a:bodyPr>
          <a:lstStyle/>
          <a:p>
            <a:pPr marL="0" lvl="0" indent="0" algn="just" rtl="0">
              <a:lnSpc>
                <a:spcPct val="150000"/>
              </a:lnSpc>
              <a:spcBef>
                <a:spcPts val="0"/>
              </a:spcBef>
              <a:spcAft>
                <a:spcPts val="1000"/>
              </a:spcAft>
              <a:buNone/>
            </a:pPr>
            <a:r>
              <a:rPr lang="en-US" sz="1900" dirty="0">
                <a:solidFill>
                  <a:schemeClr val="bg1"/>
                </a:solidFill>
                <a:latin typeface="Times New Roman"/>
                <a:ea typeface="Times New Roman"/>
                <a:cs typeface="Times New Roman"/>
                <a:sym typeface="Times New Roman"/>
              </a:rPr>
              <a:t>It is a phishing detection system that focuses on client-side implementation with fast detection to warn users  before phishing</a:t>
            </a:r>
            <a:r>
              <a:rPr lang="en-GB" sz="1900" dirty="0">
                <a:solidFill>
                  <a:schemeClr val="bg1"/>
                </a:solidFill>
                <a:latin typeface="Times New Roman"/>
                <a:ea typeface="Times New Roman"/>
                <a:cs typeface="Times New Roman"/>
                <a:sym typeface="Times New Roman"/>
              </a:rPr>
              <a:t> .This system uses only features that are possible to extract on the client side and thus it is able to provide rapid detection and better privacy. On the other hand, the system not able to detect the malicious content embedded inside HTML content. The next enhanced system will able to detect the malicious content embedded inside html to provide effective protection in real time.</a:t>
            </a:r>
            <a:endParaRPr lang="en-US" sz="19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85801" y="299258"/>
            <a:ext cx="10131300" cy="1156942"/>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dirty="0">
                <a:latin typeface="Times New Roman"/>
                <a:ea typeface="Times New Roman"/>
                <a:cs typeface="Times New Roman"/>
                <a:sym typeface="Times New Roman"/>
              </a:rPr>
              <a:t>FUTURE SCOPE </a:t>
            </a:r>
            <a:endParaRPr sz="3000" dirty="0">
              <a:latin typeface="Times New Roman"/>
              <a:ea typeface="Times New Roman"/>
              <a:cs typeface="Times New Roman"/>
              <a:sym typeface="Times New Roman"/>
            </a:endParaRPr>
          </a:p>
        </p:txBody>
      </p:sp>
      <p:sp>
        <p:nvSpPr>
          <p:cNvPr id="220" name="Google Shape;220;p31"/>
          <p:cNvSpPr txBox="1">
            <a:spLocks noGrp="1"/>
          </p:cNvSpPr>
          <p:nvPr>
            <p:ph type="body" idx="1"/>
          </p:nvPr>
        </p:nvSpPr>
        <p:spPr>
          <a:xfrm>
            <a:off x="685800" y="1456200"/>
            <a:ext cx="10523700" cy="4464915"/>
          </a:xfrm>
          <a:prstGeom prst="rect">
            <a:avLst/>
          </a:prstGeom>
        </p:spPr>
        <p:txBody>
          <a:bodyPr spcFirstLastPara="1" wrap="square" lIns="91425" tIns="45700" rIns="91425" bIns="45700" anchor="ctr" anchorCtr="0">
            <a:normAutofit/>
          </a:bodyPr>
          <a:lstStyle/>
          <a:p>
            <a:pPr marL="0" lvl="0" indent="0" algn="l" rtl="0">
              <a:lnSpc>
                <a:spcPct val="150000"/>
              </a:lnSpc>
              <a:spcBef>
                <a:spcPts val="0"/>
              </a:spcBef>
              <a:spcAft>
                <a:spcPts val="1200"/>
              </a:spcAft>
              <a:buNone/>
            </a:pPr>
            <a:r>
              <a:rPr lang="en-US" sz="2000" dirty="0">
                <a:latin typeface="Times New Roman" panose="02020603050405020304" pitchFamily="18" charset="0"/>
                <a:cs typeface="Times New Roman" panose="02020603050405020304" pitchFamily="18" charset="0"/>
              </a:rPr>
              <a:t>The classifier is currently trained on 17 features which can be increased provided that, they don’t make the detection slower or result in loss of privacy. The extension can made to cache results of frequently visited sites and hence reducing computation. Strengthen security against interactive phishing elements. The project involves advancing malicious website detection in the Chrome browser by integrating sophisticated machine learning models, real-time threat intelligence, and dynamic sandboxing techniques. Further API’s of this entire system can be created to protect against threat in any backend system.</a:t>
            </a:r>
          </a:p>
          <a:p>
            <a:pPr marL="0" lvl="0" indent="0" algn="l" rtl="0">
              <a:spcBef>
                <a:spcPts val="2100"/>
              </a:spcBef>
              <a:spcAft>
                <a:spcPts val="10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685801" y="609601"/>
            <a:ext cx="10131425" cy="69272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REFERENCES</a:t>
            </a:r>
            <a:endParaRPr/>
          </a:p>
        </p:txBody>
      </p:sp>
      <p:sp>
        <p:nvSpPr>
          <p:cNvPr id="240" name="Google Shape;240;p34"/>
          <p:cNvSpPr txBox="1">
            <a:spLocks noGrp="1"/>
          </p:cNvSpPr>
          <p:nvPr>
            <p:ph type="body" idx="1"/>
          </p:nvPr>
        </p:nvSpPr>
        <p:spPr>
          <a:xfrm>
            <a:off x="657300" y="1302327"/>
            <a:ext cx="10877400" cy="4946072"/>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720"/>
              <a:buNone/>
            </a:pPr>
            <a:endParaRPr sz="1948" dirty="0"/>
          </a:p>
          <a:p>
            <a:pPr marL="0" lvl="0" indent="0" algn="l" rtl="0">
              <a:lnSpc>
                <a:spcPct val="80000"/>
              </a:lnSpc>
              <a:spcBef>
                <a:spcPts val="0"/>
              </a:spcBef>
              <a:spcAft>
                <a:spcPts val="0"/>
              </a:spcAft>
              <a:buSzPts val="720"/>
              <a:buNone/>
            </a:pPr>
            <a:endParaRPr sz="1948" dirty="0"/>
          </a:p>
          <a:p>
            <a:pPr marL="0" lvl="0" indent="0" algn="l" rtl="0">
              <a:lnSpc>
                <a:spcPct val="80000"/>
              </a:lnSpc>
              <a:spcBef>
                <a:spcPts val="0"/>
              </a:spcBef>
              <a:spcAft>
                <a:spcPts val="0"/>
              </a:spcAft>
              <a:buSzPts val="720"/>
              <a:buNone/>
            </a:pPr>
            <a:endParaRPr sz="1948" dirty="0"/>
          </a:p>
          <a:p>
            <a:pPr marL="0" lvl="0" indent="0" algn="l" rtl="0">
              <a:lnSpc>
                <a:spcPct val="80000"/>
              </a:lnSpc>
              <a:spcBef>
                <a:spcPts val="0"/>
              </a:spcBef>
              <a:spcAft>
                <a:spcPts val="0"/>
              </a:spcAft>
              <a:buSzPts val="720"/>
              <a:buNone/>
            </a:pPr>
            <a:endParaRPr sz="1948" dirty="0"/>
          </a:p>
          <a:p>
            <a:pPr marL="0" lvl="0" indent="0" algn="l" rtl="0">
              <a:lnSpc>
                <a:spcPct val="80000"/>
              </a:lnSpc>
              <a:spcBef>
                <a:spcPts val="0"/>
              </a:spcBef>
              <a:spcAft>
                <a:spcPts val="0"/>
              </a:spcAft>
              <a:buSzPts val="720"/>
              <a:buNone/>
            </a:pPr>
            <a:endParaRPr sz="1948" dirty="0"/>
          </a:p>
          <a:p>
            <a:pPr marL="0" lvl="0" indent="0" algn="l" rtl="0">
              <a:lnSpc>
                <a:spcPct val="80000"/>
              </a:lnSpc>
              <a:spcBef>
                <a:spcPts val="0"/>
              </a:spcBef>
              <a:spcAft>
                <a:spcPts val="0"/>
              </a:spcAft>
              <a:buSzPts val="720"/>
              <a:buNone/>
            </a:pPr>
            <a:endParaRPr sz="1948" dirty="0"/>
          </a:p>
          <a:p>
            <a:pPr marL="0" lvl="0" indent="0" algn="l" rtl="0">
              <a:spcBef>
                <a:spcPts val="0"/>
              </a:spcBef>
              <a:spcAft>
                <a:spcPts val="0"/>
              </a:spcAft>
              <a:buSzPts val="720"/>
              <a:buNone/>
            </a:pPr>
            <a:endParaRPr sz="1948" dirty="0">
              <a:latin typeface="Times New Roman" panose="02020603050405020304" pitchFamily="18" charset="0"/>
              <a:cs typeface="Times New Roman" panose="02020603050405020304" pitchFamily="18" charset="0"/>
            </a:endParaRPr>
          </a:p>
          <a:p>
            <a:pPr marL="457200" lvl="0" indent="-352354" algn="l" rtl="0">
              <a:lnSpc>
                <a:spcPct val="150000"/>
              </a:lnSpc>
              <a:spcBef>
                <a:spcPts val="1000"/>
              </a:spcBef>
              <a:spcAft>
                <a:spcPts val="0"/>
              </a:spcAft>
              <a:buSzPts val="1949"/>
              <a:buFont typeface="+mj-lt"/>
              <a:buAutoNum type="arabicPeriod"/>
            </a:pPr>
            <a:r>
              <a:rPr lang="en-US" dirty="0">
                <a:latin typeface="Times New Roman" panose="02020603050405020304" pitchFamily="18" charset="0"/>
                <a:cs typeface="Times New Roman" panose="02020603050405020304" pitchFamily="18" charset="0"/>
              </a:rPr>
              <a:t>Intelligent phishing website detection using random forest classifier. (2017, November 1). IEEE Conference Publication | IEEE Xplore.  </a:t>
            </a:r>
            <a:r>
              <a:rPr lang="en-US" u="sng" dirty="0">
                <a:solidFill>
                  <a:schemeClr val="hlink"/>
                </a:solidFill>
                <a:latin typeface="Times New Roman" panose="02020603050405020304" pitchFamily="18" charset="0"/>
                <a:cs typeface="Times New Roman" panose="02020603050405020304" pitchFamily="18" charset="0"/>
                <a:hlinkClick r:id="rId3"/>
              </a:rPr>
              <a:t>https://ieeexplore.ieee.org/abstract/document/8252051</a:t>
            </a:r>
            <a:endParaRPr lang="en-US" dirty="0">
              <a:latin typeface="Times New Roman" panose="02020603050405020304" pitchFamily="18" charset="0"/>
              <a:cs typeface="Times New Roman" panose="02020603050405020304" pitchFamily="18" charset="0"/>
            </a:endParaRPr>
          </a:p>
          <a:p>
            <a:pPr marL="457200" lvl="0" indent="-352354" algn="l" rtl="0">
              <a:lnSpc>
                <a:spcPct val="150000"/>
              </a:lnSpc>
              <a:spcBef>
                <a:spcPts val="1000"/>
              </a:spcBef>
              <a:spcAft>
                <a:spcPts val="0"/>
              </a:spcAft>
              <a:buSzPts val="1949"/>
              <a:buFont typeface="+mj-lt"/>
              <a:buAutoNum type="arabicPeriod"/>
            </a:pPr>
            <a:r>
              <a:rPr lang="en-US" dirty="0">
                <a:latin typeface="Times New Roman" panose="02020603050405020304" pitchFamily="18" charset="0"/>
                <a:cs typeface="Times New Roman" panose="02020603050405020304" pitchFamily="18" charset="0"/>
              </a:rPr>
              <a:t>Phishing Detection and Prevention using Chrome Extension. (2022, June 6). IEEE Conference Publication | IEEE Xplore. </a:t>
            </a:r>
            <a:r>
              <a:rPr lang="en-US" u="sng" dirty="0">
                <a:solidFill>
                  <a:schemeClr val="hlink"/>
                </a:solidFill>
                <a:latin typeface="Times New Roman" panose="02020603050405020304" pitchFamily="18" charset="0"/>
                <a:cs typeface="Times New Roman" panose="02020603050405020304" pitchFamily="18" charset="0"/>
                <a:hlinkClick r:id="rId4"/>
              </a:rPr>
              <a:t>https://ijcrt.org/papers/IJCRT2305779</a:t>
            </a:r>
            <a:endParaRPr dirty="0">
              <a:latin typeface="Times New Roman" panose="02020603050405020304" pitchFamily="18" charset="0"/>
              <a:cs typeface="Times New Roman" panose="02020603050405020304" pitchFamily="18" charset="0"/>
            </a:endParaRPr>
          </a:p>
          <a:p>
            <a:pPr marL="457200" lvl="0" indent="-352354" algn="l" rtl="0">
              <a:lnSpc>
                <a:spcPct val="150000"/>
              </a:lnSpc>
              <a:spcBef>
                <a:spcPts val="1000"/>
              </a:spcBef>
              <a:spcAft>
                <a:spcPts val="0"/>
              </a:spcAft>
              <a:buSzPts val="1949"/>
              <a:buFont typeface="+mj-lt"/>
              <a:buAutoNum type="arabicPeriod"/>
            </a:pPr>
            <a:r>
              <a:rPr lang="en-US" dirty="0">
                <a:latin typeface="Times New Roman" panose="02020603050405020304" pitchFamily="18" charset="0"/>
                <a:cs typeface="Times New Roman" panose="02020603050405020304" pitchFamily="18" charset="0"/>
              </a:rPr>
              <a:t>A Guide to Convolutional Neural Networks — the ELI5 way | Saturn Cloud Blog. (2023, October 4). </a:t>
            </a:r>
            <a:r>
              <a:rPr lang="en-US" u="sng" dirty="0">
                <a:solidFill>
                  <a:schemeClr val="hlink"/>
                </a:solidFill>
                <a:latin typeface="Times New Roman" panose="02020603050405020304" pitchFamily="18" charset="0"/>
                <a:cs typeface="Times New Roman" panose="02020603050405020304" pitchFamily="18" charset="0"/>
                <a:hlinkClick r:id="rId5"/>
              </a:rPr>
              <a:t>https://saturncloud.io/blog</a:t>
            </a:r>
            <a:endParaRPr dirty="0">
              <a:latin typeface="Times New Roman" panose="02020603050405020304" pitchFamily="18" charset="0"/>
              <a:cs typeface="Times New Roman" panose="02020603050405020304" pitchFamily="18" charset="0"/>
            </a:endParaRPr>
          </a:p>
          <a:p>
            <a:pPr marL="457200" lvl="0" indent="-352354" algn="l" rtl="0">
              <a:lnSpc>
                <a:spcPct val="150000"/>
              </a:lnSpc>
              <a:spcBef>
                <a:spcPts val="1000"/>
              </a:spcBef>
              <a:spcAft>
                <a:spcPts val="0"/>
              </a:spcAft>
              <a:buSzPts val="1949"/>
              <a:buFont typeface="+mj-lt"/>
              <a:buAutoNum type="arabicPeriod"/>
            </a:pPr>
            <a:r>
              <a:rPr lang="en-US" dirty="0">
                <a:latin typeface="Times New Roman" panose="02020603050405020304" pitchFamily="18" charset="0"/>
                <a:cs typeface="Times New Roman" panose="02020603050405020304" pitchFamily="18" charset="0"/>
              </a:rPr>
              <a:t>R, S. E. (2023, October 26). Understand Random Forest Algorithms With Examples (Updated 2023). Analytics Vidhya. </a:t>
            </a:r>
            <a:r>
              <a:rPr lang="en-US" u="sng" dirty="0">
                <a:solidFill>
                  <a:schemeClr val="hlink"/>
                </a:solidFill>
                <a:latin typeface="Times New Roman" panose="02020603050405020304" pitchFamily="18" charset="0"/>
                <a:cs typeface="Times New Roman" panose="02020603050405020304" pitchFamily="18" charset="0"/>
                <a:hlinkClick r:id="rId6"/>
              </a:rPr>
              <a:t>https://www.analyticsvidhya.com/blog/2021/06/</a:t>
            </a:r>
            <a:endParaRPr lang="en-US" u="sng" dirty="0">
              <a:solidFill>
                <a:schemeClr val="hlink"/>
              </a:solidFill>
              <a:latin typeface="Times New Roman" panose="02020603050405020304" pitchFamily="18" charset="0"/>
              <a:cs typeface="Times New Roman" panose="02020603050405020304" pitchFamily="18" charset="0"/>
            </a:endParaRPr>
          </a:p>
          <a:p>
            <a:pPr marL="457200" lvl="0" indent="-352354" algn="l" rtl="0">
              <a:lnSpc>
                <a:spcPct val="150000"/>
              </a:lnSpc>
              <a:spcBef>
                <a:spcPts val="1000"/>
              </a:spcBef>
              <a:spcAft>
                <a:spcPts val="0"/>
              </a:spcAft>
              <a:buSzPts val="1949"/>
              <a:buFont typeface="+mj-lt"/>
              <a:buAutoNum type="arabicPeriod"/>
            </a:pPr>
            <a:r>
              <a:rPr lang="en-US" dirty="0">
                <a:latin typeface="Times New Roman" panose="02020603050405020304" pitchFamily="18" charset="0"/>
                <a:cs typeface="Times New Roman" panose="02020603050405020304" pitchFamily="18" charset="0"/>
              </a:rPr>
              <a:t>Content Based Phishing Detection with Machine Learning. (2020, Nov 09). IEEE  Conference Publication | IEEE Xplore. </a:t>
            </a:r>
            <a:r>
              <a:rPr lang="en-US" dirty="0">
                <a:solidFill>
                  <a:schemeClr val="accent1">
                    <a:lumMod val="60000"/>
                    <a:lumOff val="40000"/>
                  </a:schemeClr>
                </a:solidFill>
                <a:latin typeface="Times New Roman" panose="02020603050405020304" pitchFamily="18" charset="0"/>
                <a:cs typeface="Times New Roman" panose="02020603050405020304" pitchFamily="18" charset="0"/>
                <a:hlinkClick r:id="rId7"/>
              </a:rPr>
              <a:t>https://ieeexplore.ieee.org/document/9249892</a:t>
            </a:r>
            <a:endParaRPr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lvl="0" indent="0" algn="l" rtl="0">
              <a:lnSpc>
                <a:spcPct val="80000"/>
              </a:lnSpc>
              <a:spcBef>
                <a:spcPts val="1000"/>
              </a:spcBef>
              <a:spcAft>
                <a:spcPts val="0"/>
              </a:spcAft>
              <a:buClr>
                <a:schemeClr val="dk1"/>
              </a:buClr>
              <a:buSzPts val="440"/>
              <a:buFont typeface="Arial"/>
              <a:buNone/>
            </a:pPr>
            <a:endParaRPr sz="1120" dirty="0"/>
          </a:p>
          <a:p>
            <a:pPr marL="0" lvl="0" indent="0" algn="l" rtl="0">
              <a:lnSpc>
                <a:spcPct val="80000"/>
              </a:lnSpc>
              <a:spcBef>
                <a:spcPts val="1000"/>
              </a:spcBef>
              <a:spcAft>
                <a:spcPts val="0"/>
              </a:spcAft>
              <a:buSzPts val="720"/>
              <a:buNone/>
            </a:pPr>
            <a:endParaRPr sz="1120" dirty="0"/>
          </a:p>
          <a:p>
            <a:pPr marL="0" lvl="0" indent="0" algn="l" rtl="0">
              <a:lnSpc>
                <a:spcPct val="80000"/>
              </a:lnSpc>
              <a:spcBef>
                <a:spcPts val="1000"/>
              </a:spcBef>
              <a:spcAft>
                <a:spcPts val="0"/>
              </a:spcAft>
              <a:buSzPts val="720"/>
              <a:buNone/>
            </a:pPr>
            <a:endParaRPr sz="1120" dirty="0"/>
          </a:p>
          <a:p>
            <a:pPr marL="0" lvl="0" indent="0" algn="l" rtl="0">
              <a:lnSpc>
                <a:spcPct val="80000"/>
              </a:lnSpc>
              <a:spcBef>
                <a:spcPts val="1000"/>
              </a:spcBef>
              <a:spcAft>
                <a:spcPts val="0"/>
              </a:spcAft>
              <a:buSzPts val="720"/>
              <a:buNone/>
            </a:pPr>
            <a:endParaRPr sz="1120" dirty="0"/>
          </a:p>
          <a:p>
            <a:pPr marL="0" lvl="0" indent="0" algn="l" rtl="0">
              <a:lnSpc>
                <a:spcPct val="80000"/>
              </a:lnSpc>
              <a:spcBef>
                <a:spcPts val="1000"/>
              </a:spcBef>
              <a:spcAft>
                <a:spcPts val="0"/>
              </a:spcAft>
              <a:buSzPts val="720"/>
              <a:buNone/>
            </a:pPr>
            <a:endParaRPr sz="1120" dirty="0"/>
          </a:p>
          <a:p>
            <a:pPr marL="0" lvl="0" indent="0" algn="l" rtl="0">
              <a:lnSpc>
                <a:spcPct val="80000"/>
              </a:lnSpc>
              <a:spcBef>
                <a:spcPts val="1000"/>
              </a:spcBef>
              <a:spcAft>
                <a:spcPts val="0"/>
              </a:spcAft>
              <a:buSzPts val="720"/>
              <a:buNone/>
            </a:pPr>
            <a:endParaRPr sz="112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406401" y="2299855"/>
            <a:ext cx="11388436" cy="21613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b="1" dirty="0">
                <a:latin typeface="Times New Roman"/>
                <a:ea typeface="Times New Roman"/>
                <a:cs typeface="Times New Roman"/>
                <a:sym typeface="Times New Roman"/>
              </a:rPr>
              <a:t>INTELLIGENT  SYSTEM  FOR  IDENTIFICATION  OF MALICIOUS  WEBSITES</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685801" y="609601"/>
            <a:ext cx="10131425" cy="98551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ABSTRACT</a:t>
            </a:r>
            <a:endParaRPr/>
          </a:p>
        </p:txBody>
      </p:sp>
      <p:sp>
        <p:nvSpPr>
          <p:cNvPr id="162" name="Google Shape;162;p22"/>
          <p:cNvSpPr txBox="1">
            <a:spLocks noGrp="1"/>
          </p:cNvSpPr>
          <p:nvPr>
            <p:ph type="body" idx="1"/>
          </p:nvPr>
        </p:nvSpPr>
        <p:spPr>
          <a:xfrm>
            <a:off x="464075" y="1671485"/>
            <a:ext cx="11189400" cy="4257368"/>
          </a:xfrm>
          <a:prstGeom prst="rect">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SzPts val="1250"/>
              <a:buNone/>
            </a:pPr>
            <a:endParaRPr sz="195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1250"/>
              <a:buNone/>
            </a:pPr>
            <a:endParaRPr sz="1950" dirty="0">
              <a:latin typeface="Times New Roman"/>
              <a:ea typeface="Times New Roman"/>
              <a:cs typeface="Times New Roman"/>
              <a:sym typeface="Times New Roman"/>
            </a:endParaRPr>
          </a:p>
          <a:p>
            <a:pPr marL="0" lvl="0" indent="0" algn="just" rtl="0">
              <a:lnSpc>
                <a:spcPct val="109047"/>
              </a:lnSpc>
              <a:spcBef>
                <a:spcPts val="1000"/>
              </a:spcBef>
              <a:spcAft>
                <a:spcPts val="0"/>
              </a:spcAft>
              <a:buSzPts val="688"/>
              <a:buNone/>
            </a:pPr>
            <a:endParaRPr sz="2012" dirty="0">
              <a:latin typeface="Times New Roman"/>
              <a:ea typeface="Times New Roman"/>
              <a:cs typeface="Times New Roman"/>
              <a:sym typeface="Times New Roman"/>
            </a:endParaRPr>
          </a:p>
          <a:p>
            <a:pPr marL="0" lvl="0" indent="0" algn="just" rtl="0">
              <a:lnSpc>
                <a:spcPct val="109047"/>
              </a:lnSpc>
              <a:spcBef>
                <a:spcPts val="1000"/>
              </a:spcBef>
              <a:spcAft>
                <a:spcPts val="0"/>
              </a:spcAft>
              <a:buSzPts val="688"/>
              <a:buNone/>
            </a:pPr>
            <a:endParaRPr sz="2012" dirty="0">
              <a:latin typeface="Times New Roman"/>
              <a:ea typeface="Times New Roman"/>
              <a:cs typeface="Times New Roman"/>
              <a:sym typeface="Times New Roman"/>
            </a:endParaRPr>
          </a:p>
          <a:p>
            <a:pPr marL="0" lvl="0" indent="0" algn="just" rtl="0">
              <a:lnSpc>
                <a:spcPct val="109047"/>
              </a:lnSpc>
              <a:spcBef>
                <a:spcPts val="1000"/>
              </a:spcBef>
              <a:spcAft>
                <a:spcPts val="0"/>
              </a:spcAft>
              <a:buClr>
                <a:schemeClr val="dk1"/>
              </a:buClr>
              <a:buSzPts val="688"/>
              <a:buFont typeface="Arial"/>
              <a:buNone/>
            </a:pPr>
            <a:endParaRPr sz="2012"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605"/>
              <a:buNone/>
            </a:pPr>
            <a:r>
              <a:rPr lang="en-US" sz="2200" dirty="0">
                <a:solidFill>
                  <a:schemeClr val="bg1"/>
                </a:solidFill>
                <a:latin typeface="Times New Roman"/>
                <a:ea typeface="Times New Roman"/>
                <a:cs typeface="Times New Roman"/>
                <a:sym typeface="Times New Roman"/>
              </a:rPr>
              <a:t>Phishing, the act of impersonating reputable websites to steal user information, presents a serious cybersecurity challenge. To combat this, an intelligent system utilizing data mining techniques is developed to detect phishing attacks. Feature mining was used to categorize websites as legitimate or phishing, employing various classifiers. The Chrome browser extension employs machine learning for precise URL detection and web content analysis. The advanced algorithms efficiently identify URLs and categorize links within buttons and HTML content, enhancing user navigation and interaction. Results indicated that Random Forest achieved the highest accuracy, making it the preferred choice. This project involves the creation of a Chrome extension that leverages machine learning, including the Random Forest algorithm to extract URL features and web content analysis.</a:t>
            </a:r>
          </a:p>
          <a:p>
            <a:pPr marL="0" lvl="0" indent="0" algn="just" rtl="0">
              <a:lnSpc>
                <a:spcPct val="109047"/>
              </a:lnSpc>
              <a:spcBef>
                <a:spcPts val="1000"/>
              </a:spcBef>
              <a:spcAft>
                <a:spcPts val="0"/>
              </a:spcAft>
              <a:buSzPts val="1313"/>
              <a:buNone/>
            </a:pPr>
            <a:endParaRPr sz="2012"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125"/>
              <a:buNone/>
            </a:pPr>
            <a:endParaRPr sz="1825"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125"/>
              <a:buNone/>
            </a:pPr>
            <a:endParaRPr sz="1825"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125"/>
              <a:buNone/>
            </a:pPr>
            <a:endParaRPr sz="1825"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1125"/>
              <a:buNone/>
            </a:pPr>
            <a:endParaRPr sz="1825" dirty="0">
              <a:latin typeface="Times New Roman"/>
              <a:ea typeface="Times New Roman"/>
              <a:cs typeface="Times New Roman"/>
              <a:sym typeface="Times New Roman"/>
            </a:endParaRPr>
          </a:p>
          <a:p>
            <a:pPr marL="0" lvl="0" indent="0" algn="l" rtl="0">
              <a:lnSpc>
                <a:spcPct val="90000"/>
              </a:lnSpc>
              <a:spcBef>
                <a:spcPts val="1000"/>
              </a:spcBef>
              <a:spcAft>
                <a:spcPts val="0"/>
              </a:spcAft>
              <a:buSzPts val="1125"/>
              <a:buNone/>
            </a:pPr>
            <a:endParaRPr sz="18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685801" y="934065"/>
            <a:ext cx="10131425" cy="107171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dirty="0">
                <a:latin typeface="Times New Roman"/>
                <a:ea typeface="Times New Roman"/>
                <a:cs typeface="Times New Roman"/>
                <a:sym typeface="Times New Roman"/>
              </a:rPr>
              <a:t>PROBLEM STATEMENT</a:t>
            </a:r>
            <a:endParaRPr dirty="0"/>
          </a:p>
        </p:txBody>
      </p:sp>
      <p:sp>
        <p:nvSpPr>
          <p:cNvPr id="168" name="Google Shape;168;p23"/>
          <p:cNvSpPr txBox="1">
            <a:spLocks noGrp="1"/>
          </p:cNvSpPr>
          <p:nvPr>
            <p:ph type="body" idx="1"/>
          </p:nvPr>
        </p:nvSpPr>
        <p:spPr>
          <a:xfrm>
            <a:off x="438300" y="2005781"/>
            <a:ext cx="11008800" cy="2939845"/>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1200"/>
              </a:spcAft>
              <a:buNone/>
            </a:pPr>
            <a:r>
              <a:rPr lang="en-US" sz="2300" dirty="0">
                <a:solidFill>
                  <a:schemeClr val="bg1"/>
                </a:solidFill>
                <a:latin typeface="Times New Roman"/>
                <a:ea typeface="Times New Roman"/>
                <a:cs typeface="Times New Roman"/>
                <a:sym typeface="Times New Roman"/>
              </a:rPr>
              <a:t>Existing browser extensions struggle to deliver precise URL detection and effective web content analysis, particularly when dealing with links embedded in buttons and HTML content. There is a pressing need for a  extension that employs advanced machine learning techniques to overcome these limitations, ensuring accurate URL identification and enhancing the overall user experience during web navigation.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8B4B-7247-B257-2733-8E4008D51783}"/>
              </a:ext>
            </a:extLst>
          </p:cNvPr>
          <p:cNvSpPr>
            <a:spLocks noGrp="1"/>
          </p:cNvSpPr>
          <p:nvPr>
            <p:ph type="title"/>
          </p:nvPr>
        </p:nvSpPr>
        <p:spPr>
          <a:xfrm>
            <a:off x="685801" y="245806"/>
            <a:ext cx="10131425" cy="934065"/>
          </a:xfrm>
        </p:spPr>
        <p:txBody>
          <a:bodyPr>
            <a:normAutofit/>
          </a:bodyPr>
          <a:lstStyle/>
          <a:p>
            <a:pPr algn="ctr"/>
            <a:r>
              <a:rPr lang="en-US" sz="4000"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13AE320D-6ADC-A623-E1BF-2FFECCA5C194}"/>
              </a:ext>
            </a:extLst>
          </p:cNvPr>
          <p:cNvSpPr>
            <a:spLocks noGrp="1"/>
          </p:cNvSpPr>
          <p:nvPr>
            <p:ph type="body" idx="1"/>
          </p:nvPr>
        </p:nvSpPr>
        <p:spPr>
          <a:xfrm>
            <a:off x="685801" y="1052052"/>
            <a:ext cx="10131425" cy="5230761"/>
          </a:xfrm>
        </p:spPr>
        <p:txBody>
          <a:bodyPr>
            <a:normAutofit/>
          </a:bodyPr>
          <a:lstStyle/>
          <a:p>
            <a:pPr marL="114300" indent="0" algn="just">
              <a:buNone/>
            </a:pPr>
            <a:endParaRPr lang="en-US" dirty="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a:p>
            <a:pPr marL="114300" indent="0" algn="just">
              <a:buNone/>
            </a:pPr>
            <a:r>
              <a:rPr lang="en-US" dirty="0">
                <a:latin typeface="Times New Roman" panose="02020603050405020304" pitchFamily="18" charset="0"/>
                <a:cs typeface="Times New Roman" panose="02020603050405020304" pitchFamily="18" charset="0"/>
              </a:rPr>
              <a:t>Many systems employ URL filtering and reputation-based techniques to assess the legitimacy of sender domains and URLs. They compare these with known lists of malicious entities to block or flag suspicious emails and websites. Phish Net is one such Predictive blacklisting approach. In existing systems, plug-ins use either a rule-based approach or a server-side ML-based approach. The rule-based approach does not seem to work well compared to ML-based approaches. This project aims to implement the same in a browser extension, removing the need for an external web service and improving user privacy.</a:t>
            </a:r>
          </a:p>
          <a:p>
            <a:pPr marL="114300" indent="0" algn="just">
              <a:lnSpc>
                <a:spcPct val="150000"/>
              </a:lnSpc>
              <a:buNone/>
            </a:pPr>
            <a:endParaRPr lang="en-US" dirty="0">
              <a:latin typeface="Times New Roman" panose="02020603050405020304" pitchFamily="18" charset="0"/>
              <a:cs typeface="Times New Roman" panose="02020603050405020304" pitchFamily="18" charset="0"/>
            </a:endParaRPr>
          </a:p>
          <a:p>
            <a:pPr marL="114300" indent="0" algn="just">
              <a:buNone/>
            </a:pPr>
            <a:r>
              <a:rPr lang="en-US" b="0" i="0" dirty="0">
                <a:solidFill>
                  <a:schemeClr val="bg1"/>
                </a:solidFill>
                <a:effectLst/>
                <a:latin typeface="Times New Roman" panose="02020603050405020304" pitchFamily="18" charset="0"/>
                <a:cs typeface="Times New Roman" panose="02020603050405020304" pitchFamily="18" charset="0"/>
              </a:rPr>
              <a:t>A web crawler was developed using Visual Basic.NET in Microsoft Visual Studio, equipped with the HTML Agility Pack, to extract information from both online and locally stored websites. The crawler extracted data from two training datasets: Phish Tank, an online repository of active phishing websites, and Phish Monger, containing over 252,000 phishing websites collected from November 2015 to May 2017. The extracted information includes website contents, links, logos, data between tags, and additional heuristics based on the extracted data. </a:t>
            </a:r>
            <a:endParaRPr lang="en-US"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78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685801" y="222876"/>
            <a:ext cx="10131300" cy="84884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Times New Roman"/>
              <a:buNone/>
            </a:pPr>
            <a:r>
              <a:rPr lang="en-US" sz="3200" dirty="0">
                <a:latin typeface="Times New Roman"/>
                <a:ea typeface="Times New Roman"/>
                <a:cs typeface="Times New Roman"/>
                <a:sym typeface="Times New Roman"/>
              </a:rPr>
              <a:t>ARCHITECTURE</a:t>
            </a:r>
            <a:endParaRPr dirty="0"/>
          </a:p>
        </p:txBody>
      </p:sp>
      <p:pic>
        <p:nvPicPr>
          <p:cNvPr id="174" name="Google Shape;174;p24"/>
          <p:cNvPicPr preferRelativeResize="0"/>
          <p:nvPr/>
        </p:nvPicPr>
        <p:blipFill>
          <a:blip r:embed="rId3">
            <a:alphaModFix/>
          </a:blip>
          <a:stretch>
            <a:fillRect/>
          </a:stretch>
        </p:blipFill>
        <p:spPr>
          <a:xfrm>
            <a:off x="875162" y="1166772"/>
            <a:ext cx="10441675" cy="524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1CF9C91A-0AAD-186E-D0F3-B1924F3DE23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6E4A69-EE2F-7CC2-C9A1-F4105E082DAA}"/>
              </a:ext>
            </a:extLst>
          </p:cNvPr>
          <p:cNvPicPr>
            <a:picLocks noChangeAspect="1"/>
          </p:cNvPicPr>
          <p:nvPr/>
        </p:nvPicPr>
        <p:blipFill>
          <a:blip r:embed="rId3"/>
          <a:stretch>
            <a:fillRect/>
          </a:stretch>
        </p:blipFill>
        <p:spPr>
          <a:xfrm>
            <a:off x="1061884" y="0"/>
            <a:ext cx="10343535" cy="6862863"/>
          </a:xfrm>
          <a:prstGeom prst="rect">
            <a:avLst/>
          </a:prstGeom>
        </p:spPr>
      </p:pic>
    </p:spTree>
    <p:extLst>
      <p:ext uri="{BB962C8B-B14F-4D97-AF65-F5344CB8AC3E}">
        <p14:creationId xmlns:p14="http://schemas.microsoft.com/office/powerpoint/2010/main" val="114313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685801" y="609600"/>
            <a:ext cx="10131300" cy="102255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Times New Roman"/>
              <a:buNone/>
            </a:pPr>
            <a:r>
              <a:rPr lang="en-US" sz="3000" dirty="0">
                <a:latin typeface="Times New Roman"/>
                <a:ea typeface="Times New Roman"/>
                <a:cs typeface="Times New Roman"/>
                <a:sym typeface="Times New Roman"/>
              </a:rPr>
              <a:t>DESIGN METHODOLOGY</a:t>
            </a:r>
            <a:endParaRPr dirty="0"/>
          </a:p>
        </p:txBody>
      </p:sp>
      <p:sp>
        <p:nvSpPr>
          <p:cNvPr id="195" name="Google Shape;195;p27"/>
          <p:cNvSpPr txBox="1">
            <a:spLocks noGrp="1"/>
          </p:cNvSpPr>
          <p:nvPr>
            <p:ph type="body" idx="1"/>
          </p:nvPr>
        </p:nvSpPr>
        <p:spPr>
          <a:xfrm>
            <a:off x="685799" y="1465006"/>
            <a:ext cx="10640961" cy="4896465"/>
          </a:xfrm>
          <a:prstGeom prst="rect">
            <a:avLst/>
          </a:prstGeom>
        </p:spPr>
        <p:txBody>
          <a:bodyPr spcFirstLastPara="1" wrap="square" lIns="91425" tIns="45700" rIns="91425" bIns="45700" anchor="ctr" anchorCtr="0">
            <a:normAutofit/>
          </a:bodyPr>
          <a:lstStyle/>
          <a:p>
            <a:pPr lvl="0" algn="l" rtl="0">
              <a:spcBef>
                <a:spcPts val="0"/>
              </a:spcBef>
              <a:spcAft>
                <a:spcPts val="0"/>
              </a:spcAft>
              <a:buSzPts val="1800"/>
              <a:buFont typeface="Wingdings" panose="05000000000000000000" pitchFamily="2" charset="2"/>
              <a:buChar char="v"/>
            </a:pPr>
            <a:r>
              <a:rPr lang="en-US" dirty="0">
                <a:latin typeface="Times New Roman"/>
                <a:ea typeface="Times New Roman"/>
                <a:cs typeface="Times New Roman"/>
                <a:sym typeface="Times New Roman"/>
              </a:rPr>
              <a:t>Data Collection</a:t>
            </a:r>
            <a:endParaRPr dirty="0">
              <a:latin typeface="Times New Roman"/>
              <a:ea typeface="Times New Roman"/>
              <a:cs typeface="Times New Roman"/>
              <a:sym typeface="Times New Roman"/>
            </a:endParaRPr>
          </a:p>
          <a:p>
            <a:pPr lvl="0" indent="0" algn="l" rtl="0">
              <a:spcBef>
                <a:spcPts val="1000"/>
              </a:spcBef>
              <a:spcAft>
                <a:spcPts val="0"/>
              </a:spcAft>
              <a:buNone/>
            </a:pPr>
            <a:r>
              <a:rPr lang="en-US" dirty="0">
                <a:latin typeface="Times New Roman"/>
                <a:ea typeface="Times New Roman"/>
                <a:cs typeface="Times New Roman"/>
                <a:sym typeface="Times New Roman"/>
              </a:rPr>
              <a:t>The initial step is to gather data. Data collection involves the collection of a large dataset of both legit and fraudulent websites.</a:t>
            </a:r>
            <a:endParaRPr dirty="0">
              <a:latin typeface="Times New Roman"/>
              <a:ea typeface="Times New Roman"/>
              <a:cs typeface="Times New Roman"/>
              <a:sym typeface="Times New Roman"/>
            </a:endParaRPr>
          </a:p>
          <a:p>
            <a:pPr marL="742950" lvl="0" indent="-285750" algn="l" rtl="0">
              <a:spcBef>
                <a:spcPts val="1000"/>
              </a:spcBef>
              <a:spcAft>
                <a:spcPts val="0"/>
              </a:spcAft>
              <a:buFont typeface="Wingdings" panose="05000000000000000000" pitchFamily="2" charset="2"/>
              <a:buChar char="v"/>
            </a:pPr>
            <a:endParaRPr dirty="0">
              <a:latin typeface="Times New Roman"/>
              <a:ea typeface="Times New Roman"/>
              <a:cs typeface="Times New Roman"/>
              <a:sym typeface="Times New Roman"/>
            </a:endParaRPr>
          </a:p>
          <a:p>
            <a:pPr lvl="0" algn="l" rtl="0">
              <a:spcBef>
                <a:spcPts val="1000"/>
              </a:spcBef>
              <a:spcAft>
                <a:spcPts val="0"/>
              </a:spcAft>
              <a:buSzPts val="1800"/>
              <a:buFont typeface="Wingdings" panose="05000000000000000000" pitchFamily="2" charset="2"/>
              <a:buChar char="v"/>
            </a:pPr>
            <a:r>
              <a:rPr lang="en-US" dirty="0">
                <a:latin typeface="Times New Roman"/>
                <a:ea typeface="Times New Roman"/>
                <a:cs typeface="Times New Roman"/>
                <a:sym typeface="Times New Roman"/>
              </a:rPr>
              <a:t>Data Pre-processing</a:t>
            </a:r>
            <a:endParaRPr dirty="0">
              <a:latin typeface="Times New Roman"/>
              <a:ea typeface="Times New Roman"/>
              <a:cs typeface="Times New Roman"/>
              <a:sym typeface="Times New Roman"/>
            </a:endParaRPr>
          </a:p>
          <a:p>
            <a:pPr lvl="0" indent="0" algn="l" rtl="0">
              <a:spcBef>
                <a:spcPts val="1000"/>
              </a:spcBef>
              <a:spcAft>
                <a:spcPts val="0"/>
              </a:spcAft>
              <a:buNone/>
            </a:pPr>
            <a:r>
              <a:rPr lang="en-US" dirty="0">
                <a:latin typeface="Times New Roman"/>
                <a:ea typeface="Times New Roman"/>
                <a:cs typeface="Times New Roman"/>
                <a:sym typeface="Times New Roman"/>
              </a:rPr>
              <a:t>Once the data has been collected, the subsequent step involves pre-processing it. Data pre-processing encompasses cleaning and transforming the data to make it ready for analysis. The pre-processing step entails removing duplicates, managing missing values, and transforming the data into a format that is appropriate for machine learning algorithms.</a:t>
            </a:r>
            <a:endParaRPr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dirty="0"/>
          </a:p>
          <a:p>
            <a:pPr marL="403225" lvl="0" indent="0" algn="just" rtl="0">
              <a:spcBef>
                <a:spcPts val="1000"/>
              </a:spcBef>
              <a:spcAft>
                <a:spcPts val="1000"/>
              </a:spcAft>
              <a:buNone/>
            </a:pPr>
            <a:r>
              <a:rPr lang="en-US" dirty="0"/>
              <a:t>         </a:t>
            </a:r>
            <a:r>
              <a:rPr lang="en-US" dirty="0">
                <a:latin typeface="Times New Roman" panose="02020603050405020304" pitchFamily="18" charset="0"/>
                <a:cs typeface="Times New Roman" panose="02020603050405020304" pitchFamily="18" charset="0"/>
              </a:rPr>
              <a:t>Features :  IP address , URL length , URL shortener , @  in URL , Redirection with ‘//’ ,  ‘-’ in domain ,              degree of subdomain , HTTPS , Favicon domain , TCP Port , HTTPS in domain , Cross domain requests  </a:t>
            </a:r>
            <a:r>
              <a:rPr lang="en-US" dirty="0" err="1">
                <a:latin typeface="Times New Roman" panose="02020603050405020304" pitchFamily="18" charset="0"/>
                <a:cs typeface="Times New Roman" panose="02020603050405020304" pitchFamily="18" charset="0"/>
              </a:rPr>
              <a:t>etc</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685801" y="0"/>
            <a:ext cx="10131300" cy="145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Times New Roman"/>
              <a:buNone/>
            </a:pPr>
            <a:r>
              <a:rPr lang="en-US" sz="3000">
                <a:latin typeface="Times New Roman"/>
                <a:ea typeface="Times New Roman"/>
                <a:cs typeface="Times New Roman"/>
                <a:sym typeface="Times New Roman"/>
              </a:rPr>
              <a:t>DESIGN METHODOLOGY</a:t>
            </a:r>
            <a:endParaRPr/>
          </a:p>
        </p:txBody>
      </p:sp>
      <p:sp>
        <p:nvSpPr>
          <p:cNvPr id="201" name="Google Shape;201;p28"/>
          <p:cNvSpPr txBox="1">
            <a:spLocks noGrp="1"/>
          </p:cNvSpPr>
          <p:nvPr>
            <p:ph type="body" idx="1"/>
          </p:nvPr>
        </p:nvSpPr>
        <p:spPr>
          <a:xfrm>
            <a:off x="685800" y="1179871"/>
            <a:ext cx="10131300" cy="5188382"/>
          </a:xfrm>
          <a:prstGeom prst="rect">
            <a:avLst/>
          </a:prstGeom>
        </p:spPr>
        <p:txBody>
          <a:bodyPr spcFirstLastPara="1" wrap="square" lIns="91425" tIns="45700" rIns="91425" bIns="45700" anchor="ctr" anchorCtr="0">
            <a:noAutofit/>
          </a:bodyPr>
          <a:lstStyle/>
          <a:p>
            <a:pPr marL="457200" marR="147320" lvl="0" indent="-330200" algn="just" rtl="0">
              <a:lnSpc>
                <a:spcPct val="150000"/>
              </a:lnSpc>
              <a:spcBef>
                <a:spcPts val="0"/>
              </a:spcBef>
              <a:spcAft>
                <a:spcPts val="0"/>
              </a:spcAft>
              <a:buSzPts val="1600"/>
              <a:buFont typeface="Wingdings" panose="05000000000000000000" pitchFamily="2" charset="2"/>
              <a:buChar char="v"/>
            </a:pPr>
            <a:r>
              <a:rPr lang="en-US" sz="1600" b="1" dirty="0">
                <a:latin typeface="Times New Roman"/>
                <a:ea typeface="Times New Roman"/>
                <a:cs typeface="Times New Roman"/>
                <a:sym typeface="Times New Roman"/>
              </a:rPr>
              <a:t>Model Selection</a:t>
            </a:r>
            <a:endParaRPr sz="1600" b="1"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US" sz="1600" dirty="0">
                <a:latin typeface="Times New Roman"/>
                <a:ea typeface="Times New Roman"/>
                <a:cs typeface="Times New Roman"/>
                <a:sym typeface="Times New Roman"/>
              </a:rPr>
              <a:t>Model selection involves choosing the algorithm that can directly classify legit and fraud websites. For this project, we trained the model using various algorithms. For each the accuracy, F1-score, precision, recall was calculated. The algorithm which provided the best values was Random Forest Algorithm</a:t>
            </a:r>
            <a:endParaRPr sz="1600"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endParaRPr sz="1600" b="1" dirty="0">
              <a:latin typeface="Times New Roman"/>
              <a:ea typeface="Times New Roman"/>
              <a:cs typeface="Times New Roman"/>
              <a:sym typeface="Times New Roman"/>
            </a:endParaRPr>
          </a:p>
          <a:p>
            <a:pPr marL="457200" marR="147320" lvl="0" indent="-330200" algn="just" rtl="0">
              <a:lnSpc>
                <a:spcPct val="150000"/>
              </a:lnSpc>
              <a:spcBef>
                <a:spcPts val="0"/>
              </a:spcBef>
              <a:spcAft>
                <a:spcPts val="0"/>
              </a:spcAft>
              <a:buSzPts val="1600"/>
              <a:buFont typeface="Wingdings" panose="05000000000000000000" pitchFamily="2" charset="2"/>
              <a:buChar char="v"/>
            </a:pPr>
            <a:r>
              <a:rPr lang="en-US" sz="1600" b="1" dirty="0">
                <a:latin typeface="Times New Roman"/>
                <a:ea typeface="Times New Roman"/>
                <a:cs typeface="Times New Roman"/>
                <a:sym typeface="Times New Roman"/>
              </a:rPr>
              <a:t>Model Training</a:t>
            </a:r>
            <a:endParaRPr sz="1600" b="1"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US" sz="1600" dirty="0">
                <a:latin typeface="Times New Roman"/>
                <a:ea typeface="Times New Roman"/>
                <a:cs typeface="Times New Roman"/>
                <a:sym typeface="Times New Roman"/>
              </a:rPr>
              <a:t>After selecting the algorithm, the next step involves training the model. Model training involves feeding the model with the pulled features and their corresponding labels. The data to be trained from the preprocessing module is loaded from the disk. A random forest classifier is trained on the data using scikit-learn library.</a:t>
            </a:r>
            <a:endParaRPr sz="1600"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endParaRPr sz="1600" dirty="0">
              <a:latin typeface="Times New Roman"/>
              <a:ea typeface="Times New Roman"/>
              <a:cs typeface="Times New Roman"/>
              <a:sym typeface="Times New Roman"/>
            </a:endParaRPr>
          </a:p>
          <a:p>
            <a:pPr marL="457200" marR="147320" lvl="0" indent="-330200" algn="just" rtl="0">
              <a:lnSpc>
                <a:spcPct val="150000"/>
              </a:lnSpc>
              <a:spcBef>
                <a:spcPts val="0"/>
              </a:spcBef>
              <a:spcAft>
                <a:spcPts val="0"/>
              </a:spcAft>
              <a:buSzPts val="1600"/>
              <a:buFont typeface="Wingdings" panose="05000000000000000000" pitchFamily="2" charset="2"/>
              <a:buChar char="v"/>
            </a:pPr>
            <a:r>
              <a:rPr lang="en-US" sz="1600" b="1" dirty="0">
                <a:latin typeface="Times New Roman"/>
                <a:ea typeface="Times New Roman"/>
                <a:cs typeface="Times New Roman"/>
                <a:sym typeface="Times New Roman"/>
              </a:rPr>
              <a:t>Exporting Model</a:t>
            </a:r>
            <a:endParaRPr sz="1600" b="1" dirty="0">
              <a:latin typeface="Times New Roman"/>
              <a:ea typeface="Times New Roman"/>
              <a:cs typeface="Times New Roman"/>
              <a:sym typeface="Times New Roman"/>
            </a:endParaRPr>
          </a:p>
          <a:p>
            <a:pPr marL="742950" marR="14732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US" sz="1600" dirty="0">
                <a:latin typeface="Times New Roman"/>
                <a:ea typeface="Times New Roman"/>
                <a:cs typeface="Times New Roman"/>
                <a:sym typeface="Times New Roman"/>
              </a:rPr>
              <a:t>This module takes the learned Random Forest classifier object and recursively generates its JSON representation which is written to file in disk. In this basically the trained model is exported to implement extension.</a:t>
            </a:r>
            <a:endParaRPr sz="1600" dirty="0">
              <a:latin typeface="Times New Roman"/>
              <a:ea typeface="Times New Roman"/>
              <a:cs typeface="Times New Roman"/>
              <a:sym typeface="Times New Roman"/>
            </a:endParaRPr>
          </a:p>
          <a:p>
            <a:pPr marL="0" lvl="0" indent="0" algn="l" rtl="0">
              <a:spcBef>
                <a:spcPts val="0"/>
              </a:spcBef>
              <a:spcAft>
                <a:spcPts val="1000"/>
              </a:spcAft>
              <a:buSzPts val="770"/>
              <a:buNone/>
            </a:pPr>
            <a:endParaRPr sz="1260" dirty="0"/>
          </a:p>
        </p:txBody>
      </p:sp>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1102</Words>
  <Application>Microsoft Office PowerPoint</Application>
  <PresentationFormat>Widescreen</PresentationFormat>
  <Paragraphs>77</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Noto Sans Symbols</vt:lpstr>
      <vt:lpstr>Times New Roman</vt:lpstr>
      <vt:lpstr>Wingdings</vt:lpstr>
      <vt:lpstr>Celestial</vt:lpstr>
      <vt:lpstr> VIDYAVARDHINI’S COLLEGE OF ENGINEERING AND TECHNOLOGY</vt:lpstr>
      <vt:lpstr>INTELLIGENT  SYSTEM  FOR  IDENTIFICATION  OF MALICIOUS  WEBSITES</vt:lpstr>
      <vt:lpstr>ABSTRACT</vt:lpstr>
      <vt:lpstr>PROBLEM STATEMENT</vt:lpstr>
      <vt:lpstr>LITERATURE SURVEY</vt:lpstr>
      <vt:lpstr>ARCHITECTURE</vt:lpstr>
      <vt:lpstr>PowerPoint Presentation</vt:lpstr>
      <vt:lpstr>DESIGN METHODOLOGY</vt:lpstr>
      <vt:lpstr>DESIGN METHODOLOGY</vt:lpstr>
      <vt:lpstr>SYSTEM REQUIREMENTS </vt:lpstr>
      <vt:lpstr>CONCLUSION</vt:lpstr>
      <vt:lpstr>FUTURE SCOPE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VIDYAVARDHINI’S COLLEGE OF ENGINEERING AND TECHNOLOGY</dc:title>
  <cp:lastModifiedBy>Ajay Shitkar</cp:lastModifiedBy>
  <cp:revision>5</cp:revision>
  <dcterms:modified xsi:type="dcterms:W3CDTF">2024-02-11T20:42:15Z</dcterms:modified>
</cp:coreProperties>
</file>