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8"/>
  </p:notesMasterIdLst>
  <p:sldIdLst>
    <p:sldId id="256" r:id="rId2"/>
    <p:sldId id="257" r:id="rId3"/>
    <p:sldId id="258" r:id="rId4"/>
    <p:sldId id="259" r:id="rId5"/>
    <p:sldId id="260" r:id="rId6"/>
    <p:sldId id="27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5faf4a8b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95faf4a8b0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5faf4a8b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95faf4a8b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95faf4a8b0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95faf4a8b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95faf4a8b0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95faf4a8b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5faf4a8b0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5faf4a8b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95faf4a8b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95faf4a8b0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95faf4a8b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95faf4a8b0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5faf4a8b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295faf4a8b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2"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3" name="Google Shape;13;p2"/>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2"/>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1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11"/>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0" name="Google Shape;80;p11"/>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1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1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12"/>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1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5" name="Google Shape;95;p13"/>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13"/>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1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1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14"/>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1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1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2" name="Google Shape;112;p15"/>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15"/>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1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1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16"/>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16"/>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1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1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17"/>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1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1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18"/>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8"/>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2" name="Google Shape;22;p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pic>
        <p:nvPicPr>
          <p:cNvPr id="26" name="Google Shape;26;p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3" name="Google Shape;33;p5"/>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35" name="Google Shape;35;p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pic>
        <p:nvPicPr>
          <p:cNvPr id="39" name="Google Shape;39;p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40" name="Google Shape;40;p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2" name="Google Shape;42;p6"/>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3" name="Google Shape;43;p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9" name="Google Shape;49;p7"/>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0" name="Google Shape;50;p7"/>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51" name="Google Shape;51;p7"/>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2" name="Google Shape;52;p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9"/>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9"/>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1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10"/>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72" name="Google Shape;72;p10"/>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1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bstract/document/825205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analyticsvidhya.com/blog/2021/06/" TargetMode="External"/><Relationship Id="rId5" Type="http://schemas.openxmlformats.org/officeDocument/2006/relationships/hyperlink" Target="https://saturncloud.io/blog" TargetMode="External"/><Relationship Id="rId4" Type="http://schemas.openxmlformats.org/officeDocument/2006/relationships/hyperlink" Target="https://ijcrt.org/papers/IJCRT230577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ctrTitle"/>
          </p:nvPr>
        </p:nvSpPr>
        <p:spPr>
          <a:xfrm>
            <a:off x="415636" y="1366983"/>
            <a:ext cx="10744489" cy="2595418"/>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3300"/>
              <a:buFont typeface="Times New Roman"/>
              <a:buNone/>
            </a:pPr>
            <a:br>
              <a:rPr lang="en-US" sz="3300" b="1">
                <a:solidFill>
                  <a:schemeClr val="lt1"/>
                </a:solidFill>
                <a:latin typeface="Times New Roman"/>
                <a:ea typeface="Times New Roman"/>
                <a:cs typeface="Times New Roman"/>
                <a:sym typeface="Times New Roman"/>
              </a:rPr>
            </a:br>
            <a:r>
              <a:rPr lang="en-US" sz="3300" b="1">
                <a:solidFill>
                  <a:schemeClr val="lt1"/>
                </a:solidFill>
                <a:latin typeface="Times New Roman"/>
                <a:ea typeface="Times New Roman"/>
                <a:cs typeface="Times New Roman"/>
                <a:sym typeface="Times New Roman"/>
              </a:rPr>
              <a:t>VIDYAVARDHINI’S COLLEGE OF ENGINEERING AND TECHNOLOGY</a:t>
            </a:r>
            <a:endParaRPr sz="3300"/>
          </a:p>
        </p:txBody>
      </p:sp>
      <p:sp>
        <p:nvSpPr>
          <p:cNvPr id="145" name="Google Shape;145;p19"/>
          <p:cNvSpPr txBox="1">
            <a:spLocks noGrp="1"/>
          </p:cNvSpPr>
          <p:nvPr>
            <p:ph type="subTitle" idx="1"/>
          </p:nvPr>
        </p:nvSpPr>
        <p:spPr>
          <a:xfrm>
            <a:off x="415636" y="4193310"/>
            <a:ext cx="10744489" cy="1394690"/>
          </a:xfrm>
          <a:prstGeom prst="rect">
            <a:avLst/>
          </a:prstGeom>
          <a:noFill/>
          <a:ln>
            <a:noFill/>
          </a:ln>
        </p:spPr>
        <p:txBody>
          <a:bodyPr spcFirstLastPara="1" wrap="square" lIns="91425" tIns="45700" rIns="91425" bIns="45700" anchor="t" anchorCtr="0">
            <a:normAutofit lnSpcReduction="10000"/>
          </a:bodyPr>
          <a:lstStyle/>
          <a:p>
            <a:pPr marL="0" lvl="0" indent="0" algn="r" rtl="0">
              <a:spcBef>
                <a:spcPts val="0"/>
              </a:spcBef>
              <a:spcAft>
                <a:spcPts val="0"/>
              </a:spcAft>
              <a:buSzPts val="1800"/>
              <a:buNone/>
            </a:pPr>
            <a:r>
              <a:rPr lang="en-US"/>
              <a:t>____________________________________________________________________________________________</a:t>
            </a:r>
            <a:endParaRPr/>
          </a:p>
          <a:p>
            <a:pPr marL="0" lvl="0" indent="0" algn="ctr" rtl="0">
              <a:spcBef>
                <a:spcPts val="1000"/>
              </a:spcBef>
              <a:spcAft>
                <a:spcPts val="0"/>
              </a:spcAft>
              <a:buSzPts val="2700"/>
              <a:buNone/>
            </a:pPr>
            <a:r>
              <a:rPr lang="en-US" sz="2700" b="1">
                <a:latin typeface="Times New Roman"/>
                <a:ea typeface="Times New Roman"/>
                <a:cs typeface="Times New Roman"/>
                <a:sym typeface="Times New Roman"/>
              </a:rPr>
              <a:t>DEPARTMENT OF COMPUTER ENGINEERING</a:t>
            </a:r>
            <a:endParaRPr/>
          </a:p>
          <a:p>
            <a:pPr marL="0" lvl="0" indent="0" algn="ctr" rtl="0">
              <a:spcBef>
                <a:spcPts val="1000"/>
              </a:spcBef>
              <a:spcAft>
                <a:spcPts val="0"/>
              </a:spcAft>
              <a:buSzPts val="2700"/>
              <a:buNone/>
            </a:pPr>
            <a:r>
              <a:rPr lang="en-US" sz="2700" b="1">
                <a:latin typeface="Times New Roman"/>
                <a:ea typeface="Times New Roman"/>
                <a:cs typeface="Times New Roman"/>
                <a:sym typeface="Times New Roman"/>
              </a:rPr>
              <a:t>2023-2024</a:t>
            </a:r>
            <a:endParaRPr/>
          </a:p>
        </p:txBody>
      </p:sp>
      <p:pic>
        <p:nvPicPr>
          <p:cNvPr id="146" name="Google Shape;146;p19"/>
          <p:cNvPicPr preferRelativeResize="0"/>
          <p:nvPr/>
        </p:nvPicPr>
        <p:blipFill rotWithShape="1">
          <a:blip r:embed="rId3">
            <a:alphaModFix/>
          </a:blip>
          <a:srcRect/>
          <a:stretch/>
        </p:blipFill>
        <p:spPr>
          <a:xfrm>
            <a:off x="5254798" y="1597891"/>
            <a:ext cx="14478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685801" y="0"/>
            <a:ext cx="10131300" cy="145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Times New Roman"/>
              <a:buNone/>
            </a:pPr>
            <a:r>
              <a:rPr lang="en-US" sz="3000">
                <a:latin typeface="Times New Roman"/>
                <a:ea typeface="Times New Roman"/>
                <a:cs typeface="Times New Roman"/>
                <a:sym typeface="Times New Roman"/>
              </a:rPr>
              <a:t>DESIGN METHODOLOGY</a:t>
            </a:r>
            <a:endParaRPr/>
          </a:p>
        </p:txBody>
      </p:sp>
      <p:sp>
        <p:nvSpPr>
          <p:cNvPr id="201" name="Google Shape;201;p28"/>
          <p:cNvSpPr txBox="1">
            <a:spLocks noGrp="1"/>
          </p:cNvSpPr>
          <p:nvPr>
            <p:ph type="body" idx="1"/>
          </p:nvPr>
        </p:nvSpPr>
        <p:spPr>
          <a:xfrm>
            <a:off x="685800" y="1179871"/>
            <a:ext cx="10131300" cy="5188382"/>
          </a:xfrm>
          <a:prstGeom prst="rect">
            <a:avLst/>
          </a:prstGeom>
        </p:spPr>
        <p:txBody>
          <a:bodyPr spcFirstLastPara="1" wrap="square" lIns="91425" tIns="45700" rIns="91425" bIns="45700" anchor="ctr" anchorCtr="0">
            <a:noAutofit/>
          </a:bodyPr>
          <a:lstStyle/>
          <a:p>
            <a:pPr marL="457200" marR="147320" lvl="0" indent="-330200" algn="just" rtl="0">
              <a:lnSpc>
                <a:spcPct val="150000"/>
              </a:lnSpc>
              <a:spcBef>
                <a:spcPts val="0"/>
              </a:spcBef>
              <a:spcAft>
                <a:spcPts val="0"/>
              </a:spcAft>
              <a:buSzPts val="1600"/>
              <a:buFont typeface="Wingdings" panose="05000000000000000000" pitchFamily="2" charset="2"/>
              <a:buChar char="v"/>
            </a:pPr>
            <a:r>
              <a:rPr lang="en-US" sz="1600" b="1" dirty="0">
                <a:latin typeface="Times New Roman"/>
                <a:ea typeface="Times New Roman"/>
                <a:cs typeface="Times New Roman"/>
                <a:sym typeface="Times New Roman"/>
              </a:rPr>
              <a:t>Model Selection</a:t>
            </a:r>
            <a:endParaRPr sz="1600" b="1"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US" sz="1600" dirty="0">
                <a:latin typeface="Times New Roman"/>
                <a:ea typeface="Times New Roman"/>
                <a:cs typeface="Times New Roman"/>
                <a:sym typeface="Times New Roman"/>
              </a:rPr>
              <a:t>Model selection involves choosing the algorithm that can directly classify legit and fraud websites. For this project, we trained the model using various algorithms. For each the accuracy, F1-score, precision, recall was calculated. The algorithm which provided the best values was Random Forest Algorithm</a:t>
            </a:r>
            <a:endParaRPr sz="1600"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endParaRPr sz="1600" b="1" dirty="0">
              <a:latin typeface="Times New Roman"/>
              <a:ea typeface="Times New Roman"/>
              <a:cs typeface="Times New Roman"/>
              <a:sym typeface="Times New Roman"/>
            </a:endParaRPr>
          </a:p>
          <a:p>
            <a:pPr marL="457200" marR="147320" lvl="0" indent="-330200" algn="just" rtl="0">
              <a:lnSpc>
                <a:spcPct val="150000"/>
              </a:lnSpc>
              <a:spcBef>
                <a:spcPts val="0"/>
              </a:spcBef>
              <a:spcAft>
                <a:spcPts val="0"/>
              </a:spcAft>
              <a:buSzPts val="1600"/>
              <a:buFont typeface="Wingdings" panose="05000000000000000000" pitchFamily="2" charset="2"/>
              <a:buChar char="v"/>
            </a:pPr>
            <a:r>
              <a:rPr lang="en-US" sz="1600" b="1" dirty="0">
                <a:latin typeface="Times New Roman"/>
                <a:ea typeface="Times New Roman"/>
                <a:cs typeface="Times New Roman"/>
                <a:sym typeface="Times New Roman"/>
              </a:rPr>
              <a:t>Model Training</a:t>
            </a:r>
            <a:endParaRPr sz="1600" b="1"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US" sz="1600" dirty="0">
                <a:latin typeface="Times New Roman"/>
                <a:ea typeface="Times New Roman"/>
                <a:cs typeface="Times New Roman"/>
                <a:sym typeface="Times New Roman"/>
              </a:rPr>
              <a:t>After selecting the algorithm, the next step involves training the model. Model training involves feeding the model with the pulled features and their corresponding labels. The data to be trained from the preprocessing module is loaded from the disk. A random forest classifier is trained on the data using scikit-learn library.</a:t>
            </a:r>
            <a:endParaRPr sz="1600"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endParaRPr sz="1600" dirty="0">
              <a:latin typeface="Times New Roman"/>
              <a:ea typeface="Times New Roman"/>
              <a:cs typeface="Times New Roman"/>
              <a:sym typeface="Times New Roman"/>
            </a:endParaRPr>
          </a:p>
          <a:p>
            <a:pPr marL="457200" marR="147320" lvl="0" indent="-330200" algn="just" rtl="0">
              <a:lnSpc>
                <a:spcPct val="150000"/>
              </a:lnSpc>
              <a:spcBef>
                <a:spcPts val="0"/>
              </a:spcBef>
              <a:spcAft>
                <a:spcPts val="0"/>
              </a:spcAft>
              <a:buSzPts val="1600"/>
              <a:buFont typeface="Wingdings" panose="05000000000000000000" pitchFamily="2" charset="2"/>
              <a:buChar char="v"/>
            </a:pPr>
            <a:r>
              <a:rPr lang="en-US" sz="1600" b="1" dirty="0">
                <a:latin typeface="Times New Roman"/>
                <a:ea typeface="Times New Roman"/>
                <a:cs typeface="Times New Roman"/>
                <a:sym typeface="Times New Roman"/>
              </a:rPr>
              <a:t>Exporting Model</a:t>
            </a:r>
            <a:endParaRPr sz="1600" b="1"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US" sz="1600" dirty="0">
                <a:latin typeface="Times New Roman"/>
                <a:ea typeface="Times New Roman"/>
                <a:cs typeface="Times New Roman"/>
                <a:sym typeface="Times New Roman"/>
              </a:rPr>
              <a:t>This module takes the learned Random Forest classifier object and recursively generates its JSON representation which is written to file in disk. In this basically the trained model is exported to implement extension.</a:t>
            </a:r>
            <a:endParaRPr sz="1600" dirty="0">
              <a:latin typeface="Times New Roman"/>
              <a:ea typeface="Times New Roman"/>
              <a:cs typeface="Times New Roman"/>
              <a:sym typeface="Times New Roman"/>
            </a:endParaRPr>
          </a:p>
          <a:p>
            <a:pPr marL="0" lvl="0" indent="0" algn="l" rtl="0">
              <a:spcBef>
                <a:spcPts val="0"/>
              </a:spcBef>
              <a:spcAft>
                <a:spcPts val="1000"/>
              </a:spcAft>
              <a:buSzPts val="770"/>
              <a:buNone/>
            </a:pPr>
            <a:endParaRPr sz="126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685801" y="609600"/>
            <a:ext cx="10131300" cy="145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Times New Roman"/>
              <a:buNone/>
            </a:pPr>
            <a:r>
              <a:rPr lang="en-US" sz="3000">
                <a:latin typeface="Times New Roman"/>
                <a:ea typeface="Times New Roman"/>
                <a:cs typeface="Times New Roman"/>
                <a:sym typeface="Times New Roman"/>
              </a:rPr>
              <a:t>SYSTEM REQUIREMENTS </a:t>
            </a:r>
            <a:endParaRPr/>
          </a:p>
        </p:txBody>
      </p:sp>
      <p:sp>
        <p:nvSpPr>
          <p:cNvPr id="207" name="Google Shape;207;p29"/>
          <p:cNvSpPr txBox="1">
            <a:spLocks noGrp="1"/>
          </p:cNvSpPr>
          <p:nvPr>
            <p:ph type="body" idx="1"/>
          </p:nvPr>
        </p:nvSpPr>
        <p:spPr>
          <a:xfrm>
            <a:off x="685802" y="2142067"/>
            <a:ext cx="4995300" cy="3649200"/>
          </a:xfrm>
          <a:prstGeom prst="rect">
            <a:avLst/>
          </a:prstGeom>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100"/>
              <a:buFont typeface="Arial"/>
              <a:buNone/>
            </a:pPr>
            <a:r>
              <a:rPr lang="en-US" sz="1900" b="1">
                <a:latin typeface="Times New Roman"/>
                <a:ea typeface="Times New Roman"/>
                <a:cs typeface="Times New Roman"/>
                <a:sym typeface="Times New Roman"/>
              </a:rPr>
              <a:t>Hardware Requirements</a:t>
            </a:r>
            <a:endParaRPr sz="1900" b="1">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a:latin typeface="Times New Roman"/>
                <a:ea typeface="Times New Roman"/>
                <a:cs typeface="Times New Roman"/>
                <a:sym typeface="Times New Roman"/>
              </a:rPr>
              <a:t>Processor: Quad Core</a:t>
            </a:r>
            <a:endParaRPr sz="190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a:latin typeface="Times New Roman"/>
                <a:ea typeface="Times New Roman"/>
                <a:cs typeface="Times New Roman"/>
                <a:sym typeface="Times New Roman"/>
              </a:rPr>
              <a:t>Hard Disk: 120 GB</a:t>
            </a:r>
            <a:endParaRPr sz="190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a:latin typeface="Times New Roman"/>
                <a:ea typeface="Times New Roman"/>
                <a:cs typeface="Times New Roman"/>
                <a:sym typeface="Times New Roman"/>
              </a:rPr>
              <a:t>RAM: 4/8 GB</a:t>
            </a:r>
            <a:endParaRPr sz="1900">
              <a:latin typeface="Times New Roman"/>
              <a:ea typeface="Times New Roman"/>
              <a:cs typeface="Times New Roman"/>
              <a:sym typeface="Times New Roman"/>
            </a:endParaRPr>
          </a:p>
          <a:p>
            <a:pPr marL="19050" lvl="0" indent="0" algn="l" rtl="0">
              <a:lnSpc>
                <a:spcPct val="150000"/>
              </a:lnSpc>
              <a:spcBef>
                <a:spcPts val="0"/>
              </a:spcBef>
              <a:spcAft>
                <a:spcPts val="0"/>
              </a:spcAft>
              <a:buClr>
                <a:schemeClr val="dk1"/>
              </a:buClr>
              <a:buSzPts val="1100"/>
              <a:buFont typeface="Arial"/>
              <a:buNone/>
            </a:pPr>
            <a:endParaRPr sz="1900" b="1">
              <a:latin typeface="Times New Roman"/>
              <a:ea typeface="Times New Roman"/>
              <a:cs typeface="Times New Roman"/>
              <a:sym typeface="Times New Roman"/>
            </a:endParaRPr>
          </a:p>
          <a:p>
            <a:pPr marL="0" lvl="0" indent="0" algn="l" rtl="0">
              <a:spcBef>
                <a:spcPts val="0"/>
              </a:spcBef>
              <a:spcAft>
                <a:spcPts val="1000"/>
              </a:spcAft>
              <a:buNone/>
            </a:pPr>
            <a:endParaRPr sz="2500"/>
          </a:p>
        </p:txBody>
      </p:sp>
      <p:sp>
        <p:nvSpPr>
          <p:cNvPr id="208" name="Google Shape;208;p29"/>
          <p:cNvSpPr txBox="1">
            <a:spLocks noGrp="1"/>
          </p:cNvSpPr>
          <p:nvPr>
            <p:ph type="body" idx="2"/>
          </p:nvPr>
        </p:nvSpPr>
        <p:spPr>
          <a:xfrm>
            <a:off x="5821895" y="2142067"/>
            <a:ext cx="4995300" cy="3649200"/>
          </a:xfrm>
          <a:prstGeom prst="rect">
            <a:avLst/>
          </a:prstGeom>
        </p:spPr>
        <p:txBody>
          <a:bodyPr spcFirstLastPara="1" wrap="square" lIns="91425" tIns="45700" rIns="91425" bIns="45700" anchor="ctr" anchorCtr="0">
            <a:normAutofit/>
          </a:bodyPr>
          <a:lstStyle/>
          <a:p>
            <a:pPr marL="19050" lvl="0" indent="0" algn="l" rtl="0">
              <a:lnSpc>
                <a:spcPct val="150000"/>
              </a:lnSpc>
              <a:spcBef>
                <a:spcPts val="0"/>
              </a:spcBef>
              <a:spcAft>
                <a:spcPts val="0"/>
              </a:spcAft>
              <a:buClr>
                <a:schemeClr val="dk1"/>
              </a:buClr>
              <a:buSzPts val="1100"/>
              <a:buFont typeface="Arial"/>
              <a:buNone/>
            </a:pPr>
            <a:r>
              <a:rPr lang="en-US" sz="1900" b="1">
                <a:latin typeface="Times New Roman"/>
                <a:ea typeface="Times New Roman"/>
                <a:cs typeface="Times New Roman"/>
                <a:sym typeface="Times New Roman"/>
              </a:rPr>
              <a:t>  Software</a:t>
            </a:r>
            <a:endParaRPr sz="1900" b="1">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a:latin typeface="Times New Roman"/>
                <a:ea typeface="Times New Roman"/>
                <a:cs typeface="Times New Roman"/>
                <a:sym typeface="Times New Roman"/>
              </a:rPr>
              <a:t>Tech: Python, HTML/CSS/JavaScript. </a:t>
            </a:r>
            <a:endParaRPr sz="190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a:latin typeface="Times New Roman"/>
                <a:ea typeface="Times New Roman"/>
                <a:cs typeface="Times New Roman"/>
                <a:sym typeface="Times New Roman"/>
              </a:rPr>
              <a:t>Operating system: Windows </a:t>
            </a:r>
            <a:endParaRPr sz="190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a:latin typeface="Times New Roman"/>
                <a:ea typeface="Times New Roman"/>
                <a:cs typeface="Times New Roman"/>
                <a:sym typeface="Times New Roman"/>
              </a:rPr>
              <a:t>Library : scikit-learn, numpy, liac-arff</a:t>
            </a:r>
            <a:endParaRPr sz="190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a:latin typeface="Times New Roman"/>
                <a:ea typeface="Times New Roman"/>
                <a:cs typeface="Times New Roman"/>
                <a:sym typeface="Times New Roman"/>
              </a:rPr>
              <a:t>Software tools: Chrome</a:t>
            </a:r>
            <a:endParaRPr sz="190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a:latin typeface="Times New Roman"/>
                <a:ea typeface="Times New Roman"/>
                <a:cs typeface="Times New Roman"/>
                <a:sym typeface="Times New Roman"/>
              </a:rPr>
              <a:t>IDE: Jupyter Notebook. Visual Studio Code, Google Collab</a:t>
            </a:r>
            <a:endParaRPr sz="1900">
              <a:latin typeface="Times New Roman"/>
              <a:ea typeface="Times New Roman"/>
              <a:cs typeface="Times New Roman"/>
              <a:sym typeface="Times New Roman"/>
            </a:endParaRPr>
          </a:p>
          <a:p>
            <a:pPr marL="0" lvl="0" indent="0" algn="l" rtl="0">
              <a:spcBef>
                <a:spcPts val="0"/>
              </a:spcBef>
              <a:spcAft>
                <a:spcPts val="1000"/>
              </a:spcAft>
              <a:buNone/>
            </a:pP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685801" y="399625"/>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214" name="Google Shape;214;p30"/>
          <p:cNvSpPr txBox="1">
            <a:spLocks noGrp="1"/>
          </p:cNvSpPr>
          <p:nvPr>
            <p:ph type="body" idx="1"/>
          </p:nvPr>
        </p:nvSpPr>
        <p:spPr>
          <a:xfrm>
            <a:off x="607700" y="1602575"/>
            <a:ext cx="10131300" cy="4149000"/>
          </a:xfrm>
          <a:prstGeom prst="rect">
            <a:avLst/>
          </a:prstGeom>
        </p:spPr>
        <p:txBody>
          <a:bodyPr spcFirstLastPara="1" wrap="square" lIns="91425" tIns="45700" rIns="91425" bIns="45700" anchor="ctr" anchorCtr="0">
            <a:normAutofit/>
          </a:bodyPr>
          <a:lstStyle/>
          <a:p>
            <a:pPr marL="0" lvl="0" indent="0" algn="just" rtl="0">
              <a:lnSpc>
                <a:spcPct val="150000"/>
              </a:lnSpc>
              <a:spcBef>
                <a:spcPts val="0"/>
              </a:spcBef>
              <a:spcAft>
                <a:spcPts val="1000"/>
              </a:spcAft>
              <a:buNone/>
            </a:pPr>
            <a:r>
              <a:rPr lang="en-US" sz="1900" dirty="0">
                <a:latin typeface="Times New Roman"/>
                <a:ea typeface="Times New Roman"/>
                <a:cs typeface="Times New Roman"/>
                <a:sym typeface="Times New Roman"/>
              </a:rPr>
              <a:t>It is a phishing detection system that focuses on client-side implementation with fast detection to warn users  before phishing. On the other side, this system uses only features that are possible to extract on the client side and thus it is able to provide rapid detection and better </a:t>
            </a:r>
            <a:r>
              <a:rPr lang="en-US" sz="1900" dirty="0" err="1">
                <a:latin typeface="Times New Roman"/>
                <a:ea typeface="Times New Roman"/>
                <a:cs typeface="Times New Roman"/>
                <a:sym typeface="Times New Roman"/>
              </a:rPr>
              <a:t>privacy.The</a:t>
            </a:r>
            <a:r>
              <a:rPr lang="en-US" sz="1900" dirty="0">
                <a:latin typeface="Times New Roman"/>
                <a:ea typeface="Times New Roman"/>
                <a:cs typeface="Times New Roman"/>
                <a:sym typeface="Times New Roman"/>
              </a:rPr>
              <a:t> main application ports the Random Forest classifier to JavaScript. Similar works often use web page functions that cannot be extracted from the client side and this leads to network-dependent detection. On the other hand, this system only uses features that can be extracted from the client side and thus can provide fast detection and better privacy. </a:t>
            </a:r>
            <a:endParaRPr sz="19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685801" y="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latin typeface="Times New Roman"/>
                <a:ea typeface="Times New Roman"/>
                <a:cs typeface="Times New Roman"/>
                <a:sym typeface="Times New Roman"/>
              </a:rPr>
              <a:t>FUTURE SCOPE </a:t>
            </a:r>
            <a:endParaRPr sz="3000">
              <a:latin typeface="Times New Roman"/>
              <a:ea typeface="Times New Roman"/>
              <a:cs typeface="Times New Roman"/>
              <a:sym typeface="Times New Roman"/>
            </a:endParaRPr>
          </a:p>
        </p:txBody>
      </p:sp>
      <p:sp>
        <p:nvSpPr>
          <p:cNvPr id="220" name="Google Shape;220;p31"/>
          <p:cNvSpPr txBox="1">
            <a:spLocks noGrp="1"/>
          </p:cNvSpPr>
          <p:nvPr>
            <p:ph type="body" idx="1"/>
          </p:nvPr>
        </p:nvSpPr>
        <p:spPr>
          <a:xfrm>
            <a:off x="685800" y="1456200"/>
            <a:ext cx="10523700" cy="4509300"/>
          </a:xfrm>
          <a:prstGeom prst="rect">
            <a:avLst/>
          </a:prstGeom>
        </p:spPr>
        <p:txBody>
          <a:bodyPr spcFirstLastPara="1" wrap="square" lIns="91425" tIns="45700" rIns="91425" bIns="45700" anchor="ctr" anchorCtr="0">
            <a:normAutofit lnSpcReduction="10000"/>
          </a:bodyPr>
          <a:lstStyle/>
          <a:p>
            <a:pPr marL="0" marR="292100" lvl="0" indent="0" algn="just" rtl="0">
              <a:lnSpc>
                <a:spcPct val="150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The classifier is currently trained on 17 features which can be increased provided that, they don’t make the detection slower or result in loss of privacy. The extension can made to cache results of frequently visited sites and hence reducing computation. Phishing website detection can greatly benefit from advances in multi-modal analysis, allowing the system to effectively identify threats in multimedia content and user interactions. Extend the model to incorporate various data modalities, including images and user interactions, to enhance detection capabilities for phishing websites that use multimedia content and interactive elements. The future of this approach lies in its adaptability, resilience, and effectiveness in countering the ever-evolving tactics employed by phishers, ultimately safeguarding users from online threats.</a:t>
            </a:r>
            <a:endParaRPr sz="1900">
              <a:latin typeface="Times New Roman"/>
              <a:ea typeface="Times New Roman"/>
              <a:cs typeface="Times New Roman"/>
              <a:sym typeface="Times New Roman"/>
            </a:endParaRPr>
          </a:p>
          <a:p>
            <a:pPr marL="0" lvl="0" indent="0" algn="l" rtl="0">
              <a:spcBef>
                <a:spcPts val="2100"/>
              </a:spcBef>
              <a:spcAft>
                <a:spcPts val="10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685801" y="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latin typeface="Times New Roman"/>
                <a:ea typeface="Times New Roman"/>
                <a:cs typeface="Times New Roman"/>
                <a:sym typeface="Times New Roman"/>
              </a:rPr>
              <a:t>RESULTS </a:t>
            </a:r>
            <a:endParaRPr sz="3000">
              <a:latin typeface="Times New Roman"/>
              <a:ea typeface="Times New Roman"/>
              <a:cs typeface="Times New Roman"/>
              <a:sym typeface="Times New Roman"/>
            </a:endParaRPr>
          </a:p>
        </p:txBody>
      </p:sp>
      <p:sp>
        <p:nvSpPr>
          <p:cNvPr id="226" name="Google Shape;226;p32"/>
          <p:cNvSpPr txBox="1">
            <a:spLocks noGrp="1"/>
          </p:cNvSpPr>
          <p:nvPr>
            <p:ph type="body" idx="1"/>
          </p:nvPr>
        </p:nvSpPr>
        <p:spPr>
          <a:xfrm>
            <a:off x="685801" y="2142067"/>
            <a:ext cx="10131300" cy="3649200"/>
          </a:xfrm>
          <a:prstGeom prst="rect">
            <a:avLst/>
          </a:prstGeom>
        </p:spPr>
        <p:txBody>
          <a:bodyPr spcFirstLastPara="1" wrap="square" lIns="91425" tIns="45700" rIns="91425" bIns="45700" anchor="ctr" anchorCtr="0">
            <a:normAutofit/>
          </a:bodyPr>
          <a:lstStyle/>
          <a:p>
            <a:pPr marL="0" lvl="0" indent="0" algn="l" rtl="0">
              <a:spcBef>
                <a:spcPts val="0"/>
              </a:spcBef>
              <a:spcAft>
                <a:spcPts val="1000"/>
              </a:spcAft>
              <a:buNone/>
            </a:pPr>
            <a:endParaRPr/>
          </a:p>
        </p:txBody>
      </p:sp>
      <p:pic>
        <p:nvPicPr>
          <p:cNvPr id="227" name="Google Shape;227;p32"/>
          <p:cNvPicPr preferRelativeResize="0"/>
          <p:nvPr/>
        </p:nvPicPr>
        <p:blipFill>
          <a:blip r:embed="rId3">
            <a:alphaModFix/>
          </a:blip>
          <a:stretch>
            <a:fillRect/>
          </a:stretch>
        </p:blipFill>
        <p:spPr>
          <a:xfrm>
            <a:off x="577525" y="1215000"/>
            <a:ext cx="11036951" cy="5256275"/>
          </a:xfrm>
          <a:prstGeom prst="rect">
            <a:avLst/>
          </a:prstGeom>
          <a:noFill/>
          <a:ln w="38100" cap="flat" cmpd="sng">
            <a:solidFill>
              <a:srgbClr val="000000"/>
            </a:solidFill>
            <a:prstDash val="solid"/>
            <a:miter lim="8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685801" y="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RESULTS </a:t>
            </a:r>
            <a:endParaRPr/>
          </a:p>
        </p:txBody>
      </p:sp>
      <p:sp>
        <p:nvSpPr>
          <p:cNvPr id="233" name="Google Shape;233;p33"/>
          <p:cNvSpPr txBox="1">
            <a:spLocks noGrp="1"/>
          </p:cNvSpPr>
          <p:nvPr>
            <p:ph type="body" idx="1"/>
          </p:nvPr>
        </p:nvSpPr>
        <p:spPr>
          <a:xfrm>
            <a:off x="685801" y="2142067"/>
            <a:ext cx="10131300" cy="3649200"/>
          </a:xfrm>
          <a:prstGeom prst="rect">
            <a:avLst/>
          </a:prstGeom>
        </p:spPr>
        <p:txBody>
          <a:bodyPr spcFirstLastPara="1" wrap="square" lIns="91425" tIns="45700" rIns="91425" bIns="45700" anchor="ctr" anchorCtr="0">
            <a:normAutofit/>
          </a:bodyPr>
          <a:lstStyle/>
          <a:p>
            <a:pPr marL="0" lvl="0" indent="0" algn="l" rtl="0">
              <a:spcBef>
                <a:spcPts val="0"/>
              </a:spcBef>
              <a:spcAft>
                <a:spcPts val="1000"/>
              </a:spcAft>
              <a:buNone/>
            </a:pPr>
            <a:endParaRPr/>
          </a:p>
        </p:txBody>
      </p:sp>
      <p:pic>
        <p:nvPicPr>
          <p:cNvPr id="234" name="Google Shape;234;p33"/>
          <p:cNvPicPr preferRelativeResize="0"/>
          <p:nvPr/>
        </p:nvPicPr>
        <p:blipFill>
          <a:blip r:embed="rId3">
            <a:alphaModFix/>
          </a:blip>
          <a:stretch>
            <a:fillRect/>
          </a:stretch>
        </p:blipFill>
        <p:spPr>
          <a:xfrm>
            <a:off x="685800" y="1160200"/>
            <a:ext cx="10387550" cy="534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685801" y="609601"/>
            <a:ext cx="10131425" cy="69272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Times New Roman"/>
              <a:buNone/>
            </a:pPr>
            <a:r>
              <a:rPr lang="en-US" sz="3200">
                <a:latin typeface="Times New Roman"/>
                <a:ea typeface="Times New Roman"/>
                <a:cs typeface="Times New Roman"/>
                <a:sym typeface="Times New Roman"/>
              </a:rPr>
              <a:t>REFERENCES</a:t>
            </a:r>
            <a:endParaRPr/>
          </a:p>
        </p:txBody>
      </p:sp>
      <p:sp>
        <p:nvSpPr>
          <p:cNvPr id="240" name="Google Shape;240;p34"/>
          <p:cNvSpPr txBox="1">
            <a:spLocks noGrp="1"/>
          </p:cNvSpPr>
          <p:nvPr>
            <p:ph type="body" idx="1"/>
          </p:nvPr>
        </p:nvSpPr>
        <p:spPr>
          <a:xfrm>
            <a:off x="685800" y="1440875"/>
            <a:ext cx="10877400" cy="45351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720"/>
              <a:buNone/>
            </a:pPr>
            <a:endParaRPr sz="1948"/>
          </a:p>
          <a:p>
            <a:pPr marL="0" lvl="0" indent="0" algn="l" rtl="0">
              <a:lnSpc>
                <a:spcPct val="80000"/>
              </a:lnSpc>
              <a:spcBef>
                <a:spcPts val="0"/>
              </a:spcBef>
              <a:spcAft>
                <a:spcPts val="0"/>
              </a:spcAft>
              <a:buSzPts val="720"/>
              <a:buNone/>
            </a:pPr>
            <a:endParaRPr sz="1948"/>
          </a:p>
          <a:p>
            <a:pPr marL="0" lvl="0" indent="0" algn="l" rtl="0">
              <a:lnSpc>
                <a:spcPct val="80000"/>
              </a:lnSpc>
              <a:spcBef>
                <a:spcPts val="0"/>
              </a:spcBef>
              <a:spcAft>
                <a:spcPts val="0"/>
              </a:spcAft>
              <a:buSzPts val="720"/>
              <a:buNone/>
            </a:pPr>
            <a:endParaRPr sz="1948"/>
          </a:p>
          <a:p>
            <a:pPr marL="0" lvl="0" indent="0" algn="l" rtl="0">
              <a:lnSpc>
                <a:spcPct val="80000"/>
              </a:lnSpc>
              <a:spcBef>
                <a:spcPts val="0"/>
              </a:spcBef>
              <a:spcAft>
                <a:spcPts val="0"/>
              </a:spcAft>
              <a:buSzPts val="720"/>
              <a:buNone/>
            </a:pPr>
            <a:endParaRPr sz="1948"/>
          </a:p>
          <a:p>
            <a:pPr marL="0" lvl="0" indent="0" algn="l" rtl="0">
              <a:lnSpc>
                <a:spcPct val="80000"/>
              </a:lnSpc>
              <a:spcBef>
                <a:spcPts val="0"/>
              </a:spcBef>
              <a:spcAft>
                <a:spcPts val="0"/>
              </a:spcAft>
              <a:buSzPts val="720"/>
              <a:buNone/>
            </a:pPr>
            <a:endParaRPr sz="1948"/>
          </a:p>
          <a:p>
            <a:pPr marL="0" lvl="0" indent="0" algn="l" rtl="0">
              <a:lnSpc>
                <a:spcPct val="80000"/>
              </a:lnSpc>
              <a:spcBef>
                <a:spcPts val="0"/>
              </a:spcBef>
              <a:spcAft>
                <a:spcPts val="0"/>
              </a:spcAft>
              <a:buSzPts val="720"/>
              <a:buNone/>
            </a:pPr>
            <a:endParaRPr sz="1948"/>
          </a:p>
          <a:p>
            <a:pPr marL="0" lvl="0" indent="0" algn="l" rtl="0">
              <a:lnSpc>
                <a:spcPct val="80000"/>
              </a:lnSpc>
              <a:spcBef>
                <a:spcPts val="0"/>
              </a:spcBef>
              <a:spcAft>
                <a:spcPts val="0"/>
              </a:spcAft>
              <a:buSzPts val="720"/>
              <a:buNone/>
            </a:pPr>
            <a:endParaRPr sz="1948"/>
          </a:p>
          <a:p>
            <a:pPr marL="457200" lvl="0" indent="-352354" algn="l" rtl="0">
              <a:lnSpc>
                <a:spcPct val="80000"/>
              </a:lnSpc>
              <a:spcBef>
                <a:spcPts val="1000"/>
              </a:spcBef>
              <a:spcAft>
                <a:spcPts val="0"/>
              </a:spcAft>
              <a:buSzPts val="1949"/>
              <a:buAutoNum type="arabicPeriod"/>
            </a:pPr>
            <a:r>
              <a:rPr lang="en-US" sz="1948"/>
              <a:t>Intelligent phishing website detection using random forest classifier. (2017, November 1). IEEE Conference Publication | IEEE Xplore. </a:t>
            </a:r>
            <a:endParaRPr sz="1948"/>
          </a:p>
          <a:p>
            <a:pPr marL="457200" lvl="0" indent="0" algn="l" rtl="0">
              <a:lnSpc>
                <a:spcPct val="80000"/>
              </a:lnSpc>
              <a:spcBef>
                <a:spcPts val="1000"/>
              </a:spcBef>
              <a:spcAft>
                <a:spcPts val="0"/>
              </a:spcAft>
              <a:buNone/>
            </a:pPr>
            <a:r>
              <a:rPr lang="en-US" sz="1948" u="sng">
                <a:solidFill>
                  <a:schemeClr val="hlink"/>
                </a:solidFill>
                <a:hlinkClick r:id="rId3"/>
              </a:rPr>
              <a:t>https://ieeexplore.ieee.org/abstract/document/8252051</a:t>
            </a:r>
            <a:endParaRPr sz="1948"/>
          </a:p>
          <a:p>
            <a:pPr marL="457200" lvl="0" indent="0" algn="l" rtl="0">
              <a:lnSpc>
                <a:spcPct val="80000"/>
              </a:lnSpc>
              <a:spcBef>
                <a:spcPts val="1000"/>
              </a:spcBef>
              <a:spcAft>
                <a:spcPts val="0"/>
              </a:spcAft>
              <a:buNone/>
            </a:pPr>
            <a:endParaRPr sz="1948"/>
          </a:p>
          <a:p>
            <a:pPr marL="457200" lvl="0" indent="-352354" algn="l" rtl="0">
              <a:lnSpc>
                <a:spcPct val="80000"/>
              </a:lnSpc>
              <a:spcBef>
                <a:spcPts val="1000"/>
              </a:spcBef>
              <a:spcAft>
                <a:spcPts val="0"/>
              </a:spcAft>
              <a:buSzPts val="1949"/>
              <a:buAutoNum type="arabicPeriod"/>
            </a:pPr>
            <a:r>
              <a:rPr lang="en-US" sz="1948"/>
              <a:t>Phishing Detection and Prevention using Chrome Extension. (2022, June 6). IEEE Conference Publication | IEEE Xplore. </a:t>
            </a:r>
            <a:endParaRPr sz="1948"/>
          </a:p>
          <a:p>
            <a:pPr marL="457200" lvl="0" indent="0" algn="l" rtl="0">
              <a:lnSpc>
                <a:spcPct val="80000"/>
              </a:lnSpc>
              <a:spcBef>
                <a:spcPts val="1000"/>
              </a:spcBef>
              <a:spcAft>
                <a:spcPts val="0"/>
              </a:spcAft>
              <a:buNone/>
            </a:pPr>
            <a:r>
              <a:rPr lang="en-US" sz="1948" u="sng">
                <a:solidFill>
                  <a:schemeClr val="hlink"/>
                </a:solidFill>
                <a:hlinkClick r:id="rId4"/>
              </a:rPr>
              <a:t>https://ijcrt.org/papers/IJCRT2305779</a:t>
            </a:r>
            <a:endParaRPr sz="1948"/>
          </a:p>
          <a:p>
            <a:pPr marL="457200" lvl="0" indent="0" algn="l" rtl="0">
              <a:lnSpc>
                <a:spcPct val="80000"/>
              </a:lnSpc>
              <a:spcBef>
                <a:spcPts val="1000"/>
              </a:spcBef>
              <a:spcAft>
                <a:spcPts val="0"/>
              </a:spcAft>
              <a:buNone/>
            </a:pPr>
            <a:endParaRPr sz="1948"/>
          </a:p>
          <a:p>
            <a:pPr marL="457200" lvl="0" indent="-352354" algn="l" rtl="0">
              <a:lnSpc>
                <a:spcPct val="80000"/>
              </a:lnSpc>
              <a:spcBef>
                <a:spcPts val="1000"/>
              </a:spcBef>
              <a:spcAft>
                <a:spcPts val="0"/>
              </a:spcAft>
              <a:buSzPts val="1949"/>
              <a:buAutoNum type="arabicPeriod"/>
            </a:pPr>
            <a:r>
              <a:rPr lang="en-US" sz="1948"/>
              <a:t>A Guide to Convolutional Neural Networks — the ELI5 way | Saturn Cloud Blog. (2023, October 4). </a:t>
            </a:r>
            <a:endParaRPr sz="1948"/>
          </a:p>
          <a:p>
            <a:pPr marL="457200" lvl="0" indent="0" algn="l" rtl="0">
              <a:lnSpc>
                <a:spcPct val="80000"/>
              </a:lnSpc>
              <a:spcBef>
                <a:spcPts val="1000"/>
              </a:spcBef>
              <a:spcAft>
                <a:spcPts val="0"/>
              </a:spcAft>
              <a:buNone/>
            </a:pPr>
            <a:r>
              <a:rPr lang="en-US" sz="1948" u="sng">
                <a:solidFill>
                  <a:schemeClr val="hlink"/>
                </a:solidFill>
                <a:hlinkClick r:id="rId5"/>
              </a:rPr>
              <a:t>https://saturncloud.io/blog</a:t>
            </a:r>
            <a:endParaRPr sz="1948"/>
          </a:p>
          <a:p>
            <a:pPr marL="457200" lvl="0" indent="0" algn="l" rtl="0">
              <a:lnSpc>
                <a:spcPct val="80000"/>
              </a:lnSpc>
              <a:spcBef>
                <a:spcPts val="1000"/>
              </a:spcBef>
              <a:spcAft>
                <a:spcPts val="0"/>
              </a:spcAft>
              <a:buNone/>
            </a:pPr>
            <a:endParaRPr sz="1948"/>
          </a:p>
          <a:p>
            <a:pPr marL="457200" lvl="0" indent="-352354" algn="l" rtl="0">
              <a:lnSpc>
                <a:spcPct val="80000"/>
              </a:lnSpc>
              <a:spcBef>
                <a:spcPts val="1000"/>
              </a:spcBef>
              <a:spcAft>
                <a:spcPts val="0"/>
              </a:spcAft>
              <a:buSzPts val="1949"/>
              <a:buAutoNum type="arabicPeriod"/>
            </a:pPr>
            <a:r>
              <a:rPr lang="en-US" sz="1948"/>
              <a:t>R, S. E. (2023, October 26). Understand Random Forest Algorithms With Examples (Updated 2023). Analytics Vidhya. </a:t>
            </a:r>
            <a:endParaRPr sz="1948"/>
          </a:p>
          <a:p>
            <a:pPr marL="457200" lvl="0" indent="0" algn="l" rtl="0">
              <a:lnSpc>
                <a:spcPct val="80000"/>
              </a:lnSpc>
              <a:spcBef>
                <a:spcPts val="1000"/>
              </a:spcBef>
              <a:spcAft>
                <a:spcPts val="0"/>
              </a:spcAft>
              <a:buNone/>
            </a:pPr>
            <a:r>
              <a:rPr lang="en-US" sz="1948" u="sng">
                <a:solidFill>
                  <a:schemeClr val="hlink"/>
                </a:solidFill>
                <a:hlinkClick r:id="rId6"/>
              </a:rPr>
              <a:t>https://www.analyticsvidhya.com/blog/2021/06/</a:t>
            </a:r>
            <a:endParaRPr sz="1948"/>
          </a:p>
          <a:p>
            <a:pPr marL="0" lvl="0" indent="0" algn="l" rtl="0">
              <a:lnSpc>
                <a:spcPct val="80000"/>
              </a:lnSpc>
              <a:spcBef>
                <a:spcPts val="1000"/>
              </a:spcBef>
              <a:spcAft>
                <a:spcPts val="0"/>
              </a:spcAft>
              <a:buClr>
                <a:schemeClr val="dk1"/>
              </a:buClr>
              <a:buSzPts val="440"/>
              <a:buFont typeface="Arial"/>
              <a:buNone/>
            </a:pPr>
            <a:endParaRPr sz="1120"/>
          </a:p>
          <a:p>
            <a:pPr marL="0" lvl="0" indent="0" algn="l" rtl="0">
              <a:lnSpc>
                <a:spcPct val="80000"/>
              </a:lnSpc>
              <a:spcBef>
                <a:spcPts val="1000"/>
              </a:spcBef>
              <a:spcAft>
                <a:spcPts val="0"/>
              </a:spcAft>
              <a:buSzPts val="720"/>
              <a:buNone/>
            </a:pPr>
            <a:endParaRPr sz="1120"/>
          </a:p>
          <a:p>
            <a:pPr marL="0" lvl="0" indent="0" algn="l" rtl="0">
              <a:lnSpc>
                <a:spcPct val="80000"/>
              </a:lnSpc>
              <a:spcBef>
                <a:spcPts val="1000"/>
              </a:spcBef>
              <a:spcAft>
                <a:spcPts val="0"/>
              </a:spcAft>
              <a:buSzPts val="720"/>
              <a:buNone/>
            </a:pPr>
            <a:endParaRPr sz="1120"/>
          </a:p>
          <a:p>
            <a:pPr marL="0" lvl="0" indent="0" algn="l" rtl="0">
              <a:lnSpc>
                <a:spcPct val="80000"/>
              </a:lnSpc>
              <a:spcBef>
                <a:spcPts val="1000"/>
              </a:spcBef>
              <a:spcAft>
                <a:spcPts val="0"/>
              </a:spcAft>
              <a:buSzPts val="720"/>
              <a:buNone/>
            </a:pPr>
            <a:endParaRPr sz="1120"/>
          </a:p>
          <a:p>
            <a:pPr marL="0" lvl="0" indent="0" algn="l" rtl="0">
              <a:lnSpc>
                <a:spcPct val="80000"/>
              </a:lnSpc>
              <a:spcBef>
                <a:spcPts val="1000"/>
              </a:spcBef>
              <a:spcAft>
                <a:spcPts val="0"/>
              </a:spcAft>
              <a:buSzPts val="720"/>
              <a:buNone/>
            </a:pPr>
            <a:endParaRPr sz="1120"/>
          </a:p>
          <a:p>
            <a:pPr marL="0" lvl="0" indent="0" algn="l" rtl="0">
              <a:lnSpc>
                <a:spcPct val="80000"/>
              </a:lnSpc>
              <a:spcBef>
                <a:spcPts val="1000"/>
              </a:spcBef>
              <a:spcAft>
                <a:spcPts val="0"/>
              </a:spcAft>
              <a:buSzPts val="720"/>
              <a:buNone/>
            </a:pPr>
            <a:endParaRPr sz="112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body" idx="1"/>
          </p:nvPr>
        </p:nvSpPr>
        <p:spPr>
          <a:xfrm>
            <a:off x="1440871" y="942109"/>
            <a:ext cx="8959273" cy="484909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000"/>
              <a:buNone/>
            </a:pPr>
            <a:r>
              <a:rPr lang="en-US" sz="3000">
                <a:latin typeface="Times New Roman"/>
                <a:ea typeface="Times New Roman"/>
                <a:cs typeface="Times New Roman"/>
                <a:sym typeface="Times New Roman"/>
              </a:rPr>
              <a:t>Team Members : </a:t>
            </a:r>
            <a:endParaRPr/>
          </a:p>
          <a:p>
            <a:pPr marL="742950" lvl="1" indent="-285750" algn="l" rtl="0">
              <a:spcBef>
                <a:spcPts val="1000"/>
              </a:spcBef>
              <a:spcAft>
                <a:spcPts val="0"/>
              </a:spcAft>
              <a:buSzPts val="2500"/>
              <a:buFont typeface="Arial"/>
              <a:buChar char="•"/>
            </a:pPr>
            <a:r>
              <a:rPr lang="en-US" sz="2500">
                <a:latin typeface="Times New Roman"/>
                <a:ea typeface="Times New Roman"/>
                <a:cs typeface="Times New Roman"/>
                <a:sym typeface="Times New Roman"/>
              </a:rPr>
              <a:t>14  Ajay Shitkar</a:t>
            </a:r>
            <a:endParaRPr/>
          </a:p>
          <a:p>
            <a:pPr marL="742950" lvl="1" indent="-285750" algn="l" rtl="0">
              <a:spcBef>
                <a:spcPts val="1000"/>
              </a:spcBef>
              <a:spcAft>
                <a:spcPts val="0"/>
              </a:spcAft>
              <a:buSzPts val="2500"/>
              <a:buFont typeface="Arial"/>
              <a:buChar char="•"/>
            </a:pPr>
            <a:r>
              <a:rPr lang="en-US" sz="2500">
                <a:latin typeface="Times New Roman"/>
                <a:ea typeface="Times New Roman"/>
                <a:cs typeface="Times New Roman"/>
                <a:sym typeface="Times New Roman"/>
              </a:rPr>
              <a:t>38  Prathmesh Malvi </a:t>
            </a:r>
            <a:endParaRPr/>
          </a:p>
          <a:p>
            <a:pPr marL="742950" lvl="1" indent="-285750" algn="l" rtl="0">
              <a:spcBef>
                <a:spcPts val="1000"/>
              </a:spcBef>
              <a:spcAft>
                <a:spcPts val="0"/>
              </a:spcAft>
              <a:buSzPts val="2500"/>
              <a:buFont typeface="Arial"/>
              <a:buChar char="•"/>
            </a:pPr>
            <a:r>
              <a:rPr lang="en-US" sz="2500">
                <a:latin typeface="Times New Roman"/>
                <a:ea typeface="Times New Roman"/>
                <a:cs typeface="Times New Roman"/>
                <a:sym typeface="Times New Roman"/>
              </a:rPr>
              <a:t>53  Yash Davare</a:t>
            </a:r>
            <a:endParaRPr/>
          </a:p>
          <a:p>
            <a:pPr marL="457200" lvl="1" indent="0" algn="l" rtl="0">
              <a:spcBef>
                <a:spcPts val="1000"/>
              </a:spcBef>
              <a:spcAft>
                <a:spcPts val="0"/>
              </a:spcAft>
              <a:buSzPts val="2500"/>
              <a:buNone/>
            </a:pPr>
            <a:r>
              <a:rPr lang="en-US" sz="2500">
                <a:latin typeface="Times New Roman"/>
                <a:ea typeface="Times New Roman"/>
                <a:cs typeface="Times New Roman"/>
                <a:sym typeface="Times New Roman"/>
              </a:rPr>
              <a:t>                                                  </a:t>
            </a:r>
            <a:r>
              <a:rPr lang="en-US" sz="3000">
                <a:latin typeface="Times New Roman"/>
                <a:ea typeface="Times New Roman"/>
                <a:cs typeface="Times New Roman"/>
                <a:sym typeface="Times New Roman"/>
              </a:rPr>
              <a:t>Guide – Dr. Dinesh Patil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406401" y="2299855"/>
            <a:ext cx="11388436" cy="2161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Times New Roman"/>
              <a:buNone/>
            </a:pPr>
            <a:r>
              <a:rPr lang="en-US" sz="3200">
                <a:latin typeface="Times New Roman"/>
                <a:ea typeface="Times New Roman"/>
                <a:cs typeface="Times New Roman"/>
                <a:sym typeface="Times New Roman"/>
              </a:rPr>
              <a:t>INTELLIGENT  SYSTEM  FOR  IDENTIFICATION  OF MALICIOUS  WEBSITES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685801" y="609601"/>
            <a:ext cx="10131425" cy="98551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Times New Roman"/>
              <a:buNone/>
            </a:pPr>
            <a:r>
              <a:rPr lang="en-US" sz="3200">
                <a:latin typeface="Times New Roman"/>
                <a:ea typeface="Times New Roman"/>
                <a:cs typeface="Times New Roman"/>
                <a:sym typeface="Times New Roman"/>
              </a:rPr>
              <a:t>ABSTRACT</a:t>
            </a:r>
            <a:endParaRPr/>
          </a:p>
        </p:txBody>
      </p:sp>
      <p:sp>
        <p:nvSpPr>
          <p:cNvPr id="162" name="Google Shape;162;p22"/>
          <p:cNvSpPr txBox="1">
            <a:spLocks noGrp="1"/>
          </p:cNvSpPr>
          <p:nvPr>
            <p:ph type="body" idx="1"/>
          </p:nvPr>
        </p:nvSpPr>
        <p:spPr>
          <a:xfrm>
            <a:off x="464075" y="1817625"/>
            <a:ext cx="11189400" cy="4679400"/>
          </a:xfrm>
          <a:prstGeom prst="rect">
            <a:avLst/>
          </a:prstGeom>
          <a:no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SzPts val="1250"/>
              <a:buNone/>
            </a:pPr>
            <a:endParaRPr sz="1950"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1250"/>
              <a:buNone/>
            </a:pPr>
            <a:endParaRPr sz="1950" dirty="0">
              <a:latin typeface="Times New Roman"/>
              <a:ea typeface="Times New Roman"/>
              <a:cs typeface="Times New Roman"/>
              <a:sym typeface="Times New Roman"/>
            </a:endParaRPr>
          </a:p>
          <a:p>
            <a:pPr marL="0" lvl="0" indent="0" algn="just" rtl="0">
              <a:lnSpc>
                <a:spcPct val="109047"/>
              </a:lnSpc>
              <a:spcBef>
                <a:spcPts val="1000"/>
              </a:spcBef>
              <a:spcAft>
                <a:spcPts val="0"/>
              </a:spcAft>
              <a:buSzPts val="688"/>
              <a:buNone/>
            </a:pPr>
            <a:endParaRPr sz="2012" dirty="0">
              <a:latin typeface="Times New Roman"/>
              <a:ea typeface="Times New Roman"/>
              <a:cs typeface="Times New Roman"/>
              <a:sym typeface="Times New Roman"/>
            </a:endParaRPr>
          </a:p>
          <a:p>
            <a:pPr marL="0" lvl="0" indent="0" algn="just" rtl="0">
              <a:lnSpc>
                <a:spcPct val="109047"/>
              </a:lnSpc>
              <a:spcBef>
                <a:spcPts val="1000"/>
              </a:spcBef>
              <a:spcAft>
                <a:spcPts val="0"/>
              </a:spcAft>
              <a:buSzPts val="688"/>
              <a:buNone/>
            </a:pPr>
            <a:endParaRPr sz="2012" dirty="0">
              <a:latin typeface="Times New Roman"/>
              <a:ea typeface="Times New Roman"/>
              <a:cs typeface="Times New Roman"/>
              <a:sym typeface="Times New Roman"/>
            </a:endParaRPr>
          </a:p>
          <a:p>
            <a:pPr marL="0" lvl="0" indent="0" algn="just" rtl="0">
              <a:lnSpc>
                <a:spcPct val="109047"/>
              </a:lnSpc>
              <a:spcBef>
                <a:spcPts val="1000"/>
              </a:spcBef>
              <a:spcAft>
                <a:spcPts val="0"/>
              </a:spcAft>
              <a:buClr>
                <a:schemeClr val="dk1"/>
              </a:buClr>
              <a:buSzPts val="688"/>
              <a:buFont typeface="Arial"/>
              <a:buNone/>
            </a:pPr>
            <a:endParaRPr sz="2012" dirty="0">
              <a:latin typeface="Times New Roman"/>
              <a:ea typeface="Times New Roman"/>
              <a:cs typeface="Times New Roman"/>
              <a:sym typeface="Times New Roman"/>
            </a:endParaRPr>
          </a:p>
          <a:p>
            <a:pPr marL="0" lvl="0" indent="0" algn="just" rtl="0">
              <a:lnSpc>
                <a:spcPct val="109047"/>
              </a:lnSpc>
              <a:spcBef>
                <a:spcPts val="1000"/>
              </a:spcBef>
              <a:spcAft>
                <a:spcPts val="0"/>
              </a:spcAft>
              <a:buClr>
                <a:schemeClr val="dk1"/>
              </a:buClr>
              <a:buSzPts val="688"/>
              <a:buFont typeface="Arial"/>
              <a:buNone/>
            </a:pPr>
            <a:r>
              <a:rPr lang="en-US" sz="2012" dirty="0">
                <a:latin typeface="Times New Roman"/>
                <a:ea typeface="Times New Roman"/>
                <a:cs typeface="Times New Roman"/>
                <a:sym typeface="Times New Roman"/>
              </a:rPr>
              <a:t>Phishing, the act of impersonating reputable websites to steal user information, presents a serious cybersecurity challenge. To combat this, an intelligent system utilizing data mining techniques was developed to detect phishing attacks. Feature mining was used to categorize websites as legitimate or phishing, employing various classifiers. Results indicated that Random Forest achieved the highest accuracy, making it the preferred choice. This project involves the creation of a Chrome extension that leverages machine learning, including the Random Forest algorithm to extract URL features. The extension collects URLs from multiple sources and continuously monitors user web activity. If a visited website is identified as phishing, a pop-up alert is displayed. Websites deemed legitimate remain unaffected. This approach offers advanced protection by processing URLs through a Strict Mode Module.</a:t>
            </a:r>
            <a:endParaRPr sz="2012" dirty="0">
              <a:latin typeface="Times New Roman"/>
              <a:ea typeface="Times New Roman"/>
              <a:cs typeface="Times New Roman"/>
              <a:sym typeface="Times New Roman"/>
            </a:endParaRPr>
          </a:p>
          <a:p>
            <a:pPr marL="0" lvl="0" indent="0" algn="just" rtl="0">
              <a:lnSpc>
                <a:spcPct val="109047"/>
              </a:lnSpc>
              <a:spcBef>
                <a:spcPts val="1000"/>
              </a:spcBef>
              <a:spcAft>
                <a:spcPts val="0"/>
              </a:spcAft>
              <a:buSzPts val="1313"/>
              <a:buNone/>
            </a:pPr>
            <a:endParaRPr sz="2012"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125"/>
              <a:buNone/>
            </a:pPr>
            <a:endParaRPr sz="1825"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125"/>
              <a:buNone/>
            </a:pPr>
            <a:endParaRPr sz="1825"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125"/>
              <a:buNone/>
            </a:pPr>
            <a:endParaRPr sz="1825"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125"/>
              <a:buNone/>
            </a:pPr>
            <a:endParaRPr sz="1825" dirty="0">
              <a:latin typeface="Times New Roman"/>
              <a:ea typeface="Times New Roman"/>
              <a:cs typeface="Times New Roman"/>
              <a:sym typeface="Times New Roman"/>
            </a:endParaRPr>
          </a:p>
          <a:p>
            <a:pPr marL="0" lvl="0" indent="0" algn="l" rtl="0">
              <a:lnSpc>
                <a:spcPct val="90000"/>
              </a:lnSpc>
              <a:spcBef>
                <a:spcPts val="1000"/>
              </a:spcBef>
              <a:spcAft>
                <a:spcPts val="0"/>
              </a:spcAft>
              <a:buSzPts val="1125"/>
              <a:buNone/>
            </a:pPr>
            <a:endParaRPr sz="18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685801" y="609601"/>
            <a:ext cx="10131425" cy="1219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Times New Roman"/>
              <a:buNone/>
            </a:pPr>
            <a:r>
              <a:rPr lang="en-US" sz="3200">
                <a:latin typeface="Times New Roman"/>
                <a:ea typeface="Times New Roman"/>
                <a:cs typeface="Times New Roman"/>
                <a:sym typeface="Times New Roman"/>
              </a:rPr>
              <a:t>PROBLEM STATEMENT</a:t>
            </a:r>
            <a:endParaRPr/>
          </a:p>
        </p:txBody>
      </p:sp>
      <p:sp>
        <p:nvSpPr>
          <p:cNvPr id="168" name="Google Shape;168;p23"/>
          <p:cNvSpPr txBox="1">
            <a:spLocks noGrp="1"/>
          </p:cNvSpPr>
          <p:nvPr>
            <p:ph type="body" idx="1"/>
          </p:nvPr>
        </p:nvSpPr>
        <p:spPr>
          <a:xfrm>
            <a:off x="438300" y="2204725"/>
            <a:ext cx="11008800" cy="4150500"/>
          </a:xfrm>
          <a:prstGeom prst="rect">
            <a:avLst/>
          </a:prstGeom>
          <a:noFill/>
          <a:ln>
            <a:noFill/>
          </a:ln>
        </p:spPr>
        <p:txBody>
          <a:bodyPr spcFirstLastPara="1" wrap="square" lIns="91425" tIns="45700" rIns="91425" bIns="45700" anchor="ctr" anchorCtr="0">
            <a:normAutofit fontScale="47500"/>
          </a:bodyPr>
          <a:lstStyle/>
          <a:p>
            <a:pPr marL="0" lvl="0" indent="0" algn="just" rtl="0">
              <a:spcBef>
                <a:spcPts val="0"/>
              </a:spcBef>
              <a:spcAft>
                <a:spcPts val="0"/>
              </a:spcAft>
              <a:buSzPct val="100000"/>
              <a:buNone/>
            </a:pPr>
            <a:endParaRPr sz="2200" dirty="0">
              <a:latin typeface="Times New Roman"/>
              <a:ea typeface="Times New Roman"/>
              <a:cs typeface="Times New Roman"/>
              <a:sym typeface="Times New Roman"/>
            </a:endParaRPr>
          </a:p>
          <a:p>
            <a:pPr marL="0" lvl="0" indent="0" algn="just" rtl="0">
              <a:lnSpc>
                <a:spcPct val="150000"/>
              </a:lnSpc>
              <a:spcBef>
                <a:spcPts val="1000"/>
              </a:spcBef>
              <a:spcAft>
                <a:spcPts val="0"/>
              </a:spcAft>
              <a:buSzPct val="51516"/>
              <a:buNone/>
            </a:pPr>
            <a:r>
              <a:rPr lang="en-US" sz="4270" dirty="0">
                <a:latin typeface="Times New Roman"/>
                <a:ea typeface="Times New Roman"/>
                <a:cs typeface="Times New Roman"/>
                <a:sym typeface="Times New Roman"/>
              </a:rPr>
              <a:t>With the increasing risk of phishing attacks in today's digital world, there is a need to develop a Chrome browser extension that can instantly detect phishing websites in real time as users browse the web. This extension must prioritize user privacy by performing all analyses locally without sending URLs to external servers. The solution should offer a user-friendly interface for clear and immediate warnings when suspicious websites are encountered, reducing the risk of falling victim to phishing attacks.</a:t>
            </a:r>
            <a:endParaRPr sz="3670" dirty="0">
              <a:latin typeface="Times New Roman"/>
              <a:ea typeface="Times New Roman"/>
              <a:cs typeface="Times New Roman"/>
              <a:sym typeface="Times New Roman"/>
            </a:endParaRPr>
          </a:p>
          <a:p>
            <a:pPr marL="0" lvl="0" indent="0" algn="just" rtl="0">
              <a:spcBef>
                <a:spcPts val="1000"/>
              </a:spcBef>
              <a:spcAft>
                <a:spcPts val="0"/>
              </a:spcAft>
              <a:buSzPct val="100000"/>
              <a:buNone/>
            </a:pPr>
            <a:endParaRPr dirty="0">
              <a:latin typeface="Times New Roman"/>
              <a:ea typeface="Times New Roman"/>
              <a:cs typeface="Times New Roman"/>
              <a:sym typeface="Times New Roman"/>
            </a:endParaRPr>
          </a:p>
          <a:p>
            <a:pPr marL="0" lvl="0" indent="0" algn="just" rtl="0">
              <a:spcBef>
                <a:spcPts val="1000"/>
              </a:spcBef>
              <a:spcAft>
                <a:spcPts val="0"/>
              </a:spcAft>
              <a:buSzPct val="100000"/>
              <a:buNone/>
            </a:pPr>
            <a:endParaRPr dirty="0">
              <a:latin typeface="Times New Roman"/>
              <a:ea typeface="Times New Roman"/>
              <a:cs typeface="Times New Roman"/>
              <a:sym typeface="Times New Roman"/>
            </a:endParaRPr>
          </a:p>
          <a:p>
            <a:pPr marL="0" lvl="0" indent="0" algn="just" rtl="0">
              <a:spcBef>
                <a:spcPts val="1000"/>
              </a:spcBef>
              <a:spcAft>
                <a:spcPts val="0"/>
              </a:spcAft>
              <a:buSzPct val="100000"/>
              <a:buNone/>
            </a:pPr>
            <a:endParaRPr dirty="0">
              <a:latin typeface="Times New Roman"/>
              <a:ea typeface="Times New Roman"/>
              <a:cs typeface="Times New Roman"/>
              <a:sym typeface="Times New Roman"/>
            </a:endParaRPr>
          </a:p>
          <a:p>
            <a:pPr marL="0" lvl="0" indent="0" algn="just" rtl="0">
              <a:spcBef>
                <a:spcPts val="1000"/>
              </a:spcBef>
              <a:spcAft>
                <a:spcPts val="0"/>
              </a:spcAft>
              <a:buSzPct val="100000"/>
              <a:buNone/>
            </a:pPr>
            <a:endParaRPr dirty="0">
              <a:latin typeface="Times New Roman"/>
              <a:ea typeface="Times New Roman"/>
              <a:cs typeface="Times New Roman"/>
              <a:sym typeface="Times New Roman"/>
            </a:endParaRPr>
          </a:p>
          <a:p>
            <a:pPr marL="0" lvl="0" indent="0" algn="l" rtl="0">
              <a:spcBef>
                <a:spcPts val="1000"/>
              </a:spcBef>
              <a:spcAft>
                <a:spcPts val="0"/>
              </a:spcAft>
              <a:buSzPct val="100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8B4B-7247-B257-2733-8E4008D51783}"/>
              </a:ext>
            </a:extLst>
          </p:cNvPr>
          <p:cNvSpPr>
            <a:spLocks noGrp="1"/>
          </p:cNvSpPr>
          <p:nvPr>
            <p:ph type="title"/>
          </p:nvPr>
        </p:nvSpPr>
        <p:spPr>
          <a:xfrm>
            <a:off x="685801" y="609601"/>
            <a:ext cx="10131425" cy="1081548"/>
          </a:xfrm>
        </p:spPr>
        <p:txBody>
          <a:bodyPr>
            <a:normAutofit/>
          </a:bodyPr>
          <a:lstStyle/>
          <a:p>
            <a:r>
              <a:rPr lang="en-US" sz="4000"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13AE320D-6ADC-A623-E1BF-2FFECCA5C194}"/>
              </a:ext>
            </a:extLst>
          </p:cNvPr>
          <p:cNvSpPr>
            <a:spLocks noGrp="1"/>
          </p:cNvSpPr>
          <p:nvPr>
            <p:ph type="body" idx="1"/>
          </p:nvPr>
        </p:nvSpPr>
        <p:spPr>
          <a:xfrm>
            <a:off x="685801" y="2025446"/>
            <a:ext cx="10131425" cy="3814916"/>
          </a:xfrm>
        </p:spPr>
        <p:txBody>
          <a:bodyPr/>
          <a:lstStyle/>
          <a:p>
            <a:pPr marL="114300" indent="0" algn="just">
              <a:lnSpc>
                <a:spcPct val="150000"/>
              </a:lnSpc>
              <a:buNone/>
            </a:pPr>
            <a:r>
              <a:rPr lang="en-US" dirty="0">
                <a:latin typeface="Times New Roman" panose="02020603050405020304" pitchFamily="18" charset="0"/>
                <a:cs typeface="Times New Roman" panose="02020603050405020304" pitchFamily="18" charset="0"/>
              </a:rPr>
              <a:t>Many systems employ URL filtering and reputation-based techniques to assess the legitimacy of sender domains and URLs. They compare these with known lists of malicious entities to block or flag suspicious emails and websites. Phish Net is one such Predictive blacklisting approach. In existing systems, plug-ins use either a rule-based approach or a server-side ML-based approach. The rule-based approach does not seem to work well compared to ML-based approaches. This project aims to implement the same in a browser extension, removing the need for an external web service and improving user privacy.</a:t>
            </a:r>
          </a:p>
        </p:txBody>
      </p:sp>
    </p:spTree>
    <p:extLst>
      <p:ext uri="{BB962C8B-B14F-4D97-AF65-F5344CB8AC3E}">
        <p14:creationId xmlns:p14="http://schemas.microsoft.com/office/powerpoint/2010/main" val="73178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685801" y="222876"/>
            <a:ext cx="10131300" cy="1219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Times New Roman"/>
              <a:buNone/>
            </a:pPr>
            <a:r>
              <a:rPr lang="en-US" sz="3200">
                <a:latin typeface="Times New Roman"/>
                <a:ea typeface="Times New Roman"/>
                <a:cs typeface="Times New Roman"/>
                <a:sym typeface="Times New Roman"/>
              </a:rPr>
              <a:t>ARCHITECTURE</a:t>
            </a:r>
            <a:endParaRPr/>
          </a:p>
        </p:txBody>
      </p:sp>
      <p:pic>
        <p:nvPicPr>
          <p:cNvPr id="174" name="Google Shape;174;p24"/>
          <p:cNvPicPr preferRelativeResize="0"/>
          <p:nvPr/>
        </p:nvPicPr>
        <p:blipFill>
          <a:blip r:embed="rId3">
            <a:alphaModFix/>
          </a:blip>
          <a:stretch>
            <a:fillRect/>
          </a:stretch>
        </p:blipFill>
        <p:spPr>
          <a:xfrm>
            <a:off x="941050" y="1442075"/>
            <a:ext cx="10441675" cy="524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685800" y="333625"/>
            <a:ext cx="10131300" cy="11361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Times New Roman"/>
              <a:buNone/>
            </a:pPr>
            <a:r>
              <a:rPr lang="en-US" sz="3200" dirty="0">
                <a:latin typeface="Times New Roman"/>
                <a:ea typeface="Times New Roman"/>
                <a:cs typeface="Times New Roman"/>
                <a:sym typeface="Times New Roman"/>
              </a:rPr>
              <a:t>ALGORITHM</a:t>
            </a:r>
            <a:endParaRPr sz="3200" dirty="0">
              <a:latin typeface="Times New Roman"/>
              <a:ea typeface="Times New Roman"/>
              <a:cs typeface="Times New Roman"/>
              <a:sym typeface="Times New Roman"/>
            </a:endParaRPr>
          </a:p>
          <a:p>
            <a:pPr marL="0" lvl="0" indent="0" algn="ctr" rtl="0">
              <a:spcBef>
                <a:spcPts val="0"/>
              </a:spcBef>
              <a:spcAft>
                <a:spcPts val="0"/>
              </a:spcAft>
              <a:buClr>
                <a:schemeClr val="lt1"/>
              </a:buClr>
              <a:buSzPts val="3200"/>
              <a:buFont typeface="Times New Roman"/>
              <a:buNone/>
            </a:pPr>
            <a:r>
              <a:rPr lang="en-US" sz="2500" b="1" dirty="0">
                <a:latin typeface="Times New Roman"/>
                <a:ea typeface="Times New Roman"/>
                <a:cs typeface="Times New Roman"/>
                <a:sym typeface="Times New Roman"/>
              </a:rPr>
              <a:t>Exporting Random Forest to JSON</a:t>
            </a:r>
            <a:endParaRPr sz="2500" b="1" dirty="0">
              <a:latin typeface="Times New Roman"/>
              <a:ea typeface="Times New Roman"/>
              <a:cs typeface="Times New Roman"/>
              <a:sym typeface="Times New Roman"/>
            </a:endParaRPr>
          </a:p>
        </p:txBody>
      </p:sp>
      <p:sp>
        <p:nvSpPr>
          <p:cNvPr id="186" name="Google Shape;186;p26"/>
          <p:cNvSpPr txBox="1">
            <a:spLocks noGrp="1"/>
          </p:cNvSpPr>
          <p:nvPr>
            <p:ph type="body" idx="1"/>
          </p:nvPr>
        </p:nvSpPr>
        <p:spPr>
          <a:xfrm>
            <a:off x="750275" y="2372501"/>
            <a:ext cx="4995300" cy="4050300"/>
          </a:xfrm>
          <a:prstGeom prst="rect">
            <a:avLst/>
          </a:prstGeom>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852"/>
              <a:buFont typeface="Arial"/>
              <a:buNone/>
            </a:pPr>
            <a:r>
              <a:rPr lang="en-US" sz="1895" dirty="0"/>
              <a:t>1. </a:t>
            </a:r>
            <a:r>
              <a:rPr lang="en-US" sz="1895" dirty="0" err="1"/>
              <a:t>tree_json</a:t>
            </a:r>
            <a:r>
              <a:rPr lang="en-US" sz="1895" dirty="0"/>
              <a:t> ← {}</a:t>
            </a:r>
            <a:endParaRPr sz="1895" dirty="0"/>
          </a:p>
          <a:p>
            <a:pPr marL="0" lvl="0" indent="0" algn="l" rtl="0">
              <a:lnSpc>
                <a:spcPct val="80000"/>
              </a:lnSpc>
              <a:spcBef>
                <a:spcPts val="1000"/>
              </a:spcBef>
              <a:spcAft>
                <a:spcPts val="0"/>
              </a:spcAft>
              <a:buClr>
                <a:schemeClr val="dk1"/>
              </a:buClr>
              <a:buSzPts val="852"/>
              <a:buFont typeface="Arial"/>
              <a:buNone/>
            </a:pPr>
            <a:r>
              <a:rPr lang="en-US" sz="1895" dirty="0"/>
              <a:t>2. if (node has threshold) then</a:t>
            </a:r>
            <a:endParaRPr sz="1895" dirty="0"/>
          </a:p>
          <a:p>
            <a:pPr marL="0" lvl="0" indent="0" algn="l" rtl="0">
              <a:lnSpc>
                <a:spcPct val="80000"/>
              </a:lnSpc>
              <a:spcBef>
                <a:spcPts val="1000"/>
              </a:spcBef>
              <a:spcAft>
                <a:spcPts val="0"/>
              </a:spcAft>
              <a:buClr>
                <a:schemeClr val="dk1"/>
              </a:buClr>
              <a:buSzPts val="852"/>
              <a:buFont typeface="Arial"/>
              <a:buNone/>
            </a:pPr>
            <a:r>
              <a:rPr lang="en-US" sz="1895" dirty="0"/>
              <a:t>3. </a:t>
            </a:r>
            <a:r>
              <a:rPr lang="en-US" sz="1895" dirty="0" err="1"/>
              <a:t>tree_json</a:t>
            </a:r>
            <a:r>
              <a:rPr lang="en-US" sz="1895" dirty="0"/>
              <a:t>[“type”] ← “split”</a:t>
            </a:r>
            <a:endParaRPr sz="1895" dirty="0"/>
          </a:p>
          <a:p>
            <a:pPr marL="0" lvl="0" indent="0" algn="l" rtl="0">
              <a:lnSpc>
                <a:spcPct val="80000"/>
              </a:lnSpc>
              <a:spcBef>
                <a:spcPts val="1000"/>
              </a:spcBef>
              <a:spcAft>
                <a:spcPts val="0"/>
              </a:spcAft>
              <a:buClr>
                <a:schemeClr val="dk1"/>
              </a:buClr>
              <a:buSzPts val="852"/>
              <a:buFont typeface="Arial"/>
              <a:buNone/>
            </a:pPr>
            <a:r>
              <a:rPr lang="en-US" sz="1895" dirty="0"/>
              <a:t>4. </a:t>
            </a:r>
            <a:r>
              <a:rPr lang="en-US" sz="1895" dirty="0" err="1"/>
              <a:t>tree_json</a:t>
            </a:r>
            <a:r>
              <a:rPr lang="en-US" sz="1895" dirty="0"/>
              <a:t>[“threshold”] ← </a:t>
            </a:r>
            <a:r>
              <a:rPr lang="en-US" sz="1895" dirty="0" err="1"/>
              <a:t>node.threshold</a:t>
            </a:r>
            <a:endParaRPr sz="1895" dirty="0"/>
          </a:p>
          <a:p>
            <a:pPr marL="0" lvl="0" indent="0" algn="l" rtl="0">
              <a:lnSpc>
                <a:spcPct val="80000"/>
              </a:lnSpc>
              <a:spcBef>
                <a:spcPts val="1000"/>
              </a:spcBef>
              <a:spcAft>
                <a:spcPts val="0"/>
              </a:spcAft>
              <a:buClr>
                <a:schemeClr val="dk1"/>
              </a:buClr>
              <a:buSzPts val="852"/>
              <a:buFont typeface="Arial"/>
              <a:buNone/>
            </a:pPr>
            <a:r>
              <a:rPr lang="en-US" sz="1895" dirty="0"/>
              <a:t>5. </a:t>
            </a:r>
            <a:r>
              <a:rPr lang="en-US" sz="1895" dirty="0" err="1"/>
              <a:t>tree_json</a:t>
            </a:r>
            <a:r>
              <a:rPr lang="en-US" sz="1895" dirty="0"/>
              <a:t>[“left”] ← TREE_TO_JSON(</a:t>
            </a:r>
            <a:r>
              <a:rPr lang="en-US" sz="1895" dirty="0" err="1"/>
              <a:t>node.left</a:t>
            </a:r>
            <a:r>
              <a:rPr lang="en-US" sz="1895" dirty="0"/>
              <a:t>)</a:t>
            </a:r>
            <a:endParaRPr sz="1895" dirty="0"/>
          </a:p>
          <a:p>
            <a:pPr marL="0" lvl="0" indent="0" algn="l" rtl="0">
              <a:lnSpc>
                <a:spcPct val="80000"/>
              </a:lnSpc>
              <a:spcBef>
                <a:spcPts val="1000"/>
              </a:spcBef>
              <a:spcAft>
                <a:spcPts val="0"/>
              </a:spcAft>
              <a:buClr>
                <a:schemeClr val="dk1"/>
              </a:buClr>
              <a:buSzPts val="852"/>
              <a:buFont typeface="Arial"/>
              <a:buNone/>
            </a:pPr>
            <a:r>
              <a:rPr lang="en-US" sz="1895" dirty="0"/>
              <a:t>6. </a:t>
            </a:r>
            <a:r>
              <a:rPr lang="en-US" sz="1895" dirty="0" err="1"/>
              <a:t>tree_json</a:t>
            </a:r>
            <a:r>
              <a:rPr lang="en-US" sz="1895" dirty="0"/>
              <a:t>[“right”] ← TREE_TO_JSON(</a:t>
            </a:r>
            <a:r>
              <a:rPr lang="en-US" sz="1895" dirty="0" err="1"/>
              <a:t>node.right</a:t>
            </a:r>
            <a:r>
              <a:rPr lang="en-US" sz="1895" dirty="0"/>
              <a:t>)</a:t>
            </a:r>
            <a:endParaRPr sz="1895" dirty="0"/>
          </a:p>
          <a:p>
            <a:pPr marL="0" lvl="0" indent="0" algn="l" rtl="0">
              <a:lnSpc>
                <a:spcPct val="80000"/>
              </a:lnSpc>
              <a:spcBef>
                <a:spcPts val="1000"/>
              </a:spcBef>
              <a:spcAft>
                <a:spcPts val="0"/>
              </a:spcAft>
              <a:buClr>
                <a:schemeClr val="dk1"/>
              </a:buClr>
              <a:buSzPts val="852"/>
              <a:buFont typeface="Arial"/>
              <a:buNone/>
            </a:pPr>
            <a:r>
              <a:rPr lang="en-US" sz="1895" dirty="0"/>
              <a:t>7. else</a:t>
            </a:r>
            <a:endParaRPr sz="1895" dirty="0"/>
          </a:p>
          <a:p>
            <a:pPr marL="0" lvl="0" indent="0" algn="l" rtl="0">
              <a:lnSpc>
                <a:spcPct val="80000"/>
              </a:lnSpc>
              <a:spcBef>
                <a:spcPts val="1000"/>
              </a:spcBef>
              <a:spcAft>
                <a:spcPts val="0"/>
              </a:spcAft>
              <a:buClr>
                <a:schemeClr val="dk1"/>
              </a:buClr>
              <a:buSzPts val="852"/>
              <a:buFont typeface="Arial"/>
              <a:buNone/>
            </a:pPr>
            <a:r>
              <a:rPr lang="en-US" sz="1895" dirty="0"/>
              <a:t>8. </a:t>
            </a:r>
            <a:r>
              <a:rPr lang="en-US" sz="1895" dirty="0" err="1"/>
              <a:t>tree_json</a:t>
            </a:r>
            <a:r>
              <a:rPr lang="en-US" sz="1895" dirty="0"/>
              <a:t>[“type”] ← “leaf”</a:t>
            </a:r>
            <a:endParaRPr sz="1895" dirty="0"/>
          </a:p>
          <a:p>
            <a:pPr marL="0" lvl="0" indent="0" algn="l" rtl="0">
              <a:lnSpc>
                <a:spcPct val="80000"/>
              </a:lnSpc>
              <a:spcBef>
                <a:spcPts val="1000"/>
              </a:spcBef>
              <a:spcAft>
                <a:spcPts val="0"/>
              </a:spcAft>
              <a:buClr>
                <a:schemeClr val="dk1"/>
              </a:buClr>
              <a:buSzPts val="852"/>
              <a:buFont typeface="Arial"/>
              <a:buNone/>
            </a:pPr>
            <a:r>
              <a:rPr lang="en-US" sz="1895" dirty="0"/>
              <a:t>9. </a:t>
            </a:r>
            <a:r>
              <a:rPr lang="en-US" sz="1895" dirty="0" err="1"/>
              <a:t>tree_json</a:t>
            </a:r>
            <a:r>
              <a:rPr lang="en-US" sz="1895" dirty="0"/>
              <a:t>[“values”] ← </a:t>
            </a:r>
            <a:r>
              <a:rPr lang="en-US" sz="1895" dirty="0" err="1"/>
              <a:t>node.values</a:t>
            </a:r>
            <a:endParaRPr sz="1895" dirty="0"/>
          </a:p>
          <a:p>
            <a:pPr marL="0" lvl="0" indent="0" algn="l" rtl="0">
              <a:lnSpc>
                <a:spcPct val="80000"/>
              </a:lnSpc>
              <a:spcBef>
                <a:spcPts val="1000"/>
              </a:spcBef>
              <a:spcAft>
                <a:spcPts val="0"/>
              </a:spcAft>
              <a:buClr>
                <a:schemeClr val="dk1"/>
              </a:buClr>
              <a:buSzPts val="852"/>
              <a:buFont typeface="Arial"/>
              <a:buNone/>
            </a:pPr>
            <a:r>
              <a:rPr lang="en-US" sz="1895" dirty="0"/>
              <a:t>10. return </a:t>
            </a:r>
            <a:r>
              <a:rPr lang="en-US" sz="1895" dirty="0" err="1"/>
              <a:t>tree_json</a:t>
            </a:r>
            <a:endParaRPr sz="1895" dirty="0"/>
          </a:p>
          <a:p>
            <a:pPr marL="0" lvl="0" indent="0" algn="l" rtl="0">
              <a:lnSpc>
                <a:spcPct val="80000"/>
              </a:lnSpc>
              <a:spcBef>
                <a:spcPts val="1000"/>
              </a:spcBef>
              <a:spcAft>
                <a:spcPts val="0"/>
              </a:spcAft>
              <a:buClr>
                <a:schemeClr val="dk1"/>
              </a:buClr>
              <a:buSzPts val="852"/>
              <a:buFont typeface="Arial"/>
              <a:buNone/>
            </a:pPr>
            <a:endParaRPr sz="1895" dirty="0"/>
          </a:p>
          <a:p>
            <a:pPr marL="0" lvl="0" indent="0" algn="l" rtl="0">
              <a:lnSpc>
                <a:spcPct val="80000"/>
              </a:lnSpc>
              <a:spcBef>
                <a:spcPts val="1000"/>
              </a:spcBef>
              <a:spcAft>
                <a:spcPts val="1000"/>
              </a:spcAft>
              <a:buSzPts val="852"/>
              <a:buNone/>
            </a:pPr>
            <a:endParaRPr sz="1895" dirty="0"/>
          </a:p>
        </p:txBody>
      </p:sp>
      <p:sp>
        <p:nvSpPr>
          <p:cNvPr id="187" name="Google Shape;187;p26"/>
          <p:cNvSpPr txBox="1">
            <a:spLocks noGrp="1"/>
          </p:cNvSpPr>
          <p:nvPr>
            <p:ph type="body" idx="2"/>
          </p:nvPr>
        </p:nvSpPr>
        <p:spPr>
          <a:xfrm>
            <a:off x="5821895" y="2773717"/>
            <a:ext cx="4995300" cy="3649200"/>
          </a:xfrm>
          <a:prstGeom prst="rect">
            <a:avLst/>
          </a:prstGeom>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770"/>
              <a:buFont typeface="Arial"/>
              <a:buNone/>
            </a:pPr>
            <a:r>
              <a:rPr lang="en-US" sz="1760" dirty="0"/>
              <a:t>1. </a:t>
            </a:r>
            <a:r>
              <a:rPr lang="en-US" sz="1760" dirty="0" err="1"/>
              <a:t>forest_json</a:t>
            </a:r>
            <a:r>
              <a:rPr lang="en-US" sz="1760" dirty="0"/>
              <a:t> ← {}</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2. </a:t>
            </a:r>
            <a:r>
              <a:rPr lang="en-US" sz="1760" dirty="0" err="1"/>
              <a:t>forest_json</a:t>
            </a:r>
            <a:r>
              <a:rPr lang="en-US" sz="1760" dirty="0"/>
              <a:t>['</a:t>
            </a:r>
            <a:r>
              <a:rPr lang="en-US" sz="1760" dirty="0" err="1"/>
              <a:t>n_features</a:t>
            </a:r>
            <a:r>
              <a:rPr lang="en-US" sz="1760" dirty="0"/>
              <a:t>'] ← </a:t>
            </a:r>
            <a:r>
              <a:rPr lang="en-US" sz="1760" dirty="0" err="1"/>
              <a:t>rf.n_features</a:t>
            </a:r>
            <a:r>
              <a:rPr lang="en-US" sz="1760" dirty="0"/>
              <a:t>_</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3. </a:t>
            </a:r>
            <a:r>
              <a:rPr lang="en-US" sz="1760" dirty="0" err="1"/>
              <a:t>forest_json</a:t>
            </a:r>
            <a:r>
              <a:rPr lang="en-US" sz="1760" dirty="0"/>
              <a:t>['</a:t>
            </a:r>
            <a:r>
              <a:rPr lang="en-US" sz="1760" dirty="0" err="1"/>
              <a:t>n_classes</a:t>
            </a:r>
            <a:r>
              <a:rPr lang="en-US" sz="1760" dirty="0"/>
              <a:t>'] ← </a:t>
            </a:r>
            <a:r>
              <a:rPr lang="en-US" sz="1760" dirty="0" err="1"/>
              <a:t>rf.n_classes</a:t>
            </a:r>
            <a:r>
              <a:rPr lang="en-US" sz="1760" dirty="0"/>
              <a:t>_</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4. </a:t>
            </a:r>
            <a:r>
              <a:rPr lang="en-US" sz="1760" dirty="0" err="1"/>
              <a:t>forest_json</a:t>
            </a:r>
            <a:r>
              <a:rPr lang="en-US" sz="1760" dirty="0"/>
              <a:t>['classes'] ← </a:t>
            </a:r>
            <a:r>
              <a:rPr lang="en-US" sz="1760" dirty="0" err="1"/>
              <a:t>rf.classes</a:t>
            </a:r>
            <a:r>
              <a:rPr lang="en-US" sz="1760" dirty="0"/>
              <a:t>_</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5. </a:t>
            </a:r>
            <a:r>
              <a:rPr lang="en-US" sz="1760" dirty="0" err="1"/>
              <a:t>forest_json</a:t>
            </a:r>
            <a:r>
              <a:rPr lang="en-US" sz="1760" dirty="0"/>
              <a:t>['</a:t>
            </a:r>
            <a:r>
              <a:rPr lang="en-US" sz="1760" dirty="0" err="1"/>
              <a:t>n_outputs</a:t>
            </a:r>
            <a:r>
              <a:rPr lang="en-US" sz="1760" dirty="0"/>
              <a:t>'] ← </a:t>
            </a:r>
            <a:r>
              <a:rPr lang="en-US" sz="1760" dirty="0" err="1"/>
              <a:t>rf.n_outputs</a:t>
            </a:r>
            <a:r>
              <a:rPr lang="en-US" sz="1760" dirty="0"/>
              <a:t>_</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6. </a:t>
            </a:r>
            <a:r>
              <a:rPr lang="en-US" sz="1760" dirty="0" err="1"/>
              <a:t>forest_json</a:t>
            </a:r>
            <a:r>
              <a:rPr lang="en-US" sz="1760" dirty="0"/>
              <a:t>['</a:t>
            </a:r>
            <a:r>
              <a:rPr lang="en-US" sz="1760" dirty="0" err="1"/>
              <a:t>n_estimators</a:t>
            </a:r>
            <a:r>
              <a:rPr lang="en-US" sz="1760" dirty="0"/>
              <a:t>'] ← </a:t>
            </a:r>
            <a:r>
              <a:rPr lang="en-US" sz="1760" dirty="0" err="1"/>
              <a:t>rf.n_estimators</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7. </a:t>
            </a:r>
            <a:r>
              <a:rPr lang="en-US" sz="1760" dirty="0" err="1"/>
              <a:t>forest_json</a:t>
            </a:r>
            <a:r>
              <a:rPr lang="en-US" sz="1760" dirty="0"/>
              <a:t>['estimators'] ← []</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8. e ← </a:t>
            </a:r>
            <a:r>
              <a:rPr lang="en-US" sz="1760" dirty="0" err="1"/>
              <a:t>rf.estimators</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9. for (</a:t>
            </a:r>
            <a:r>
              <a:rPr lang="en-US" sz="1760" dirty="0" err="1"/>
              <a:t>i</a:t>
            </a:r>
            <a:r>
              <a:rPr lang="en-US" sz="1760" dirty="0"/>
              <a:t> ← 0 to </a:t>
            </a:r>
            <a:r>
              <a:rPr lang="en-US" sz="1760" dirty="0" err="1"/>
              <a:t>rf.n_estimators</a:t>
            </a:r>
            <a:r>
              <a:rPr lang="en-US" sz="1760" dirty="0"/>
              <a:t>)</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10. </a:t>
            </a:r>
            <a:r>
              <a:rPr lang="en-US" sz="1760" dirty="0" err="1"/>
              <a:t>forest_json</a:t>
            </a:r>
            <a:r>
              <a:rPr lang="en-US" sz="1760" dirty="0"/>
              <a:t>[‘estimators’][</a:t>
            </a:r>
            <a:r>
              <a:rPr lang="en-US" sz="1760" dirty="0" err="1"/>
              <a:t>i</a:t>
            </a:r>
            <a:r>
              <a:rPr lang="en-US" sz="1760" dirty="0"/>
              <a:t>] ← TREE_TO_JSON(e[</a:t>
            </a:r>
            <a:r>
              <a:rPr lang="en-US" sz="1760" dirty="0" err="1"/>
              <a:t>i</a:t>
            </a:r>
            <a:r>
              <a:rPr lang="en-US" sz="1760" dirty="0"/>
              <a:t>])</a:t>
            </a:r>
            <a:endParaRPr sz="1760" dirty="0"/>
          </a:p>
          <a:p>
            <a:pPr marL="0" lvl="0" indent="0" algn="l" rtl="0">
              <a:lnSpc>
                <a:spcPct val="80000"/>
              </a:lnSpc>
              <a:spcBef>
                <a:spcPts val="1000"/>
              </a:spcBef>
              <a:spcAft>
                <a:spcPts val="0"/>
              </a:spcAft>
              <a:buClr>
                <a:schemeClr val="dk1"/>
              </a:buClr>
              <a:buSzPts val="770"/>
              <a:buFont typeface="Arial"/>
              <a:buNone/>
            </a:pPr>
            <a:r>
              <a:rPr lang="en-US" sz="1760" dirty="0"/>
              <a:t>11. return </a:t>
            </a:r>
            <a:r>
              <a:rPr lang="en-US" sz="1760" dirty="0" err="1"/>
              <a:t>forest_json</a:t>
            </a:r>
            <a:endParaRPr sz="1760" dirty="0"/>
          </a:p>
          <a:p>
            <a:pPr marL="0" lvl="0" indent="0" algn="l" rtl="0">
              <a:lnSpc>
                <a:spcPct val="80000"/>
              </a:lnSpc>
              <a:spcBef>
                <a:spcPts val="1000"/>
              </a:spcBef>
              <a:spcAft>
                <a:spcPts val="0"/>
              </a:spcAft>
              <a:buClr>
                <a:schemeClr val="dk1"/>
              </a:buClr>
              <a:buSzPts val="770"/>
              <a:buFont typeface="Arial"/>
              <a:buNone/>
            </a:pPr>
            <a:endParaRPr sz="1760" dirty="0"/>
          </a:p>
          <a:p>
            <a:pPr marL="0" lvl="0" indent="0" algn="l" rtl="0">
              <a:lnSpc>
                <a:spcPct val="80000"/>
              </a:lnSpc>
              <a:spcBef>
                <a:spcPts val="1000"/>
              </a:spcBef>
              <a:spcAft>
                <a:spcPts val="1000"/>
              </a:spcAft>
              <a:buSzPts val="770"/>
              <a:buNone/>
            </a:pPr>
            <a:endParaRPr sz="1760" dirty="0"/>
          </a:p>
        </p:txBody>
      </p:sp>
      <p:sp>
        <p:nvSpPr>
          <p:cNvPr id="188" name="Google Shape;188;p26"/>
          <p:cNvSpPr txBox="1"/>
          <p:nvPr/>
        </p:nvSpPr>
        <p:spPr>
          <a:xfrm>
            <a:off x="644550" y="1469575"/>
            <a:ext cx="4666500" cy="78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lt1"/>
                </a:solidFill>
                <a:latin typeface="Calibri"/>
                <a:ea typeface="Calibri"/>
                <a:cs typeface="Calibri"/>
                <a:sym typeface="Calibri"/>
              </a:rPr>
              <a:t>TREE_TO_JSON(NODE) : </a:t>
            </a:r>
            <a:endParaRPr sz="2500" dirty="0">
              <a:solidFill>
                <a:schemeClr val="lt1"/>
              </a:solidFill>
              <a:latin typeface="Calibri"/>
              <a:ea typeface="Calibri"/>
              <a:cs typeface="Calibri"/>
              <a:sym typeface="Calibri"/>
            </a:endParaRPr>
          </a:p>
        </p:txBody>
      </p:sp>
      <p:sp>
        <p:nvSpPr>
          <p:cNvPr id="189" name="Google Shape;189;p26"/>
          <p:cNvSpPr txBox="1"/>
          <p:nvPr/>
        </p:nvSpPr>
        <p:spPr>
          <a:xfrm>
            <a:off x="5821900" y="1539475"/>
            <a:ext cx="6282600" cy="615600"/>
          </a:xfrm>
          <a:prstGeom prst="rect">
            <a:avLst/>
          </a:prstGeom>
          <a:noFill/>
          <a:ln>
            <a:noFill/>
          </a:ln>
        </p:spPr>
        <p:txBody>
          <a:bodyPr spcFirstLastPara="1" wrap="square" lIns="91425" tIns="91425" rIns="91425" bIns="91425" anchor="t" anchorCtr="0">
            <a:spAutoFit/>
          </a:bodyPr>
          <a:lstStyle/>
          <a:p>
            <a:pPr marL="6350" marR="147320" lvl="0" indent="-6350" algn="just" rtl="0">
              <a:lnSpc>
                <a:spcPct val="150000"/>
              </a:lnSpc>
              <a:spcBef>
                <a:spcPts val="0"/>
              </a:spcBef>
              <a:spcAft>
                <a:spcPts val="15"/>
              </a:spcAft>
              <a:buNone/>
            </a:pPr>
            <a:r>
              <a:rPr lang="en-US" sz="2800">
                <a:solidFill>
                  <a:schemeClr val="lt1"/>
                </a:solidFill>
                <a:latin typeface="Times New Roman"/>
                <a:ea typeface="Times New Roman"/>
                <a:cs typeface="Times New Roman"/>
                <a:sym typeface="Times New Roman"/>
              </a:rPr>
              <a:t>RANDOM_FOREST_TO_JSON(RF):</a:t>
            </a:r>
            <a:endParaRPr sz="2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685801" y="609600"/>
            <a:ext cx="10131300" cy="102255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Times New Roman"/>
              <a:buNone/>
            </a:pPr>
            <a:r>
              <a:rPr lang="en-US" sz="3000" dirty="0">
                <a:latin typeface="Times New Roman"/>
                <a:ea typeface="Times New Roman"/>
                <a:cs typeface="Times New Roman"/>
                <a:sym typeface="Times New Roman"/>
              </a:rPr>
              <a:t>DESIGN METHODOLOGY</a:t>
            </a:r>
            <a:endParaRPr dirty="0"/>
          </a:p>
        </p:txBody>
      </p:sp>
      <p:sp>
        <p:nvSpPr>
          <p:cNvPr id="195" name="Google Shape;195;p27"/>
          <p:cNvSpPr txBox="1">
            <a:spLocks noGrp="1"/>
          </p:cNvSpPr>
          <p:nvPr>
            <p:ph type="body" idx="1"/>
          </p:nvPr>
        </p:nvSpPr>
        <p:spPr>
          <a:xfrm>
            <a:off x="685799" y="1465006"/>
            <a:ext cx="10640961" cy="4896465"/>
          </a:xfrm>
          <a:prstGeom prst="rect">
            <a:avLst/>
          </a:prstGeom>
        </p:spPr>
        <p:txBody>
          <a:bodyPr spcFirstLastPara="1" wrap="square" lIns="91425" tIns="45700" rIns="91425" bIns="45700" anchor="ctr" anchorCtr="0">
            <a:normAutofit/>
          </a:bodyPr>
          <a:lstStyle/>
          <a:p>
            <a:pPr lvl="0" algn="l" rtl="0">
              <a:spcBef>
                <a:spcPts val="0"/>
              </a:spcBef>
              <a:spcAft>
                <a:spcPts val="0"/>
              </a:spcAft>
              <a:buSzPts val="1800"/>
              <a:buFont typeface="Wingdings" panose="05000000000000000000" pitchFamily="2" charset="2"/>
              <a:buChar char="v"/>
            </a:pPr>
            <a:r>
              <a:rPr lang="en-US" dirty="0">
                <a:latin typeface="Times New Roman"/>
                <a:ea typeface="Times New Roman"/>
                <a:cs typeface="Times New Roman"/>
                <a:sym typeface="Times New Roman"/>
              </a:rPr>
              <a:t>Data Collection</a:t>
            </a:r>
            <a:endParaRPr dirty="0">
              <a:latin typeface="Times New Roman"/>
              <a:ea typeface="Times New Roman"/>
              <a:cs typeface="Times New Roman"/>
              <a:sym typeface="Times New Roman"/>
            </a:endParaRPr>
          </a:p>
          <a:p>
            <a:pPr lvl="0" indent="0" algn="l" rtl="0">
              <a:spcBef>
                <a:spcPts val="1000"/>
              </a:spcBef>
              <a:spcAft>
                <a:spcPts val="0"/>
              </a:spcAft>
              <a:buNone/>
            </a:pPr>
            <a:r>
              <a:rPr lang="en-US" dirty="0">
                <a:latin typeface="Times New Roman"/>
                <a:ea typeface="Times New Roman"/>
                <a:cs typeface="Times New Roman"/>
                <a:sym typeface="Times New Roman"/>
              </a:rPr>
              <a:t>The initial step is to gather data. Data collection involves the collection of a large dataset of both legit and fraudulent websites.</a:t>
            </a:r>
            <a:endParaRPr dirty="0">
              <a:latin typeface="Times New Roman"/>
              <a:ea typeface="Times New Roman"/>
              <a:cs typeface="Times New Roman"/>
              <a:sym typeface="Times New Roman"/>
            </a:endParaRPr>
          </a:p>
          <a:p>
            <a:pPr marL="742950" lvl="0" indent="-285750" algn="l" rtl="0">
              <a:spcBef>
                <a:spcPts val="1000"/>
              </a:spcBef>
              <a:spcAft>
                <a:spcPts val="0"/>
              </a:spcAft>
              <a:buFont typeface="Wingdings" panose="05000000000000000000" pitchFamily="2" charset="2"/>
              <a:buChar char="v"/>
            </a:pPr>
            <a:endParaRPr dirty="0">
              <a:latin typeface="Times New Roman"/>
              <a:ea typeface="Times New Roman"/>
              <a:cs typeface="Times New Roman"/>
              <a:sym typeface="Times New Roman"/>
            </a:endParaRPr>
          </a:p>
          <a:p>
            <a:pPr lvl="0" algn="l" rtl="0">
              <a:spcBef>
                <a:spcPts val="1000"/>
              </a:spcBef>
              <a:spcAft>
                <a:spcPts val="0"/>
              </a:spcAft>
              <a:buSzPts val="1800"/>
              <a:buFont typeface="Wingdings" panose="05000000000000000000" pitchFamily="2" charset="2"/>
              <a:buChar char="v"/>
            </a:pPr>
            <a:r>
              <a:rPr lang="en-US" dirty="0">
                <a:latin typeface="Times New Roman"/>
                <a:ea typeface="Times New Roman"/>
                <a:cs typeface="Times New Roman"/>
                <a:sym typeface="Times New Roman"/>
              </a:rPr>
              <a:t>Data Pre-processing</a:t>
            </a:r>
            <a:endParaRPr dirty="0">
              <a:latin typeface="Times New Roman"/>
              <a:ea typeface="Times New Roman"/>
              <a:cs typeface="Times New Roman"/>
              <a:sym typeface="Times New Roman"/>
            </a:endParaRPr>
          </a:p>
          <a:p>
            <a:pPr lvl="0" indent="0" algn="l" rtl="0">
              <a:spcBef>
                <a:spcPts val="1000"/>
              </a:spcBef>
              <a:spcAft>
                <a:spcPts val="0"/>
              </a:spcAft>
              <a:buNone/>
            </a:pPr>
            <a:r>
              <a:rPr lang="en-US" dirty="0">
                <a:latin typeface="Times New Roman"/>
                <a:ea typeface="Times New Roman"/>
                <a:cs typeface="Times New Roman"/>
                <a:sym typeface="Times New Roman"/>
              </a:rPr>
              <a:t>Once the data has been collected, the subsequent step involves pre-processing it. Data pre-processing encompasses cleaning and transforming the data to make it ready for analysis. The pre-processing step entails removing duplicates, managing missing values, and transforming the data into a format that is appropriate for machine learning algorithms.</a:t>
            </a:r>
            <a:endParaRPr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endParaRPr dirty="0"/>
          </a:p>
          <a:p>
            <a:pPr marL="403225" lvl="0" indent="0" algn="just" rtl="0">
              <a:spcBef>
                <a:spcPts val="1000"/>
              </a:spcBef>
              <a:spcAft>
                <a:spcPts val="1000"/>
              </a:spcAft>
              <a:buNone/>
            </a:pPr>
            <a:r>
              <a:rPr lang="en-US" dirty="0"/>
              <a:t>         </a:t>
            </a:r>
            <a:r>
              <a:rPr lang="en-US" dirty="0">
                <a:latin typeface="Times New Roman" panose="02020603050405020304" pitchFamily="18" charset="0"/>
                <a:cs typeface="Times New Roman" panose="02020603050405020304" pitchFamily="18" charset="0"/>
              </a:rPr>
              <a:t>Features :  IP address , URL length , URL shortener , @  in URL , Redirection with ‘//’ ,  ‘-’ in domain ,              degree of subdomain , HTTPS , Favicon domain , TCP Port , HTTPS in domain , Cross domain requests  </a:t>
            </a:r>
            <a:r>
              <a:rPr lang="en-US" dirty="0" err="1">
                <a:latin typeface="Times New Roman" panose="02020603050405020304" pitchFamily="18" charset="0"/>
                <a:cs typeface="Times New Roman" panose="02020603050405020304" pitchFamily="18" charset="0"/>
              </a:rPr>
              <a:t>etc</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1364</Words>
  <Application>Microsoft Office PowerPoint</Application>
  <PresentationFormat>Widescreen</PresentationFormat>
  <Paragraphs>112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Noto Sans Symbols</vt:lpstr>
      <vt:lpstr>Times New Roman</vt:lpstr>
      <vt:lpstr>Wingdings</vt:lpstr>
      <vt:lpstr>Celestial</vt:lpstr>
      <vt:lpstr> VIDYAVARDHINI’S COLLEGE OF ENGINEERING AND TECHNOLOGY</vt:lpstr>
      <vt:lpstr>PowerPoint Presentation</vt:lpstr>
      <vt:lpstr>INTELLIGENT  SYSTEM  FOR  IDENTIFICATION  OF MALICIOUS  WEBSITES</vt:lpstr>
      <vt:lpstr>ABSTRACT</vt:lpstr>
      <vt:lpstr>PROBLEM STATEMENT</vt:lpstr>
      <vt:lpstr>Literature Survey</vt:lpstr>
      <vt:lpstr>ARCHITECTURE</vt:lpstr>
      <vt:lpstr>ALGORITHM Exporting Random Forest to JSON</vt:lpstr>
      <vt:lpstr>DESIGN METHODOLOGY</vt:lpstr>
      <vt:lpstr>DESIGN METHODOLOGY</vt:lpstr>
      <vt:lpstr>SYSTEM REQUIREMENTS </vt:lpstr>
      <vt:lpstr>CONCLUSION</vt:lpstr>
      <vt:lpstr>FUTURE SCOPE </vt:lpstr>
      <vt:lpstr>RESULTS </vt:lpstr>
      <vt:lpstr>RESULTS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VIDYAVARDHINI’S COLLEGE OF ENGINEERING AND TECHNOLOGY</dc:title>
  <cp:lastModifiedBy>Ajay Shitkar</cp:lastModifiedBy>
  <cp:revision>2</cp:revision>
  <dcterms:modified xsi:type="dcterms:W3CDTF">2023-11-06T04:41:09Z</dcterms:modified>
</cp:coreProperties>
</file>