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70"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wwwsi\Downloads\Sujal%20Performance%20Analysis%20N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63325500097"/>
          <c:y val="0.070687729376097"/>
          <c:w val="0.826998722860792"/>
          <c:h val="0.830048309178744"/>
        </c:manualLayout>
      </c:layout>
      <c:barChart>
        <c:barDir val="col"/>
        <c:grouping val="stacked"/>
        <c:varyColors val="0"/>
        <c:ser>
          <c:idx val="0"/>
          <c:order val="0"/>
          <c:tx>
            <c:strRef>
              <c:f>"1"</c:f>
              <c:strCache>
                <c:ptCount val="1"/>
                <c:pt idx="0">
                  <c:v>1</c:v>
                </c:pt>
              </c:strCache>
            </c:strRef>
          </c:tx>
          <c:spPr>
            <a:solidFill>
              <a:schemeClr val="accent1"/>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{0,0,0,271,0}</c:f>
              <c:numCache>
                <c:formatCode>General</c:formatCode>
                <c:ptCount val="5"/>
                <c:pt idx="0">
                  <c:v>0</c:v>
                </c:pt>
                <c:pt idx="1">
                  <c:v>0</c:v>
                </c:pt>
                <c:pt idx="2">
                  <c:v>0</c:v>
                </c:pt>
                <c:pt idx="3">
                  <c:v>271</c:v>
                </c:pt>
                <c:pt idx="4">
                  <c:v>0</c:v>
                </c:pt>
              </c:numCache>
            </c:numRef>
          </c:val>
        </c:ser>
        <c:ser>
          <c:idx val="1"/>
          <c:order val="1"/>
          <c:tx>
            <c:strRef>
              <c:f>"2"</c:f>
              <c:strCache>
                <c:ptCount val="1"/>
                <c:pt idx="0">
                  <c:v>2</c:v>
                </c:pt>
              </c:strCache>
            </c:strRef>
          </c:tx>
          <c:spPr>
            <a:solidFill>
              <a:schemeClr val="accent2"/>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{0,1020,0,0,0}</c:f>
              <c:numCache>
                <c:formatCode>General</c:formatCode>
                <c:ptCount val="5"/>
                <c:pt idx="0">
                  <c:v>0</c:v>
                </c:pt>
                <c:pt idx="1">
                  <c:v>1020</c:v>
                </c:pt>
                <c:pt idx="2">
                  <c:v>0</c:v>
                </c:pt>
                <c:pt idx="3">
                  <c:v>0</c:v>
                </c:pt>
                <c:pt idx="4">
                  <c:v>0</c:v>
                </c:pt>
              </c:numCache>
            </c:numRef>
          </c:val>
        </c:ser>
        <c:ser>
          <c:idx val="2"/>
          <c:order val="2"/>
          <c:tx>
            <c:strRef>
              <c:f>"3"</c:f>
              <c:strCache>
                <c:ptCount val="1"/>
                <c:pt idx="0">
                  <c:v>3</c:v>
                </c:pt>
              </c:strCache>
            </c:strRef>
          </c:tx>
          <c:spPr>
            <a:solidFill>
              <a:schemeClr val="accent3"/>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{4590,0,0,0,0}</c:f>
              <c:numCache>
                <c:formatCode>General</c:formatCode>
                <c:ptCount val="5"/>
                <c:pt idx="0">
                  <c:v>4590</c:v>
                </c:pt>
                <c:pt idx="1">
                  <c:v>0</c:v>
                </c:pt>
                <c:pt idx="2">
                  <c:v>0</c:v>
                </c:pt>
                <c:pt idx="3">
                  <c:v>0</c:v>
                </c:pt>
                <c:pt idx="4">
                  <c:v>0</c:v>
                </c:pt>
              </c:numCache>
            </c:numRef>
          </c:val>
        </c:ser>
        <c:ser>
          <c:idx val="3"/>
          <c:order val="3"/>
          <c:tx>
            <c:strRef>
              <c:f>"4"</c:f>
              <c:strCache>
                <c:ptCount val="1"/>
                <c:pt idx="0">
                  <c:v>4</c:v>
                </c:pt>
              </c:strCache>
            </c:strRef>
          </c:tx>
          <c:spPr>
            <a:solidFill>
              <a:schemeClr val="accent4"/>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{0,0,1676,0,0}</c:f>
              <c:numCache>
                <c:formatCode>General</c:formatCode>
                <c:ptCount val="5"/>
                <c:pt idx="0">
                  <c:v>0</c:v>
                </c:pt>
                <c:pt idx="1">
                  <c:v>0</c:v>
                </c:pt>
                <c:pt idx="2">
                  <c:v>1676</c:v>
                </c:pt>
                <c:pt idx="3">
                  <c:v>0</c:v>
                </c:pt>
                <c:pt idx="4">
                  <c:v>0</c:v>
                </c:pt>
              </c:numCache>
            </c:numRef>
          </c:val>
        </c:ser>
        <c:ser>
          <c:idx val="4"/>
          <c:order val="4"/>
          <c:tx>
            <c:strRef>
              <c:f>"5"</c:f>
              <c:strCache>
                <c:ptCount val="1"/>
                <c:pt idx="0">
                  <c:v>5</c:v>
                </c:pt>
              </c:strCache>
            </c:strRef>
          </c:tx>
          <c:spPr>
            <a:solidFill>
              <a:schemeClr val="accent5"/>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{0,0,0,0,1350}</c:f>
              <c:numCache>
                <c:formatCode>General</c:formatCode>
                <c:ptCount val="5"/>
                <c:pt idx="0">
                  <c:v>0</c:v>
                </c:pt>
                <c:pt idx="1">
                  <c:v>0</c:v>
                </c:pt>
                <c:pt idx="2">
                  <c:v>0</c:v>
                </c:pt>
                <c:pt idx="3">
                  <c:v>0</c:v>
                </c:pt>
                <c:pt idx="4">
                  <c:v>1350</c:v>
                </c:pt>
              </c:numCache>
            </c:numRef>
          </c:val>
        </c:ser>
        <c:dLbls>
          <c:showLegendKey val="0"/>
          <c:showVal val="0"/>
          <c:showCatName val="0"/>
          <c:showSerName val="0"/>
          <c:showPercent val="0"/>
          <c:showBubbleSize val="0"/>
        </c:dLbls>
        <c:gapWidth val="150"/>
        <c:overlap val="100"/>
        <c:axId val="112530293"/>
        <c:axId val="526665243"/>
      </c:barChart>
      <c:catAx>
        <c:axId val="112530293"/>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26665243"/>
        <c:crosses val="autoZero"/>
        <c:auto val="1"/>
        <c:lblAlgn val="ctr"/>
        <c:lblOffset val="100"/>
        <c:noMultiLvlLbl val="0"/>
      </c:catAx>
      <c:valAx>
        <c:axId val="526665243"/>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12530293"/>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4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295524" y="3290233"/>
            <a:ext cx="9667876" cy="1938020"/>
          </a:xfrm>
          <a:prstGeom prst="rect">
            <a:avLst/>
          </a:prstGeom>
          <a:noFill/>
        </p:spPr>
        <p:txBody>
          <a:bodyPr wrap="square" rtlCol="0">
            <a:spAutoFit/>
          </a:bodyPr>
          <a:lstStyle/>
          <a:p>
            <a:r>
              <a:rPr lang="en-US" sz="2400" dirty="0"/>
              <a:t>STUDENT NAME</a:t>
            </a:r>
            <a:r>
              <a:rPr lang="en-US" sz="2400" dirty="0" smtClean="0"/>
              <a:t>: </a:t>
            </a:r>
            <a:r>
              <a:rPr lang="en-GB" altLang="en-US" sz="2400" dirty="0" smtClean="0"/>
              <a:t>AJAY. J</a:t>
            </a:r>
            <a:endParaRPr lang="en-US" sz="2400" dirty="0"/>
          </a:p>
          <a:p>
            <a:r>
              <a:rPr lang="en-US" sz="2400" dirty="0"/>
              <a:t>REGISTER NO: </a:t>
            </a:r>
            <a:r>
              <a:rPr lang="en-US" sz="2400" dirty="0" smtClean="0"/>
              <a:t>312203</a:t>
            </a:r>
            <a:r>
              <a:rPr lang="en-GB" altLang="en-US" sz="2400" dirty="0" smtClean="0"/>
              <a:t>754</a:t>
            </a:r>
            <a:r>
              <a:rPr lang="en-US" sz="2400" dirty="0" smtClean="0"/>
              <a:t> / 103386E4A835F1BA6FB4F2310A47E49B</a:t>
            </a:r>
            <a:endParaRPr lang="en-US" sz="2400" dirty="0" smtClean="0"/>
          </a:p>
          <a:p>
            <a:r>
              <a:rPr lang="en-US" sz="2400" dirty="0"/>
              <a:t>DEPARTMENT: DEPARTMENT </a:t>
            </a:r>
            <a:r>
              <a:rPr lang="en-US" sz="2400" dirty="0" smtClean="0"/>
              <a:t>OF COMMERCE</a:t>
            </a:r>
            <a:endParaRPr lang="en-US" sz="2400" dirty="0"/>
          </a:p>
          <a:p>
            <a:r>
              <a:rPr lang="en-US" sz="2400" dirty="0"/>
              <a:t>COLLEGE: HINDUSTAN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TextBox 10"/>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employee dataset is collected from the Edunet dashboard.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features for the project is selected from the dataset.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rating is converted into text by using formula.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created a pivot table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chart is created by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endParaRPr lang="en-IN" sz="2000" b="1" u="sng" dirty="0">
              <a:latin typeface="Times New Roman" panose="02020603050405020304" pitchFamily="18" charset="0"/>
              <a:cs typeface="Times New Roman" panose="02020603050405020304" pitchFamily="18" charset="0"/>
            </a:endParaRPr>
          </a:p>
        </p:txBody>
      </p:sp>
      <p:graphicFrame>
        <p:nvGraphicFramePr>
          <p:cNvPr id="2" name="Chart 1"/>
          <p:cNvGraphicFramePr/>
          <p:nvPr/>
        </p:nvGraphicFramePr>
        <p:xfrm>
          <a:off x="1119505" y="1829435"/>
          <a:ext cx="7821295" cy="42646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371600"/>
            <a:ext cx="8458200" cy="4831080"/>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a:t>
            </a:r>
            <a:r>
              <a:rPr lang="en-GB" altLang="en-IN" sz="2800" dirty="0">
                <a:latin typeface="Times New Roman" panose="02020603050405020304" pitchFamily="18" charset="0"/>
                <a:cs typeface="Times New Roman" panose="02020603050405020304" pitchFamily="18" charset="0"/>
              </a:rPr>
              <a:t> a good number</a:t>
            </a:r>
            <a:r>
              <a:rPr lang="en-IN" sz="2800" dirty="0">
                <a:latin typeface="Times New Roman" panose="02020603050405020304" pitchFamily="18" charset="0"/>
                <a:cs typeface="Times New Roman" panose="02020603050405020304" pitchFamily="18" charset="0"/>
              </a:rPr>
              <a:t> than the other employees.</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19 and 38.</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23 and 40.</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a:t>
            </a:r>
            <a:r>
              <a:rPr lang="en-GB" altLang="en-IN" sz="2800" dirty="0">
                <a:latin typeface="Times New Roman" panose="02020603050405020304" pitchFamily="18" charset="0"/>
                <a:cs typeface="Times New Roman" panose="02020603050405020304" pitchFamily="18" charset="0"/>
              </a:rPr>
              <a:t>choose</a:t>
            </a:r>
            <a:r>
              <a:rPr lang="en-IN" sz="2800" dirty="0">
                <a:latin typeface="Times New Roman" panose="02020603050405020304" pitchFamily="18" charset="0"/>
                <a:cs typeface="Times New Roman" panose="02020603050405020304" pitchFamily="18" charset="0"/>
              </a:rPr>
              <a:t> temporary job persons more than others to get a good outcome.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endParaRPr lang="en-US" sz="2800" dirty="0"/>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endParaRPr lang="en-I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Box 3"/>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endParaRPr lang="en-IN" sz="24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endParaRPr lang="en-US" sz="2800" dirty="0">
              <a:solidFill>
                <a:srgbClr val="0D0D0D"/>
              </a:solidFill>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endParaRPr lang="en-IN" sz="2800" dirty="0">
              <a:latin typeface="Times New Roman" panose="02020603050405020304" pitchFamily="18" charset="0"/>
              <a:cs typeface="Times New Roman" panose="02020603050405020304" pitchFamily="18" charset="0"/>
            </a:endParaRPr>
          </a:p>
        </p:txBody>
      </p:sp>
      <p:pic>
        <p:nvPicPr>
          <p:cNvPr id="16" name="Graphic 15"/>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3686</Words>
  <Application>WPS Presentation</Application>
  <PresentationFormat>Custom</PresentationFormat>
  <Paragraphs>149</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wwwsi</cp:lastModifiedBy>
  <cp:revision>16</cp:revision>
  <dcterms:created xsi:type="dcterms:W3CDTF">2024-03-29T15:07:00Z</dcterms:created>
  <dcterms:modified xsi:type="dcterms:W3CDTF">2024-10-08T05:08:41Z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20C79F14587E4503850B8E5B77DA5F0D_13</vt:lpwstr>
  </property>
  <property fmtid="{D5CDD505-2E9C-101B-9397-08002B2CF9AE}" pid="5" name="KSOProductBuildVer">
    <vt:lpwstr>1033-12.2.0.13472</vt:lpwstr>
  </property>
</Properties>
</file>