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5" r:id="rId4"/>
    <p:sldId id="266" r:id="rId5"/>
    <p:sldId id="259" r:id="rId6"/>
    <p:sldId id="270" r:id="rId7"/>
    <p:sldId id="26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jay Wadki" initials="AW" lastIdx="1" clrIdx="0">
    <p:extLst>
      <p:ext uri="{19B8F6BF-5375-455C-9EA6-DF929625EA0E}">
        <p15:presenceInfo xmlns:p15="http://schemas.microsoft.com/office/powerpoint/2012/main" userId="b316238725c933c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50" autoAdjust="0"/>
  </p:normalViewPr>
  <p:slideViewPr>
    <p:cSldViewPr snapToGrid="0">
      <p:cViewPr varScale="1">
        <p:scale>
          <a:sx n="82" d="100"/>
          <a:sy n="82" d="100"/>
        </p:scale>
        <p:origin x="72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6A107-D3A4-4126-90B3-7CCD8280A9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C9BC97D-6B2E-49B9-A13C-DFEC2CD5D2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CE03C5E-9D25-43A3-831E-79A509A0D211}"/>
              </a:ext>
            </a:extLst>
          </p:cNvPr>
          <p:cNvSpPr>
            <a:spLocks noGrp="1"/>
          </p:cNvSpPr>
          <p:nvPr>
            <p:ph type="dt" sz="half" idx="10"/>
          </p:nvPr>
        </p:nvSpPr>
        <p:spPr/>
        <p:txBody>
          <a:bodyPr/>
          <a:lstStyle/>
          <a:p>
            <a:fld id="{5A1D8895-D314-4C2F-860C-5432FB9E380C}" type="datetimeFigureOut">
              <a:rPr lang="en-IN" smtClean="0"/>
              <a:t>17-02-2020</a:t>
            </a:fld>
            <a:endParaRPr lang="en-IN"/>
          </a:p>
        </p:txBody>
      </p:sp>
      <p:sp>
        <p:nvSpPr>
          <p:cNvPr id="5" name="Footer Placeholder 4">
            <a:extLst>
              <a:ext uri="{FF2B5EF4-FFF2-40B4-BE49-F238E27FC236}">
                <a16:creationId xmlns:a16="http://schemas.microsoft.com/office/drawing/2014/main" id="{64BAB319-C154-477B-B075-AE9DFF0F37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784BB2-D815-45EC-8458-A1EE8D9D42F8}"/>
              </a:ext>
            </a:extLst>
          </p:cNvPr>
          <p:cNvSpPr>
            <a:spLocks noGrp="1"/>
          </p:cNvSpPr>
          <p:nvPr>
            <p:ph type="sldNum" sz="quarter" idx="12"/>
          </p:nvPr>
        </p:nvSpPr>
        <p:spPr/>
        <p:txBody>
          <a:bodyPr/>
          <a:lstStyle/>
          <a:p>
            <a:fld id="{0AEAED71-1C10-41D6-AFAA-58A1B3CFBCC8}" type="slidenum">
              <a:rPr lang="en-IN" smtClean="0"/>
              <a:t>‹#›</a:t>
            </a:fld>
            <a:endParaRPr lang="en-IN"/>
          </a:p>
        </p:txBody>
      </p:sp>
    </p:spTree>
    <p:extLst>
      <p:ext uri="{BB962C8B-B14F-4D97-AF65-F5344CB8AC3E}">
        <p14:creationId xmlns:p14="http://schemas.microsoft.com/office/powerpoint/2010/main" val="691598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10EEE-F41E-41BF-B0B2-DECD1F3F4F5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1DE94AB-040A-46C4-B1CC-9EE10024B2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C62A32-DBE8-46FE-9632-1C7779344D41}"/>
              </a:ext>
            </a:extLst>
          </p:cNvPr>
          <p:cNvSpPr>
            <a:spLocks noGrp="1"/>
          </p:cNvSpPr>
          <p:nvPr>
            <p:ph type="dt" sz="half" idx="10"/>
          </p:nvPr>
        </p:nvSpPr>
        <p:spPr/>
        <p:txBody>
          <a:bodyPr/>
          <a:lstStyle/>
          <a:p>
            <a:fld id="{5A1D8895-D314-4C2F-860C-5432FB9E380C}" type="datetimeFigureOut">
              <a:rPr lang="en-IN" smtClean="0"/>
              <a:t>17-02-2020</a:t>
            </a:fld>
            <a:endParaRPr lang="en-IN"/>
          </a:p>
        </p:txBody>
      </p:sp>
      <p:sp>
        <p:nvSpPr>
          <p:cNvPr id="5" name="Footer Placeholder 4">
            <a:extLst>
              <a:ext uri="{FF2B5EF4-FFF2-40B4-BE49-F238E27FC236}">
                <a16:creationId xmlns:a16="http://schemas.microsoft.com/office/drawing/2014/main" id="{D28804F8-87E8-4AA1-BA74-F05D1E703E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FF18D3-9935-4EFB-8418-7A9B78E248A2}"/>
              </a:ext>
            </a:extLst>
          </p:cNvPr>
          <p:cNvSpPr>
            <a:spLocks noGrp="1"/>
          </p:cNvSpPr>
          <p:nvPr>
            <p:ph type="sldNum" sz="quarter" idx="12"/>
          </p:nvPr>
        </p:nvSpPr>
        <p:spPr/>
        <p:txBody>
          <a:bodyPr/>
          <a:lstStyle/>
          <a:p>
            <a:fld id="{0AEAED71-1C10-41D6-AFAA-58A1B3CFBCC8}" type="slidenum">
              <a:rPr lang="en-IN" smtClean="0"/>
              <a:t>‹#›</a:t>
            </a:fld>
            <a:endParaRPr lang="en-IN"/>
          </a:p>
        </p:txBody>
      </p:sp>
    </p:spTree>
    <p:extLst>
      <p:ext uri="{BB962C8B-B14F-4D97-AF65-F5344CB8AC3E}">
        <p14:creationId xmlns:p14="http://schemas.microsoft.com/office/powerpoint/2010/main" val="2174383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CDD745-B620-4BFE-9AB5-7A80E2C341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6F84A6E-91B4-4A8B-A59C-A8733873EB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45904B-30B6-4330-B06D-2E9CA0E7E15C}"/>
              </a:ext>
            </a:extLst>
          </p:cNvPr>
          <p:cNvSpPr>
            <a:spLocks noGrp="1"/>
          </p:cNvSpPr>
          <p:nvPr>
            <p:ph type="dt" sz="half" idx="10"/>
          </p:nvPr>
        </p:nvSpPr>
        <p:spPr/>
        <p:txBody>
          <a:bodyPr/>
          <a:lstStyle/>
          <a:p>
            <a:fld id="{5A1D8895-D314-4C2F-860C-5432FB9E380C}" type="datetimeFigureOut">
              <a:rPr lang="en-IN" smtClean="0"/>
              <a:t>17-02-2020</a:t>
            </a:fld>
            <a:endParaRPr lang="en-IN"/>
          </a:p>
        </p:txBody>
      </p:sp>
      <p:sp>
        <p:nvSpPr>
          <p:cNvPr id="5" name="Footer Placeholder 4">
            <a:extLst>
              <a:ext uri="{FF2B5EF4-FFF2-40B4-BE49-F238E27FC236}">
                <a16:creationId xmlns:a16="http://schemas.microsoft.com/office/drawing/2014/main" id="{731E366E-8767-4C1B-BD53-F6DB581808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0C25DF-BE02-4FFC-8634-0C9B3C45E3C0}"/>
              </a:ext>
            </a:extLst>
          </p:cNvPr>
          <p:cNvSpPr>
            <a:spLocks noGrp="1"/>
          </p:cNvSpPr>
          <p:nvPr>
            <p:ph type="sldNum" sz="quarter" idx="12"/>
          </p:nvPr>
        </p:nvSpPr>
        <p:spPr/>
        <p:txBody>
          <a:bodyPr/>
          <a:lstStyle/>
          <a:p>
            <a:fld id="{0AEAED71-1C10-41D6-AFAA-58A1B3CFBCC8}" type="slidenum">
              <a:rPr lang="en-IN" smtClean="0"/>
              <a:t>‹#›</a:t>
            </a:fld>
            <a:endParaRPr lang="en-IN"/>
          </a:p>
        </p:txBody>
      </p:sp>
    </p:spTree>
    <p:extLst>
      <p:ext uri="{BB962C8B-B14F-4D97-AF65-F5344CB8AC3E}">
        <p14:creationId xmlns:p14="http://schemas.microsoft.com/office/powerpoint/2010/main" val="321244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FD733-8033-4760-9326-ED15E906DB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4B4C31E-1F96-4974-B3AB-AF532B1A22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F8B13D-7438-47B1-BAFA-452BAB708EE7}"/>
              </a:ext>
            </a:extLst>
          </p:cNvPr>
          <p:cNvSpPr>
            <a:spLocks noGrp="1"/>
          </p:cNvSpPr>
          <p:nvPr>
            <p:ph type="dt" sz="half" idx="10"/>
          </p:nvPr>
        </p:nvSpPr>
        <p:spPr/>
        <p:txBody>
          <a:bodyPr/>
          <a:lstStyle/>
          <a:p>
            <a:fld id="{5A1D8895-D314-4C2F-860C-5432FB9E380C}" type="datetimeFigureOut">
              <a:rPr lang="en-IN" smtClean="0"/>
              <a:t>17-02-2020</a:t>
            </a:fld>
            <a:endParaRPr lang="en-IN"/>
          </a:p>
        </p:txBody>
      </p:sp>
      <p:sp>
        <p:nvSpPr>
          <p:cNvPr id="5" name="Footer Placeholder 4">
            <a:extLst>
              <a:ext uri="{FF2B5EF4-FFF2-40B4-BE49-F238E27FC236}">
                <a16:creationId xmlns:a16="http://schemas.microsoft.com/office/drawing/2014/main" id="{4656E23F-5592-4FBE-A519-B7B29CA3B8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A43BA3-1F15-4611-A6EA-963DB6FE6540}"/>
              </a:ext>
            </a:extLst>
          </p:cNvPr>
          <p:cNvSpPr>
            <a:spLocks noGrp="1"/>
          </p:cNvSpPr>
          <p:nvPr>
            <p:ph type="sldNum" sz="quarter" idx="12"/>
          </p:nvPr>
        </p:nvSpPr>
        <p:spPr/>
        <p:txBody>
          <a:bodyPr/>
          <a:lstStyle/>
          <a:p>
            <a:fld id="{0AEAED71-1C10-41D6-AFAA-58A1B3CFBCC8}" type="slidenum">
              <a:rPr lang="en-IN" smtClean="0"/>
              <a:t>‹#›</a:t>
            </a:fld>
            <a:endParaRPr lang="en-IN"/>
          </a:p>
        </p:txBody>
      </p:sp>
    </p:spTree>
    <p:extLst>
      <p:ext uri="{BB962C8B-B14F-4D97-AF65-F5344CB8AC3E}">
        <p14:creationId xmlns:p14="http://schemas.microsoft.com/office/powerpoint/2010/main" val="1568335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97CCB-A890-42E1-A80D-A618127FB9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C35A314-79E6-4470-A5B5-7D8E90C95D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9A70F7-200B-4EB3-9190-B6089E60C30F}"/>
              </a:ext>
            </a:extLst>
          </p:cNvPr>
          <p:cNvSpPr>
            <a:spLocks noGrp="1"/>
          </p:cNvSpPr>
          <p:nvPr>
            <p:ph type="dt" sz="half" idx="10"/>
          </p:nvPr>
        </p:nvSpPr>
        <p:spPr/>
        <p:txBody>
          <a:bodyPr/>
          <a:lstStyle/>
          <a:p>
            <a:fld id="{5A1D8895-D314-4C2F-860C-5432FB9E380C}" type="datetimeFigureOut">
              <a:rPr lang="en-IN" smtClean="0"/>
              <a:t>17-02-2020</a:t>
            </a:fld>
            <a:endParaRPr lang="en-IN"/>
          </a:p>
        </p:txBody>
      </p:sp>
      <p:sp>
        <p:nvSpPr>
          <p:cNvPr id="5" name="Footer Placeholder 4">
            <a:extLst>
              <a:ext uri="{FF2B5EF4-FFF2-40B4-BE49-F238E27FC236}">
                <a16:creationId xmlns:a16="http://schemas.microsoft.com/office/drawing/2014/main" id="{BB29B6A7-68B9-4241-B443-1AD784F8C3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2ECEC0-F594-466B-9152-B292EEB7DBEC}"/>
              </a:ext>
            </a:extLst>
          </p:cNvPr>
          <p:cNvSpPr>
            <a:spLocks noGrp="1"/>
          </p:cNvSpPr>
          <p:nvPr>
            <p:ph type="sldNum" sz="quarter" idx="12"/>
          </p:nvPr>
        </p:nvSpPr>
        <p:spPr/>
        <p:txBody>
          <a:bodyPr/>
          <a:lstStyle/>
          <a:p>
            <a:fld id="{0AEAED71-1C10-41D6-AFAA-58A1B3CFBCC8}" type="slidenum">
              <a:rPr lang="en-IN" smtClean="0"/>
              <a:t>‹#›</a:t>
            </a:fld>
            <a:endParaRPr lang="en-IN"/>
          </a:p>
        </p:txBody>
      </p:sp>
    </p:spTree>
    <p:extLst>
      <p:ext uri="{BB962C8B-B14F-4D97-AF65-F5344CB8AC3E}">
        <p14:creationId xmlns:p14="http://schemas.microsoft.com/office/powerpoint/2010/main" val="4174550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82FD8-53E9-4921-9801-9F5F5E622C8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5B637A-8A6B-4B05-9986-EE6C0139C6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096940E-20CD-4D44-81A8-162FCBD09E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A98B0BF-6D1F-4A04-A7A2-1916445EE856}"/>
              </a:ext>
            </a:extLst>
          </p:cNvPr>
          <p:cNvSpPr>
            <a:spLocks noGrp="1"/>
          </p:cNvSpPr>
          <p:nvPr>
            <p:ph type="dt" sz="half" idx="10"/>
          </p:nvPr>
        </p:nvSpPr>
        <p:spPr/>
        <p:txBody>
          <a:bodyPr/>
          <a:lstStyle/>
          <a:p>
            <a:fld id="{5A1D8895-D314-4C2F-860C-5432FB9E380C}" type="datetimeFigureOut">
              <a:rPr lang="en-IN" smtClean="0"/>
              <a:t>17-02-2020</a:t>
            </a:fld>
            <a:endParaRPr lang="en-IN"/>
          </a:p>
        </p:txBody>
      </p:sp>
      <p:sp>
        <p:nvSpPr>
          <p:cNvPr id="6" name="Footer Placeholder 5">
            <a:extLst>
              <a:ext uri="{FF2B5EF4-FFF2-40B4-BE49-F238E27FC236}">
                <a16:creationId xmlns:a16="http://schemas.microsoft.com/office/drawing/2014/main" id="{A3424793-3C74-4BFF-8637-A7946C1149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666011-EB13-4777-9C49-83EF93AEF18F}"/>
              </a:ext>
            </a:extLst>
          </p:cNvPr>
          <p:cNvSpPr>
            <a:spLocks noGrp="1"/>
          </p:cNvSpPr>
          <p:nvPr>
            <p:ph type="sldNum" sz="quarter" idx="12"/>
          </p:nvPr>
        </p:nvSpPr>
        <p:spPr/>
        <p:txBody>
          <a:bodyPr/>
          <a:lstStyle/>
          <a:p>
            <a:fld id="{0AEAED71-1C10-41D6-AFAA-58A1B3CFBCC8}" type="slidenum">
              <a:rPr lang="en-IN" smtClean="0"/>
              <a:t>‹#›</a:t>
            </a:fld>
            <a:endParaRPr lang="en-IN"/>
          </a:p>
        </p:txBody>
      </p:sp>
    </p:spTree>
    <p:extLst>
      <p:ext uri="{BB962C8B-B14F-4D97-AF65-F5344CB8AC3E}">
        <p14:creationId xmlns:p14="http://schemas.microsoft.com/office/powerpoint/2010/main" val="3833165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8F664-0D58-4093-B2B3-BA16199811B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018BBF-AC76-4617-B3E8-AFEAC69EF9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7B653F-543C-4FF4-B78D-AF36C89BBF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3CDD4DD-AA26-45C2-88EF-6B086BCB8B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0F9500-E0D6-4A6B-8A20-2EDCCD482C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2213AD2-E099-4D89-8711-EBB8C5DEA7F3}"/>
              </a:ext>
            </a:extLst>
          </p:cNvPr>
          <p:cNvSpPr>
            <a:spLocks noGrp="1"/>
          </p:cNvSpPr>
          <p:nvPr>
            <p:ph type="dt" sz="half" idx="10"/>
          </p:nvPr>
        </p:nvSpPr>
        <p:spPr/>
        <p:txBody>
          <a:bodyPr/>
          <a:lstStyle/>
          <a:p>
            <a:fld id="{5A1D8895-D314-4C2F-860C-5432FB9E380C}" type="datetimeFigureOut">
              <a:rPr lang="en-IN" smtClean="0"/>
              <a:t>17-02-2020</a:t>
            </a:fld>
            <a:endParaRPr lang="en-IN"/>
          </a:p>
        </p:txBody>
      </p:sp>
      <p:sp>
        <p:nvSpPr>
          <p:cNvPr id="8" name="Footer Placeholder 7">
            <a:extLst>
              <a:ext uri="{FF2B5EF4-FFF2-40B4-BE49-F238E27FC236}">
                <a16:creationId xmlns:a16="http://schemas.microsoft.com/office/drawing/2014/main" id="{B6E602CB-DA6C-4569-AA95-9E81AF7A576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130E869-7357-4DBC-8C29-A83A8C56ADFD}"/>
              </a:ext>
            </a:extLst>
          </p:cNvPr>
          <p:cNvSpPr>
            <a:spLocks noGrp="1"/>
          </p:cNvSpPr>
          <p:nvPr>
            <p:ph type="sldNum" sz="quarter" idx="12"/>
          </p:nvPr>
        </p:nvSpPr>
        <p:spPr/>
        <p:txBody>
          <a:bodyPr/>
          <a:lstStyle/>
          <a:p>
            <a:fld id="{0AEAED71-1C10-41D6-AFAA-58A1B3CFBCC8}" type="slidenum">
              <a:rPr lang="en-IN" smtClean="0"/>
              <a:t>‹#›</a:t>
            </a:fld>
            <a:endParaRPr lang="en-IN"/>
          </a:p>
        </p:txBody>
      </p:sp>
    </p:spTree>
    <p:extLst>
      <p:ext uri="{BB962C8B-B14F-4D97-AF65-F5344CB8AC3E}">
        <p14:creationId xmlns:p14="http://schemas.microsoft.com/office/powerpoint/2010/main" val="2630249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57A60-D1BF-435E-9EDB-3DE4EA3B96D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8C261A3-EB9B-4AEB-B86B-AB8DA9F6A727}"/>
              </a:ext>
            </a:extLst>
          </p:cNvPr>
          <p:cNvSpPr>
            <a:spLocks noGrp="1"/>
          </p:cNvSpPr>
          <p:nvPr>
            <p:ph type="dt" sz="half" idx="10"/>
          </p:nvPr>
        </p:nvSpPr>
        <p:spPr/>
        <p:txBody>
          <a:bodyPr/>
          <a:lstStyle/>
          <a:p>
            <a:fld id="{5A1D8895-D314-4C2F-860C-5432FB9E380C}" type="datetimeFigureOut">
              <a:rPr lang="en-IN" smtClean="0"/>
              <a:t>17-02-2020</a:t>
            </a:fld>
            <a:endParaRPr lang="en-IN"/>
          </a:p>
        </p:txBody>
      </p:sp>
      <p:sp>
        <p:nvSpPr>
          <p:cNvPr id="4" name="Footer Placeholder 3">
            <a:extLst>
              <a:ext uri="{FF2B5EF4-FFF2-40B4-BE49-F238E27FC236}">
                <a16:creationId xmlns:a16="http://schemas.microsoft.com/office/drawing/2014/main" id="{AA3BE915-B1DC-4942-A7F8-3B6DB1BD686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EEC03B1-F471-4F7F-A763-230BC90937AE}"/>
              </a:ext>
            </a:extLst>
          </p:cNvPr>
          <p:cNvSpPr>
            <a:spLocks noGrp="1"/>
          </p:cNvSpPr>
          <p:nvPr>
            <p:ph type="sldNum" sz="quarter" idx="12"/>
          </p:nvPr>
        </p:nvSpPr>
        <p:spPr/>
        <p:txBody>
          <a:bodyPr/>
          <a:lstStyle/>
          <a:p>
            <a:fld id="{0AEAED71-1C10-41D6-AFAA-58A1B3CFBCC8}" type="slidenum">
              <a:rPr lang="en-IN" smtClean="0"/>
              <a:t>‹#›</a:t>
            </a:fld>
            <a:endParaRPr lang="en-IN"/>
          </a:p>
        </p:txBody>
      </p:sp>
    </p:spTree>
    <p:extLst>
      <p:ext uri="{BB962C8B-B14F-4D97-AF65-F5344CB8AC3E}">
        <p14:creationId xmlns:p14="http://schemas.microsoft.com/office/powerpoint/2010/main" val="2401628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FB2DCE-F8CE-4856-B754-72B5DDE6B11E}"/>
              </a:ext>
            </a:extLst>
          </p:cNvPr>
          <p:cNvSpPr>
            <a:spLocks noGrp="1"/>
          </p:cNvSpPr>
          <p:nvPr>
            <p:ph type="dt" sz="half" idx="10"/>
          </p:nvPr>
        </p:nvSpPr>
        <p:spPr/>
        <p:txBody>
          <a:bodyPr/>
          <a:lstStyle/>
          <a:p>
            <a:fld id="{5A1D8895-D314-4C2F-860C-5432FB9E380C}" type="datetimeFigureOut">
              <a:rPr lang="en-IN" smtClean="0"/>
              <a:t>17-02-2020</a:t>
            </a:fld>
            <a:endParaRPr lang="en-IN"/>
          </a:p>
        </p:txBody>
      </p:sp>
      <p:sp>
        <p:nvSpPr>
          <p:cNvPr id="3" name="Footer Placeholder 2">
            <a:extLst>
              <a:ext uri="{FF2B5EF4-FFF2-40B4-BE49-F238E27FC236}">
                <a16:creationId xmlns:a16="http://schemas.microsoft.com/office/drawing/2014/main" id="{C2A5B02F-75CE-4B8D-A912-5B1825DC31F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A1FA6CC-7491-436C-9007-15BC8ECBB26D}"/>
              </a:ext>
            </a:extLst>
          </p:cNvPr>
          <p:cNvSpPr>
            <a:spLocks noGrp="1"/>
          </p:cNvSpPr>
          <p:nvPr>
            <p:ph type="sldNum" sz="quarter" idx="12"/>
          </p:nvPr>
        </p:nvSpPr>
        <p:spPr/>
        <p:txBody>
          <a:bodyPr/>
          <a:lstStyle/>
          <a:p>
            <a:fld id="{0AEAED71-1C10-41D6-AFAA-58A1B3CFBCC8}" type="slidenum">
              <a:rPr lang="en-IN" smtClean="0"/>
              <a:t>‹#›</a:t>
            </a:fld>
            <a:endParaRPr lang="en-IN"/>
          </a:p>
        </p:txBody>
      </p:sp>
    </p:spTree>
    <p:extLst>
      <p:ext uri="{BB962C8B-B14F-4D97-AF65-F5344CB8AC3E}">
        <p14:creationId xmlns:p14="http://schemas.microsoft.com/office/powerpoint/2010/main" val="2293029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44716-502D-42C9-9FF2-123CA5DDD1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E4D2FF5-378E-4336-8626-7E7A059710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7140C20-0952-43DD-BD47-A3FBC60872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7FA4BD-25BB-4A06-B4BB-85FFBDF3B45F}"/>
              </a:ext>
            </a:extLst>
          </p:cNvPr>
          <p:cNvSpPr>
            <a:spLocks noGrp="1"/>
          </p:cNvSpPr>
          <p:nvPr>
            <p:ph type="dt" sz="half" idx="10"/>
          </p:nvPr>
        </p:nvSpPr>
        <p:spPr/>
        <p:txBody>
          <a:bodyPr/>
          <a:lstStyle/>
          <a:p>
            <a:fld id="{5A1D8895-D314-4C2F-860C-5432FB9E380C}" type="datetimeFigureOut">
              <a:rPr lang="en-IN" smtClean="0"/>
              <a:t>17-02-2020</a:t>
            </a:fld>
            <a:endParaRPr lang="en-IN"/>
          </a:p>
        </p:txBody>
      </p:sp>
      <p:sp>
        <p:nvSpPr>
          <p:cNvPr id="6" name="Footer Placeholder 5">
            <a:extLst>
              <a:ext uri="{FF2B5EF4-FFF2-40B4-BE49-F238E27FC236}">
                <a16:creationId xmlns:a16="http://schemas.microsoft.com/office/drawing/2014/main" id="{C2D61197-9036-4919-AC05-389574CB1E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A9C812-70D5-418E-8E8D-93CAD2567BBB}"/>
              </a:ext>
            </a:extLst>
          </p:cNvPr>
          <p:cNvSpPr>
            <a:spLocks noGrp="1"/>
          </p:cNvSpPr>
          <p:nvPr>
            <p:ph type="sldNum" sz="quarter" idx="12"/>
          </p:nvPr>
        </p:nvSpPr>
        <p:spPr/>
        <p:txBody>
          <a:bodyPr/>
          <a:lstStyle/>
          <a:p>
            <a:fld id="{0AEAED71-1C10-41D6-AFAA-58A1B3CFBCC8}" type="slidenum">
              <a:rPr lang="en-IN" smtClean="0"/>
              <a:t>‹#›</a:t>
            </a:fld>
            <a:endParaRPr lang="en-IN"/>
          </a:p>
        </p:txBody>
      </p:sp>
    </p:spTree>
    <p:extLst>
      <p:ext uri="{BB962C8B-B14F-4D97-AF65-F5344CB8AC3E}">
        <p14:creationId xmlns:p14="http://schemas.microsoft.com/office/powerpoint/2010/main" val="1069144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3A245-D048-4F37-A8A1-5E4C1A5CC0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BB4D475-FEBB-4457-9A5A-32974C0E64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24949F4-226D-40BE-81F5-3D0D0A562D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DC3B1D-2D62-4D38-9FDD-D24E27F9C9C7}"/>
              </a:ext>
            </a:extLst>
          </p:cNvPr>
          <p:cNvSpPr>
            <a:spLocks noGrp="1"/>
          </p:cNvSpPr>
          <p:nvPr>
            <p:ph type="dt" sz="half" idx="10"/>
          </p:nvPr>
        </p:nvSpPr>
        <p:spPr/>
        <p:txBody>
          <a:bodyPr/>
          <a:lstStyle/>
          <a:p>
            <a:fld id="{5A1D8895-D314-4C2F-860C-5432FB9E380C}" type="datetimeFigureOut">
              <a:rPr lang="en-IN" smtClean="0"/>
              <a:t>17-02-2020</a:t>
            </a:fld>
            <a:endParaRPr lang="en-IN"/>
          </a:p>
        </p:txBody>
      </p:sp>
      <p:sp>
        <p:nvSpPr>
          <p:cNvPr id="6" name="Footer Placeholder 5">
            <a:extLst>
              <a:ext uri="{FF2B5EF4-FFF2-40B4-BE49-F238E27FC236}">
                <a16:creationId xmlns:a16="http://schemas.microsoft.com/office/drawing/2014/main" id="{3878F863-4592-4ECF-B507-22B1895D5B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2F675A-694B-4FA0-8705-AE1242E73BB4}"/>
              </a:ext>
            </a:extLst>
          </p:cNvPr>
          <p:cNvSpPr>
            <a:spLocks noGrp="1"/>
          </p:cNvSpPr>
          <p:nvPr>
            <p:ph type="sldNum" sz="quarter" idx="12"/>
          </p:nvPr>
        </p:nvSpPr>
        <p:spPr/>
        <p:txBody>
          <a:bodyPr/>
          <a:lstStyle/>
          <a:p>
            <a:fld id="{0AEAED71-1C10-41D6-AFAA-58A1B3CFBCC8}" type="slidenum">
              <a:rPr lang="en-IN" smtClean="0"/>
              <a:t>‹#›</a:t>
            </a:fld>
            <a:endParaRPr lang="en-IN"/>
          </a:p>
        </p:txBody>
      </p:sp>
    </p:spTree>
    <p:extLst>
      <p:ext uri="{BB962C8B-B14F-4D97-AF65-F5344CB8AC3E}">
        <p14:creationId xmlns:p14="http://schemas.microsoft.com/office/powerpoint/2010/main" val="1880416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8FC601-6B78-4B1C-9791-6C9B3F518E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7B0353-837B-4FE5-ADEC-E72CA4D180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574BA2-3302-440D-9AB6-2C77623351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1D8895-D314-4C2F-860C-5432FB9E380C}" type="datetimeFigureOut">
              <a:rPr lang="en-IN" smtClean="0"/>
              <a:t>17-02-2020</a:t>
            </a:fld>
            <a:endParaRPr lang="en-IN"/>
          </a:p>
        </p:txBody>
      </p:sp>
      <p:sp>
        <p:nvSpPr>
          <p:cNvPr id="5" name="Footer Placeholder 4">
            <a:extLst>
              <a:ext uri="{FF2B5EF4-FFF2-40B4-BE49-F238E27FC236}">
                <a16:creationId xmlns:a16="http://schemas.microsoft.com/office/drawing/2014/main" id="{13B4BDBB-A846-4893-AB0A-29FA162385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61C95D4-8777-44DC-9655-05A1672EBC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EAED71-1C10-41D6-AFAA-58A1B3CFBCC8}" type="slidenum">
              <a:rPr lang="en-IN" smtClean="0"/>
              <a:t>‹#›</a:t>
            </a:fld>
            <a:endParaRPr lang="en-IN"/>
          </a:p>
        </p:txBody>
      </p:sp>
    </p:spTree>
    <p:extLst>
      <p:ext uri="{BB962C8B-B14F-4D97-AF65-F5344CB8AC3E}">
        <p14:creationId xmlns:p14="http://schemas.microsoft.com/office/powerpoint/2010/main" val="11831830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4EE67-8FB6-4315-B932-2F598A135B9D}"/>
              </a:ext>
            </a:extLst>
          </p:cNvPr>
          <p:cNvSpPr>
            <a:spLocks noGrp="1"/>
          </p:cNvSpPr>
          <p:nvPr>
            <p:ph type="ctrTitle"/>
          </p:nvPr>
        </p:nvSpPr>
        <p:spPr/>
        <p:txBody>
          <a:bodyPr>
            <a:normAutofit fontScale="90000"/>
          </a:bodyPr>
          <a:lstStyle/>
          <a:p>
            <a:r>
              <a:rPr lang="en-IN" dirty="0"/>
              <a:t>Human Emotion Detection using EEG Signals</a:t>
            </a:r>
            <a:br>
              <a:rPr lang="en-IN" dirty="0"/>
            </a:br>
            <a:endParaRPr lang="en-IN" dirty="0"/>
          </a:p>
        </p:txBody>
      </p:sp>
      <p:sp>
        <p:nvSpPr>
          <p:cNvPr id="3" name="Subtitle 2">
            <a:extLst>
              <a:ext uri="{FF2B5EF4-FFF2-40B4-BE49-F238E27FC236}">
                <a16:creationId xmlns:a16="http://schemas.microsoft.com/office/drawing/2014/main" id="{12AC0547-1424-4AE4-8A30-4A06290B2A92}"/>
              </a:ext>
            </a:extLst>
          </p:cNvPr>
          <p:cNvSpPr>
            <a:spLocks noGrp="1"/>
          </p:cNvSpPr>
          <p:nvPr>
            <p:ph type="subTitle" idx="1"/>
          </p:nvPr>
        </p:nvSpPr>
        <p:spPr>
          <a:xfrm>
            <a:off x="1524000" y="3602038"/>
            <a:ext cx="9144000" cy="2549380"/>
          </a:xfrm>
        </p:spPr>
        <p:txBody>
          <a:bodyPr>
            <a:normAutofit/>
          </a:bodyPr>
          <a:lstStyle/>
          <a:p>
            <a:r>
              <a:rPr lang="en-US" u="sng" dirty="0"/>
              <a:t>Team 02</a:t>
            </a:r>
          </a:p>
          <a:p>
            <a:r>
              <a:rPr lang="en-IN" dirty="0"/>
              <a:t>Ajay Wadki		01FE16BCS017</a:t>
            </a:r>
          </a:p>
          <a:p>
            <a:r>
              <a:rPr lang="en-IN" dirty="0" err="1"/>
              <a:t>Akshay</a:t>
            </a:r>
            <a:r>
              <a:rPr lang="en-IN" dirty="0"/>
              <a:t> Hampiholi 	01FE16BCS020</a:t>
            </a:r>
          </a:p>
          <a:p>
            <a:r>
              <a:rPr lang="en-IN" dirty="0"/>
              <a:t>Mahim Patil		01FE16BCS097</a:t>
            </a:r>
          </a:p>
          <a:p>
            <a:r>
              <a:rPr lang="en-IN" dirty="0"/>
              <a:t>Karthik R D		01FE16BCS089</a:t>
            </a:r>
            <a:endParaRPr lang="en-US" dirty="0"/>
          </a:p>
        </p:txBody>
      </p:sp>
    </p:spTree>
    <p:extLst>
      <p:ext uri="{BB962C8B-B14F-4D97-AF65-F5344CB8AC3E}">
        <p14:creationId xmlns:p14="http://schemas.microsoft.com/office/powerpoint/2010/main" val="2595462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C496-A3A7-42A1-BBD6-D67066DDF6E9}"/>
              </a:ext>
            </a:extLst>
          </p:cNvPr>
          <p:cNvSpPr>
            <a:spLocks noGrp="1"/>
          </p:cNvSpPr>
          <p:nvPr>
            <p:ph type="title"/>
          </p:nvPr>
        </p:nvSpPr>
        <p:spPr/>
        <p:txBody>
          <a:bodyPr>
            <a:normAutofit/>
          </a:bodyPr>
          <a:lstStyle/>
          <a:p>
            <a:r>
              <a:rPr lang="en-IN" sz="3200" u="sng" dirty="0">
                <a:latin typeface="Times New Roman" panose="02020603050405020304" pitchFamily="18" charset="0"/>
                <a:cs typeface="Times New Roman" panose="02020603050405020304" pitchFamily="18" charset="0"/>
              </a:rPr>
              <a:t>Introduction</a:t>
            </a:r>
          </a:p>
        </p:txBody>
      </p:sp>
      <p:pic>
        <p:nvPicPr>
          <p:cNvPr id="5" name="Content Placeholder 4">
            <a:extLst>
              <a:ext uri="{FF2B5EF4-FFF2-40B4-BE49-F238E27FC236}">
                <a16:creationId xmlns:a16="http://schemas.microsoft.com/office/drawing/2014/main" id="{43C9E640-E91B-46CD-A3B9-9FCF4C894F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928668"/>
            <a:ext cx="3486637" cy="2686425"/>
          </a:xfrm>
        </p:spPr>
      </p:pic>
      <p:sp>
        <p:nvSpPr>
          <p:cNvPr id="7" name="TextBox 6">
            <a:extLst>
              <a:ext uri="{FF2B5EF4-FFF2-40B4-BE49-F238E27FC236}">
                <a16:creationId xmlns:a16="http://schemas.microsoft.com/office/drawing/2014/main" id="{4832AB06-4B51-41D2-A006-504596008FF8}"/>
              </a:ext>
            </a:extLst>
          </p:cNvPr>
          <p:cNvSpPr txBox="1"/>
          <p:nvPr/>
        </p:nvSpPr>
        <p:spPr>
          <a:xfrm>
            <a:off x="4769401" y="3107094"/>
            <a:ext cx="6195527" cy="2585323"/>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Human emotion is a complex phenomenon which comes from human brain and is associated with wide variety of human feelings thoughts and behaviours .Hence they affect our ability to act rationally in cases such as decision making, perception and human intelligence.</a:t>
            </a:r>
          </a:p>
          <a:p>
            <a:endParaRPr lang="en-IN" dirty="0"/>
          </a:p>
        </p:txBody>
      </p:sp>
      <p:sp>
        <p:nvSpPr>
          <p:cNvPr id="8" name="TextBox 7">
            <a:extLst>
              <a:ext uri="{FF2B5EF4-FFF2-40B4-BE49-F238E27FC236}">
                <a16:creationId xmlns:a16="http://schemas.microsoft.com/office/drawing/2014/main" id="{2E43CEC9-E49A-4F48-873A-A5C964A4284C}"/>
              </a:ext>
            </a:extLst>
          </p:cNvPr>
          <p:cNvSpPr txBox="1"/>
          <p:nvPr/>
        </p:nvSpPr>
        <p:spPr>
          <a:xfrm>
            <a:off x="838200" y="1937225"/>
            <a:ext cx="5971592" cy="461665"/>
          </a:xfrm>
          <a:prstGeom prst="rect">
            <a:avLst/>
          </a:prstGeom>
          <a:noFill/>
        </p:spPr>
        <p:txBody>
          <a:bodyPr wrap="square" rtlCol="0">
            <a:spAutoFit/>
          </a:bodyPr>
          <a:lstStyle/>
          <a:p>
            <a:r>
              <a:rPr lang="en-IN" sz="2400" u="sng" dirty="0">
                <a:latin typeface="Times New Roman" panose="02020603050405020304" pitchFamily="18" charset="0"/>
                <a:cs typeface="Times New Roman" panose="02020603050405020304" pitchFamily="18" charset="0"/>
              </a:rPr>
              <a:t>Human Emotions:</a:t>
            </a:r>
          </a:p>
        </p:txBody>
      </p:sp>
    </p:spTree>
    <p:extLst>
      <p:ext uri="{BB962C8B-B14F-4D97-AF65-F5344CB8AC3E}">
        <p14:creationId xmlns:p14="http://schemas.microsoft.com/office/powerpoint/2010/main" val="3347508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2C43E-EB32-4834-BA3F-742E721FE1F6}"/>
              </a:ext>
            </a:extLst>
          </p:cNvPr>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Continued…</a:t>
            </a:r>
          </a:p>
        </p:txBody>
      </p:sp>
      <p:sp>
        <p:nvSpPr>
          <p:cNvPr id="3" name="Content Placeholder 2">
            <a:extLst>
              <a:ext uri="{FF2B5EF4-FFF2-40B4-BE49-F238E27FC236}">
                <a16:creationId xmlns:a16="http://schemas.microsoft.com/office/drawing/2014/main" id="{B98B060E-3651-4990-B026-DFBB7E5AD9AC}"/>
              </a:ext>
            </a:extLst>
          </p:cNvPr>
          <p:cNvSpPr>
            <a:spLocks noGrp="1"/>
          </p:cNvSpPr>
          <p:nvPr>
            <p:ph idx="1"/>
          </p:nvPr>
        </p:nvSpPr>
        <p:spPr>
          <a:xfrm>
            <a:off x="838200" y="1390261"/>
            <a:ext cx="10515600" cy="4786702"/>
          </a:xfrm>
        </p:spPr>
        <p:txBody>
          <a:bodyPr/>
          <a:lstStyle/>
          <a:p>
            <a:r>
              <a:rPr lang="en-IN" sz="3000" dirty="0">
                <a:latin typeface="Times New Roman" panose="02020603050405020304" pitchFamily="18" charset="0"/>
                <a:cs typeface="Times New Roman" panose="02020603050405020304" pitchFamily="18" charset="0"/>
              </a:rPr>
              <a:t>EEG </a:t>
            </a:r>
          </a:p>
          <a:p>
            <a:endParaRPr lang="en-IN" dirty="0"/>
          </a:p>
        </p:txBody>
      </p:sp>
      <p:pic>
        <p:nvPicPr>
          <p:cNvPr id="5" name="Picture 4">
            <a:extLst>
              <a:ext uri="{FF2B5EF4-FFF2-40B4-BE49-F238E27FC236}">
                <a16:creationId xmlns:a16="http://schemas.microsoft.com/office/drawing/2014/main" id="{ECA8DC07-FB9C-4363-9809-672A4F175F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7629" y="1211599"/>
            <a:ext cx="6337041" cy="3966891"/>
          </a:xfrm>
          <a:prstGeom prst="rect">
            <a:avLst/>
          </a:prstGeom>
        </p:spPr>
      </p:pic>
      <p:sp>
        <p:nvSpPr>
          <p:cNvPr id="6" name="TextBox 5">
            <a:extLst>
              <a:ext uri="{FF2B5EF4-FFF2-40B4-BE49-F238E27FC236}">
                <a16:creationId xmlns:a16="http://schemas.microsoft.com/office/drawing/2014/main" id="{9898B8C1-0C20-4A05-9CCB-5B7358787A77}"/>
              </a:ext>
            </a:extLst>
          </p:cNvPr>
          <p:cNvSpPr txBox="1"/>
          <p:nvPr/>
        </p:nvSpPr>
        <p:spPr>
          <a:xfrm>
            <a:off x="1043474" y="5141168"/>
            <a:ext cx="9145555" cy="1200329"/>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Electroencephalography (E.E.G) is a brain imaging technique which records the electrical activity of the brain using electrodes placed on the scalp</a:t>
            </a:r>
            <a:r>
              <a:rPr lang="en-US" dirty="0">
                <a:latin typeface="Times New Roman" panose="02020603050405020304" pitchFamily="18" charset="0"/>
                <a:cs typeface="Times New Roman" panose="02020603050405020304" pitchFamily="18" charset="0"/>
              </a:rPr>
              <a:t>.</a:t>
            </a:r>
            <a:endParaRPr lang="en-IN" dirty="0"/>
          </a:p>
        </p:txBody>
      </p:sp>
    </p:spTree>
    <p:extLst>
      <p:ext uri="{BB962C8B-B14F-4D97-AF65-F5344CB8AC3E}">
        <p14:creationId xmlns:p14="http://schemas.microsoft.com/office/powerpoint/2010/main" val="56944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DBC95-E380-47D0-AB0A-5020EDE9041D}"/>
              </a:ext>
            </a:extLst>
          </p:cNvPr>
          <p:cNvSpPr>
            <a:spLocks noGrp="1"/>
          </p:cNvSpPr>
          <p:nvPr>
            <p:ph type="title"/>
          </p:nvPr>
        </p:nvSpPr>
        <p:spPr/>
        <p:txBody>
          <a:bodyPr>
            <a:normAutofit/>
          </a:bodyPr>
          <a:lstStyle/>
          <a:p>
            <a:r>
              <a:rPr lang="en-IN" sz="3200" u="sng" dirty="0">
                <a:latin typeface="Times New Roman" panose="02020603050405020304" pitchFamily="18" charset="0"/>
                <a:cs typeface="Times New Roman" panose="02020603050405020304" pitchFamily="18" charset="0"/>
              </a:rPr>
              <a:t>EEG Signals in detecting Human Emotions</a:t>
            </a:r>
          </a:p>
        </p:txBody>
      </p:sp>
      <p:sp>
        <p:nvSpPr>
          <p:cNvPr id="8" name="TextBox 7">
            <a:extLst>
              <a:ext uri="{FF2B5EF4-FFF2-40B4-BE49-F238E27FC236}">
                <a16:creationId xmlns:a16="http://schemas.microsoft.com/office/drawing/2014/main" id="{A07F8540-8DB8-41BD-9A42-C1296522066F}"/>
              </a:ext>
            </a:extLst>
          </p:cNvPr>
          <p:cNvSpPr txBox="1"/>
          <p:nvPr/>
        </p:nvSpPr>
        <p:spPr>
          <a:xfrm>
            <a:off x="1080796" y="5033067"/>
            <a:ext cx="9201539" cy="1569660"/>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EEG Signals can take hundreds to thousands of snapshots of electrical activity from multiple electrodes within a single second. This renders EEG an ideal technology to study the precise time-course of cognitive and emotional processing underlying behavior</a:t>
            </a:r>
            <a:endParaRPr lang="en-IN" sz="2400" dirty="0"/>
          </a:p>
        </p:txBody>
      </p:sp>
      <p:pic>
        <p:nvPicPr>
          <p:cNvPr id="12" name="Content Placeholder 11">
            <a:extLst>
              <a:ext uri="{FF2B5EF4-FFF2-40B4-BE49-F238E27FC236}">
                <a16:creationId xmlns:a16="http://schemas.microsoft.com/office/drawing/2014/main" id="{F47CCC7F-E6E5-43E9-983F-CFF945BDAA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1355" y="1405748"/>
            <a:ext cx="6159395" cy="3371526"/>
          </a:xfrm>
        </p:spPr>
      </p:pic>
    </p:spTree>
    <p:extLst>
      <p:ext uri="{BB962C8B-B14F-4D97-AF65-F5344CB8AC3E}">
        <p14:creationId xmlns:p14="http://schemas.microsoft.com/office/powerpoint/2010/main" val="253939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F7115-200C-43B6-A0EB-D31611D92513}"/>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Motivation</a:t>
            </a:r>
            <a:endParaRPr lang="en-IN"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94C8199-6E1E-4F38-B013-E178F9E8BA1E}"/>
              </a:ext>
            </a:extLst>
          </p:cNvPr>
          <p:cNvSpPr>
            <a:spLocks noGrp="1"/>
          </p:cNvSpPr>
          <p:nvPr>
            <p:ph idx="1"/>
          </p:nvPr>
        </p:nvSpPr>
        <p:spPr>
          <a:xfrm>
            <a:off x="838200" y="1838131"/>
            <a:ext cx="10515600" cy="4338832"/>
          </a:xfrm>
        </p:spPr>
        <p:txBody>
          <a:bodyPr>
            <a:normAutofit/>
          </a:bodyPr>
          <a:lstStyle/>
          <a:p>
            <a:pPr algn="just"/>
            <a:r>
              <a:rPr lang="en-US" dirty="0">
                <a:latin typeface="Times New Roman" panose="02020603050405020304" pitchFamily="18" charset="0"/>
                <a:cs typeface="Times New Roman" panose="02020603050405020304" pitchFamily="18" charset="0"/>
              </a:rPr>
              <a:t>Humans react differently to different situations and these changes in emotions will help doctors to </a:t>
            </a:r>
            <a:r>
              <a:rPr lang="en-US" dirty="0" err="1">
                <a:latin typeface="Times New Roman" panose="02020603050405020304" pitchFamily="18" charset="0"/>
                <a:cs typeface="Times New Roman" panose="02020603050405020304" pitchFamily="18" charset="0"/>
              </a:rPr>
              <a:t>diagonise</a:t>
            </a:r>
            <a:r>
              <a:rPr lang="en-US" dirty="0">
                <a:latin typeface="Times New Roman" panose="02020603050405020304" pitchFamily="18" charset="0"/>
                <a:cs typeface="Times New Roman" panose="02020603050405020304" pitchFamily="18" charset="0"/>
              </a:rPr>
              <a:t> any disease and the responses to medications.</a:t>
            </a:r>
          </a:p>
          <a:p>
            <a:pPr algn="just"/>
            <a:r>
              <a:rPr lang="en-IN" dirty="0">
                <a:latin typeface="Times New Roman" panose="02020603050405020304" pitchFamily="18" charset="0"/>
                <a:cs typeface="Times New Roman" panose="02020603050405020304" pitchFamily="18" charset="0"/>
              </a:rPr>
              <a:t>Study of Human Emotions can be used for Mind Implementation of Robots.</a:t>
            </a:r>
          </a:p>
          <a:p>
            <a:pPr algn="just"/>
            <a:r>
              <a:rPr lang="en-IN" dirty="0">
                <a:latin typeface="Times New Roman" panose="02020603050405020304" pitchFamily="18" charset="0"/>
                <a:cs typeface="Times New Roman" panose="02020603050405020304" pitchFamily="18" charset="0"/>
              </a:rPr>
              <a:t>It gives clear idea about customer satisfaction in e-learning and marketing</a:t>
            </a:r>
          </a:p>
          <a:p>
            <a:pPr algn="just"/>
            <a:r>
              <a:rPr lang="en-IN" dirty="0">
                <a:latin typeface="Times New Roman" panose="02020603050405020304" pitchFamily="18" charset="0"/>
                <a:cs typeface="Times New Roman" panose="02020603050405020304" pitchFamily="18" charset="0"/>
              </a:rPr>
              <a:t>It helps in analysis of behaviour of criminals in investigations.</a:t>
            </a:r>
          </a:p>
        </p:txBody>
      </p:sp>
    </p:spTree>
    <p:extLst>
      <p:ext uri="{BB962C8B-B14F-4D97-AF65-F5344CB8AC3E}">
        <p14:creationId xmlns:p14="http://schemas.microsoft.com/office/powerpoint/2010/main" val="872394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5FED5E55-4BD7-4BCA-924B-0CB0C2D892C0}"/>
              </a:ext>
            </a:extLst>
          </p:cNvPr>
          <p:cNvGraphicFramePr>
            <a:graphicFrameLocks noGrp="1"/>
          </p:cNvGraphicFramePr>
          <p:nvPr>
            <p:extLst>
              <p:ext uri="{D42A27DB-BD31-4B8C-83A1-F6EECF244321}">
                <p14:modId xmlns:p14="http://schemas.microsoft.com/office/powerpoint/2010/main" val="3625191529"/>
              </p:ext>
            </p:extLst>
          </p:nvPr>
        </p:nvGraphicFramePr>
        <p:xfrm>
          <a:off x="1731238" y="799380"/>
          <a:ext cx="7991259" cy="6035040"/>
        </p:xfrm>
        <a:graphic>
          <a:graphicData uri="http://schemas.openxmlformats.org/drawingml/2006/table">
            <a:tbl>
              <a:tblPr firstRow="1" bandRow="1">
                <a:tableStyleId>{5C22544A-7EE6-4342-B048-85BDC9FD1C3A}</a:tableStyleId>
              </a:tblPr>
              <a:tblGrid>
                <a:gridCol w="1425655">
                  <a:extLst>
                    <a:ext uri="{9D8B030D-6E8A-4147-A177-3AD203B41FA5}">
                      <a16:colId xmlns:a16="http://schemas.microsoft.com/office/drawing/2014/main" val="283533493"/>
                    </a:ext>
                  </a:extLst>
                </a:gridCol>
                <a:gridCol w="1686354">
                  <a:extLst>
                    <a:ext uri="{9D8B030D-6E8A-4147-A177-3AD203B41FA5}">
                      <a16:colId xmlns:a16="http://schemas.microsoft.com/office/drawing/2014/main" val="2371882717"/>
                    </a:ext>
                  </a:extLst>
                </a:gridCol>
                <a:gridCol w="2841077">
                  <a:extLst>
                    <a:ext uri="{9D8B030D-6E8A-4147-A177-3AD203B41FA5}">
                      <a16:colId xmlns:a16="http://schemas.microsoft.com/office/drawing/2014/main" val="3053835369"/>
                    </a:ext>
                  </a:extLst>
                </a:gridCol>
                <a:gridCol w="2038173">
                  <a:extLst>
                    <a:ext uri="{9D8B030D-6E8A-4147-A177-3AD203B41FA5}">
                      <a16:colId xmlns:a16="http://schemas.microsoft.com/office/drawing/2014/main" val="1951149580"/>
                    </a:ext>
                  </a:extLst>
                </a:gridCol>
              </a:tblGrid>
              <a:tr h="577461">
                <a:tc>
                  <a:txBody>
                    <a:bodyPr/>
                    <a:lstStyle/>
                    <a:p>
                      <a:pPr marL="0" indent="0" algn="ctr"/>
                      <a:r>
                        <a:rPr lang="en-IN" sz="1800" dirty="0">
                          <a:solidFill>
                            <a:schemeClr val="tx1"/>
                          </a:solidFill>
                          <a:latin typeface="Times New Roman" panose="02020603050405020304" pitchFamily="18" charset="0"/>
                          <a:cs typeface="Times New Roman" panose="02020603050405020304" pitchFamily="18" charset="0"/>
                        </a:rPr>
                        <a:t>Author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Issue Considered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Method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a:r>
                        <a:rPr lang="en-IN" sz="1800" dirty="0">
                          <a:solidFill>
                            <a:schemeClr val="tx1"/>
                          </a:solidFill>
                          <a:latin typeface="Times New Roman" panose="02020603050405020304" pitchFamily="18" charset="0"/>
                          <a:cs typeface="Times New Roman" panose="02020603050405020304" pitchFamily="18" charset="0"/>
                        </a:rPr>
                        <a:t>Remark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13846167"/>
                  </a:ext>
                </a:extLst>
              </a:tr>
              <a:tr h="2804812">
                <a:tc>
                  <a:txBody>
                    <a:bodyPr/>
                    <a:lstStyle/>
                    <a:p>
                      <a:pPr algn="ctr"/>
                      <a:r>
                        <a:rPr lang="en-IN" sz="1800" dirty="0">
                          <a:latin typeface="Times New Roman" panose="02020603050405020304" pitchFamily="18" charset="0"/>
                          <a:cs typeface="Times New Roman" panose="02020603050405020304" pitchFamily="18" charset="0"/>
                        </a:rPr>
                        <a:t>Keshav Murthy</a:t>
                      </a:r>
                    </a:p>
                    <a:p>
                      <a:pPr algn="ctr"/>
                      <a:r>
                        <a:rPr lang="en-IN" sz="1800" dirty="0" err="1">
                          <a:solidFill>
                            <a:schemeClr val="tx1"/>
                          </a:solidFill>
                          <a:latin typeface="Times New Roman" panose="02020603050405020304" pitchFamily="18" charset="0"/>
                          <a:cs typeface="Times New Roman" panose="02020603050405020304" pitchFamily="18" charset="0"/>
                        </a:rPr>
                        <a:t>etl</a:t>
                      </a:r>
                      <a:endParaRPr lang="en-IN" sz="1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latin typeface="Times New Roman" panose="02020603050405020304" pitchFamily="18" charset="0"/>
                          <a:cs typeface="Times New Roman" panose="02020603050405020304" pitchFamily="18" charset="0"/>
                        </a:rPr>
                        <a:t>Behaviour Detection using EEG</a:t>
                      </a:r>
                      <a:endParaRPr lang="en-IN" sz="1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Feature based approach was followed .Synchronisation </a:t>
                      </a:r>
                      <a:r>
                        <a:rPr lang="en-IN" sz="1800" dirty="0" err="1">
                          <a:solidFill>
                            <a:schemeClr val="tx1"/>
                          </a:solidFill>
                          <a:latin typeface="Times New Roman" panose="02020603050405020304" pitchFamily="18" charset="0"/>
                          <a:cs typeface="Times New Roman" panose="02020603050405020304" pitchFamily="18" charset="0"/>
                        </a:rPr>
                        <a:t>Likehood</a:t>
                      </a:r>
                      <a:r>
                        <a:rPr lang="en-IN" sz="1800" dirty="0">
                          <a:solidFill>
                            <a:schemeClr val="tx1"/>
                          </a:solidFill>
                          <a:latin typeface="Times New Roman" panose="02020603050405020304" pitchFamily="18" charset="0"/>
                          <a:cs typeface="Times New Roman" panose="02020603050405020304" pitchFamily="18" charset="0"/>
                        </a:rPr>
                        <a:t> between lobes was stored in SL Matrix and used to represent state of </a:t>
                      </a:r>
                      <a:r>
                        <a:rPr lang="en-IN" sz="1800" dirty="0" err="1">
                          <a:solidFill>
                            <a:schemeClr val="tx1"/>
                          </a:solidFill>
                          <a:latin typeface="Times New Roman" panose="02020603050405020304" pitchFamily="18" charset="0"/>
                          <a:cs typeface="Times New Roman" panose="02020603050405020304" pitchFamily="18" charset="0"/>
                        </a:rPr>
                        <a:t>brain.The</a:t>
                      </a:r>
                      <a:r>
                        <a:rPr lang="en-IN" sz="1800" dirty="0">
                          <a:solidFill>
                            <a:schemeClr val="tx1"/>
                          </a:solidFill>
                          <a:latin typeface="Times New Roman" panose="02020603050405020304" pitchFamily="18" charset="0"/>
                          <a:cs typeface="Times New Roman" panose="02020603050405020304" pitchFamily="18" charset="0"/>
                        </a:rPr>
                        <a:t> Time Series of weight vectors corresponds to principal components of SL matrix at each time point is used to classify.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latin typeface="Times New Roman" panose="02020603050405020304" pitchFamily="18" charset="0"/>
                          <a:cs typeface="Times New Roman" panose="02020603050405020304" pitchFamily="18" charset="0"/>
                        </a:rPr>
                        <a:t> Noise Removal is a challenge to be addressed for better accuracy.</a:t>
                      </a:r>
                      <a:endParaRPr lang="en-IN" sz="1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5905784"/>
                  </a:ext>
                </a:extLst>
              </a:tr>
              <a:tr h="1814878">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Prashant </a:t>
                      </a:r>
                      <a:r>
                        <a:rPr lang="en-IN" sz="1800" dirty="0" err="1">
                          <a:solidFill>
                            <a:schemeClr val="tx1"/>
                          </a:solidFill>
                          <a:latin typeface="Times New Roman" panose="02020603050405020304" pitchFamily="18" charset="0"/>
                          <a:cs typeface="Times New Roman" panose="02020603050405020304" pitchFamily="18" charset="0"/>
                        </a:rPr>
                        <a:t>Lahane</a:t>
                      </a:r>
                      <a:endParaRPr lang="en-IN" sz="1800" dirty="0">
                        <a:solidFill>
                          <a:schemeClr val="tx1"/>
                        </a:solidFill>
                        <a:latin typeface="Times New Roman" panose="02020603050405020304" pitchFamily="18" charset="0"/>
                        <a:cs typeface="Times New Roman" panose="02020603050405020304" pitchFamily="18" charset="0"/>
                      </a:endParaRPr>
                    </a:p>
                    <a:p>
                      <a:pPr algn="ctr"/>
                      <a:endParaRPr lang="en-IN" sz="1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Human Emotion Detection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err="1">
                          <a:solidFill>
                            <a:schemeClr val="tx1"/>
                          </a:solidFill>
                          <a:latin typeface="Times New Roman" panose="02020603050405020304" pitchFamily="18" charset="0"/>
                          <a:cs typeface="Times New Roman" panose="02020603050405020304" pitchFamily="18" charset="0"/>
                        </a:rPr>
                        <a:t>Teager</a:t>
                      </a:r>
                      <a:r>
                        <a:rPr lang="en-IN" sz="1800" dirty="0">
                          <a:solidFill>
                            <a:schemeClr val="tx1"/>
                          </a:solidFill>
                          <a:latin typeface="Times New Roman" panose="02020603050405020304" pitchFamily="18" charset="0"/>
                          <a:cs typeface="Times New Roman" panose="02020603050405020304" pitchFamily="18" charset="0"/>
                        </a:rPr>
                        <a:t> </a:t>
                      </a:r>
                      <a:r>
                        <a:rPr lang="en-IN" sz="1800" dirty="0" err="1">
                          <a:solidFill>
                            <a:schemeClr val="tx1"/>
                          </a:solidFill>
                          <a:latin typeface="Times New Roman" panose="02020603050405020304" pitchFamily="18" charset="0"/>
                          <a:cs typeface="Times New Roman" panose="02020603050405020304" pitchFamily="18" charset="0"/>
                        </a:rPr>
                        <a:t>Keager</a:t>
                      </a:r>
                      <a:r>
                        <a:rPr lang="en-IN" sz="1800" dirty="0">
                          <a:solidFill>
                            <a:schemeClr val="tx1"/>
                          </a:solidFill>
                          <a:latin typeface="Times New Roman" panose="02020603050405020304" pitchFamily="18" charset="0"/>
                          <a:cs typeface="Times New Roman" panose="02020603050405020304" pitchFamily="18" charset="0"/>
                        </a:rPr>
                        <a:t> Energy operator is new approach of energy </a:t>
                      </a:r>
                      <a:r>
                        <a:rPr lang="en-IN" sz="1800" dirty="0" err="1">
                          <a:solidFill>
                            <a:schemeClr val="tx1"/>
                          </a:solidFill>
                          <a:latin typeface="Times New Roman" panose="02020603050405020304" pitchFamily="18" charset="0"/>
                          <a:cs typeface="Times New Roman" panose="02020603050405020304" pitchFamily="18" charset="0"/>
                        </a:rPr>
                        <a:t>measure.It</a:t>
                      </a:r>
                      <a:r>
                        <a:rPr lang="en-IN" sz="1800" dirty="0">
                          <a:solidFill>
                            <a:schemeClr val="tx1"/>
                          </a:solidFill>
                          <a:latin typeface="Times New Roman" panose="02020603050405020304" pitchFamily="18" charset="0"/>
                          <a:cs typeface="Times New Roman" panose="02020603050405020304" pitchFamily="18" charset="0"/>
                        </a:rPr>
                        <a:t> is characteristic of time and can track changes in </a:t>
                      </a:r>
                      <a:r>
                        <a:rPr lang="en-IN" sz="1800" dirty="0" err="1">
                          <a:solidFill>
                            <a:schemeClr val="tx1"/>
                          </a:solidFill>
                          <a:latin typeface="Times New Roman" panose="02020603050405020304" pitchFamily="18" charset="0"/>
                          <a:cs typeface="Times New Roman" panose="02020603050405020304" pitchFamily="18" charset="0"/>
                        </a:rPr>
                        <a:t>signal.It</a:t>
                      </a:r>
                      <a:r>
                        <a:rPr lang="en-IN" sz="1800" dirty="0">
                          <a:solidFill>
                            <a:schemeClr val="tx1"/>
                          </a:solidFill>
                          <a:latin typeface="Times New Roman" panose="02020603050405020304" pitchFamily="18" charset="0"/>
                          <a:cs typeface="Times New Roman" panose="02020603050405020304" pitchFamily="18" charset="0"/>
                        </a:rPr>
                        <a:t> is used as new feature and the extracted features are categorized by classifier.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T.K.E Operator is simple with fast execution.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16083654"/>
                  </a:ext>
                </a:extLst>
              </a:tr>
            </a:tbl>
          </a:graphicData>
        </a:graphic>
      </p:graphicFrame>
      <p:sp>
        <p:nvSpPr>
          <p:cNvPr id="4" name="TextBox 3">
            <a:extLst>
              <a:ext uri="{FF2B5EF4-FFF2-40B4-BE49-F238E27FC236}">
                <a16:creationId xmlns:a16="http://schemas.microsoft.com/office/drawing/2014/main" id="{8216F158-A769-45CA-8EDB-1C2904CAC7EF}"/>
              </a:ext>
            </a:extLst>
          </p:cNvPr>
          <p:cNvSpPr txBox="1"/>
          <p:nvPr/>
        </p:nvSpPr>
        <p:spPr>
          <a:xfrm>
            <a:off x="462274" y="23580"/>
            <a:ext cx="4510943" cy="584775"/>
          </a:xfrm>
          <a:prstGeom prst="rect">
            <a:avLst/>
          </a:prstGeom>
          <a:noFill/>
        </p:spPr>
        <p:txBody>
          <a:bodyPr wrap="square" rtlCol="0">
            <a:spAutoFit/>
          </a:bodyPr>
          <a:lstStyle/>
          <a:p>
            <a:r>
              <a:rPr lang="en-IN" sz="3200" u="sng" dirty="0">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val="913062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5FED5E55-4BD7-4BCA-924B-0CB0C2D892C0}"/>
              </a:ext>
            </a:extLst>
          </p:cNvPr>
          <p:cNvGraphicFramePr>
            <a:graphicFrameLocks noGrp="1"/>
          </p:cNvGraphicFramePr>
          <p:nvPr>
            <p:extLst>
              <p:ext uri="{D42A27DB-BD31-4B8C-83A1-F6EECF244321}">
                <p14:modId xmlns:p14="http://schemas.microsoft.com/office/powerpoint/2010/main" val="1926332540"/>
              </p:ext>
            </p:extLst>
          </p:nvPr>
        </p:nvGraphicFramePr>
        <p:xfrm>
          <a:off x="1927181" y="882675"/>
          <a:ext cx="7991259" cy="5760720"/>
        </p:xfrm>
        <a:graphic>
          <a:graphicData uri="http://schemas.openxmlformats.org/drawingml/2006/table">
            <a:tbl>
              <a:tblPr firstRow="1" bandRow="1">
                <a:tableStyleId>{5C22544A-7EE6-4342-B048-85BDC9FD1C3A}</a:tableStyleId>
              </a:tblPr>
              <a:tblGrid>
                <a:gridCol w="1425655">
                  <a:extLst>
                    <a:ext uri="{9D8B030D-6E8A-4147-A177-3AD203B41FA5}">
                      <a16:colId xmlns:a16="http://schemas.microsoft.com/office/drawing/2014/main" val="283533493"/>
                    </a:ext>
                  </a:extLst>
                </a:gridCol>
                <a:gridCol w="1686354">
                  <a:extLst>
                    <a:ext uri="{9D8B030D-6E8A-4147-A177-3AD203B41FA5}">
                      <a16:colId xmlns:a16="http://schemas.microsoft.com/office/drawing/2014/main" val="2371882717"/>
                    </a:ext>
                  </a:extLst>
                </a:gridCol>
                <a:gridCol w="2841077">
                  <a:extLst>
                    <a:ext uri="{9D8B030D-6E8A-4147-A177-3AD203B41FA5}">
                      <a16:colId xmlns:a16="http://schemas.microsoft.com/office/drawing/2014/main" val="3053835369"/>
                    </a:ext>
                  </a:extLst>
                </a:gridCol>
                <a:gridCol w="2038173">
                  <a:extLst>
                    <a:ext uri="{9D8B030D-6E8A-4147-A177-3AD203B41FA5}">
                      <a16:colId xmlns:a16="http://schemas.microsoft.com/office/drawing/2014/main" val="1951149580"/>
                    </a:ext>
                  </a:extLst>
                </a:gridCol>
              </a:tblGrid>
              <a:tr h="577461">
                <a:tc>
                  <a:txBody>
                    <a:bodyPr/>
                    <a:lstStyle/>
                    <a:p>
                      <a:pPr marL="0" indent="0" algn="ctr"/>
                      <a:r>
                        <a:rPr lang="en-IN" sz="1800" dirty="0">
                          <a:solidFill>
                            <a:schemeClr val="tx1"/>
                          </a:solidFill>
                          <a:latin typeface="Times New Roman" panose="02020603050405020304" pitchFamily="18" charset="0"/>
                          <a:cs typeface="Times New Roman" panose="02020603050405020304" pitchFamily="18" charset="0"/>
                        </a:rPr>
                        <a:t>Author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Issue Considered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Method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a:r>
                        <a:rPr lang="en-IN" sz="1800" dirty="0">
                          <a:solidFill>
                            <a:schemeClr val="tx1"/>
                          </a:solidFill>
                          <a:latin typeface="Times New Roman" panose="02020603050405020304" pitchFamily="18" charset="0"/>
                          <a:cs typeface="Times New Roman" panose="02020603050405020304" pitchFamily="18" charset="0"/>
                        </a:rPr>
                        <a:t>Remark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13846167"/>
                  </a:ext>
                </a:extLst>
              </a:tr>
              <a:tr h="2804812">
                <a:tc>
                  <a:txBody>
                    <a:bodyPr/>
                    <a:lstStyle/>
                    <a:p>
                      <a:pPr algn="ctr"/>
                      <a:r>
                        <a:rPr lang="en-IN" sz="1800" dirty="0">
                          <a:latin typeface="Times New Roman" panose="02020603050405020304" pitchFamily="18" charset="0"/>
                          <a:cs typeface="Times New Roman" panose="02020603050405020304" pitchFamily="18" charset="0"/>
                        </a:rPr>
                        <a:t>Thejaswini S</a:t>
                      </a:r>
                    </a:p>
                    <a:p>
                      <a:pPr algn="ctr"/>
                      <a:r>
                        <a:rPr lang="en-IN" sz="1800" dirty="0">
                          <a:solidFill>
                            <a:schemeClr val="tx1"/>
                          </a:solidFill>
                          <a:latin typeface="Times New Roman" panose="02020603050405020304" pitchFamily="18" charset="0"/>
                          <a:cs typeface="Times New Roman" panose="02020603050405020304" pitchFamily="18" charset="0"/>
                        </a:rPr>
                        <a:t>etc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latin typeface="Times New Roman" panose="02020603050405020304" pitchFamily="18" charset="0"/>
                          <a:cs typeface="Times New Roman" panose="02020603050405020304" pitchFamily="18" charset="0"/>
                        </a:rPr>
                        <a:t>EEG signal Based Emotion Detection </a:t>
                      </a:r>
                      <a:endParaRPr lang="en-IN" sz="1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latin typeface="Times New Roman" panose="02020603050405020304" pitchFamily="18" charset="0"/>
                          <a:cs typeface="Times New Roman" panose="02020603050405020304" pitchFamily="18" charset="0"/>
                        </a:rPr>
                        <a:t>The models developed for detecting emotion states are preferably supervised algorithms. the pre-processed data are </a:t>
                      </a:r>
                      <a:r>
                        <a:rPr lang="en-IN" sz="1800" dirty="0" err="1">
                          <a:latin typeface="Times New Roman" panose="02020603050405020304" pitchFamily="18" charset="0"/>
                          <a:cs typeface="Times New Roman" panose="02020603050405020304" pitchFamily="18" charset="0"/>
                        </a:rPr>
                        <a:t>analyzed</a:t>
                      </a:r>
                      <a:r>
                        <a:rPr lang="en-IN" sz="1800" dirty="0">
                          <a:latin typeface="Times New Roman" panose="02020603050405020304" pitchFamily="18" charset="0"/>
                          <a:cs typeface="Times New Roman" panose="02020603050405020304" pitchFamily="18" charset="0"/>
                        </a:rPr>
                        <a:t> using different features in frequency and time domain. A supervised machine learning model is developed to identify the emotion states into 4 classes.</a:t>
                      </a:r>
                      <a:endParaRPr lang="en-IN" sz="1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latin typeface="Times New Roman" panose="02020603050405020304" pitchFamily="18" charset="0"/>
                          <a:cs typeface="Times New Roman" panose="02020603050405020304" pitchFamily="18" charset="0"/>
                        </a:rPr>
                        <a:t> Some more features can be added to increase the classifier rate. A robust model can be developed to classify inner emotions for different databases</a:t>
                      </a:r>
                      <a:endParaRPr lang="en-IN" sz="1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5905784"/>
                  </a:ext>
                </a:extLst>
              </a:tr>
              <a:tr h="1814878">
                <a:tc>
                  <a:txBody>
                    <a:bodyPr/>
                    <a:lstStyle/>
                    <a:p>
                      <a:pPr algn="ctr"/>
                      <a:r>
                        <a:rPr lang="en-IN" dirty="0" err="1">
                          <a:latin typeface="Times New Roman" panose="02020603050405020304" pitchFamily="18" charset="0"/>
                          <a:cs typeface="Times New Roman" panose="02020603050405020304" pitchFamily="18" charset="0"/>
                        </a:rPr>
                        <a:t>Manar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Hosny</a:t>
                      </a:r>
                      <a:endParaRPr lang="en-IN" dirty="0">
                        <a:latin typeface="Times New Roman" panose="02020603050405020304" pitchFamily="18" charset="0"/>
                        <a:cs typeface="Times New Roman" panose="02020603050405020304" pitchFamily="18" charset="0"/>
                      </a:endParaRPr>
                    </a:p>
                    <a:p>
                      <a:pPr algn="ctr"/>
                      <a:r>
                        <a:rPr lang="en-IN" sz="1800">
                          <a:solidFill>
                            <a:schemeClr val="tx1"/>
                          </a:solidFill>
                          <a:latin typeface="Times New Roman" panose="02020603050405020304" pitchFamily="18" charset="0"/>
                          <a:cs typeface="Times New Roman" panose="02020603050405020304" pitchFamily="18" charset="0"/>
                        </a:rPr>
                        <a:t>etc</a:t>
                      </a:r>
                      <a:endParaRPr lang="en-IN" sz="1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t>Classification of Human Emotions from</a:t>
                      </a:r>
                    </a:p>
                    <a:p>
                      <a:pPr algn="ctr"/>
                      <a:r>
                        <a:rPr lang="en-IN" dirty="0"/>
                        <a:t>EEG Signal using Deep Neural Network</a:t>
                      </a:r>
                      <a:endParaRPr lang="en-IN" sz="1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t>The models developed for EEG signal to the detection of four emotion states (Excitement, Meditation, Boredom, and Frustration) using DNN classification and Random Forest classifier.</a:t>
                      </a:r>
                      <a:endParaRPr lang="en-IN" sz="1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t>The DNN classifier performs best when the dataset is large.</a:t>
                      </a:r>
                      <a:endParaRPr lang="en-IN" sz="1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16083654"/>
                  </a:ext>
                </a:extLst>
              </a:tr>
            </a:tbl>
          </a:graphicData>
        </a:graphic>
      </p:graphicFrame>
      <p:sp>
        <p:nvSpPr>
          <p:cNvPr id="4" name="TextBox 3">
            <a:extLst>
              <a:ext uri="{FF2B5EF4-FFF2-40B4-BE49-F238E27FC236}">
                <a16:creationId xmlns:a16="http://schemas.microsoft.com/office/drawing/2014/main" id="{8216F158-A769-45CA-8EDB-1C2904CAC7EF}"/>
              </a:ext>
            </a:extLst>
          </p:cNvPr>
          <p:cNvSpPr txBox="1"/>
          <p:nvPr/>
        </p:nvSpPr>
        <p:spPr>
          <a:xfrm>
            <a:off x="546249" y="214605"/>
            <a:ext cx="2761863"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29830742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1420</TotalTime>
  <Words>478</Words>
  <Application>Microsoft Office PowerPoint</Application>
  <PresentationFormat>Widescreen</PresentationFormat>
  <Paragraphs>49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Human Emotion Detection using EEG Signals </vt:lpstr>
      <vt:lpstr>Introduction</vt:lpstr>
      <vt:lpstr>Continued…</vt:lpstr>
      <vt:lpstr>EEG Signals in detecting Human Emotions</vt:lpstr>
      <vt:lpstr>Motivation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 Image Segmentation</dc:title>
  <dc:creator>Ajay Wadki</dc:creator>
  <cp:lastModifiedBy>Ajay Wadki</cp:lastModifiedBy>
  <cp:revision>53</cp:revision>
  <dcterms:created xsi:type="dcterms:W3CDTF">2020-02-07T08:24:54Z</dcterms:created>
  <dcterms:modified xsi:type="dcterms:W3CDTF">2020-02-18T06:22:46Z</dcterms:modified>
</cp:coreProperties>
</file>