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282" r:id="rId7"/>
    <p:sldId id="314" r:id="rId8"/>
    <p:sldId id="315" r:id="rId9"/>
    <p:sldId id="317" r:id="rId10"/>
    <p:sldId id="318" r:id="rId11"/>
    <p:sldId id="319" r:id="rId12"/>
    <p:sldId id="321" r:id="rId13"/>
    <p:sldId id="322"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varScale="1">
        <p:scale>
          <a:sx n="73" d="100"/>
          <a:sy n="73" d="100"/>
        </p:scale>
        <p:origin x="404" y="3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mailto:73339ajaykumar@gmail.com"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Exploratory</a:t>
            </a:r>
            <a:br>
              <a:rPr lang="en-US" dirty="0"/>
            </a:br>
            <a:r>
              <a:rPr lang="en-US" dirty="0"/>
              <a:t>Data</a:t>
            </a:r>
            <a:br>
              <a:rPr lang="en-US" dirty="0"/>
            </a:br>
            <a:r>
              <a:rPr lang="en-US" dirty="0"/>
              <a:t>Analysis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10" name="Content Placeholder 9">
            <a:extLst>
              <a:ext uri="{FF2B5EF4-FFF2-40B4-BE49-F238E27FC236}">
                <a16:creationId xmlns:a16="http://schemas.microsoft.com/office/drawing/2014/main" id="{EF1C5197-66B2-E02A-F34D-A5F887EBCAC1}"/>
              </a:ext>
            </a:extLst>
          </p:cNvPr>
          <p:cNvPicPr>
            <a:picLocks noGrp="1" noChangeAspect="1"/>
          </p:cNvPicPr>
          <p:nvPr>
            <p:ph sz="quarter" idx="4"/>
          </p:nvPr>
        </p:nvPicPr>
        <p:blipFill>
          <a:blip r:embed="rId3"/>
          <a:stretch>
            <a:fillRect/>
          </a:stretch>
        </p:blipFill>
        <p:spPr>
          <a:xfrm>
            <a:off x="1872343" y="457199"/>
            <a:ext cx="8319038" cy="3948112"/>
          </a:xfrm>
        </p:spPr>
      </p:pic>
      <p:sp>
        <p:nvSpPr>
          <p:cNvPr id="11" name="TextBox 10">
            <a:extLst>
              <a:ext uri="{FF2B5EF4-FFF2-40B4-BE49-F238E27FC236}">
                <a16:creationId xmlns:a16="http://schemas.microsoft.com/office/drawing/2014/main" id="{8055EE44-0715-4070-85FE-F246A4D69595}"/>
              </a:ext>
            </a:extLst>
          </p:cNvPr>
          <p:cNvSpPr txBox="1"/>
          <p:nvPr/>
        </p:nvSpPr>
        <p:spPr>
          <a:xfrm>
            <a:off x="1872343" y="4486479"/>
            <a:ext cx="7898674" cy="1477328"/>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Observations:</a:t>
            </a:r>
          </a:p>
          <a:p>
            <a:pPr algn="l">
              <a:buFont typeface="Arial" panose="020B0604020202020204" pitchFamily="34" charset="0"/>
              <a:buChar char="•"/>
            </a:pPr>
            <a:r>
              <a:rPr lang="en-US" b="0" i="0" dirty="0">
                <a:solidFill>
                  <a:srgbClr val="212121"/>
                </a:solidFill>
                <a:effectLst/>
                <a:latin typeface="Roboto" panose="02000000000000000000" pitchFamily="2" charset="0"/>
              </a:rPr>
              <a:t>most from both Gender prefer B.Tech Degree</a:t>
            </a:r>
          </a:p>
          <a:p>
            <a:pPr algn="l">
              <a:buFont typeface="Arial" panose="020B0604020202020204" pitchFamily="34" charset="0"/>
              <a:buChar char="•"/>
            </a:pPr>
            <a:r>
              <a:rPr lang="en-US" b="0" i="0" dirty="0">
                <a:solidFill>
                  <a:srgbClr val="212121"/>
                </a:solidFill>
                <a:effectLst/>
                <a:latin typeface="Roboto" panose="02000000000000000000" pitchFamily="2" charset="0"/>
              </a:rPr>
              <a:t>Almost negligible from both the Gender prefer to pursue </a:t>
            </a:r>
            <a:r>
              <a:rPr lang="en-US" b="0" i="0" dirty="0" err="1">
                <a:solidFill>
                  <a:srgbClr val="212121"/>
                </a:solidFill>
                <a:effectLst/>
                <a:latin typeface="Roboto" panose="02000000000000000000" pitchFamily="2" charset="0"/>
              </a:rPr>
              <a:t>M.Sc</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Females are less to pursue </a:t>
            </a:r>
            <a:r>
              <a:rPr lang="en-US" b="0" i="0" dirty="0" err="1">
                <a:solidFill>
                  <a:srgbClr val="212121"/>
                </a:solidFill>
                <a:effectLst/>
                <a:latin typeface="Roboto" panose="02000000000000000000" pitchFamily="2" charset="0"/>
              </a:rPr>
              <a:t>M.Tech</a:t>
            </a:r>
            <a:r>
              <a:rPr lang="en-US" b="0" i="0" dirty="0">
                <a:solidFill>
                  <a:srgbClr val="212121"/>
                </a:solidFill>
                <a:effectLst/>
                <a:latin typeface="Roboto" panose="02000000000000000000" pitchFamily="2" charset="0"/>
              </a:rPr>
              <a:t> when compared to males.</a:t>
            </a:r>
          </a:p>
          <a:p>
            <a:endParaRPr lang="en-IN" dirty="0"/>
          </a:p>
        </p:txBody>
      </p:sp>
    </p:spTree>
    <p:extLst>
      <p:ext uri="{BB962C8B-B14F-4D97-AF65-F5344CB8AC3E}">
        <p14:creationId xmlns:p14="http://schemas.microsoft.com/office/powerpoint/2010/main" val="1686213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Venkata Ajay Kumar Reddy Thumu</a:t>
            </a:r>
          </a:p>
          <a:p>
            <a:r>
              <a:rPr lang="en-US" dirty="0"/>
              <a:t>IN1240935</a:t>
            </a:r>
          </a:p>
          <a:p>
            <a:r>
              <a:rPr lang="en-US" dirty="0">
                <a:hlinkClick r:id="rId3"/>
              </a:rPr>
              <a:t>73339ajaykumar@gmail.com</a:t>
            </a:r>
            <a:endParaRPr lang="en-US" dirty="0"/>
          </a:p>
          <a:p>
            <a:r>
              <a:rPr lang="en-US" dirty="0"/>
              <a:t>+91 7660966715</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Dataset Summary</a:t>
            </a:r>
          </a:p>
          <a:p>
            <a:r>
              <a:rPr lang="en-US" dirty="0"/>
              <a:t>Libraries Used</a:t>
            </a:r>
          </a:p>
          <a:p>
            <a:r>
              <a:rPr lang="en-US" dirty="0"/>
              <a:t>Visualizations and Descriptions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b="0" i="0" dirty="0">
                <a:solidFill>
                  <a:srgbClr val="212121"/>
                </a:solidFill>
                <a:effectLst/>
                <a:latin typeface="Roboto" panose="020F0502020204030204" pitchFamily="2" charset="0"/>
              </a:rPr>
              <a:t>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p>
          <a:p>
            <a:r>
              <a:rPr lang="en-US" dirty="0">
                <a:solidFill>
                  <a:srgbClr val="212121"/>
                </a:solidFill>
                <a:latin typeface="Roboto" panose="020F0502020204030204" pitchFamily="2" charset="0"/>
              </a:rPr>
              <a:t>Our goal is to perform Exploratory Data Analysis on </a:t>
            </a:r>
            <a:r>
              <a:rPr lang="en-US" b="0" i="0" dirty="0">
                <a:solidFill>
                  <a:srgbClr val="212121"/>
                </a:solidFill>
                <a:effectLst/>
                <a:latin typeface="Roboto" panose="02000000000000000000" pitchFamily="2" charset="0"/>
              </a:rPr>
              <a:t>Aspiring Mind Employment Outcome 2015 (AMEO) dataset and share the insights gained by our analysis through </a:t>
            </a:r>
            <a:r>
              <a:rPr lang="en-US" b="0" i="0" dirty="0" err="1">
                <a:solidFill>
                  <a:srgbClr val="212121"/>
                </a:solidFill>
                <a:effectLst/>
                <a:latin typeface="Roboto" panose="02000000000000000000" pitchFamily="2" charset="0"/>
              </a:rPr>
              <a:t>vizualizations</a:t>
            </a:r>
            <a:r>
              <a:rPr lang="en-US" b="0" i="0" dirty="0">
                <a:solidFill>
                  <a:srgbClr val="212121"/>
                </a:solidFill>
                <a:effectLst/>
                <a:latin typeface="Roboto" panose="02000000000000000000" pitchFamily="2" charset="0"/>
              </a:rPr>
              <a:t>.</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5"/>
            <a:ext cx="7043617" cy="754108"/>
          </a:xfrm>
        </p:spPr>
        <p:txBody>
          <a:bodyPr/>
          <a:lstStyle/>
          <a:p>
            <a:r>
              <a:rPr lang="en-US" dirty="0"/>
              <a:t>Libraries Used</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299064"/>
            <a:ext cx="7043618" cy="1637210"/>
          </a:xfrm>
        </p:spPr>
        <p:txBody>
          <a:bodyPr/>
          <a:lstStyle/>
          <a:p>
            <a:pPr marL="342900" indent="-342900">
              <a:buFont typeface="Arial" panose="020B0604020202020204" pitchFamily="34" charset="0"/>
              <a:buChar char="•"/>
            </a:pPr>
            <a:r>
              <a:rPr lang="en-US" dirty="0" err="1"/>
              <a:t>Numpy</a:t>
            </a:r>
            <a:endParaRPr lang="en-US" dirty="0"/>
          </a:p>
          <a:p>
            <a:pPr marL="342900" indent="-342900">
              <a:buFont typeface="Arial" panose="020B0604020202020204" pitchFamily="34" charset="0"/>
              <a:buChar char="•"/>
            </a:pPr>
            <a:r>
              <a:rPr lang="en-US" dirty="0"/>
              <a:t>Pandas</a:t>
            </a:r>
          </a:p>
          <a:p>
            <a:pPr marL="342900" indent="-342900">
              <a:buFont typeface="Arial" panose="020B0604020202020204" pitchFamily="34" charset="0"/>
              <a:buChar char="•"/>
            </a:pPr>
            <a:r>
              <a:rPr lang="en-US" dirty="0"/>
              <a:t>Matplotlib</a:t>
            </a:r>
          </a:p>
          <a:p>
            <a:pPr marL="342900" indent="-342900">
              <a:buFont typeface="Arial" panose="020B0604020202020204" pitchFamily="34" charset="0"/>
              <a:buChar char="•"/>
            </a:pPr>
            <a:r>
              <a:rPr lang="en-US" dirty="0"/>
              <a:t>Seaborn</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2" name="TextBox 11">
            <a:extLst>
              <a:ext uri="{FF2B5EF4-FFF2-40B4-BE49-F238E27FC236}">
                <a16:creationId xmlns:a16="http://schemas.microsoft.com/office/drawing/2014/main" id="{D6B77F14-6990-4CB5-6D5E-BE4C3587EB4B}"/>
              </a:ext>
            </a:extLst>
          </p:cNvPr>
          <p:cNvSpPr txBox="1"/>
          <p:nvPr/>
        </p:nvSpPr>
        <p:spPr>
          <a:xfrm>
            <a:off x="1898468" y="323611"/>
            <a:ext cx="5538651" cy="369332"/>
          </a:xfrm>
          <a:prstGeom prst="rect">
            <a:avLst/>
          </a:prstGeom>
          <a:noFill/>
        </p:spPr>
        <p:txBody>
          <a:bodyPr wrap="square" rtlCol="0">
            <a:spAutoFit/>
          </a:bodyPr>
          <a:lstStyle/>
          <a:p>
            <a:r>
              <a:rPr lang="en-IN" dirty="0">
                <a:solidFill>
                  <a:srgbClr val="FF0000"/>
                </a:solidFill>
              </a:rPr>
              <a:t>Information of the Dataset After Data Cleaning</a:t>
            </a:r>
          </a:p>
        </p:txBody>
      </p:sp>
      <p:pic>
        <p:nvPicPr>
          <p:cNvPr id="18" name="Picture 17">
            <a:extLst>
              <a:ext uri="{FF2B5EF4-FFF2-40B4-BE49-F238E27FC236}">
                <a16:creationId xmlns:a16="http://schemas.microsoft.com/office/drawing/2014/main" id="{330EC078-4143-94B8-024B-9BF48ACDF4D9}"/>
              </a:ext>
            </a:extLst>
          </p:cNvPr>
          <p:cNvPicPr>
            <a:picLocks noChangeAspect="1"/>
          </p:cNvPicPr>
          <p:nvPr/>
        </p:nvPicPr>
        <p:blipFill>
          <a:blip r:embed="rId3"/>
          <a:stretch>
            <a:fillRect/>
          </a:stretch>
        </p:blipFill>
        <p:spPr>
          <a:xfrm>
            <a:off x="246442" y="1066754"/>
            <a:ext cx="4133969" cy="5264421"/>
          </a:xfrm>
          <a:prstGeom prst="rect">
            <a:avLst/>
          </a:prstGeom>
        </p:spPr>
      </p:pic>
      <p:pic>
        <p:nvPicPr>
          <p:cNvPr id="20" name="Picture 19">
            <a:extLst>
              <a:ext uri="{FF2B5EF4-FFF2-40B4-BE49-F238E27FC236}">
                <a16:creationId xmlns:a16="http://schemas.microsoft.com/office/drawing/2014/main" id="{0FDACB0A-2312-6281-673C-73C9BEF69A46}"/>
              </a:ext>
            </a:extLst>
          </p:cNvPr>
          <p:cNvPicPr>
            <a:picLocks noChangeAspect="1"/>
          </p:cNvPicPr>
          <p:nvPr/>
        </p:nvPicPr>
        <p:blipFill>
          <a:blip r:embed="rId4"/>
          <a:stretch>
            <a:fillRect/>
          </a:stretch>
        </p:blipFill>
        <p:spPr>
          <a:xfrm>
            <a:off x="4380411" y="1943023"/>
            <a:ext cx="4589418" cy="3674006"/>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7" name="Content Placeholder 6">
            <a:extLst>
              <a:ext uri="{FF2B5EF4-FFF2-40B4-BE49-F238E27FC236}">
                <a16:creationId xmlns:a16="http://schemas.microsoft.com/office/drawing/2014/main" id="{5B2DF4B1-989E-2BA3-B783-DD4B5457D147}"/>
              </a:ext>
            </a:extLst>
          </p:cNvPr>
          <p:cNvPicPr>
            <a:picLocks noGrp="1" noChangeAspect="1"/>
          </p:cNvPicPr>
          <p:nvPr>
            <p:ph sz="half" idx="15"/>
          </p:nvPr>
        </p:nvPicPr>
        <p:blipFill>
          <a:blip r:embed="rId4"/>
          <a:stretch>
            <a:fillRect/>
          </a:stretch>
        </p:blipFill>
        <p:spPr>
          <a:xfrm>
            <a:off x="1027611" y="817340"/>
            <a:ext cx="6601097" cy="5797424"/>
          </a:xfrm>
        </p:spPr>
      </p:pic>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7D397E1-4A68-A592-FDBA-F8D67FB11063}"/>
              </a:ext>
            </a:extLst>
          </p:cNvPr>
          <p:cNvPicPr>
            <a:picLocks noGrp="1" noChangeAspect="1"/>
          </p:cNvPicPr>
          <p:nvPr>
            <p:ph idx="13"/>
          </p:nvPr>
        </p:nvPicPr>
        <p:blipFill>
          <a:blip r:embed="rId3"/>
          <a:stretch>
            <a:fillRect/>
          </a:stretch>
        </p:blipFill>
        <p:spPr>
          <a:xfrm>
            <a:off x="374428" y="0"/>
            <a:ext cx="4916978" cy="3721100"/>
          </a:xfrm>
        </p:spPr>
      </p:pic>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4">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11" name="Picture 10">
            <a:extLst>
              <a:ext uri="{FF2B5EF4-FFF2-40B4-BE49-F238E27FC236}">
                <a16:creationId xmlns:a16="http://schemas.microsoft.com/office/drawing/2014/main" id="{DB04D0D4-31DA-0885-0674-831C2E12CD15}"/>
              </a:ext>
            </a:extLst>
          </p:cNvPr>
          <p:cNvPicPr>
            <a:picLocks noChangeAspect="1"/>
          </p:cNvPicPr>
          <p:nvPr/>
        </p:nvPicPr>
        <p:blipFill>
          <a:blip r:embed="rId5"/>
          <a:stretch>
            <a:fillRect/>
          </a:stretch>
        </p:blipFill>
        <p:spPr>
          <a:xfrm>
            <a:off x="5291407" y="0"/>
            <a:ext cx="4549280" cy="3631473"/>
          </a:xfrm>
          <a:prstGeom prst="rect">
            <a:avLst/>
          </a:prstGeom>
        </p:spPr>
      </p:pic>
      <p:sp>
        <p:nvSpPr>
          <p:cNvPr id="12" name="TextBox 11">
            <a:extLst>
              <a:ext uri="{FF2B5EF4-FFF2-40B4-BE49-F238E27FC236}">
                <a16:creationId xmlns:a16="http://schemas.microsoft.com/office/drawing/2014/main" id="{63311D8A-68C7-65E5-10A4-6F3FC4F82235}"/>
              </a:ext>
            </a:extLst>
          </p:cNvPr>
          <p:cNvSpPr txBox="1"/>
          <p:nvPr/>
        </p:nvSpPr>
        <p:spPr>
          <a:xfrm>
            <a:off x="374428" y="4380411"/>
            <a:ext cx="8615026" cy="2308324"/>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From the above both the graphs we can depict that marks are not the deciding factors for getting a high salary. </a:t>
            </a:r>
          </a:p>
          <a:p>
            <a:pPr algn="l"/>
            <a:r>
              <a:rPr lang="en-US" b="0" i="0" dirty="0">
                <a:solidFill>
                  <a:srgbClr val="212121"/>
                </a:solidFill>
                <a:effectLst/>
                <a:latin typeface="Roboto" panose="02000000000000000000" pitchFamily="2" charset="0"/>
              </a:rPr>
              <a:t>Observations:</a:t>
            </a:r>
          </a:p>
          <a:p>
            <a:pPr algn="l">
              <a:buFont typeface="Arial" panose="020B0604020202020204" pitchFamily="34" charset="0"/>
              <a:buChar char="•"/>
            </a:pPr>
            <a:r>
              <a:rPr lang="en-US" b="0" i="0" dirty="0">
                <a:solidFill>
                  <a:srgbClr val="212121"/>
                </a:solidFill>
                <a:effectLst/>
                <a:latin typeface="Roboto" panose="02000000000000000000" pitchFamily="2" charset="0"/>
              </a:rPr>
              <a:t> most of the salaries are in the range of 3lakhs to 4lakhs</a:t>
            </a:r>
          </a:p>
          <a:p>
            <a:pPr algn="l">
              <a:buFont typeface="Arial" panose="020B0604020202020204" pitchFamily="34" charset="0"/>
              <a:buChar char="•"/>
            </a:pPr>
            <a:r>
              <a:rPr lang="en-US" b="0" i="0" dirty="0">
                <a:solidFill>
                  <a:srgbClr val="212121"/>
                </a:solidFill>
                <a:effectLst/>
                <a:latin typeface="Roboto" panose="02000000000000000000" pitchFamily="2" charset="0"/>
              </a:rPr>
              <a:t> 80% of the students who got high marks are also in this range of salary.</a:t>
            </a:r>
          </a:p>
          <a:p>
            <a:pPr algn="l">
              <a:buFont typeface="Arial" panose="020B0604020202020204" pitchFamily="34" charset="0"/>
              <a:buChar char="•"/>
            </a:pPr>
            <a:r>
              <a:rPr lang="en-US" b="0" i="0" dirty="0">
                <a:solidFill>
                  <a:srgbClr val="212121"/>
                </a:solidFill>
                <a:effectLst/>
                <a:latin typeface="Roboto" panose="02000000000000000000" pitchFamily="2" charset="0"/>
              </a:rPr>
              <a:t> most who are earning above 6 lakhs are the students who scored below 80 </a:t>
            </a:r>
            <a:r>
              <a:rPr lang="en-US" b="0" i="0" dirty="0" err="1">
                <a:solidFill>
                  <a:srgbClr val="212121"/>
                </a:solidFill>
                <a:effectLst/>
                <a:latin typeface="Roboto" panose="02000000000000000000" pitchFamily="2" charset="0"/>
              </a:rPr>
              <a:t>perct</a:t>
            </a:r>
            <a:r>
              <a:rPr lang="en-US" b="0" i="0" dirty="0">
                <a:solidFill>
                  <a:srgbClr val="212121"/>
                </a:solidFill>
                <a:effectLst/>
                <a:latin typeface="Roboto" panose="02000000000000000000" pitchFamily="2" charset="0"/>
              </a:rPr>
              <a:t> in 10percentage and </a:t>
            </a:r>
            <a:r>
              <a:rPr lang="en-US" b="0" i="0" dirty="0" err="1">
                <a:solidFill>
                  <a:srgbClr val="212121"/>
                </a:solidFill>
                <a:effectLst/>
                <a:latin typeface="Roboto" panose="02000000000000000000" pitchFamily="2" charset="0"/>
              </a:rPr>
              <a:t>collegeGPA</a:t>
            </a:r>
            <a:r>
              <a:rPr lang="en-US" b="0" i="0" dirty="0">
                <a:solidFill>
                  <a:srgbClr val="212121"/>
                </a:solidFill>
                <a:effectLst/>
                <a:latin typeface="Roboto" panose="02000000000000000000" pitchFamily="2" charset="0"/>
              </a:rPr>
              <a:t>.</a:t>
            </a:r>
          </a:p>
          <a:p>
            <a:endParaRPr lang="en-IN" dirty="0"/>
          </a:p>
        </p:txBody>
      </p:sp>
    </p:spTree>
    <p:extLst>
      <p:ext uri="{BB962C8B-B14F-4D97-AF65-F5344CB8AC3E}">
        <p14:creationId xmlns:p14="http://schemas.microsoft.com/office/powerpoint/2010/main" val="40721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9" name="Content Placeholder 8">
            <a:extLst>
              <a:ext uri="{FF2B5EF4-FFF2-40B4-BE49-F238E27FC236}">
                <a16:creationId xmlns:a16="http://schemas.microsoft.com/office/drawing/2014/main" id="{31F9D9C5-A817-6912-43C6-B8181E80EA93}"/>
              </a:ext>
            </a:extLst>
          </p:cNvPr>
          <p:cNvPicPr>
            <a:picLocks noGrp="1" noChangeAspect="1"/>
          </p:cNvPicPr>
          <p:nvPr>
            <p:ph sz="half" idx="1"/>
          </p:nvPr>
        </p:nvPicPr>
        <p:blipFill>
          <a:blip r:embed="rId3"/>
          <a:stretch>
            <a:fillRect/>
          </a:stretch>
        </p:blipFill>
        <p:spPr>
          <a:xfrm>
            <a:off x="1976845" y="102643"/>
            <a:ext cx="7637417" cy="3721100"/>
          </a:xfrm>
        </p:spPr>
      </p:pic>
      <p:sp>
        <p:nvSpPr>
          <p:cNvPr id="10" name="TextBox 9">
            <a:extLst>
              <a:ext uri="{FF2B5EF4-FFF2-40B4-BE49-F238E27FC236}">
                <a16:creationId xmlns:a16="http://schemas.microsoft.com/office/drawing/2014/main" id="{C54C0D42-DA36-04C8-1174-6B6980062DDE}"/>
              </a:ext>
            </a:extLst>
          </p:cNvPr>
          <p:cNvSpPr txBox="1"/>
          <p:nvPr/>
        </p:nvSpPr>
        <p:spPr>
          <a:xfrm>
            <a:off x="2290354" y="4659086"/>
            <a:ext cx="6583680" cy="1477328"/>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Observations:</a:t>
            </a:r>
          </a:p>
          <a:p>
            <a:pPr algn="l">
              <a:buFont typeface="Arial" panose="020B0604020202020204" pitchFamily="34" charset="0"/>
              <a:buChar char="•"/>
            </a:pPr>
            <a:r>
              <a:rPr lang="en-US" b="0" i="0" dirty="0">
                <a:solidFill>
                  <a:srgbClr val="212121"/>
                </a:solidFill>
                <a:effectLst/>
                <a:latin typeface="Roboto" panose="02000000000000000000" pitchFamily="2" charset="0"/>
              </a:rPr>
              <a:t> on average both male and female earn around 3-4 lakhs.</a:t>
            </a:r>
          </a:p>
          <a:p>
            <a:pPr algn="l">
              <a:buFont typeface="Arial" panose="020B0604020202020204" pitchFamily="34" charset="0"/>
              <a:buChar char="•"/>
            </a:pPr>
            <a:r>
              <a:rPr lang="en-US" b="0" i="0" dirty="0">
                <a:solidFill>
                  <a:srgbClr val="212121"/>
                </a:solidFill>
                <a:effectLst/>
                <a:latin typeface="Roboto" panose="02000000000000000000" pitchFamily="2" charset="0"/>
              </a:rPr>
              <a:t> Least salary for both the genders is around same.</a:t>
            </a:r>
          </a:p>
          <a:p>
            <a:pPr algn="l">
              <a:buFont typeface="Arial" panose="020B0604020202020204" pitchFamily="34" charset="0"/>
              <a:buChar char="•"/>
            </a:pPr>
            <a:r>
              <a:rPr lang="en-US" b="0" i="0" dirty="0">
                <a:solidFill>
                  <a:srgbClr val="212121"/>
                </a:solidFill>
                <a:effectLst/>
                <a:latin typeface="Roboto" panose="02000000000000000000" pitchFamily="2" charset="0"/>
              </a:rPr>
              <a:t> compared to females, males are earning high salaries.</a:t>
            </a:r>
          </a:p>
          <a:p>
            <a:endParaRPr lang="en-IN" dirty="0"/>
          </a:p>
        </p:txBody>
      </p:sp>
    </p:spTree>
    <p:extLst>
      <p:ext uri="{BB962C8B-B14F-4D97-AF65-F5344CB8AC3E}">
        <p14:creationId xmlns:p14="http://schemas.microsoft.com/office/powerpoint/2010/main" val="396999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pic>
        <p:nvPicPr>
          <p:cNvPr id="9" name="Content Placeholder 8">
            <a:extLst>
              <a:ext uri="{FF2B5EF4-FFF2-40B4-BE49-F238E27FC236}">
                <a16:creationId xmlns:a16="http://schemas.microsoft.com/office/drawing/2014/main" id="{1E5CBC6E-7A34-8AED-E85F-A324132FED61}"/>
              </a:ext>
            </a:extLst>
          </p:cNvPr>
          <p:cNvPicPr>
            <a:picLocks noGrp="1" noChangeAspect="1"/>
          </p:cNvPicPr>
          <p:nvPr>
            <p:ph sz="half" idx="2"/>
          </p:nvPr>
        </p:nvPicPr>
        <p:blipFill>
          <a:blip r:embed="rId3"/>
          <a:stretch>
            <a:fillRect/>
          </a:stretch>
        </p:blipFill>
        <p:spPr>
          <a:xfrm>
            <a:off x="2923668" y="457199"/>
            <a:ext cx="5522340" cy="3960812"/>
          </a:xfrm>
        </p:spPr>
      </p:pic>
      <p:sp>
        <p:nvSpPr>
          <p:cNvPr id="14" name="TextBox 13">
            <a:extLst>
              <a:ext uri="{FF2B5EF4-FFF2-40B4-BE49-F238E27FC236}">
                <a16:creationId xmlns:a16="http://schemas.microsoft.com/office/drawing/2014/main" id="{8CCD732E-C542-2891-1826-870FD0EE93DD}"/>
              </a:ext>
            </a:extLst>
          </p:cNvPr>
          <p:cNvSpPr txBox="1"/>
          <p:nvPr/>
        </p:nvSpPr>
        <p:spPr>
          <a:xfrm>
            <a:off x="1846216" y="4646475"/>
            <a:ext cx="9492343" cy="1754326"/>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Observations:</a:t>
            </a:r>
          </a:p>
          <a:p>
            <a:pPr algn="l">
              <a:buFont typeface="Arial" panose="020B0604020202020204" pitchFamily="34" charset="0"/>
              <a:buChar char="•"/>
            </a:pP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M.Tech</a:t>
            </a:r>
            <a:r>
              <a:rPr lang="en-US" b="0" i="0" dirty="0">
                <a:solidFill>
                  <a:srgbClr val="212121"/>
                </a:solidFill>
                <a:effectLst/>
                <a:latin typeface="Roboto" panose="02000000000000000000" pitchFamily="2" charset="0"/>
              </a:rPr>
              <a:t>./M.E. has high average salary compared to other degrees. Followed by M.Sc.(Tech),B.Tech/B.E. and MCA respectively.</a:t>
            </a:r>
          </a:p>
          <a:p>
            <a:pPr algn="l">
              <a:buFont typeface="Arial" panose="020B0604020202020204" pitchFamily="34" charset="0"/>
              <a:buChar char="•"/>
            </a:pPr>
            <a:r>
              <a:rPr lang="en-US" b="0" i="0" dirty="0">
                <a:solidFill>
                  <a:srgbClr val="212121"/>
                </a:solidFill>
                <a:effectLst/>
                <a:latin typeface="Roboto" panose="02000000000000000000" pitchFamily="2" charset="0"/>
              </a:rPr>
              <a:t> Highest salary is earned by students who completed </a:t>
            </a:r>
            <a:r>
              <a:rPr lang="en-US" b="0" i="0" dirty="0" err="1">
                <a:solidFill>
                  <a:srgbClr val="212121"/>
                </a:solidFill>
                <a:effectLst/>
                <a:latin typeface="Roboto" panose="02000000000000000000" pitchFamily="2" charset="0"/>
              </a:rPr>
              <a:t>M.Tech</a:t>
            </a:r>
            <a:r>
              <a:rPr lang="en-US" b="0" i="0" dirty="0">
                <a:solidFill>
                  <a:srgbClr val="212121"/>
                </a:solidFill>
                <a:effectLst/>
                <a:latin typeface="Roboto" panose="02000000000000000000" pitchFamily="2" charset="0"/>
              </a:rPr>
              <a:t> Degree.</a:t>
            </a:r>
          </a:p>
          <a:p>
            <a:pPr algn="l">
              <a:buFont typeface="Arial" panose="020B0604020202020204" pitchFamily="34" charset="0"/>
              <a:buChar char="•"/>
            </a:pPr>
            <a:r>
              <a:rPr lang="en-US" b="0" i="0" dirty="0">
                <a:solidFill>
                  <a:srgbClr val="212121"/>
                </a:solidFill>
                <a:effectLst/>
                <a:latin typeface="Roboto" panose="02000000000000000000" pitchFamily="2" charset="0"/>
              </a:rPr>
              <a:t> Bulk of the graduates who pursed MCA are earning below 2lakhs</a:t>
            </a:r>
          </a:p>
          <a:p>
            <a:endParaRPr lang="en-IN" dirty="0"/>
          </a:p>
        </p:txBody>
      </p:sp>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{50BCA694-7FF3-4FC6-B1CF-A35B341E53B4}tf78438558_win32</Template>
  <TotalTime>37</TotalTime>
  <Words>378</Words>
  <Application>Microsoft Office PowerPoint</Application>
  <PresentationFormat>Widescreen</PresentationFormat>
  <Paragraphs>46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Roboto</vt:lpstr>
      <vt:lpstr>Sabon Next LT</vt:lpstr>
      <vt:lpstr>Custom</vt:lpstr>
      <vt:lpstr>Exploratory Data Analysis</vt:lpstr>
      <vt:lpstr>agenda</vt:lpstr>
      <vt:lpstr>Introduction</vt:lpstr>
      <vt:lpstr>Libraries Used</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subject/>
  <dc:creator>Venkata Ajay Kumar Reddy Thumu</dc:creator>
  <cp:lastModifiedBy>Venkata Ajay Kumar Reddy Thumu</cp:lastModifiedBy>
  <cp:revision>1</cp:revision>
  <dcterms:created xsi:type="dcterms:W3CDTF">2024-02-23T07:39:58Z</dcterms:created>
  <dcterms:modified xsi:type="dcterms:W3CDTF">2024-02-23T08:17:52Z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