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0" r:id="rId19"/>
    <p:sldId id="274" r:id="rId20"/>
    <p:sldId id="275" r:id="rId21"/>
    <p:sldId id="277" r:id="rId22"/>
    <p:sldId id="278" r:id="rId23"/>
    <p:sldId id="279" r:id="rId24"/>
    <p:sldId id="281" r:id="rId25"/>
    <p:sldId id="276"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128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823BA8-4AFE-4090-8299-4720C30AA2FC}"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EA9C3-EAD2-4CD9-8969-E698355528A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823BA8-4AFE-4090-8299-4720C30AA2FC}"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EA9C3-EAD2-4CD9-8969-E698355528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823BA8-4AFE-4090-8299-4720C30AA2FC}"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EA9C3-EAD2-4CD9-8969-E698355528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823BA8-4AFE-4090-8299-4720C30AA2FC}"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EA9C3-EAD2-4CD9-8969-E698355528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823BA8-4AFE-4090-8299-4720C30AA2FC}"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EA9C3-EAD2-4CD9-8969-E698355528A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823BA8-4AFE-4090-8299-4720C30AA2FC}" type="datetimeFigureOut">
              <a:rPr lang="en-US" smtClean="0"/>
              <a:pPr/>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EA9C3-EAD2-4CD9-8969-E698355528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823BA8-4AFE-4090-8299-4720C30AA2FC}" type="datetimeFigureOut">
              <a:rPr lang="en-US" smtClean="0"/>
              <a:pPr/>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EEA9C3-EAD2-4CD9-8969-E698355528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823BA8-4AFE-4090-8299-4720C30AA2FC}" type="datetimeFigureOut">
              <a:rPr lang="en-US" smtClean="0"/>
              <a:pPr/>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EEA9C3-EAD2-4CD9-8969-E698355528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823BA8-4AFE-4090-8299-4720C30AA2FC}" type="datetimeFigureOut">
              <a:rPr lang="en-US" smtClean="0"/>
              <a:pPr/>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EEA9C3-EAD2-4CD9-8969-E698355528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823BA8-4AFE-4090-8299-4720C30AA2FC}" type="datetimeFigureOut">
              <a:rPr lang="en-US" smtClean="0"/>
              <a:pPr/>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EA9C3-EAD2-4CD9-8969-E698355528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823BA8-4AFE-4090-8299-4720C30AA2FC}" type="datetimeFigureOut">
              <a:rPr lang="en-US" smtClean="0"/>
              <a:pPr/>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EA9C3-EAD2-4CD9-8969-E698355528A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23BA8-4AFE-4090-8299-4720C30AA2FC}" type="datetimeFigureOut">
              <a:rPr lang="en-US" smtClean="0"/>
              <a:pPr/>
              <a:t>12/8/2016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EA9C3-EAD2-4CD9-8969-E698355528A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 OF STRUCTURES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Solution (1)</a:t>
            </a:r>
            <a:endParaRPr lang="en-US" dirty="0"/>
          </a:p>
        </p:txBody>
      </p:sp>
      <p:pic>
        <p:nvPicPr>
          <p:cNvPr id="3075" name="Picture 3"/>
          <p:cNvPicPr>
            <a:picLocks noGrp="1" noChangeAspect="1" noChangeArrowheads="1"/>
          </p:cNvPicPr>
          <p:nvPr>
            <p:ph idx="1"/>
          </p:nvPr>
        </p:nvPicPr>
        <p:blipFill>
          <a:blip r:embed="rId2"/>
          <a:srcRect/>
          <a:stretch>
            <a:fillRect/>
          </a:stretch>
        </p:blipFill>
        <p:spPr bwMode="auto">
          <a:xfrm>
            <a:off x="838200" y="762000"/>
            <a:ext cx="7467600"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685800" y="1219200"/>
            <a:ext cx="73152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Declaring many structure variable in C</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762000" y="1143000"/>
            <a:ext cx="762000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1524000" y="1447800"/>
            <a:ext cx="533400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 (1)</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None/>
            </a:pPr>
            <a:r>
              <a:rPr lang="en-US" dirty="0" smtClean="0"/>
              <a:t>The </a:t>
            </a:r>
            <a:r>
              <a:rPr lang="en-US" dirty="0"/>
              <a:t>correct syntax to access the member of the </a:t>
            </a:r>
            <a:r>
              <a:rPr lang="en-US" dirty="0" err="1"/>
              <a:t>ith</a:t>
            </a:r>
            <a:r>
              <a:rPr lang="en-US" dirty="0"/>
              <a:t> structure in the array of structures is?</a:t>
            </a:r>
            <a:r>
              <a:rPr lang="en-US" dirty="0" smtClean="0"/>
              <a:t/>
            </a:r>
            <a:br>
              <a:rPr lang="en-US" dirty="0" smtClean="0"/>
            </a:br>
            <a:r>
              <a:rPr lang="en-US" dirty="0"/>
              <a:t>    Assuming: </a:t>
            </a:r>
            <a:r>
              <a:rPr lang="en-US" dirty="0" err="1"/>
              <a:t>struct</a:t>
            </a:r>
            <a:r>
              <a:rPr lang="en-US" dirty="0"/>
              <a:t> temp</a:t>
            </a:r>
            <a:r>
              <a:rPr lang="en-US" dirty="0" smtClean="0"/>
              <a:t/>
            </a:r>
            <a:br>
              <a:rPr lang="en-US" dirty="0" smtClean="0"/>
            </a:br>
            <a:r>
              <a:rPr lang="en-US" dirty="0"/>
              <a:t>    {</a:t>
            </a:r>
            <a:r>
              <a:rPr lang="en-US" dirty="0" smtClean="0"/>
              <a:t/>
            </a:r>
            <a:br>
              <a:rPr lang="en-US" dirty="0" smtClean="0"/>
            </a:br>
            <a:r>
              <a:rPr lang="en-US" dirty="0"/>
              <a:t>        </a:t>
            </a:r>
            <a:r>
              <a:rPr lang="en-US" dirty="0" err="1"/>
              <a:t>int</a:t>
            </a:r>
            <a:r>
              <a:rPr lang="en-US" dirty="0"/>
              <a:t> b;</a:t>
            </a:r>
            <a:r>
              <a:rPr lang="en-US" dirty="0" smtClean="0"/>
              <a:t/>
            </a:r>
            <a:br>
              <a:rPr lang="en-US" dirty="0" smtClean="0"/>
            </a:br>
            <a:r>
              <a:rPr lang="en-US" dirty="0"/>
              <a:t>    }s[50];</a:t>
            </a:r>
            <a:r>
              <a:rPr lang="en-US" dirty="0" smtClean="0"/>
              <a:t/>
            </a:r>
            <a:br>
              <a:rPr lang="en-US" dirty="0" smtClean="0"/>
            </a:br>
            <a:r>
              <a:rPr lang="en-US" dirty="0"/>
              <a:t>a) </a:t>
            </a:r>
            <a:r>
              <a:rPr lang="en-US" dirty="0" err="1"/>
              <a:t>s.b</a:t>
            </a:r>
            <a:r>
              <a:rPr lang="en-US" dirty="0"/>
              <a:t>.[</a:t>
            </a:r>
            <a:r>
              <a:rPr lang="en-US" dirty="0" err="1"/>
              <a:t>i</a:t>
            </a:r>
            <a:r>
              <a:rPr lang="en-US" dirty="0"/>
              <a:t>];</a:t>
            </a:r>
            <a:r>
              <a:rPr lang="en-US" dirty="0" smtClean="0"/>
              <a:t/>
            </a:r>
            <a:br>
              <a:rPr lang="en-US" dirty="0" smtClean="0"/>
            </a:br>
            <a:r>
              <a:rPr lang="en-US" dirty="0"/>
              <a:t>b) s.[</a:t>
            </a:r>
            <a:r>
              <a:rPr lang="en-US" dirty="0" err="1"/>
              <a:t>i</a:t>
            </a:r>
            <a:r>
              <a:rPr lang="en-US" dirty="0"/>
              <a:t>].b;</a:t>
            </a:r>
            <a:r>
              <a:rPr lang="en-US" dirty="0" smtClean="0"/>
              <a:t/>
            </a:r>
            <a:br>
              <a:rPr lang="en-US" dirty="0" smtClean="0"/>
            </a:br>
            <a:r>
              <a:rPr lang="en-US" dirty="0"/>
              <a:t>c) </a:t>
            </a:r>
            <a:r>
              <a:rPr lang="en-US" dirty="0" err="1"/>
              <a:t>s.b</a:t>
            </a:r>
            <a:r>
              <a:rPr lang="en-US" dirty="0"/>
              <a:t>[</a:t>
            </a:r>
            <a:r>
              <a:rPr lang="en-US" dirty="0" err="1"/>
              <a:t>i</a:t>
            </a:r>
            <a:r>
              <a:rPr lang="en-US" dirty="0"/>
              <a:t>];</a:t>
            </a:r>
            <a:r>
              <a:rPr lang="en-US" dirty="0" smtClean="0"/>
              <a:t/>
            </a:r>
            <a:br>
              <a:rPr lang="en-US" dirty="0" smtClean="0"/>
            </a:br>
            <a:r>
              <a:rPr lang="en-US" dirty="0"/>
              <a:t>d) s[</a:t>
            </a:r>
            <a:r>
              <a:rPr lang="en-US" dirty="0" err="1"/>
              <a:t>i</a:t>
            </a:r>
            <a:r>
              <a:rPr lang="en-US" dirty="0"/>
              <a:t>].b;</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(2)</a:t>
            </a:r>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pPr fontAlgn="t">
              <a:buNone/>
            </a:pPr>
            <a:r>
              <a:rPr lang="en-US" dirty="0"/>
              <a:t>#include &lt;</a:t>
            </a:r>
            <a:r>
              <a:rPr lang="en-US" dirty="0" err="1"/>
              <a:t>stdio.h</a:t>
            </a:r>
            <a:r>
              <a:rPr lang="en-US" dirty="0"/>
              <a:t>&gt;</a:t>
            </a:r>
          </a:p>
          <a:p>
            <a:pPr fontAlgn="t">
              <a:buNone/>
            </a:pPr>
            <a:r>
              <a:rPr lang="en-US" dirty="0" err="1"/>
              <a:t>struct</a:t>
            </a:r>
            <a:r>
              <a:rPr lang="en-US" dirty="0"/>
              <a:t> temp</a:t>
            </a:r>
          </a:p>
          <a:p>
            <a:pPr fontAlgn="t">
              <a:buNone/>
            </a:pPr>
            <a:r>
              <a:rPr lang="en-US" dirty="0"/>
              <a:t>{</a:t>
            </a:r>
          </a:p>
          <a:p>
            <a:pPr fontAlgn="t">
              <a:buNone/>
            </a:pPr>
            <a:r>
              <a:rPr lang="en-US" dirty="0" err="1"/>
              <a:t>int</a:t>
            </a:r>
            <a:r>
              <a:rPr lang="en-US" dirty="0"/>
              <a:t> a;</a:t>
            </a:r>
          </a:p>
          <a:p>
            <a:pPr fontAlgn="t">
              <a:buNone/>
            </a:pPr>
            <a:r>
              <a:rPr lang="en-US" dirty="0" err="1"/>
              <a:t>int</a:t>
            </a:r>
            <a:r>
              <a:rPr lang="en-US" dirty="0"/>
              <a:t> b;</a:t>
            </a:r>
          </a:p>
          <a:p>
            <a:pPr fontAlgn="t">
              <a:buNone/>
            </a:pPr>
            <a:r>
              <a:rPr lang="en-US" dirty="0" err="1"/>
              <a:t>int</a:t>
            </a:r>
            <a:r>
              <a:rPr lang="en-US" dirty="0"/>
              <a:t> c;</a:t>
            </a:r>
          </a:p>
          <a:p>
            <a:pPr fontAlgn="t">
              <a:buNone/>
            </a:pPr>
            <a:r>
              <a:rPr lang="en-US" dirty="0"/>
              <a:t>};</a:t>
            </a:r>
          </a:p>
          <a:p>
            <a:pPr fontAlgn="t">
              <a:buNone/>
            </a:pPr>
            <a:r>
              <a:rPr lang="en-US" dirty="0"/>
              <a:t>main()</a:t>
            </a:r>
          </a:p>
          <a:p>
            <a:pPr fontAlgn="t">
              <a:buNone/>
            </a:pPr>
            <a:r>
              <a:rPr lang="en-US" dirty="0"/>
              <a:t>{</a:t>
            </a:r>
          </a:p>
          <a:p>
            <a:pPr fontAlgn="t">
              <a:buNone/>
            </a:pPr>
            <a:r>
              <a:rPr lang="en-US" dirty="0" err="1"/>
              <a:t>struct</a:t>
            </a:r>
            <a:r>
              <a:rPr lang="en-US" dirty="0"/>
              <a:t> temp p[] = {{1, 2, 3}, {4, 5, 6}, {7, 8, 9}};</a:t>
            </a:r>
          </a:p>
          <a:p>
            <a:pPr fontAlgn="t">
              <a:buNone/>
            </a:pPr>
            <a:r>
              <a:rPr lang="en-US" dirty="0"/>
              <a:t>}</a:t>
            </a:r>
          </a:p>
          <a:p>
            <a:pPr>
              <a:buNone/>
            </a:pPr>
            <a:r>
              <a:rPr lang="en-US" dirty="0"/>
              <a:t>a) No Compile time error, generates an array of structure of size 3</a:t>
            </a:r>
            <a:br>
              <a:rPr lang="en-US" dirty="0"/>
            </a:br>
            <a:r>
              <a:rPr lang="en-US" dirty="0"/>
              <a:t>b) No Compile time error, generates an array of structure of size 9</a:t>
            </a:r>
            <a:br>
              <a:rPr lang="en-US" dirty="0"/>
            </a:br>
            <a:r>
              <a:rPr lang="en-US" dirty="0"/>
              <a:t>c) Compile time error, illegal declaration of a multidimensional array</a:t>
            </a:r>
            <a:br>
              <a:rPr lang="en-US" dirty="0"/>
            </a:br>
            <a:r>
              <a:rPr lang="en-US" dirty="0"/>
              <a:t>d) Compile time error, illegal assignment to members of structure</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(3)</a:t>
            </a:r>
            <a:endParaRPr lang="en-US" dirty="0"/>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pPr>
              <a:buNone/>
            </a:pPr>
            <a:r>
              <a:rPr lang="en-US" dirty="0"/>
              <a:t>What is the output of this C code?</a:t>
            </a:r>
            <a:br>
              <a:rPr lang="en-US" dirty="0"/>
            </a:br>
            <a:r>
              <a:rPr lang="en-US" dirty="0"/>
              <a:t>    (Assuming size of </a:t>
            </a:r>
            <a:r>
              <a:rPr lang="en-US" dirty="0" err="1"/>
              <a:t>int</a:t>
            </a:r>
            <a:r>
              <a:rPr lang="en-US" dirty="0"/>
              <a:t> be 4)</a:t>
            </a:r>
          </a:p>
          <a:p>
            <a:pPr fontAlgn="t">
              <a:buNone/>
            </a:pPr>
            <a:r>
              <a:rPr lang="en-US" dirty="0"/>
              <a:t>#include &lt;</a:t>
            </a:r>
            <a:r>
              <a:rPr lang="en-US" dirty="0" err="1"/>
              <a:t>stdio.h</a:t>
            </a:r>
            <a:r>
              <a:rPr lang="en-US" dirty="0"/>
              <a:t>&gt;</a:t>
            </a:r>
          </a:p>
          <a:p>
            <a:pPr fontAlgn="t">
              <a:buNone/>
            </a:pPr>
            <a:r>
              <a:rPr lang="en-US" dirty="0" err="1"/>
              <a:t>struct</a:t>
            </a:r>
            <a:r>
              <a:rPr lang="en-US" dirty="0"/>
              <a:t> temp</a:t>
            </a:r>
          </a:p>
          <a:p>
            <a:pPr fontAlgn="t">
              <a:buNone/>
            </a:pPr>
            <a:r>
              <a:rPr lang="en-US" dirty="0"/>
              <a:t>{</a:t>
            </a:r>
          </a:p>
          <a:p>
            <a:pPr fontAlgn="t">
              <a:buNone/>
            </a:pPr>
            <a:r>
              <a:rPr lang="en-US" dirty="0" err="1"/>
              <a:t>int</a:t>
            </a:r>
            <a:r>
              <a:rPr lang="en-US" dirty="0"/>
              <a:t> a;</a:t>
            </a:r>
          </a:p>
          <a:p>
            <a:pPr fontAlgn="t">
              <a:buNone/>
            </a:pPr>
            <a:r>
              <a:rPr lang="en-US" dirty="0" err="1"/>
              <a:t>int</a:t>
            </a:r>
            <a:r>
              <a:rPr lang="en-US" dirty="0"/>
              <a:t> b;</a:t>
            </a:r>
          </a:p>
          <a:p>
            <a:pPr fontAlgn="t">
              <a:buNone/>
            </a:pPr>
            <a:r>
              <a:rPr lang="en-US" dirty="0" err="1"/>
              <a:t>int</a:t>
            </a:r>
            <a:r>
              <a:rPr lang="en-US" dirty="0"/>
              <a:t> c;</a:t>
            </a:r>
          </a:p>
          <a:p>
            <a:pPr fontAlgn="t">
              <a:buNone/>
            </a:pPr>
            <a:r>
              <a:rPr lang="en-US" dirty="0"/>
              <a:t>} p[] = {0};</a:t>
            </a:r>
          </a:p>
          <a:p>
            <a:pPr fontAlgn="t">
              <a:buNone/>
            </a:pPr>
            <a:r>
              <a:rPr lang="en-US" dirty="0"/>
              <a:t>main()</a:t>
            </a:r>
          </a:p>
          <a:p>
            <a:pPr fontAlgn="t">
              <a:buNone/>
            </a:pPr>
            <a:r>
              <a:rPr lang="en-US" dirty="0"/>
              <a:t>{</a:t>
            </a:r>
          </a:p>
          <a:p>
            <a:pPr fontAlgn="t">
              <a:buNone/>
            </a:pPr>
            <a:r>
              <a:rPr lang="en-US" dirty="0" err="1"/>
              <a:t>printf</a:t>
            </a:r>
            <a:r>
              <a:rPr lang="en-US" dirty="0"/>
              <a:t>("%d", </a:t>
            </a:r>
            <a:r>
              <a:rPr lang="en-US" dirty="0" err="1"/>
              <a:t>sizeof</a:t>
            </a:r>
            <a:r>
              <a:rPr lang="en-US" dirty="0"/>
              <a:t>(p));</a:t>
            </a:r>
          </a:p>
          <a:p>
            <a:pPr fontAlgn="t">
              <a:buNone/>
            </a:pPr>
            <a:r>
              <a:rPr lang="en-US" dirty="0"/>
              <a:t>}</a:t>
            </a:r>
          </a:p>
          <a:p>
            <a:pPr>
              <a:buNone/>
            </a:pPr>
            <a:r>
              <a:rPr lang="en-US" dirty="0"/>
              <a:t>a) 4</a:t>
            </a:r>
            <a:br>
              <a:rPr lang="en-US" dirty="0"/>
            </a:br>
            <a:r>
              <a:rPr lang="en-US" dirty="0"/>
              <a:t>b) 12</a:t>
            </a:r>
            <a:br>
              <a:rPr lang="en-US" dirty="0"/>
            </a:br>
            <a:r>
              <a:rPr lang="en-US" dirty="0"/>
              <a:t>c) 16</a:t>
            </a:r>
            <a:br>
              <a:rPr lang="en-US" dirty="0"/>
            </a:br>
            <a:r>
              <a:rPr lang="en-US" dirty="0"/>
              <a:t>d) Can’t be estimated due to </a:t>
            </a:r>
            <a:r>
              <a:rPr lang="en-US" dirty="0" err="1"/>
              <a:t>ambigous</a:t>
            </a:r>
            <a:r>
              <a:rPr lang="en-US" dirty="0"/>
              <a:t> initialization of array</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(4)</a:t>
            </a: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a:buNone/>
            </a:pPr>
            <a:r>
              <a:rPr lang="en-US" dirty="0"/>
              <a:t>What is the output of this C code?</a:t>
            </a:r>
          </a:p>
          <a:p>
            <a:pPr fontAlgn="t">
              <a:buNone/>
            </a:pPr>
            <a:r>
              <a:rPr lang="en-US" dirty="0"/>
              <a:t>#include &lt;</a:t>
            </a:r>
            <a:r>
              <a:rPr lang="en-US" dirty="0" err="1"/>
              <a:t>stdio.h</a:t>
            </a:r>
            <a:r>
              <a:rPr lang="en-US" dirty="0"/>
              <a:t>&gt;</a:t>
            </a:r>
          </a:p>
          <a:p>
            <a:pPr fontAlgn="t">
              <a:buNone/>
            </a:pPr>
            <a:r>
              <a:rPr lang="en-US" dirty="0" err="1"/>
              <a:t>struct</a:t>
            </a:r>
            <a:r>
              <a:rPr lang="en-US" dirty="0"/>
              <a:t> student</a:t>
            </a:r>
          </a:p>
          <a:p>
            <a:pPr fontAlgn="t">
              <a:buNone/>
            </a:pPr>
            <a:r>
              <a:rPr lang="en-US" dirty="0"/>
              <a:t>{</a:t>
            </a:r>
          </a:p>
          <a:p>
            <a:pPr fontAlgn="t">
              <a:buNone/>
            </a:pPr>
            <a:r>
              <a:rPr lang="en-US" dirty="0"/>
              <a:t>};</a:t>
            </a:r>
          </a:p>
          <a:p>
            <a:pPr fontAlgn="t">
              <a:buNone/>
            </a:pPr>
            <a:r>
              <a:rPr lang="en-US" dirty="0"/>
              <a:t>void main()</a:t>
            </a:r>
          </a:p>
          <a:p>
            <a:pPr fontAlgn="t">
              <a:buNone/>
            </a:pPr>
            <a:r>
              <a:rPr lang="en-US" dirty="0"/>
              <a:t>{</a:t>
            </a:r>
          </a:p>
          <a:p>
            <a:pPr fontAlgn="t">
              <a:buNone/>
            </a:pPr>
            <a:r>
              <a:rPr lang="en-US" dirty="0" err="1"/>
              <a:t>struct</a:t>
            </a:r>
            <a:r>
              <a:rPr lang="en-US" dirty="0"/>
              <a:t> student s[2];</a:t>
            </a:r>
          </a:p>
          <a:p>
            <a:pPr fontAlgn="t">
              <a:buNone/>
            </a:pPr>
            <a:r>
              <a:rPr lang="en-US" dirty="0" err="1"/>
              <a:t>printf</a:t>
            </a:r>
            <a:r>
              <a:rPr lang="en-US" dirty="0"/>
              <a:t>("%d", </a:t>
            </a:r>
            <a:r>
              <a:rPr lang="en-US" dirty="0" err="1"/>
              <a:t>sizeof</a:t>
            </a:r>
            <a:r>
              <a:rPr lang="en-US" dirty="0"/>
              <a:t>(s));</a:t>
            </a:r>
          </a:p>
          <a:p>
            <a:pPr fontAlgn="t">
              <a:buNone/>
            </a:pPr>
            <a:r>
              <a:rPr lang="en-US" dirty="0"/>
              <a:t>}</a:t>
            </a:r>
          </a:p>
          <a:p>
            <a:pPr>
              <a:buNone/>
            </a:pPr>
            <a:r>
              <a:rPr lang="en-US" dirty="0"/>
              <a:t>a) 2</a:t>
            </a:r>
            <a:br>
              <a:rPr lang="en-US" dirty="0"/>
            </a:br>
            <a:r>
              <a:rPr lang="en-US" dirty="0"/>
              <a:t>b) 4</a:t>
            </a:r>
            <a:br>
              <a:rPr lang="en-US" dirty="0"/>
            </a:br>
            <a:r>
              <a:rPr lang="en-US" dirty="0"/>
              <a:t>c) 8</a:t>
            </a:r>
            <a:br>
              <a:rPr lang="en-US" dirty="0"/>
            </a:br>
            <a:r>
              <a:rPr lang="en-US" dirty="0"/>
              <a:t>d) 0</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dirty="0" smtClean="0"/>
              <a:t>(1) D</a:t>
            </a:r>
          </a:p>
          <a:p>
            <a:r>
              <a:rPr lang="en-US" dirty="0" smtClean="0"/>
              <a:t>(2) A</a:t>
            </a:r>
          </a:p>
          <a:p>
            <a:r>
              <a:rPr lang="en-US" dirty="0" smtClean="0"/>
              <a:t>(3) B</a:t>
            </a:r>
          </a:p>
          <a:p>
            <a:r>
              <a:rPr lang="en-US" dirty="0" smtClean="0"/>
              <a:t>(4) D</a:t>
            </a:r>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r>
              <a:rPr lang="en-US" dirty="0"/>
              <a:t>Unions are quite similar to the structures in C. Union is also a derived type as structure. Union can be defined in same manner as structures just the keyword used in defining union in </a:t>
            </a:r>
            <a:r>
              <a:rPr lang="en-US" b="1" dirty="0"/>
              <a:t>union </a:t>
            </a:r>
            <a:r>
              <a:rPr lang="en-US" dirty="0"/>
              <a:t>where keyword used in defining structure was </a:t>
            </a:r>
            <a:r>
              <a:rPr lang="en-US" b="1" dirty="0" err="1"/>
              <a:t>struct</a:t>
            </a:r>
            <a:r>
              <a:rPr lang="en-US" b="1" dirty="0" smtClean="0"/>
              <a:t>.</a:t>
            </a:r>
          </a:p>
          <a:p>
            <a:r>
              <a:rPr lang="en-US" b="1" dirty="0" smtClean="0"/>
              <a:t>Syntax:</a:t>
            </a:r>
          </a:p>
          <a:p>
            <a:r>
              <a:rPr lang="en-US" dirty="0" smtClean="0"/>
              <a:t>union car{ </a:t>
            </a:r>
          </a:p>
          <a:p>
            <a:r>
              <a:rPr lang="en-US" dirty="0" smtClean="0"/>
              <a:t>char name[50];</a:t>
            </a:r>
          </a:p>
          <a:p>
            <a:r>
              <a:rPr lang="en-US" dirty="0" smtClean="0"/>
              <a:t> </a:t>
            </a:r>
            <a:r>
              <a:rPr lang="en-US" dirty="0" err="1" smtClean="0"/>
              <a:t>int</a:t>
            </a:r>
            <a:r>
              <a:rPr lang="en-US" dirty="0" smtClean="0"/>
              <a:t> price;</a:t>
            </a:r>
          </a:p>
          <a:p>
            <a:r>
              <a:rPr lang="en-US"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NTRODUCTION</a:t>
            </a:r>
            <a:endParaRPr lang="en-US" dirty="0"/>
          </a:p>
        </p:txBody>
      </p:sp>
      <p:sp>
        <p:nvSpPr>
          <p:cNvPr id="3" name="Content Placeholder 2"/>
          <p:cNvSpPr>
            <a:spLocks noGrp="1"/>
          </p:cNvSpPr>
          <p:nvPr>
            <p:ph idx="1"/>
          </p:nvPr>
        </p:nvSpPr>
        <p:spPr/>
        <p:txBody>
          <a:bodyPr/>
          <a:lstStyle/>
          <a:p>
            <a:r>
              <a:rPr lang="en-US" dirty="0" smtClean="0"/>
              <a:t>Structure is used to store information of one particular object.</a:t>
            </a:r>
          </a:p>
          <a:p>
            <a:r>
              <a:rPr lang="en-US" dirty="0" smtClean="0"/>
              <a:t>What if we want to store more than one object????</a:t>
            </a:r>
          </a:p>
          <a:p>
            <a:r>
              <a:rPr lang="en-US" dirty="0" err="1" smtClean="0"/>
              <a:t>Ans</a:t>
            </a:r>
            <a:r>
              <a:rPr lang="en-US" dirty="0" smtClean="0"/>
              <a:t> is : Array of </a:t>
            </a:r>
            <a:r>
              <a:rPr lang="en-US" dirty="0"/>
              <a:t>s</a:t>
            </a:r>
            <a:r>
              <a:rPr lang="en-US" dirty="0" smtClean="0"/>
              <a:t>tructures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 Variables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union car{</a:t>
            </a:r>
          </a:p>
          <a:p>
            <a:pPr>
              <a:buNone/>
            </a:pPr>
            <a:r>
              <a:rPr lang="en-US" dirty="0" smtClean="0"/>
              <a:t> char name[50]; </a:t>
            </a:r>
          </a:p>
          <a:p>
            <a:pPr>
              <a:buNone/>
            </a:pPr>
            <a:r>
              <a:rPr lang="en-US" dirty="0" err="1" smtClean="0"/>
              <a:t>int</a:t>
            </a:r>
            <a:r>
              <a:rPr lang="en-US" dirty="0" smtClean="0"/>
              <a:t> price; </a:t>
            </a:r>
          </a:p>
          <a:p>
            <a:pPr>
              <a:buNone/>
            </a:pPr>
            <a:r>
              <a:rPr lang="en-US" dirty="0" smtClean="0"/>
              <a:t>}c1, c2, c3; </a:t>
            </a:r>
          </a:p>
          <a:p>
            <a:pPr>
              <a:buNone/>
            </a:pPr>
            <a:r>
              <a:rPr lang="en-US" dirty="0" smtClean="0"/>
              <a:t>OR </a:t>
            </a:r>
          </a:p>
          <a:p>
            <a:pPr>
              <a:buNone/>
            </a:pPr>
            <a:r>
              <a:rPr lang="en-US" dirty="0" smtClean="0"/>
              <a:t>union car{ </a:t>
            </a:r>
          </a:p>
          <a:p>
            <a:pPr>
              <a:buNone/>
            </a:pPr>
            <a:r>
              <a:rPr lang="en-US" dirty="0" smtClean="0"/>
              <a:t>char name[50]; </a:t>
            </a:r>
          </a:p>
          <a:p>
            <a:pPr>
              <a:buNone/>
            </a:pPr>
            <a:r>
              <a:rPr lang="en-US" dirty="0" err="1" smtClean="0"/>
              <a:t>int</a:t>
            </a:r>
            <a:r>
              <a:rPr lang="en-US" dirty="0" smtClean="0"/>
              <a:t> price; };</a:t>
            </a:r>
          </a:p>
          <a:p>
            <a:pPr>
              <a:buNone/>
            </a:pPr>
            <a:r>
              <a:rPr lang="en-US" dirty="0" smtClean="0"/>
              <a:t> -------Inside Function----------- union car c1, c2, c3;</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Union and structure</a:t>
            </a:r>
            <a:endParaRPr lang="en-US" dirty="0"/>
          </a:p>
        </p:txBody>
      </p:sp>
      <p:sp>
        <p:nvSpPr>
          <p:cNvPr id="5" name="Content Placeholder 4"/>
          <p:cNvSpPr>
            <a:spLocks noGrp="1"/>
          </p:cNvSpPr>
          <p:nvPr>
            <p:ph idx="1"/>
          </p:nvPr>
        </p:nvSpPr>
        <p:spPr>
          <a:xfrm>
            <a:off x="457200" y="2590800"/>
            <a:ext cx="8229600" cy="3535363"/>
          </a:xfrm>
        </p:spPr>
        <p:txBody>
          <a:bodyPr/>
          <a:lstStyle/>
          <a:p>
            <a:r>
              <a:rPr lang="en-US" dirty="0" smtClean="0"/>
              <a:t>First difference is in memory allocation</a:t>
            </a:r>
          </a:p>
          <a:p>
            <a:r>
              <a:rPr lang="en-US" dirty="0" smtClean="0"/>
              <a:t>Second difference is in handling members of union.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457200" y="1447800"/>
            <a:ext cx="7696199"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1219200" y="1600200"/>
            <a:ext cx="6019800" cy="3505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1524000" y="1371600"/>
            <a:ext cx="5715000" cy="24384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2209800" y="4038600"/>
            <a:ext cx="4724400" cy="236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6" name="Picture 2"/>
          <p:cNvPicPr>
            <a:picLocks noChangeAspect="1" noChangeArrowheads="1"/>
          </p:cNvPicPr>
          <p:nvPr/>
        </p:nvPicPr>
        <p:blipFill>
          <a:blip r:embed="rId2"/>
          <a:srcRect/>
          <a:stretch>
            <a:fillRect/>
          </a:stretch>
        </p:blipFill>
        <p:spPr bwMode="auto">
          <a:xfrm>
            <a:off x="762000" y="1600200"/>
            <a:ext cx="6953250" cy="41060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endParaRPr lang="en-US"/>
          </a:p>
        </p:txBody>
      </p:sp>
      <p:sp>
        <p:nvSpPr>
          <p:cNvPr id="3" name="Content Placeholder 2"/>
          <p:cNvSpPr>
            <a:spLocks noGrp="1"/>
          </p:cNvSpPr>
          <p:nvPr>
            <p:ph idx="1"/>
          </p:nvPr>
        </p:nvSpPr>
        <p:spPr/>
        <p:txBody>
          <a:bodyPr>
            <a:normAutofit/>
          </a:bodyPr>
          <a:lstStyle/>
          <a:p>
            <a:r>
              <a:rPr lang="en-US" dirty="0" smtClean="0"/>
              <a:t>A</a:t>
            </a:r>
            <a:r>
              <a:rPr lang="en-US" dirty="0"/>
              <a:t> </a:t>
            </a:r>
            <a:r>
              <a:rPr lang="en-US" b="1" dirty="0"/>
              <a:t>union</a:t>
            </a:r>
            <a:r>
              <a:rPr lang="en-US" dirty="0"/>
              <a:t> may contain many members of different types, </a:t>
            </a:r>
            <a:r>
              <a:rPr lang="en-US" b="1" dirty="0"/>
              <a:t>it cannot handle all the members at same time</a:t>
            </a:r>
            <a:r>
              <a:rPr lang="en-US" dirty="0"/>
              <a:t>. </a:t>
            </a:r>
          </a:p>
          <a:p>
            <a:pPr>
              <a:buNone/>
            </a:pPr>
            <a:r>
              <a:rPr lang="en-US" b="1" dirty="0"/>
              <a:t>union</a:t>
            </a:r>
            <a:r>
              <a:rPr lang="en-US" dirty="0" smtClean="0"/>
              <a:t> item { </a:t>
            </a:r>
          </a:p>
          <a:p>
            <a:pPr>
              <a:buNone/>
            </a:pPr>
            <a:r>
              <a:rPr lang="en-US" dirty="0" err="1" smtClean="0"/>
              <a:t>int</a:t>
            </a:r>
            <a:r>
              <a:rPr lang="en-US" dirty="0" smtClean="0"/>
              <a:t> m; </a:t>
            </a:r>
          </a:p>
          <a:p>
            <a:pPr>
              <a:buNone/>
            </a:pPr>
            <a:r>
              <a:rPr lang="en-US" dirty="0" smtClean="0"/>
              <a:t>float x;</a:t>
            </a:r>
          </a:p>
          <a:p>
            <a:pPr>
              <a:buNone/>
            </a:pPr>
            <a:r>
              <a:rPr lang="en-US" dirty="0" smtClean="0"/>
              <a:t> char c; </a:t>
            </a:r>
          </a:p>
          <a:p>
            <a:pPr>
              <a:buNone/>
            </a:pPr>
            <a:r>
              <a:rPr lang="en-US" dirty="0" smtClean="0"/>
              <a:t>}It1;</a:t>
            </a:r>
          </a:p>
          <a:p>
            <a:pPr>
              <a:buNone/>
            </a:pPr>
            <a:endParaRPr lang="en-US" dirty="0"/>
          </a:p>
        </p:txBody>
      </p:sp>
      <p:sp>
        <p:nvSpPr>
          <p:cNvPr id="4" name="Rectangle 3"/>
          <p:cNvSpPr/>
          <p:nvPr/>
        </p:nvSpPr>
        <p:spPr>
          <a:xfrm>
            <a:off x="2362200" y="3657600"/>
            <a:ext cx="5715000" cy="1200329"/>
          </a:xfrm>
          <a:prstGeom prst="rect">
            <a:avLst/>
          </a:prstGeom>
        </p:spPr>
        <p:txBody>
          <a:bodyPr wrap="square">
            <a:spAutoFit/>
          </a:bodyPr>
          <a:lstStyle/>
          <a:p>
            <a:r>
              <a:rPr lang="en-US" dirty="0"/>
              <a:t>This </a:t>
            </a:r>
            <a:r>
              <a:rPr lang="en-US" b="1" dirty="0"/>
              <a:t>union</a:t>
            </a:r>
            <a:r>
              <a:rPr lang="en-US" dirty="0"/>
              <a:t> contains three members each with a different data type. However only one of them can be used at a time. This is due to the fact that only one location is allocated for a </a:t>
            </a:r>
            <a:r>
              <a:rPr lang="en-US" b="1" dirty="0"/>
              <a:t>union</a:t>
            </a:r>
            <a:r>
              <a:rPr lang="en-US" dirty="0"/>
              <a:t> variable, irrespective of its size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228600" y="1066800"/>
            <a:ext cx="8686800" cy="5486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above output</a:t>
            </a:r>
            <a:endParaRPr lang="en-US" dirty="0"/>
          </a:p>
        </p:txBody>
      </p:sp>
      <p:sp>
        <p:nvSpPr>
          <p:cNvPr id="3" name="Content Placeholder 2"/>
          <p:cNvSpPr>
            <a:spLocks noGrp="1"/>
          </p:cNvSpPr>
          <p:nvPr>
            <p:ph idx="1"/>
          </p:nvPr>
        </p:nvSpPr>
        <p:spPr/>
        <p:txBody>
          <a:bodyPr/>
          <a:lstStyle/>
          <a:p>
            <a:r>
              <a:rPr lang="en-US" dirty="0"/>
              <a:t>Initially, </a:t>
            </a:r>
            <a:r>
              <a:rPr lang="en-US" dirty="0" smtClean="0"/>
              <a:t>“</a:t>
            </a:r>
            <a:r>
              <a:rPr lang="en-US" dirty="0" err="1" smtClean="0"/>
              <a:t>abc</a:t>
            </a:r>
            <a:r>
              <a:rPr lang="en-US" dirty="0" smtClean="0"/>
              <a:t>”</a:t>
            </a:r>
            <a:r>
              <a:rPr lang="en-US" dirty="0"/>
              <a:t>  will be stored in </a:t>
            </a:r>
            <a:r>
              <a:rPr lang="en-US" dirty="0" smtClean="0"/>
              <a:t>u.name</a:t>
            </a:r>
            <a:r>
              <a:rPr lang="en-US" dirty="0"/>
              <a:t> and other members of union will contain garbage value. But when user enters value of salary, </a:t>
            </a:r>
            <a:r>
              <a:rPr lang="en-US" dirty="0" smtClean="0"/>
              <a:t>45667 </a:t>
            </a:r>
            <a:r>
              <a:rPr lang="en-US" dirty="0"/>
              <a:t>will be stored in </a:t>
            </a:r>
            <a:r>
              <a:rPr lang="en-US" dirty="0" err="1" smtClean="0"/>
              <a:t>u.salary</a:t>
            </a:r>
            <a:r>
              <a:rPr lang="en-US" dirty="0"/>
              <a:t> and other members will contain garbage value. Thus in output, salary is printed accurately but, name displays some random </a:t>
            </a:r>
            <a:r>
              <a:rPr lang="en-US" dirty="0" smtClean="0"/>
              <a:t>string or blank value.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WAP in C for creating the record of student  (name, </a:t>
            </a:r>
            <a:r>
              <a:rPr lang="en-US" dirty="0" err="1" smtClean="0"/>
              <a:t>subject,percentage</a:t>
            </a:r>
            <a:r>
              <a:rPr lang="en-US" dirty="0" smtClean="0"/>
              <a:t>) using union.</a:t>
            </a:r>
          </a:p>
          <a:p>
            <a:pPr marL="514350" indent="-514350">
              <a:buFont typeface="+mj-lt"/>
              <a:buAutoNum type="arabicPeriod"/>
            </a:pPr>
            <a:endParaRPr lang="en-US" dirty="0" smtClean="0"/>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normAutofit lnSpcReduction="10000"/>
          </a:bodyPr>
          <a:lstStyle/>
          <a:p>
            <a:pPr>
              <a:buNone/>
            </a:pPr>
            <a:r>
              <a:rPr lang="en-US" dirty="0" err="1" smtClean="0"/>
              <a:t>Struct</a:t>
            </a:r>
            <a:r>
              <a:rPr lang="en-US" dirty="0" smtClean="0"/>
              <a:t> book {</a:t>
            </a:r>
          </a:p>
          <a:p>
            <a:pPr>
              <a:buNone/>
            </a:pPr>
            <a:r>
              <a:rPr lang="en-US" dirty="0"/>
              <a:t>	</a:t>
            </a:r>
            <a:r>
              <a:rPr lang="en-US" dirty="0" smtClean="0"/>
              <a:t>			char </a:t>
            </a:r>
            <a:r>
              <a:rPr lang="en-US" dirty="0" err="1" smtClean="0"/>
              <a:t>bname</a:t>
            </a:r>
            <a:r>
              <a:rPr lang="en-US" dirty="0" smtClean="0"/>
              <a:t>[20];</a:t>
            </a:r>
          </a:p>
          <a:p>
            <a:pPr>
              <a:buNone/>
            </a:pPr>
            <a:r>
              <a:rPr lang="en-US" dirty="0"/>
              <a:t>	</a:t>
            </a:r>
            <a:r>
              <a:rPr lang="en-US" dirty="0" smtClean="0"/>
              <a:t>			</a:t>
            </a:r>
            <a:r>
              <a:rPr lang="en-US" dirty="0" err="1" smtClean="0"/>
              <a:t>int</a:t>
            </a:r>
            <a:r>
              <a:rPr lang="en-US" dirty="0" smtClean="0"/>
              <a:t> pages;</a:t>
            </a:r>
          </a:p>
          <a:p>
            <a:pPr>
              <a:buNone/>
            </a:pPr>
            <a:r>
              <a:rPr lang="en-US" dirty="0"/>
              <a:t>	</a:t>
            </a:r>
            <a:r>
              <a:rPr lang="en-US" dirty="0" smtClean="0"/>
              <a:t>			char author [20];</a:t>
            </a:r>
          </a:p>
          <a:p>
            <a:pPr>
              <a:buNone/>
            </a:pPr>
            <a:r>
              <a:rPr lang="en-US" dirty="0"/>
              <a:t>	</a:t>
            </a:r>
            <a:r>
              <a:rPr lang="en-US" dirty="0" smtClean="0"/>
              <a:t>			float price;</a:t>
            </a:r>
          </a:p>
          <a:p>
            <a:pPr>
              <a:buNone/>
            </a:pPr>
            <a:r>
              <a:rPr lang="en-US" dirty="0"/>
              <a:t>	</a:t>
            </a:r>
            <a:r>
              <a:rPr lang="en-US" dirty="0" smtClean="0"/>
              <a:t>		}b1[100];</a:t>
            </a:r>
          </a:p>
          <a:p>
            <a:pPr>
              <a:buFont typeface="Wingdings"/>
              <a:buChar char="à"/>
            </a:pPr>
            <a:r>
              <a:rPr lang="en-US" dirty="0" smtClean="0">
                <a:sym typeface="Wingdings" pitchFamily="2" charset="2"/>
              </a:rPr>
              <a:t>To access page of third book:</a:t>
            </a:r>
          </a:p>
          <a:p>
            <a:pPr>
              <a:buNone/>
            </a:pPr>
            <a:r>
              <a:rPr lang="en-US" dirty="0">
                <a:sym typeface="Wingdings" pitchFamily="2" charset="2"/>
              </a:rPr>
              <a:t>	</a:t>
            </a:r>
            <a:r>
              <a:rPr lang="en-US" dirty="0" smtClean="0">
                <a:sym typeface="Wingdings" pitchFamily="2" charset="2"/>
              </a:rPr>
              <a:t>b1[2].pages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a:srcRect/>
          <a:stretch>
            <a:fillRect/>
          </a:stretch>
        </p:blipFill>
        <p:spPr bwMode="auto">
          <a:xfrm>
            <a:off x="533400" y="0"/>
            <a:ext cx="7848599" cy="655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381000" y="1066800"/>
            <a:ext cx="77724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S</a:t>
            </a:r>
            <a:r>
              <a:rPr lang="en-US" dirty="0" smtClean="0"/>
              <a:t>torage Classes</a:t>
            </a:r>
            <a:endParaRPr lang="en-US" dirty="0"/>
          </a:p>
        </p:txBody>
      </p:sp>
      <p:sp>
        <p:nvSpPr>
          <p:cNvPr id="3" name="Content Placeholder 2"/>
          <p:cNvSpPr>
            <a:spLocks noGrp="1"/>
          </p:cNvSpPr>
          <p:nvPr>
            <p:ph idx="1"/>
          </p:nvPr>
        </p:nvSpPr>
        <p:spPr/>
        <p:txBody>
          <a:bodyPr/>
          <a:lstStyle/>
          <a:p>
            <a:r>
              <a:rPr lang="en-US" dirty="0" smtClean="0"/>
              <a:t>Storage class define the scope and lifetime of variable/function.</a:t>
            </a:r>
          </a:p>
          <a:p>
            <a:r>
              <a:rPr lang="en-US" dirty="0" smtClean="0"/>
              <a:t>Four different storage classes in C </a:t>
            </a:r>
            <a:r>
              <a:rPr lang="en-US" dirty="0" err="1" smtClean="0"/>
              <a:t>Progrem</a:t>
            </a:r>
            <a:r>
              <a:rPr lang="en-US" dirty="0" smtClean="0"/>
              <a:t>:</a:t>
            </a:r>
          </a:p>
          <a:p>
            <a:pPr marL="514350" indent="-514350">
              <a:buFont typeface="+mj-lt"/>
              <a:buAutoNum type="arabicPeriod"/>
            </a:pPr>
            <a:r>
              <a:rPr lang="en-US" dirty="0" smtClean="0"/>
              <a:t>Auto</a:t>
            </a:r>
          </a:p>
          <a:p>
            <a:pPr marL="514350" indent="-514350">
              <a:buFont typeface="+mj-lt"/>
              <a:buAutoNum type="arabicPeriod"/>
            </a:pPr>
            <a:r>
              <a:rPr lang="en-US" dirty="0" smtClean="0"/>
              <a:t>Register</a:t>
            </a:r>
          </a:p>
          <a:p>
            <a:pPr marL="514350" indent="-514350">
              <a:buFont typeface="+mj-lt"/>
              <a:buAutoNum type="arabicPeriod"/>
            </a:pPr>
            <a:r>
              <a:rPr lang="en-US" dirty="0" smtClean="0"/>
              <a:t>Static</a:t>
            </a:r>
          </a:p>
          <a:p>
            <a:pPr marL="514350" indent="-514350">
              <a:buFont typeface="+mj-lt"/>
              <a:buAutoNum type="arabicPeriod"/>
            </a:pPr>
            <a:r>
              <a:rPr lang="en-US" dirty="0" smtClean="0"/>
              <a:t>extern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is the default storage class for all variables declared inside a  function or a block.</a:t>
            </a:r>
          </a:p>
          <a:p>
            <a:r>
              <a:rPr lang="en-US" dirty="0" smtClean="0"/>
              <a:t>Keyword auto is rarely used while writing a C Program.</a:t>
            </a:r>
          </a:p>
          <a:p>
            <a:r>
              <a:rPr lang="en-US" dirty="0" smtClean="0"/>
              <a:t>Auto variables can only be accessed within the block/function they have been declared and not outside them.</a:t>
            </a:r>
          </a:p>
          <a:p>
            <a:r>
              <a:rPr lang="en-US" dirty="0" smtClean="0"/>
              <a:t>Automatic variables  can also be called local variables because they are local to function. By default they are assigned garbage value by compiler.</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981200" y="1524000"/>
            <a:ext cx="5410199"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t>
            </a:r>
            <a:endParaRPr lang="en-US" dirty="0"/>
          </a:p>
        </p:txBody>
      </p:sp>
      <p:sp>
        <p:nvSpPr>
          <p:cNvPr id="3" name="Content Placeholder 2"/>
          <p:cNvSpPr>
            <a:spLocks noGrp="1"/>
          </p:cNvSpPr>
          <p:nvPr>
            <p:ph idx="1"/>
          </p:nvPr>
        </p:nvSpPr>
        <p:spPr/>
        <p:txBody>
          <a:bodyPr>
            <a:normAutofit lnSpcReduction="10000"/>
          </a:bodyPr>
          <a:lstStyle/>
          <a:p>
            <a:r>
              <a:rPr lang="en-US" dirty="0" smtClean="0"/>
              <a:t>Extern storage class simply tells us that variable is defined elsewhere and not within the same block where it is used.</a:t>
            </a:r>
          </a:p>
          <a:p>
            <a:r>
              <a:rPr lang="en-US" dirty="0" smtClean="0"/>
              <a:t>So extern variable is nothing but a global variable initialized with a legal value where it is declared in order to be used elsewhere.</a:t>
            </a:r>
          </a:p>
          <a:p>
            <a:r>
              <a:rPr lang="en-US" dirty="0" smtClean="0"/>
              <a:t>Extern keyword is used before a variable to inform the compiler that this variable is declared somewhere else.</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447800" y="1600200"/>
            <a:ext cx="67818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914400" y="1219200"/>
            <a:ext cx="77724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when extern is not used</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981200" y="1981200"/>
            <a:ext cx="51054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a:t>
            </a:r>
            <a:endParaRPr lang="en-US" dirty="0"/>
          </a:p>
        </p:txBody>
      </p:sp>
      <p:sp>
        <p:nvSpPr>
          <p:cNvPr id="3" name="Content Placeholder 2"/>
          <p:cNvSpPr>
            <a:spLocks noGrp="1"/>
          </p:cNvSpPr>
          <p:nvPr>
            <p:ph idx="1"/>
          </p:nvPr>
        </p:nvSpPr>
        <p:spPr/>
        <p:txBody>
          <a:bodyPr/>
          <a:lstStyle/>
          <a:p>
            <a:r>
              <a:rPr lang="en-US" dirty="0" smtClean="0"/>
              <a:t>Static variables have a property of preserving their value even after they are out of scope.</a:t>
            </a:r>
          </a:p>
          <a:p>
            <a:r>
              <a:rPr lang="en-US" dirty="0" smtClean="0"/>
              <a:t>They are initialized only once and exist till the termination of program.</a:t>
            </a:r>
          </a:p>
          <a:p>
            <a:r>
              <a:rPr lang="en-US" dirty="0" smtClean="0"/>
              <a:t>By default they are assigned the value ‘0’ by the compiler.</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en-US" dirty="0" smtClean="0"/>
              <a:t>How do we initialize array of structures</a:t>
            </a:r>
            <a:endParaRPr lang="en-US" dirty="0"/>
          </a:p>
        </p:txBody>
      </p:sp>
      <p:sp>
        <p:nvSpPr>
          <p:cNvPr id="3" name="Content Placeholder 2"/>
          <p:cNvSpPr>
            <a:spLocks noGrp="1"/>
          </p:cNvSpPr>
          <p:nvPr>
            <p:ph idx="1"/>
          </p:nvPr>
        </p:nvSpPr>
        <p:spPr>
          <a:xfrm>
            <a:off x="457200" y="838200"/>
            <a:ext cx="8229600" cy="5791200"/>
          </a:xfrm>
        </p:spPr>
        <p:txBody>
          <a:bodyPr>
            <a:normAutofit fontScale="85000" lnSpcReduction="10000"/>
          </a:bodyPr>
          <a:lstStyle/>
          <a:p>
            <a:pPr marL="514350" indent="-514350">
              <a:buFont typeface="+mj-lt"/>
              <a:buAutoNum type="arabicPeriod"/>
            </a:pPr>
            <a:r>
              <a:rPr lang="en-US" dirty="0" err="1" smtClean="0"/>
              <a:t>Intialization</a:t>
            </a:r>
            <a:r>
              <a:rPr lang="en-US" dirty="0" smtClean="0"/>
              <a:t> after declaration</a:t>
            </a:r>
          </a:p>
          <a:p>
            <a:pPr marL="514350" indent="-514350">
              <a:buNone/>
            </a:pPr>
            <a:r>
              <a:rPr lang="en-US" dirty="0" smtClean="0"/>
              <a:t>Syntax:</a:t>
            </a:r>
          </a:p>
          <a:p>
            <a:pPr marL="514350" indent="-514350">
              <a:buNone/>
            </a:pPr>
            <a:r>
              <a:rPr lang="en-US" dirty="0" err="1" smtClean="0"/>
              <a:t>Struct</a:t>
            </a:r>
            <a:r>
              <a:rPr lang="en-US" dirty="0" smtClean="0"/>
              <a:t> book{</a:t>
            </a:r>
          </a:p>
          <a:p>
            <a:pPr marL="514350" indent="-514350">
              <a:buNone/>
            </a:pPr>
            <a:r>
              <a:rPr lang="en-US" dirty="0"/>
              <a:t>	</a:t>
            </a:r>
            <a:r>
              <a:rPr lang="en-US" dirty="0" smtClean="0"/>
              <a:t>			char </a:t>
            </a:r>
            <a:r>
              <a:rPr lang="en-US" dirty="0" err="1" smtClean="0"/>
              <a:t>bname</a:t>
            </a:r>
            <a:r>
              <a:rPr lang="en-US" dirty="0" smtClean="0"/>
              <a:t> [20];</a:t>
            </a:r>
          </a:p>
          <a:p>
            <a:pPr marL="514350" indent="-514350">
              <a:buNone/>
            </a:pPr>
            <a:r>
              <a:rPr lang="en-US" dirty="0"/>
              <a:t>	</a:t>
            </a:r>
            <a:r>
              <a:rPr lang="en-US" dirty="0" smtClean="0"/>
              <a:t>			</a:t>
            </a:r>
            <a:r>
              <a:rPr lang="en-US" dirty="0" err="1" smtClean="0"/>
              <a:t>int</a:t>
            </a:r>
            <a:r>
              <a:rPr lang="en-US" dirty="0" smtClean="0"/>
              <a:t> pages;</a:t>
            </a:r>
          </a:p>
          <a:p>
            <a:pPr marL="514350" indent="-514350">
              <a:buNone/>
            </a:pPr>
            <a:r>
              <a:rPr lang="en-US" dirty="0"/>
              <a:t>	</a:t>
            </a:r>
            <a:r>
              <a:rPr lang="en-US" dirty="0" smtClean="0"/>
              <a:t>			float price;</a:t>
            </a:r>
          </a:p>
          <a:p>
            <a:pPr marL="514350" indent="-514350">
              <a:buNone/>
            </a:pPr>
            <a:r>
              <a:rPr lang="en-US" dirty="0"/>
              <a:t>	</a:t>
            </a:r>
            <a:r>
              <a:rPr lang="en-US" dirty="0" smtClean="0"/>
              <a:t>			char author[20];</a:t>
            </a:r>
          </a:p>
          <a:p>
            <a:pPr marL="514350" indent="-514350">
              <a:buNone/>
            </a:pPr>
            <a:r>
              <a:rPr lang="en-US" dirty="0"/>
              <a:t>	</a:t>
            </a:r>
            <a:r>
              <a:rPr lang="en-US" dirty="0" smtClean="0"/>
              <a:t>		}b1[3]={</a:t>
            </a:r>
          </a:p>
          <a:p>
            <a:pPr marL="514350" indent="-514350">
              <a:buNone/>
            </a:pPr>
            <a:r>
              <a:rPr lang="en-US" dirty="0"/>
              <a:t>	</a:t>
            </a:r>
            <a:r>
              <a:rPr lang="en-US" dirty="0" smtClean="0"/>
              <a:t>				{“Database”,345,456.89,”acv”},</a:t>
            </a:r>
          </a:p>
          <a:p>
            <a:pPr marL="514350" indent="-514350">
              <a:buNone/>
            </a:pPr>
            <a:r>
              <a:rPr lang="en-US" dirty="0"/>
              <a:t>	</a:t>
            </a:r>
            <a:r>
              <a:rPr lang="en-US" dirty="0" smtClean="0"/>
              <a:t>				{“C”,789,678.90,”fgc”},</a:t>
            </a:r>
          </a:p>
          <a:p>
            <a:pPr marL="514350" indent="-514350">
              <a:buNone/>
            </a:pPr>
            <a:r>
              <a:rPr lang="en-US" dirty="0"/>
              <a:t>	</a:t>
            </a:r>
            <a:r>
              <a:rPr lang="en-US" dirty="0" smtClean="0"/>
              <a:t>				{“C++”,789,777.89,”ggg”}</a:t>
            </a:r>
          </a:p>
          <a:p>
            <a:pPr marL="514350" indent="-514350">
              <a:buNone/>
            </a:pPr>
            <a:r>
              <a:rPr lang="en-US" dirty="0"/>
              <a:t>	</a:t>
            </a: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457200" y="-1"/>
            <a:ext cx="5257800" cy="64147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This storage class declares register variables which have the same functionality as that of the auto variables. The only difference is that the compiler tries to store these variables in the register of the microprocessor if a free register is available. </a:t>
            </a:r>
          </a:p>
          <a:p>
            <a:r>
              <a:rPr lang="en-US" dirty="0" smtClean="0"/>
              <a:t> This makes the use of register variables to be much faster than that of the variables stored in the memory during the runtime of the program. If a free register is not available, these are then stored in the memory only.</a:t>
            </a:r>
          </a:p>
          <a:p>
            <a:r>
              <a:rPr lang="en-US" dirty="0" smtClean="0"/>
              <a:t>An important and interesting point to be noted here is that we cannot obtain the address of a register variable using pointers.</a:t>
            </a:r>
          </a:p>
          <a:p>
            <a:r>
              <a:rPr lang="en-US" b="1" dirty="0" smtClean="0"/>
              <a:t>Syntax :</a:t>
            </a:r>
            <a:endParaRPr lang="en-US" dirty="0" smtClean="0"/>
          </a:p>
          <a:p>
            <a:r>
              <a:rPr lang="en-US" dirty="0" smtClean="0"/>
              <a:t>register </a:t>
            </a:r>
            <a:r>
              <a:rPr lang="en-US" dirty="0" err="1" smtClean="0"/>
              <a:t>int</a:t>
            </a:r>
            <a:r>
              <a:rPr lang="en-US" dirty="0" smtClean="0"/>
              <a:t> number;</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838201" y="0"/>
            <a:ext cx="71628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dirty="0" smtClean="0"/>
              <a:t>Initialization in Main</a:t>
            </a:r>
            <a:endParaRPr lang="en-US" dirty="0"/>
          </a:p>
        </p:txBody>
      </p:sp>
      <p:sp>
        <p:nvSpPr>
          <p:cNvPr id="3" name="Content Placeholder 2"/>
          <p:cNvSpPr>
            <a:spLocks noGrp="1"/>
          </p:cNvSpPr>
          <p:nvPr>
            <p:ph idx="1"/>
          </p:nvPr>
        </p:nvSpPr>
        <p:spPr>
          <a:xfrm>
            <a:off x="457200" y="1143000"/>
            <a:ext cx="8229600" cy="5715000"/>
          </a:xfrm>
        </p:spPr>
        <p:txBody>
          <a:bodyPr>
            <a:noAutofit/>
          </a:bodyPr>
          <a:lstStyle/>
          <a:p>
            <a:pPr>
              <a:buNone/>
            </a:pPr>
            <a:r>
              <a:rPr lang="en-US" sz="2400" b="1" dirty="0" err="1"/>
              <a:t>struct</a:t>
            </a:r>
            <a:r>
              <a:rPr lang="en-US" sz="2400" dirty="0" smtClean="0"/>
              <a:t> Book </a:t>
            </a:r>
            <a:r>
              <a:rPr lang="en-US" sz="2400" dirty="0"/>
              <a:t>{</a:t>
            </a:r>
            <a:r>
              <a:rPr lang="en-US" sz="2400" dirty="0" smtClean="0"/>
              <a:t> </a:t>
            </a:r>
          </a:p>
          <a:p>
            <a:pPr>
              <a:buNone/>
            </a:pPr>
            <a:r>
              <a:rPr lang="en-US" sz="2400" b="1" dirty="0" smtClean="0"/>
              <a:t>char</a:t>
            </a:r>
            <a:r>
              <a:rPr lang="en-US" sz="2400" dirty="0" smtClean="0"/>
              <a:t> </a:t>
            </a:r>
            <a:r>
              <a:rPr lang="en-US" sz="2400" dirty="0" err="1" smtClean="0"/>
              <a:t>bname</a:t>
            </a:r>
            <a:r>
              <a:rPr lang="en-US" sz="2400" dirty="0"/>
              <a:t>[20</a:t>
            </a:r>
            <a:r>
              <a:rPr lang="en-US" sz="2400" dirty="0" smtClean="0"/>
              <a:t>];</a:t>
            </a:r>
          </a:p>
          <a:p>
            <a:pPr>
              <a:buNone/>
            </a:pPr>
            <a:r>
              <a:rPr lang="en-US" sz="2400" dirty="0" smtClean="0"/>
              <a:t> </a:t>
            </a:r>
            <a:r>
              <a:rPr lang="en-US" sz="2400" b="1" dirty="0" err="1"/>
              <a:t>int</a:t>
            </a:r>
            <a:r>
              <a:rPr lang="en-US" sz="2400" dirty="0" smtClean="0"/>
              <a:t> pages</a:t>
            </a:r>
            <a:r>
              <a:rPr lang="en-US" sz="2400" dirty="0"/>
              <a:t>;</a:t>
            </a:r>
            <a:r>
              <a:rPr lang="en-US" sz="2400" dirty="0" smtClean="0"/>
              <a:t> </a:t>
            </a:r>
          </a:p>
          <a:p>
            <a:pPr>
              <a:buNone/>
            </a:pPr>
            <a:r>
              <a:rPr lang="en-US" sz="2400" b="1" dirty="0" smtClean="0"/>
              <a:t>char</a:t>
            </a:r>
            <a:r>
              <a:rPr lang="en-US" sz="2400" dirty="0" smtClean="0"/>
              <a:t> author</a:t>
            </a:r>
            <a:r>
              <a:rPr lang="en-US" sz="2400" dirty="0"/>
              <a:t>[20];</a:t>
            </a:r>
            <a:r>
              <a:rPr lang="en-US" sz="2400" dirty="0" smtClean="0"/>
              <a:t> </a:t>
            </a:r>
          </a:p>
          <a:p>
            <a:pPr>
              <a:buNone/>
            </a:pPr>
            <a:r>
              <a:rPr lang="en-US" sz="2400" b="1" dirty="0" smtClean="0"/>
              <a:t>float</a:t>
            </a:r>
            <a:r>
              <a:rPr lang="en-US" sz="2400" dirty="0" smtClean="0"/>
              <a:t> price;</a:t>
            </a:r>
          </a:p>
          <a:p>
            <a:pPr>
              <a:buNone/>
            </a:pPr>
            <a:r>
              <a:rPr lang="en-US" sz="2400" dirty="0" smtClean="0"/>
              <a:t> </a:t>
            </a:r>
            <a:r>
              <a:rPr lang="en-US" sz="2400" dirty="0"/>
              <a:t>};</a:t>
            </a:r>
            <a:r>
              <a:rPr lang="en-US" sz="2400" dirty="0" smtClean="0"/>
              <a:t> </a:t>
            </a:r>
          </a:p>
          <a:p>
            <a:pPr>
              <a:buNone/>
            </a:pPr>
            <a:r>
              <a:rPr lang="en-US" sz="2400" b="1" dirty="0" smtClean="0"/>
              <a:t>void</a:t>
            </a:r>
            <a:r>
              <a:rPr lang="en-US" sz="2400" dirty="0" smtClean="0"/>
              <a:t> </a:t>
            </a:r>
            <a:r>
              <a:rPr lang="en-US" sz="2400" dirty="0"/>
              <a:t>main</a:t>
            </a:r>
            <a:r>
              <a:rPr lang="en-US" sz="2400" dirty="0" smtClean="0"/>
              <a:t>()</a:t>
            </a:r>
          </a:p>
          <a:p>
            <a:pPr>
              <a:buNone/>
            </a:pPr>
            <a:r>
              <a:rPr lang="en-US" sz="2400" dirty="0" smtClean="0"/>
              <a:t> </a:t>
            </a:r>
            <a:r>
              <a:rPr lang="en-US" sz="2400" dirty="0"/>
              <a:t>{</a:t>
            </a:r>
            <a:r>
              <a:rPr lang="en-US" sz="2400" dirty="0" smtClean="0"/>
              <a:t> </a:t>
            </a:r>
            <a:r>
              <a:rPr lang="en-US" sz="2400" b="1" dirty="0" err="1"/>
              <a:t>struct</a:t>
            </a:r>
            <a:r>
              <a:rPr lang="en-US" sz="2400" dirty="0" smtClean="0"/>
              <a:t> Book b1</a:t>
            </a:r>
            <a:r>
              <a:rPr lang="en-US" sz="2400" dirty="0"/>
              <a:t>[3]</a:t>
            </a:r>
            <a:r>
              <a:rPr lang="en-US" sz="2400" dirty="0" smtClean="0"/>
              <a:t> </a:t>
            </a:r>
            <a:r>
              <a:rPr lang="en-US" sz="2400" dirty="0"/>
              <a:t>=</a:t>
            </a:r>
            <a:r>
              <a:rPr lang="en-US" sz="2400" dirty="0" smtClean="0"/>
              <a:t> </a:t>
            </a:r>
            <a:r>
              <a:rPr lang="en-US" sz="2400" dirty="0"/>
              <a:t>{</a:t>
            </a:r>
            <a:r>
              <a:rPr lang="en-US" sz="2400" dirty="0" smtClean="0"/>
              <a:t> </a:t>
            </a:r>
          </a:p>
          <a:p>
            <a:pPr>
              <a:buNone/>
            </a:pPr>
            <a:r>
              <a:rPr lang="en-US" sz="2400" dirty="0" smtClean="0"/>
              <a:t>{"</a:t>
            </a:r>
            <a:r>
              <a:rPr lang="en-US" sz="2400" dirty="0"/>
              <a:t>Let us C",700,"YPK",300.00},</a:t>
            </a:r>
            <a:r>
              <a:rPr lang="en-US" sz="2400" dirty="0" smtClean="0"/>
              <a:t> </a:t>
            </a:r>
          </a:p>
          <a:p>
            <a:pPr>
              <a:buNone/>
            </a:pPr>
            <a:r>
              <a:rPr lang="en-US" sz="2400" dirty="0" smtClean="0"/>
              <a:t>{"</a:t>
            </a:r>
            <a:r>
              <a:rPr lang="en-US" sz="2400" dirty="0"/>
              <a:t>Wings of Fire",500,"Abdul Kalam",350.00</a:t>
            </a:r>
            <a:r>
              <a:rPr lang="en-US" sz="2400" dirty="0" smtClean="0"/>
              <a:t>},</a:t>
            </a:r>
          </a:p>
          <a:p>
            <a:pPr>
              <a:buNone/>
            </a:pPr>
            <a:r>
              <a:rPr lang="en-US" sz="2400" dirty="0" smtClean="0"/>
              <a:t> </a:t>
            </a:r>
            <a:r>
              <a:rPr lang="en-US" sz="2400" dirty="0"/>
              <a:t>{"Complete C",1200,"Herbt Schildt",450.00}</a:t>
            </a:r>
            <a:r>
              <a:rPr lang="en-US" sz="2400" dirty="0" smtClean="0"/>
              <a:t> </a:t>
            </a:r>
          </a:p>
          <a:p>
            <a:pPr>
              <a:buNone/>
            </a:pPr>
            <a:r>
              <a:rPr lang="en-US" sz="2400" dirty="0" smtClean="0"/>
              <a:t>};</a:t>
            </a:r>
          </a:p>
          <a:p>
            <a:pPr>
              <a:buNone/>
            </a:pPr>
            <a:r>
              <a:rPr lang="en-US" sz="2400" dirty="0" smtClean="0"/>
              <a:t> </a:t>
            </a:r>
            <a:r>
              <a:rPr lang="en-US" sz="2400" dirty="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All </a:t>
            </a:r>
            <a:r>
              <a:rPr lang="en-US" dirty="0"/>
              <a:t>Structure Members need not be initialized</a:t>
            </a:r>
            <a:br>
              <a:rPr lang="en-US" dirty="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85800" y="1447800"/>
            <a:ext cx="7239000"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Values</a:t>
            </a:r>
            <a:endParaRPr lang="en-US" dirty="0"/>
          </a:p>
        </p:txBody>
      </p:sp>
      <p:sp>
        <p:nvSpPr>
          <p:cNvPr id="3" name="Content Placeholder 2"/>
          <p:cNvSpPr>
            <a:spLocks noGrp="1"/>
          </p:cNvSpPr>
          <p:nvPr>
            <p:ph idx="1"/>
          </p:nvPr>
        </p:nvSpPr>
        <p:spPr/>
        <p:txBody>
          <a:bodyPr/>
          <a:lstStyle/>
          <a:p>
            <a:pPr>
              <a:buNone/>
            </a:pPr>
            <a:r>
              <a:rPr lang="en-US" dirty="0" smtClean="0"/>
              <a:t>Default values for different </a:t>
            </a:r>
            <a:r>
              <a:rPr lang="en-US" dirty="0" err="1" smtClean="0"/>
              <a:t>datatypes</a:t>
            </a:r>
            <a:r>
              <a:rPr lang="en-US" dirty="0" smtClean="0"/>
              <a:t>:</a:t>
            </a:r>
          </a:p>
          <a:p>
            <a:pPr marL="514350" indent="-514350">
              <a:buFont typeface="+mj-lt"/>
              <a:buAutoNum type="arabicPeriod"/>
            </a:pPr>
            <a:r>
              <a:rPr lang="en-US" dirty="0" smtClean="0"/>
              <a:t>Integer : 0</a:t>
            </a:r>
          </a:p>
          <a:p>
            <a:pPr marL="514350" indent="-514350">
              <a:buFont typeface="+mj-lt"/>
              <a:buAutoNum type="arabicPeriod"/>
            </a:pPr>
            <a:r>
              <a:rPr lang="en-US" dirty="0" smtClean="0"/>
              <a:t>Float: 0.0000</a:t>
            </a:r>
          </a:p>
          <a:p>
            <a:pPr marL="514350" indent="-514350">
              <a:buFont typeface="+mj-lt"/>
              <a:buAutoNum type="arabicPeriod"/>
            </a:pPr>
            <a:r>
              <a:rPr lang="en-US" dirty="0" smtClean="0"/>
              <a:t>Character : Blank</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Example</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838200" y="990600"/>
            <a:ext cx="670560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Questions</a:t>
            </a:r>
            <a:endParaRPr lang="en-US" dirty="0"/>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sz="4000" dirty="0" smtClean="0"/>
              <a:t>WAP using array of structures to create a record of 50 student. Record contain attributes: student name, id, and percentage. Also print created structure.</a:t>
            </a:r>
          </a:p>
          <a:p>
            <a:pPr marL="514350" indent="-514350">
              <a:buFont typeface="+mj-lt"/>
              <a:buAutoNum type="arabicPeriod"/>
            </a:pPr>
            <a:r>
              <a:rPr lang="en-US" sz="4000" dirty="0" smtClean="0"/>
              <a:t>Store information of 10 students using structure (</a:t>
            </a:r>
            <a:r>
              <a:rPr lang="en-US" sz="4000" dirty="0" err="1" smtClean="0"/>
              <a:t>name,roll_no,marks</a:t>
            </a:r>
            <a:r>
              <a:rPr lang="en-US" sz="4000" dirty="0" smtClean="0"/>
              <a:t>). Input values at runtime and </a:t>
            </a:r>
            <a:r>
              <a:rPr lang="en-US" sz="4000" dirty="0" err="1" smtClean="0"/>
              <a:t>rollno</a:t>
            </a:r>
            <a:r>
              <a:rPr lang="en-US" sz="4000" dirty="0" smtClean="0"/>
              <a:t> updated automatically.</a:t>
            </a:r>
          </a:p>
          <a:p>
            <a:pPr marL="514350" indent="-514350">
              <a:buNone/>
            </a:pPr>
            <a:r>
              <a:rPr lang="en-US" sz="4000" dirty="0" smtClean="0"/>
              <a:t>Output should be like</a:t>
            </a:r>
          </a:p>
          <a:p>
            <a:pPr marL="514350" indent="-514350">
              <a:buNone/>
            </a:pPr>
            <a:r>
              <a:rPr lang="en-US" sz="4000" dirty="0"/>
              <a:t> </a:t>
            </a:r>
            <a:r>
              <a:rPr lang="en-US" sz="4000" dirty="0" smtClean="0"/>
              <a:t>For </a:t>
            </a:r>
            <a:r>
              <a:rPr lang="en-US" sz="4000" dirty="0" err="1" smtClean="0"/>
              <a:t>Rollno</a:t>
            </a:r>
            <a:r>
              <a:rPr lang="en-US" sz="4000" dirty="0" smtClean="0"/>
              <a:t> 1</a:t>
            </a:r>
          </a:p>
          <a:p>
            <a:pPr marL="514350" indent="-514350">
              <a:buNone/>
            </a:pPr>
            <a:r>
              <a:rPr lang="en-US" sz="4000" dirty="0" smtClean="0"/>
              <a:t>Enter name:</a:t>
            </a:r>
          </a:p>
          <a:p>
            <a:pPr marL="514350" indent="-514350">
              <a:buNone/>
            </a:pPr>
            <a:r>
              <a:rPr lang="en-US" sz="4000" dirty="0" smtClean="0"/>
              <a:t>Enter marks:</a:t>
            </a:r>
          </a:p>
          <a:p>
            <a:pPr marL="514350" indent="-514350">
              <a:buNone/>
            </a:pPr>
            <a:r>
              <a:rPr lang="en-US" sz="4000" dirty="0" smtClean="0"/>
              <a:t>For roll no 2:</a:t>
            </a:r>
          </a:p>
          <a:p>
            <a:pPr marL="514350" indent="-514350">
              <a:buNone/>
            </a:pPr>
            <a:r>
              <a:rPr lang="en-US" sz="4000" dirty="0" smtClean="0"/>
              <a:t>……</a:t>
            </a:r>
          </a:p>
          <a:p>
            <a:pPr marL="514350" indent="-514350">
              <a:buNone/>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744</Words>
  <Application>Microsoft Office PowerPoint</Application>
  <PresentationFormat>On-screen Show (4:3)</PresentationFormat>
  <Paragraphs>172</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ARRAY OF STRUCTURES</vt:lpstr>
      <vt:lpstr>INTRODUCTION</vt:lpstr>
      <vt:lpstr>Syntax</vt:lpstr>
      <vt:lpstr>How do we initialize array of structures</vt:lpstr>
      <vt:lpstr>Initialization in Main</vt:lpstr>
      <vt:lpstr> All Structure Members need not be initialized </vt:lpstr>
      <vt:lpstr>Default Values</vt:lpstr>
      <vt:lpstr>Example</vt:lpstr>
      <vt:lpstr>Practice Questions</vt:lpstr>
      <vt:lpstr>Solution (1)</vt:lpstr>
      <vt:lpstr>Output</vt:lpstr>
      <vt:lpstr>Declaring many structure variable in C</vt:lpstr>
      <vt:lpstr>Slide 13</vt:lpstr>
      <vt:lpstr>Practice Question (1)</vt:lpstr>
      <vt:lpstr>(2)</vt:lpstr>
      <vt:lpstr>(3)</vt:lpstr>
      <vt:lpstr>(4)</vt:lpstr>
      <vt:lpstr>Answer</vt:lpstr>
      <vt:lpstr>Union</vt:lpstr>
      <vt:lpstr>Union Variables</vt:lpstr>
      <vt:lpstr>Difference between Union and structure</vt:lpstr>
      <vt:lpstr>Example</vt:lpstr>
      <vt:lpstr>Output</vt:lpstr>
      <vt:lpstr>Slide 24</vt:lpstr>
      <vt:lpstr>Slide 25</vt:lpstr>
      <vt:lpstr>Slide 26</vt:lpstr>
      <vt:lpstr>Example </vt:lpstr>
      <vt:lpstr>Why the above output</vt:lpstr>
      <vt:lpstr>Practice Questions</vt:lpstr>
      <vt:lpstr>Slide 30</vt:lpstr>
      <vt:lpstr>Output</vt:lpstr>
      <vt:lpstr>C Storage Classes</vt:lpstr>
      <vt:lpstr>auto</vt:lpstr>
      <vt:lpstr>auto</vt:lpstr>
      <vt:lpstr>extern</vt:lpstr>
      <vt:lpstr>extern</vt:lpstr>
      <vt:lpstr>Slide 37</vt:lpstr>
      <vt:lpstr>Problem when extern is not used</vt:lpstr>
      <vt:lpstr>static</vt:lpstr>
      <vt:lpstr>static</vt:lpstr>
      <vt:lpstr>register</vt:lpstr>
      <vt:lpstr>Slide 42</vt:lpstr>
    </vt:vector>
  </TitlesOfParts>
  <Company>Jiitu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 OF STRUCTURES</dc:title>
  <dc:creator>megha.rathi</dc:creator>
  <cp:lastModifiedBy>Ajay</cp:lastModifiedBy>
  <cp:revision>59</cp:revision>
  <dcterms:created xsi:type="dcterms:W3CDTF">2015-11-17T09:57:26Z</dcterms:created>
  <dcterms:modified xsi:type="dcterms:W3CDTF">2016-12-08T10:59:03Z</dcterms:modified>
</cp:coreProperties>
</file>