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6" r:id="rId2"/>
    <p:sldId id="257" r:id="rId3"/>
    <p:sldId id="258" r:id="rId4"/>
    <p:sldId id="259" r:id="rId5"/>
    <p:sldId id="260" r:id="rId6"/>
    <p:sldId id="308" r:id="rId7"/>
    <p:sldId id="311" r:id="rId8"/>
    <p:sldId id="312" r:id="rId9"/>
    <p:sldId id="313" r:id="rId10"/>
    <p:sldId id="314" r:id="rId11"/>
    <p:sldId id="307" r:id="rId12"/>
    <p:sldId id="309" r:id="rId13"/>
    <p:sldId id="310" r:id="rId14"/>
    <p:sldId id="261" r:id="rId15"/>
    <p:sldId id="262" r:id="rId16"/>
    <p:sldId id="263" r:id="rId17"/>
    <p:sldId id="267" r:id="rId18"/>
    <p:sldId id="316" r:id="rId19"/>
    <p:sldId id="317" r:id="rId20"/>
    <p:sldId id="318" r:id="rId21"/>
    <p:sldId id="319" r:id="rId22"/>
    <p:sldId id="266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55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49" r:id="rId44"/>
    <p:sldId id="340" r:id="rId45"/>
    <p:sldId id="341" r:id="rId46"/>
    <p:sldId id="342" r:id="rId47"/>
    <p:sldId id="356" r:id="rId48"/>
    <p:sldId id="343" r:id="rId49"/>
    <p:sldId id="344" r:id="rId50"/>
    <p:sldId id="345" r:id="rId51"/>
    <p:sldId id="346" r:id="rId52"/>
    <p:sldId id="347" r:id="rId53"/>
    <p:sldId id="357" r:id="rId54"/>
    <p:sldId id="350" r:id="rId55"/>
    <p:sldId id="351" r:id="rId56"/>
    <p:sldId id="352" r:id="rId57"/>
    <p:sldId id="35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83729B6-60CC-4055-8036-1B1D7BD7DE34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8C100E2-3DE3-4AFE-8AE1-7599E6F5FC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Macros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236536"/>
          </a:xfrm>
        </p:spPr>
        <p:txBody>
          <a:bodyPr/>
          <a:lstStyle/>
          <a:p>
            <a:r>
              <a:rPr lang="en-US" dirty="0" smtClean="0"/>
              <a:t>Process where an identifier in a program is replaced by predefined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Macro substitution</a:t>
            </a:r>
          </a:p>
          <a:p>
            <a:pPr marL="514350" indent="-514350">
              <a:buNone/>
            </a:pPr>
            <a:r>
              <a:rPr lang="en-US" dirty="0" smtClean="0"/>
              <a:t>---- # define AREA 12.36</a:t>
            </a:r>
          </a:p>
          <a:p>
            <a:pPr marL="514350" indent="-514350">
              <a:buNone/>
            </a:pPr>
            <a:r>
              <a:rPr lang="en-US" dirty="0" smtClean="0"/>
              <a:t>2. Macro as an argument:</a:t>
            </a:r>
          </a:p>
          <a:p>
            <a:pPr marL="514350" indent="-514350">
              <a:buNone/>
            </a:pPr>
            <a:r>
              <a:rPr lang="en-US" dirty="0" smtClean="0"/>
              <a:t>--- #define CUBE(Y*Y*Y)</a:t>
            </a:r>
          </a:p>
          <a:p>
            <a:pPr marL="514350" indent="-514350">
              <a:buNone/>
            </a:pPr>
            <a:r>
              <a:rPr lang="en-US" dirty="0" smtClean="0"/>
              <a:t>	volume=CUBE(side);</a:t>
            </a:r>
          </a:p>
          <a:p>
            <a:pPr marL="514350" indent="-514350">
              <a:buNone/>
            </a:pPr>
            <a:r>
              <a:rPr lang="en-US" dirty="0" smtClean="0"/>
              <a:t>	volume=(side*side*side);</a:t>
            </a:r>
          </a:p>
          <a:p>
            <a:pPr marL="514350" indent="-514350">
              <a:buNone/>
            </a:pPr>
            <a:r>
              <a:rPr lang="en-US" dirty="0" smtClean="0"/>
              <a:t>3. Nesting of Macros:</a:t>
            </a:r>
          </a:p>
          <a:p>
            <a:pPr marL="514350" indent="-514350">
              <a:buNone/>
            </a:pPr>
            <a:r>
              <a:rPr lang="en-US" dirty="0" smtClean="0"/>
              <a:t>#define SQUARE (Y)((Y)*(Y))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 Program consists of one or more modules called function.</a:t>
            </a:r>
          </a:p>
          <a:p>
            <a:r>
              <a:rPr lang="en-US" dirty="0" smtClean="0"/>
              <a:t>One of the function must be “main”</a:t>
            </a:r>
          </a:p>
          <a:p>
            <a:r>
              <a:rPr lang="en-US" dirty="0" smtClean="0"/>
              <a:t>Program will always begin by executing main function.</a:t>
            </a:r>
          </a:p>
          <a:p>
            <a:pPr>
              <a:buNone/>
            </a:pPr>
            <a:r>
              <a:rPr lang="en-US" dirty="0" smtClean="0"/>
              <a:t>	# 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---statements;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files are included in the include section. </a:t>
            </a:r>
            <a:r>
              <a:rPr lang="en-US" dirty="0" err="1" smtClean="0"/>
              <a:t>Eg</a:t>
            </a:r>
            <a:r>
              <a:rPr lang="en-US" dirty="0" smtClean="0"/>
              <a:t>. # 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Precompiled files that has some functions defined in them.</a:t>
            </a:r>
          </a:p>
          <a:p>
            <a:r>
              <a:rPr lang="en-US" dirty="0" smtClean="0"/>
              <a:t>We can call those functions by supplying parameters.</a:t>
            </a:r>
          </a:p>
          <a:p>
            <a:r>
              <a:rPr lang="en-US" dirty="0" smtClean="0"/>
              <a:t>Header files is given an extension as “.h”</a:t>
            </a:r>
          </a:p>
          <a:p>
            <a:r>
              <a:rPr lang="en-US" dirty="0" smtClean="0"/>
              <a:t>“C” source file is given an extension “.c”.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point of any C program.</a:t>
            </a:r>
          </a:p>
          <a:p>
            <a:r>
              <a:rPr lang="en-US" dirty="0" smtClean="0"/>
              <a:t>When a program is executed start point is  main function.</a:t>
            </a:r>
          </a:p>
          <a:p>
            <a:r>
              <a:rPr lang="en-US" dirty="0" smtClean="0"/>
              <a:t>From main function the flow goes as per programmers choice.</a:t>
            </a:r>
          </a:p>
          <a:p>
            <a:r>
              <a:rPr lang="en-US" dirty="0" smtClean="0"/>
              <a:t>Main function is compulsory for any C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First Program of C Language:-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6781800" cy="3581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600" dirty="0" smtClean="0">
                <a:latin typeface="Adobe Caslon Pro" pitchFamily="18" charset="0"/>
              </a:rPr>
              <a:t>#include &lt;stdio.h&gt;  </a:t>
            </a:r>
          </a:p>
          <a:p>
            <a:pPr>
              <a:buNone/>
            </a:pPr>
            <a:r>
              <a:rPr lang="en-US" sz="3600" dirty="0" smtClean="0">
                <a:latin typeface="Adobe Caslon Pro" pitchFamily="18" charset="0"/>
              </a:rPr>
              <a:t>#include &lt;conio.h&gt;  </a:t>
            </a:r>
          </a:p>
          <a:p>
            <a:pPr>
              <a:buNone/>
            </a:pPr>
            <a:r>
              <a:rPr lang="en-US" sz="3600" b="1" dirty="0" smtClean="0">
                <a:latin typeface="Adobe Caslon Pro" pitchFamily="18" charset="0"/>
              </a:rPr>
              <a:t>void</a:t>
            </a:r>
            <a:r>
              <a:rPr lang="en-US" sz="3600" dirty="0" smtClean="0">
                <a:latin typeface="Adobe Caslon Pro" pitchFamily="18" charset="0"/>
              </a:rPr>
              <a:t> main(){  </a:t>
            </a:r>
          </a:p>
          <a:p>
            <a:pPr>
              <a:buNone/>
            </a:pPr>
            <a:r>
              <a:rPr lang="en-US" sz="3600" dirty="0" smtClean="0">
                <a:latin typeface="Adobe Caslon Pro" pitchFamily="18" charset="0"/>
              </a:rPr>
              <a:t>printf(“JavaTpoint”);  </a:t>
            </a:r>
          </a:p>
          <a:p>
            <a:pPr>
              <a:buNone/>
            </a:pPr>
            <a:r>
              <a:rPr lang="en-US" sz="3600" dirty="0" smtClean="0">
                <a:latin typeface="Adobe Caslon Pro" pitchFamily="18" charset="0"/>
              </a:rPr>
              <a:t>  getch();  </a:t>
            </a:r>
          </a:p>
          <a:p>
            <a:pPr>
              <a:buNone/>
            </a:pPr>
            <a:r>
              <a:rPr lang="en-US" sz="3600" dirty="0" smtClean="0">
                <a:latin typeface="Adobe Caslon Pro" pitchFamily="18" charset="0"/>
              </a:rPr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Describe the C Program :-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846320"/>
          </a:xfrm>
        </p:spPr>
        <p:txBody>
          <a:bodyPr>
            <a:normAutofit fontScale="85000" lnSpcReduction="20000"/>
          </a:bodyPr>
          <a:lstStyle/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#include &lt;stdio.h&gt;</a:t>
            </a:r>
            <a:r>
              <a:rPr lang="en-US" dirty="0" smtClean="0"/>
              <a:t> includes the </a:t>
            </a:r>
            <a:r>
              <a:rPr lang="en-US" b="1" dirty="0" smtClean="0"/>
              <a:t>standard input output</a:t>
            </a:r>
            <a:r>
              <a:rPr lang="en-US" dirty="0" smtClean="0"/>
              <a:t> library functions. The printf() function is defined in stdio.h 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#include &lt;conio.h&gt;</a:t>
            </a:r>
            <a:r>
              <a:rPr lang="en-US" dirty="0" smtClean="0"/>
              <a:t> includes the </a:t>
            </a:r>
            <a:r>
              <a:rPr lang="en-US" b="1" dirty="0" smtClean="0"/>
              <a:t>console input output</a:t>
            </a:r>
            <a:r>
              <a:rPr lang="en-US" dirty="0" smtClean="0"/>
              <a:t> library functions. The getch() function is defined in conio.h file.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void main()</a:t>
            </a:r>
            <a:r>
              <a:rPr lang="en-US" dirty="0" smtClean="0"/>
              <a:t> The </a:t>
            </a:r>
            <a:r>
              <a:rPr lang="en-US" b="1" dirty="0" smtClean="0"/>
              <a:t>main() function is the entry point of every program</a:t>
            </a:r>
            <a:r>
              <a:rPr lang="en-US" dirty="0" smtClean="0"/>
              <a:t> in c language. The void keyword specifies that it returns no value.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printf()</a:t>
            </a:r>
            <a:r>
              <a:rPr lang="en-US" dirty="0" smtClean="0"/>
              <a:t> The printf() function is </a:t>
            </a:r>
            <a:r>
              <a:rPr lang="en-US" b="1" dirty="0" smtClean="0"/>
              <a:t>used to print data</a:t>
            </a:r>
            <a:r>
              <a:rPr lang="en-US" dirty="0" smtClean="0"/>
              <a:t> on the console.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getch()</a:t>
            </a:r>
            <a:r>
              <a:rPr lang="en-US" dirty="0" smtClean="0"/>
              <a:t> The getch() function </a:t>
            </a:r>
            <a:r>
              <a:rPr lang="en-US" b="1" dirty="0" smtClean="0"/>
              <a:t>asks for a single character</a:t>
            </a:r>
            <a:r>
              <a:rPr lang="en-US" dirty="0" smtClean="0"/>
              <a:t>. Until you press any key, it blocks the screen.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Output of Program is:-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>
                <a:latin typeface="Adobe Garamond Pro" pitchFamily="18" charset="0"/>
              </a:rPr>
              <a:t>                        </a:t>
            </a:r>
            <a:endParaRPr lang="en-US" sz="4000" dirty="0">
              <a:latin typeface="Adobe Garamond Pro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1752600"/>
            <a:ext cx="5334000" cy="2971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dobe Garamond Pro" pitchFamily="18" charset="0"/>
              </a:rPr>
              <a:t> JavaTpoint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9144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Keywords in C Language:-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Keywords are certain </a:t>
            </a:r>
            <a:r>
              <a:rPr lang="en-US" sz="1800" b="1" dirty="0" smtClean="0">
                <a:solidFill>
                  <a:srgbClr val="FF0000"/>
                </a:solidFill>
              </a:rPr>
              <a:t>reserved words</a:t>
            </a:r>
            <a:r>
              <a:rPr lang="en-US" sz="1800" b="1" dirty="0" smtClean="0"/>
              <a:t>, that have standard predefined meanings in C.</a:t>
            </a:r>
          </a:p>
          <a:p>
            <a:r>
              <a:rPr lang="en-US" sz="1800" b="1" dirty="0" smtClean="0"/>
              <a:t>All keywords are in </a:t>
            </a:r>
            <a:r>
              <a:rPr lang="en-US" sz="1800" b="1" dirty="0" smtClean="0">
                <a:solidFill>
                  <a:srgbClr val="FF0000"/>
                </a:solidFill>
              </a:rPr>
              <a:t>lowercase .</a:t>
            </a:r>
          </a:p>
          <a:p>
            <a:r>
              <a:rPr lang="en-US" sz="1800" dirty="0" smtClean="0"/>
              <a:t>There are 32 keywords in C language as given </a:t>
            </a:r>
            <a:r>
              <a:rPr lang="en-US" dirty="0" smtClean="0"/>
              <a:t>below: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810000"/>
          <a:ext cx="769620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00741"/>
                <a:gridCol w="1016480"/>
                <a:gridCol w="871268"/>
                <a:gridCol w="1161690"/>
                <a:gridCol w="925722"/>
                <a:gridCol w="952950"/>
                <a:gridCol w="952950"/>
              </a:tblGrid>
              <a:tr h="705836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auto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break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case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char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const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continue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default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do</a:t>
                      </a:r>
                    </a:p>
                  </a:txBody>
                  <a:tcPr marL="47625" marR="47625" marT="66675" marB="66675"/>
                </a:tc>
              </a:tr>
              <a:tr h="421924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double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else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enum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extern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float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for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goto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if</a:t>
                      </a:r>
                    </a:p>
                  </a:txBody>
                  <a:tcPr marL="47625" marR="47625" marT="66675" marB="66675"/>
                </a:tc>
              </a:tr>
              <a:tr h="421924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long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register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short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signed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sizeof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static</a:t>
                      </a:r>
                    </a:p>
                  </a:txBody>
                  <a:tcPr marL="47625" marR="47625" marT="66675" marB="66675"/>
                </a:tc>
              </a:tr>
              <a:tr h="705836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struct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switch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typedef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union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unsigned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void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volatile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while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Identifiers and Variables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Identifier </a:t>
            </a:r>
            <a:r>
              <a:rPr lang="en-US" sz="2000" dirty="0" smtClean="0"/>
              <a:t>: A name has to be devised  for program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lang="en-US" sz="2000" dirty="0" smtClean="0"/>
              <a:t>                     elements such as variables or functions.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Variable: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Variables are memory regions you can use to hold data while your program is running.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Thus variable has an </a:t>
            </a:r>
            <a:r>
              <a:rPr lang="en-US" sz="2000" dirty="0" smtClean="0">
                <a:solidFill>
                  <a:srgbClr val="FF0000"/>
                </a:solidFill>
              </a:rPr>
              <a:t>unique address</a:t>
            </a:r>
            <a:r>
              <a:rPr lang="en-US" sz="2000" dirty="0" smtClean="0"/>
              <a:t> in memory region.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 For your convenience, you give them names (instead of having to know the address)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Because different types of data are different sizes, the computer needs to know what type each variable is – so it can reserve the memory you need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 for Identifiers</a:t>
            </a:r>
          </a:p>
        </p:txBody>
      </p:sp>
      <p:sp>
        <p:nvSpPr>
          <p:cNvPr id="56217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6705600" cy="5715000"/>
          </a:xfrm>
          <a:noFill/>
        </p:spPr>
        <p:txBody>
          <a:bodyPr>
            <a:normAutofit fontScale="92500" lnSpcReduction="10000"/>
          </a:bodyPr>
          <a:lstStyle/>
          <a:p>
            <a:pPr lvl="2" eaLnBrk="1" hangingPunct="1">
              <a:buFont typeface="Wingdings" charset="2"/>
              <a:buChar char="§"/>
            </a:pPr>
            <a:endParaRPr lang="en-US" b="1" dirty="0" smtClean="0"/>
          </a:p>
          <a:p>
            <a:pPr lvl="2" eaLnBrk="1" hangingPunct="1">
              <a:buFont typeface="Wingdings" charset="2"/>
              <a:buChar char="§"/>
            </a:pPr>
            <a:endParaRPr lang="en-US" b="1" dirty="0" smtClean="0"/>
          </a:p>
          <a:p>
            <a:pPr lvl="2" eaLnBrk="1" hangingPunct="1">
              <a:buFont typeface="Wingdings" charset="2"/>
              <a:buChar char="§"/>
            </a:pPr>
            <a:endParaRPr lang="en-US" b="1" dirty="0" smtClean="0"/>
          </a:p>
          <a:p>
            <a:pPr lvl="2" eaLnBrk="1" hangingPunct="1">
              <a:buFont typeface="Wingdings" charset="2"/>
              <a:buChar char="§"/>
            </a:pPr>
            <a:r>
              <a:rPr lang="en-US" b="1" dirty="0" smtClean="0"/>
              <a:t>Contains only letters, digits and under score characters, </a:t>
            </a:r>
          </a:p>
          <a:p>
            <a:pPr lvl="2" eaLnBrk="1" hangingPunct="1">
              <a:buFont typeface="Wingdings" charset="2"/>
              <a:buNone/>
            </a:pPr>
            <a:r>
              <a:rPr lang="en-US" b="1" dirty="0" smtClean="0"/>
              <a:t>			</a:t>
            </a:r>
            <a:r>
              <a:rPr lang="en-US" b="1" dirty="0" smtClean="0">
                <a:solidFill>
                  <a:srgbClr val="FF0000"/>
                </a:solidFill>
              </a:rPr>
              <a:t>example  amount,    </a:t>
            </a:r>
            <a:r>
              <a:rPr lang="en-US" b="1" dirty="0" err="1" smtClean="0">
                <a:solidFill>
                  <a:srgbClr val="FF0000"/>
                </a:solidFill>
              </a:rPr>
              <a:t>hit_count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 eaLnBrk="1" hangingPunct="1">
              <a:buFont typeface="Wingdings" charset="2"/>
              <a:buChar char="§"/>
            </a:pPr>
            <a:r>
              <a:rPr lang="en-US" b="1" dirty="0" smtClean="0"/>
              <a:t>Must begin with either a letter of the alphabet or an underscore character.</a:t>
            </a:r>
          </a:p>
          <a:p>
            <a:pPr lvl="2" eaLnBrk="1" hangingPunct="1">
              <a:buFont typeface="Wingdings" charset="2"/>
              <a:buChar char="§"/>
            </a:pPr>
            <a:r>
              <a:rPr lang="en-US" b="1" dirty="0" smtClean="0"/>
              <a:t>Can not be same as the keywords, </a:t>
            </a:r>
            <a:r>
              <a:rPr lang="en-US" b="1" dirty="0" smtClean="0">
                <a:solidFill>
                  <a:srgbClr val="FF0000"/>
                </a:solidFill>
              </a:rPr>
              <a:t>example it can not be </a:t>
            </a:r>
            <a:r>
              <a:rPr lang="en-US" b="1" dirty="0" smtClean="0"/>
              <a:t>void, int.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 eaLnBrk="1" hangingPunct="1">
              <a:buFont typeface="Wingdings" charset="2"/>
              <a:buChar char="§"/>
            </a:pPr>
            <a:r>
              <a:rPr lang="en-US" b="1" dirty="0" smtClean="0"/>
              <a:t>Uppercase letters are different than lowercase</a:t>
            </a:r>
            <a:r>
              <a:rPr lang="en-US" b="1" dirty="0" smtClean="0">
                <a:solidFill>
                  <a:srgbClr val="FF0000"/>
                </a:solidFill>
              </a:rPr>
              <a:t>, example amount, Amount and AMOUNT </a:t>
            </a:r>
            <a:r>
              <a:rPr lang="en-US" b="1" dirty="0" smtClean="0"/>
              <a:t>all three are different identifiers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lvl="2" eaLnBrk="1" hangingPunct="1">
              <a:buFont typeface="Wingdings" charset="2"/>
              <a:buChar char="§"/>
            </a:pPr>
            <a:r>
              <a:rPr lang="en-US" b="1" dirty="0" smtClean="0"/>
              <a:t>Maximum length can be </a:t>
            </a:r>
            <a:r>
              <a:rPr lang="en-US" b="1" dirty="0" smtClean="0">
                <a:solidFill>
                  <a:srgbClr val="FF0000"/>
                </a:solidFill>
              </a:rPr>
              <a:t>31</a:t>
            </a:r>
            <a:r>
              <a:rPr lang="en-US" b="1" dirty="0" smtClean="0"/>
              <a:t> characters. </a:t>
            </a:r>
          </a:p>
          <a:p>
            <a:pPr lvl="2" eaLnBrk="1" hangingPunct="1">
              <a:buFont typeface="Wingdings" charset="2"/>
              <a:buChar char="§"/>
            </a:pPr>
            <a:r>
              <a:rPr lang="en-US" b="1" dirty="0" smtClean="0"/>
              <a:t>Should not be the same as one already defined in the library, </a:t>
            </a:r>
            <a:r>
              <a:rPr lang="en-US" b="1" dirty="0" smtClean="0">
                <a:solidFill>
                  <a:srgbClr val="FF0000"/>
                </a:solidFill>
              </a:rPr>
              <a:t>example it can not be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scanf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lvl="2" eaLnBrk="1" hangingPunct="1">
              <a:buFont typeface="Wingdings" charset="2"/>
              <a:buChar char="§"/>
            </a:pPr>
            <a:r>
              <a:rPr lang="en-US" b="1" dirty="0" smtClean="0"/>
              <a:t>No special characters are permitted. </a:t>
            </a:r>
            <a:r>
              <a:rPr lang="en-US" b="1" dirty="0" smtClean="0">
                <a:solidFill>
                  <a:srgbClr val="FF0000"/>
                </a:solidFill>
              </a:rPr>
              <a:t>e.g. blank </a:t>
            </a:r>
            <a:r>
              <a:rPr lang="en-US" b="1" dirty="0" err="1" smtClean="0">
                <a:solidFill>
                  <a:srgbClr val="FF0000"/>
                </a:solidFill>
              </a:rPr>
              <a:t>space,period</a:t>
            </a:r>
            <a:r>
              <a:rPr lang="en-US" b="1" dirty="0" smtClean="0">
                <a:solidFill>
                  <a:srgbClr val="FF0000"/>
                </a:solidFill>
              </a:rPr>
              <a:t>, semicolon, comma etc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What is c language:-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239000" cy="4343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 is mother language of all programming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a popular computer programming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procedure-oriented programming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also called mid level programming language.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whether given variable names are valid or not:</a:t>
            </a:r>
          </a:p>
          <a:p>
            <a:pPr>
              <a:buNone/>
            </a:pPr>
            <a:r>
              <a:rPr lang="en-US" dirty="0" smtClean="0"/>
              <a:t>1.num</a:t>
            </a:r>
          </a:p>
          <a:p>
            <a:pPr>
              <a:buNone/>
            </a:pPr>
            <a:r>
              <a:rPr lang="en-US" dirty="0" smtClean="0"/>
              <a:t>2.Num</a:t>
            </a:r>
          </a:p>
          <a:p>
            <a:pPr>
              <a:buNone/>
            </a:pPr>
            <a:r>
              <a:rPr lang="en-US" dirty="0" smtClean="0"/>
              <a:t>3.Num1</a:t>
            </a:r>
          </a:p>
          <a:p>
            <a:pPr>
              <a:buNone/>
            </a:pPr>
            <a:r>
              <a:rPr lang="en-US" dirty="0" smtClean="0"/>
              <a:t>4.Num1_num2</a:t>
            </a:r>
          </a:p>
          <a:p>
            <a:pPr>
              <a:buNone/>
            </a:pPr>
            <a:r>
              <a:rPr lang="en-US" dirty="0" smtClean="0"/>
              <a:t>5.number   2</a:t>
            </a:r>
          </a:p>
          <a:p>
            <a:pPr>
              <a:buNone/>
            </a:pPr>
            <a:r>
              <a:rPr lang="en-US" dirty="0" smtClean="0"/>
              <a:t>6._num1</a:t>
            </a:r>
          </a:p>
          <a:p>
            <a:pPr>
              <a:buNone/>
            </a:pPr>
            <a:r>
              <a:rPr lang="en-US" dirty="0" smtClean="0"/>
              <a:t>7.1num</a:t>
            </a:r>
          </a:p>
          <a:p>
            <a:pPr>
              <a:buNone/>
            </a:pPr>
            <a:r>
              <a:rPr lang="en-US" dirty="0" smtClean="0"/>
              <a:t>8.1_num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Valid:-- 1,2,3,4,6</a:t>
            </a:r>
          </a:p>
          <a:p>
            <a:r>
              <a:rPr lang="en-US" dirty="0" smtClean="0"/>
              <a:t>Invalid:-- 5,7,8 </a:t>
            </a:r>
          </a:p>
          <a:p>
            <a:r>
              <a:rPr lang="en-US" dirty="0" smtClean="0"/>
              <a:t>Check for valid and invalid identifier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Valid:-- 2,4</a:t>
            </a:r>
          </a:p>
          <a:p>
            <a:pPr marL="514350" indent="-514350">
              <a:buNone/>
            </a:pPr>
            <a:r>
              <a:rPr lang="en-US" dirty="0" smtClean="0"/>
              <a:t>Invalid:--1,3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Data types in C language:-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There are four types of data types in C language.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590800"/>
          <a:ext cx="74676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522376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</a:tr>
              <a:tr h="574256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Basic Data Type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int, char, float, double</a:t>
                      </a:r>
                    </a:p>
                  </a:txBody>
                  <a:tcPr marL="47625" marR="47625" marT="66675" marB="66675"/>
                </a:tc>
              </a:tr>
              <a:tr h="574256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Derived Data Type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array, pointer, structure, union</a:t>
                      </a:r>
                    </a:p>
                  </a:txBody>
                  <a:tcPr marL="47625" marR="47625" marT="66675" marB="66675"/>
                </a:tc>
              </a:tr>
              <a:tr h="574256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Enumeration Data Type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enum</a:t>
                      </a:r>
                    </a:p>
                  </a:txBody>
                  <a:tcPr marL="47625" marR="47625" marT="66675" marB="66675"/>
                </a:tc>
              </a:tr>
              <a:tr h="574256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Void Data Type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void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75" y="115166"/>
            <a:ext cx="1812925" cy="494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5769936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- data type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 is used to define integer numbers.</a:t>
            </a:r>
          </a:p>
          <a:p>
            <a:pPr>
              <a:buNone/>
            </a:pPr>
            <a:r>
              <a:rPr lang="en-US" dirty="0" smtClean="0"/>
              <a:t>	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Count; </a:t>
            </a:r>
          </a:p>
          <a:p>
            <a:pPr>
              <a:buNone/>
            </a:pPr>
            <a:r>
              <a:rPr lang="en-US" dirty="0" smtClean="0"/>
              <a:t>		Count = 5;</a:t>
            </a:r>
          </a:p>
          <a:p>
            <a:pPr>
              <a:buNone/>
            </a:pPr>
            <a:r>
              <a:rPr lang="en-US" dirty="0" smtClean="0"/>
              <a:t>		 }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float - data type</a:t>
            </a:r>
          </a:p>
          <a:p>
            <a:pPr>
              <a:buNone/>
            </a:pPr>
            <a:r>
              <a:rPr lang="en-US" b="1" dirty="0" smtClean="0"/>
              <a:t>	float</a:t>
            </a:r>
            <a:r>
              <a:rPr lang="en-US" dirty="0" smtClean="0"/>
              <a:t> is used to define floating point numbers.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float Miles; </a:t>
            </a:r>
          </a:p>
          <a:p>
            <a:pPr>
              <a:buNone/>
            </a:pPr>
            <a:r>
              <a:rPr lang="en-US" dirty="0" smtClean="0"/>
              <a:t>		Miles = 5.6; </a:t>
            </a:r>
          </a:p>
          <a:p>
            <a:pPr>
              <a:buNone/>
            </a:pPr>
            <a:r>
              <a:rPr lang="en-US" dirty="0" smtClean="0"/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double - data type</a:t>
            </a:r>
          </a:p>
          <a:p>
            <a:r>
              <a:rPr lang="en-US" b="1" dirty="0" smtClean="0"/>
              <a:t>double</a:t>
            </a:r>
            <a:r>
              <a:rPr lang="en-US" dirty="0" smtClean="0"/>
              <a:t> is used to define BIG floating point numbers. It reserves twice the storage for the number. On PCs this is likely to be 8 bytes.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double Atoms; </a:t>
            </a:r>
          </a:p>
          <a:p>
            <a:pPr>
              <a:buNone/>
            </a:pPr>
            <a:r>
              <a:rPr lang="en-US" dirty="0" smtClean="0"/>
              <a:t>	Atoms = 2500000;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b="1" dirty="0" smtClean="0"/>
              <a:t>char - data type</a:t>
            </a:r>
          </a:p>
          <a:p>
            <a:r>
              <a:rPr lang="en-US" b="1" dirty="0" smtClean="0"/>
              <a:t>char</a:t>
            </a:r>
            <a:r>
              <a:rPr lang="en-US" dirty="0" smtClean="0"/>
              <a:t> defines characters.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char Letter; </a:t>
            </a:r>
          </a:p>
          <a:p>
            <a:pPr>
              <a:buNone/>
            </a:pPr>
            <a:r>
              <a:rPr lang="en-US" dirty="0" smtClean="0"/>
              <a:t>		Letter = 'x';</a:t>
            </a:r>
          </a:p>
          <a:p>
            <a:pPr>
              <a:buNone/>
            </a:pPr>
            <a:r>
              <a:rPr lang="en-US" dirty="0" smtClean="0"/>
              <a:t> 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modifiers define the amount of storage allocated to the variable.</a:t>
            </a:r>
          </a:p>
          <a:p>
            <a:r>
              <a:rPr lang="en-US" dirty="0" smtClean="0"/>
              <a:t>The data types explained above have the following modifiers.</a:t>
            </a:r>
          </a:p>
          <a:p>
            <a:pPr>
              <a:buNone/>
            </a:pPr>
            <a:r>
              <a:rPr lang="en-US" dirty="0" smtClean="0"/>
              <a:t>--short</a:t>
            </a:r>
          </a:p>
          <a:p>
            <a:pPr>
              <a:buNone/>
            </a:pPr>
            <a:r>
              <a:rPr lang="en-US" dirty="0" smtClean="0"/>
              <a:t>--long</a:t>
            </a:r>
          </a:p>
          <a:p>
            <a:pPr>
              <a:buNone/>
            </a:pPr>
            <a:r>
              <a:rPr lang="en-US" dirty="0" smtClean="0"/>
              <a:t>--signed</a:t>
            </a:r>
          </a:p>
          <a:p>
            <a:pPr>
              <a:buNone/>
            </a:pPr>
            <a:r>
              <a:rPr lang="en-US" dirty="0" smtClean="0"/>
              <a:t>--unsigned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2390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definition means to tell the compiler where and how much to create the storage for the variable. A variable definition specifies a data type and contains a list of one or more variables of that type as follows: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variable_list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j, k; </a:t>
            </a:r>
          </a:p>
          <a:p>
            <a:r>
              <a:rPr lang="en-US" dirty="0" smtClean="0"/>
              <a:t>char c, </a:t>
            </a:r>
            <a:r>
              <a:rPr lang="en-US" dirty="0" err="1" smtClean="0"/>
              <a:t>ch</a:t>
            </a:r>
            <a:r>
              <a:rPr lang="en-US" dirty="0" smtClean="0"/>
              <a:t>; </a:t>
            </a:r>
          </a:p>
          <a:p>
            <a:r>
              <a:rPr lang="en-US" dirty="0" smtClean="0"/>
              <a:t>float f, salary; </a:t>
            </a:r>
          </a:p>
          <a:p>
            <a:r>
              <a:rPr lang="en-US" dirty="0" smtClean="0"/>
              <a:t>double 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be initialized (assigned an initial value) in their declaration. The </a:t>
            </a:r>
            <a:r>
              <a:rPr lang="en-US" dirty="0" err="1" smtClean="0"/>
              <a:t>initializer</a:t>
            </a:r>
            <a:r>
              <a:rPr lang="en-US" dirty="0" smtClean="0"/>
              <a:t> consists of an equal sign followed by a constant expression as follows: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variable_name</a:t>
            </a:r>
            <a:r>
              <a:rPr lang="en-US" dirty="0" smtClean="0"/>
              <a:t> = value;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d = 3, f = 5; </a:t>
            </a:r>
          </a:p>
          <a:p>
            <a:r>
              <a:rPr lang="en-US" dirty="0" smtClean="0"/>
              <a:t>char x = 'x';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Input :</a:t>
            </a:r>
            <a:r>
              <a:rPr lang="en-US" dirty="0" smtClean="0"/>
              <a:t> In any programming language input means to feed some data into program. This can be given in the form of file or from command line. C programming language provides a set of built-in functions to read given input and feed it to the program as per requirement.</a:t>
            </a:r>
          </a:p>
          <a:p>
            <a:r>
              <a:rPr lang="en-US" b="1" dirty="0" smtClean="0"/>
              <a:t>Output :</a:t>
            </a:r>
            <a:r>
              <a:rPr lang="en-US" dirty="0" smtClean="0"/>
              <a:t> In any programming language output means to display some data on screen, printer or in any file. C programming language provides a set of built-in functions to output required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5791200" cy="838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History of c language:-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6858000" cy="44653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 programming language was developed in 1972 by Dennis Ritchie at bell laboratories of AT&amp;T(American Telephone &amp; Telegraph), located in U.S.A.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Dennis Ritchie is known as founder of c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was developed to be used in UNIX Operating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inherits many features of previous languages such as B and BPCL.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()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one of the most frequently used functions in C for output.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() function is used to print the “character, string, float, integer, octal and hexadecimal values” onto the output screen.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printf</a:t>
            </a:r>
            <a:r>
              <a:rPr lang="en-US" dirty="0" smtClean="0"/>
              <a:t>() function with %d or %</a:t>
            </a:r>
            <a:r>
              <a:rPr lang="en-US" dirty="0" err="1" smtClean="0"/>
              <a:t>i</a:t>
            </a:r>
            <a:r>
              <a:rPr lang="en-US" dirty="0" smtClean="0"/>
              <a:t> format </a:t>
            </a:r>
            <a:r>
              <a:rPr lang="en-US" dirty="0" err="1" smtClean="0"/>
              <a:t>specifier</a:t>
            </a:r>
            <a:r>
              <a:rPr lang="en-US" dirty="0" smtClean="0"/>
              <a:t> to display the value of an integer variable.</a:t>
            </a:r>
          </a:p>
          <a:p>
            <a:r>
              <a:rPr lang="en-US" dirty="0" smtClean="0"/>
              <a:t>Similarly %c is used to display character, %f for float variable, %s for string variable, %lf for double and %x for hexadecimal variable.</a:t>
            </a:r>
          </a:p>
          <a:p>
            <a:r>
              <a:rPr lang="en-US" dirty="0" smtClean="0"/>
              <a:t>To generate a </a:t>
            </a:r>
            <a:r>
              <a:rPr lang="en-US" dirty="0" err="1" smtClean="0"/>
              <a:t>newline,we</a:t>
            </a:r>
            <a:r>
              <a:rPr lang="en-US" dirty="0" smtClean="0"/>
              <a:t> use “\n” in C </a:t>
            </a:r>
            <a:r>
              <a:rPr lang="en-US" dirty="0" err="1" smtClean="0"/>
              <a:t>printf</a:t>
            </a:r>
            <a:r>
              <a:rPr lang="en-US" dirty="0" smtClean="0"/>
              <a:t>() statement.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eaLnBrk="1" hangingPunct="1"/>
            <a:r>
              <a:rPr lang="en-US" smtClean="0"/>
              <a:t>Multiple Format specifiers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SzPct val="150000"/>
              <a:buFontTx/>
              <a:buChar char="•"/>
            </a:pPr>
            <a:r>
              <a:rPr lang="en-US" sz="2000" smtClean="0"/>
              <a:t>You could use as many format specifiers as you want  with </a:t>
            </a:r>
            <a:r>
              <a:rPr lang="en-US" sz="2000" smtClean="0">
                <a:solidFill>
                  <a:srgbClr val="FF0000"/>
                </a:solidFill>
              </a:rPr>
              <a:t>printf-</a:t>
            </a:r>
            <a:r>
              <a:rPr lang="en-US" sz="2000" smtClean="0"/>
              <a:t>just as long as you pass the correct number of arguments.</a:t>
            </a:r>
          </a:p>
          <a:p>
            <a:pPr eaLnBrk="1" hangingPunct="1">
              <a:lnSpc>
                <a:spcPct val="150000"/>
              </a:lnSpc>
              <a:buSzPct val="150000"/>
              <a:buFontTx/>
              <a:buChar char="•"/>
            </a:pPr>
            <a:r>
              <a:rPr lang="en-US" sz="2000" smtClean="0"/>
              <a:t>The ordering of the arguments matters. The first one should corresponding to the first format specifier in the string and so on. Take this example: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    printf( “a=%d,b=%d, c=%d\n”, a , b, c);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smtClean="0"/>
              <a:t>     If a,b and c were integers,this statement will print the values in the correct order.</a:t>
            </a:r>
          </a:p>
          <a:p>
            <a:pPr eaLnBrk="1" hangingPunct="1">
              <a:lnSpc>
                <a:spcPct val="150000"/>
              </a:lnSpc>
              <a:buSzPct val="150000"/>
              <a:buFontTx/>
              <a:buChar char="•"/>
            </a:pPr>
            <a:r>
              <a:rPr lang="en-US" sz="2000" smtClean="0"/>
              <a:t> Rewriting the statement as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     printf( “a=%d,b=%d, c=%d\n”, c,a,b);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smtClean="0"/>
              <a:t>  Would still cause the program to compile OK, but the values of a,b and c would be displayed in the wrong order.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dec</a:t>
            </a:r>
            <a:r>
              <a:rPr lang="en-US" dirty="0" smtClean="0"/>
              <a:t> = 5; 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's'; </a:t>
            </a:r>
          </a:p>
          <a:p>
            <a:pPr>
              <a:buNone/>
            </a:pPr>
            <a:r>
              <a:rPr lang="en-US" dirty="0" smtClean="0"/>
              <a:t>float pi = 3.14;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("%d  %f %c\n", </a:t>
            </a:r>
            <a:r>
              <a:rPr lang="en-US" dirty="0" err="1" smtClean="0"/>
              <a:t>dec</a:t>
            </a:r>
            <a:r>
              <a:rPr lang="en-US" dirty="0" smtClean="0"/>
              <a:t>, pi,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the above would be: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5  3.140000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printf</a:t>
            </a:r>
            <a:r>
              <a:rPr lang="en-US" sz="2400" dirty="0" smtClean="0"/>
              <a:t>("%s\</a:t>
            </a:r>
            <a:r>
              <a:rPr lang="en-US" sz="2400" dirty="0" err="1" smtClean="0"/>
              <a:t>n","TechOnTheNet.com</a:t>
            </a:r>
            <a:r>
              <a:rPr lang="en-US" sz="2400" dirty="0" smtClean="0"/>
              <a:t>");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("%s is over %d years old.\n","TechOnTheNet.com",10);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("%s is over %d years old and pages load in %f seconds.\n","TechOnTheNet.com",10,1.4);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("%s is over %d years old and pages load in %.1f seconds.\n","TechOnTheNet.com",10,1.4); 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TechOnTheNet.com</a:t>
            </a:r>
          </a:p>
          <a:p>
            <a:endParaRPr lang="en-US" dirty="0" smtClean="0"/>
          </a:p>
          <a:p>
            <a:r>
              <a:rPr lang="en-US" dirty="0" smtClean="0"/>
              <a:t>TechOnTheNet.com is over 10 years old.</a:t>
            </a:r>
          </a:p>
          <a:p>
            <a:endParaRPr lang="en-US" dirty="0" smtClean="0"/>
          </a:p>
          <a:p>
            <a:r>
              <a:rPr lang="en-US" dirty="0" smtClean="0"/>
              <a:t>TechOnTheNet.com is over 10 years old and pages load in 1.400000 seconds.</a:t>
            </a:r>
          </a:p>
          <a:p>
            <a:endParaRPr lang="en-US" dirty="0" smtClean="0"/>
          </a:p>
          <a:p>
            <a:r>
              <a:rPr lang="en-US" dirty="0" smtClean="0"/>
              <a:t>TechOnTheNet.com is over 10 years old and pages load in 1.4 seconds.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	main()</a:t>
            </a:r>
          </a:p>
          <a:p>
            <a:pPr>
              <a:buNone/>
            </a:pPr>
            <a:r>
              <a:rPr lang="en-US" dirty="0" smtClean="0"/>
              <a:t>		 {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float </a:t>
            </a:r>
            <a:r>
              <a:rPr lang="en-US" dirty="0" err="1" smtClean="0"/>
              <a:t>c,d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	a = 15; </a:t>
            </a:r>
          </a:p>
          <a:p>
            <a:pPr>
              <a:buNone/>
            </a:pPr>
            <a:r>
              <a:rPr lang="en-US" dirty="0" smtClean="0"/>
              <a:t>			b = a / 2;</a:t>
            </a:r>
          </a:p>
          <a:p>
            <a:pPr>
              <a:buNone/>
            </a:pPr>
            <a:r>
              <a:rPr lang="en-US" dirty="0" smtClean="0"/>
              <a:t> 			</a:t>
            </a: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n",b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("%3d\</a:t>
            </a:r>
            <a:r>
              <a:rPr lang="en-US" dirty="0" err="1" smtClean="0"/>
              <a:t>n",b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("%03d\</a:t>
            </a:r>
            <a:r>
              <a:rPr lang="en-US" dirty="0" err="1" smtClean="0"/>
              <a:t>n",b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	c = 15.3; d = c / 3;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("%3.2f\</a:t>
            </a:r>
            <a:r>
              <a:rPr lang="en-US" dirty="0" err="1" smtClean="0"/>
              <a:t>n",d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}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1.7 </a:t>
            </a:r>
          </a:p>
          <a:p>
            <a:pPr>
              <a:buNone/>
            </a:pPr>
            <a:r>
              <a:rPr lang="en-US" dirty="0" smtClean="0"/>
              <a:t>2.	7  ( </a:t>
            </a:r>
            <a:r>
              <a:rPr lang="en-US" sz="1800" dirty="0" smtClean="0"/>
              <a:t>we use a width (%3d) to say that we want three digits (positions) reserved for the </a:t>
            </a:r>
            <a:r>
              <a:rPr lang="en-US" sz="1800" dirty="0" err="1" smtClean="0"/>
              <a:t>output.The</a:t>
            </a:r>
            <a:r>
              <a:rPr lang="en-US" sz="1800" dirty="0" smtClean="0"/>
              <a:t> result is that two “space characters” are placed before printing the character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3.007 (</a:t>
            </a:r>
            <a:r>
              <a:rPr lang="en-US" sz="1800" dirty="0" smtClean="0"/>
              <a:t>In the third </a:t>
            </a:r>
            <a:r>
              <a:rPr lang="en-US" sz="1800" dirty="0" err="1" smtClean="0"/>
              <a:t>printf</a:t>
            </a:r>
            <a:r>
              <a:rPr lang="en-US" sz="1800" dirty="0" smtClean="0"/>
              <a:t> statement we say almost the same as the previous one. Print the output with a width of three digits, but fill the space with 0.)</a:t>
            </a:r>
          </a:p>
          <a:p>
            <a:pPr>
              <a:buNone/>
            </a:pPr>
            <a:r>
              <a:rPr lang="en-US" dirty="0" smtClean="0"/>
              <a:t>4. 	5.10 (</a:t>
            </a:r>
            <a:r>
              <a:rPr lang="en-US" sz="1900" dirty="0" smtClean="0"/>
              <a:t>In the fourth </a:t>
            </a:r>
            <a:r>
              <a:rPr lang="en-US" sz="1900" dirty="0" err="1" smtClean="0"/>
              <a:t>printf</a:t>
            </a:r>
            <a:r>
              <a:rPr lang="en-US" sz="1900" dirty="0" smtClean="0"/>
              <a:t> statement we want to print a float. In this </a:t>
            </a:r>
            <a:r>
              <a:rPr lang="en-US" sz="1900" dirty="0" err="1" smtClean="0"/>
              <a:t>printf</a:t>
            </a:r>
            <a:r>
              <a:rPr lang="en-US" sz="1900" dirty="0" smtClean="0"/>
              <a:t> statement we want to print three position before the decimal point (called width) and two positions behind the decimal point (called precision).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\n (newline)</a:t>
            </a:r>
          </a:p>
          <a:p>
            <a:r>
              <a:rPr lang="en-US" dirty="0" smtClean="0"/>
              <a:t>\t (tab)</a:t>
            </a:r>
          </a:p>
          <a:p>
            <a:r>
              <a:rPr lang="en-US" dirty="0" smtClean="0"/>
              <a:t>\v (vertical tab)</a:t>
            </a:r>
          </a:p>
          <a:p>
            <a:r>
              <a:rPr lang="en-US" dirty="0" smtClean="0"/>
              <a:t>\f (new page)</a:t>
            </a:r>
          </a:p>
          <a:p>
            <a:r>
              <a:rPr lang="en-US" dirty="0" smtClean="0"/>
              <a:t>\b (backspace)</a:t>
            </a:r>
          </a:p>
          <a:p>
            <a:r>
              <a:rPr lang="en-US" dirty="0" smtClean="0"/>
              <a:t>\r (carriage return)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 programming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399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 By</a:t>
                      </a:r>
                      <a:endParaRPr lang="en-US" dirty="0"/>
                    </a:p>
                  </a:txBody>
                  <a:tcPr marL="80886" marR="8088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ALGOL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1960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 Group</a:t>
                      </a:r>
                      <a:endParaRPr lang="en-US" dirty="0"/>
                    </a:p>
                  </a:txBody>
                  <a:tcPr marL="80886" marR="8088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BPCL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Martin</a:t>
                      </a:r>
                      <a:r>
                        <a:rPr lang="en-US" baseline="0" dirty="0" smtClean="0"/>
                        <a:t> Richards</a:t>
                      </a:r>
                      <a:endParaRPr lang="en-US" dirty="0"/>
                    </a:p>
                  </a:txBody>
                  <a:tcPr marL="80886" marR="8088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 Thompson</a:t>
                      </a:r>
                      <a:endParaRPr lang="en-US" dirty="0"/>
                    </a:p>
                  </a:txBody>
                  <a:tcPr marL="80886" marR="8088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 C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Dennis Ritchie</a:t>
                      </a:r>
                      <a:endParaRPr lang="en-US" dirty="0"/>
                    </a:p>
                  </a:txBody>
                  <a:tcPr marL="80886" marR="8088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&amp; R C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Kernighan &amp; Dennis Ritchie</a:t>
                      </a:r>
                      <a:endParaRPr lang="en-US" dirty="0"/>
                    </a:p>
                  </a:txBody>
                  <a:tcPr marL="80886" marR="8088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ANSI C</a:t>
                      </a:r>
                      <a:endParaRPr lang="en-US" dirty="0"/>
                    </a:p>
                  </a:txBody>
                  <a:tcPr marL="80886" marR="808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1989</a:t>
                      </a:r>
                    </a:p>
                  </a:txBody>
                  <a:tcPr marL="42128" marR="42128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ANSI Committee</a:t>
                      </a:r>
                    </a:p>
                  </a:txBody>
                  <a:tcPr marL="42128" marR="42128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ANSI/ISO C</a:t>
                      </a:r>
                    </a:p>
                  </a:txBody>
                  <a:tcPr marL="42128" marR="42128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1990</a:t>
                      </a:r>
                    </a:p>
                  </a:txBody>
                  <a:tcPr marL="42128" marR="42128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ISO Committee</a:t>
                      </a:r>
                    </a:p>
                  </a:txBody>
                  <a:tcPr marL="42128" marR="42128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C99</a:t>
                      </a:r>
                    </a:p>
                  </a:txBody>
                  <a:tcPr marL="42128" marR="42128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1999</a:t>
                      </a:r>
                    </a:p>
                  </a:txBody>
                  <a:tcPr marL="42128" marR="42128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Standardization Committee</a:t>
                      </a:r>
                    </a:p>
                  </a:txBody>
                  <a:tcPr marL="42128" marR="42128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("The color: %s\n", "blue");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("First number: %d\n", 12345);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("Second number: %04d\n", 25);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("Third number: %</a:t>
            </a:r>
            <a:r>
              <a:rPr lang="en-US" dirty="0" err="1" smtClean="0"/>
              <a:t>i</a:t>
            </a:r>
            <a:r>
              <a:rPr lang="en-US" dirty="0" smtClean="0"/>
              <a:t>\n", 1234);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("Float number: %3.2f\n", 3.14159);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("Hexadecimal: %x\n", 255);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("Octal: %o\n", 255);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("Unsigned value: %u\n", 150);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color: blue </a:t>
            </a:r>
          </a:p>
          <a:p>
            <a:r>
              <a:rPr lang="en-US" dirty="0" smtClean="0"/>
              <a:t>First number: 12345 </a:t>
            </a:r>
          </a:p>
          <a:p>
            <a:r>
              <a:rPr lang="en-US" dirty="0" smtClean="0"/>
              <a:t>Second number: 0025 </a:t>
            </a:r>
          </a:p>
          <a:p>
            <a:r>
              <a:rPr lang="en-US" dirty="0" smtClean="0"/>
              <a:t>Third number: 1234 </a:t>
            </a:r>
          </a:p>
          <a:p>
            <a:r>
              <a:rPr lang="en-US" dirty="0" smtClean="0"/>
              <a:t>Float number: 3.14 </a:t>
            </a:r>
          </a:p>
          <a:p>
            <a:r>
              <a:rPr lang="en-US" dirty="0" smtClean="0"/>
              <a:t>Hexadecimal: ff </a:t>
            </a:r>
          </a:p>
          <a:p>
            <a:r>
              <a:rPr lang="en-US" dirty="0" smtClean="0"/>
              <a:t>Octal: 377</a:t>
            </a:r>
          </a:p>
          <a:p>
            <a:r>
              <a:rPr lang="en-US" dirty="0" smtClean="0"/>
              <a:t> Unsigned value: 150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(":%s:\n", "Hello, world!");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(":%15s:\n", "Hello, world!");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(":%.10s:\n", "Hello, world!");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(":%-10s:\n", "Hello, world!");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(":%-15s:\n", "Hello, world!");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(":%.15s:\n", "Hello, world!");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(":%15.10s:\n", "Hello, world!");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printf</a:t>
            </a:r>
            <a:r>
              <a:rPr lang="en-US" dirty="0" smtClean="0"/>
              <a:t>(":%-15.10s:\n", "Hello, world!");</a:t>
            </a:r>
          </a:p>
          <a:p>
            <a:pPr>
              <a:buNone/>
            </a:pPr>
            <a:r>
              <a:rPr lang="en-US" dirty="0" smtClean="0"/>
              <a:t> }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:\SDF\untitled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5344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7239000" cy="5922336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 smtClean="0"/>
              <a:t>The </a:t>
            </a:r>
            <a:r>
              <a:rPr lang="en-US" sz="3300" dirty="0" err="1" smtClean="0"/>
              <a:t>printf</a:t>
            </a:r>
            <a:r>
              <a:rPr lang="en-US" sz="3300" dirty="0" smtClean="0"/>
              <a:t>(“:%s:\n”, “Hello, world!”); statement prints the string (nothing special happens.)</a:t>
            </a:r>
          </a:p>
          <a:p>
            <a:r>
              <a:rPr lang="en-US" sz="3300" dirty="0" smtClean="0"/>
              <a:t>The </a:t>
            </a:r>
            <a:r>
              <a:rPr lang="en-US" sz="3300" dirty="0" err="1" smtClean="0"/>
              <a:t>printf</a:t>
            </a:r>
            <a:r>
              <a:rPr lang="en-US" sz="3300" dirty="0" smtClean="0"/>
              <a:t>(“:%15s:\n”, “Hello, world!”); statement prints the string, but print 15 characters. If the string is smaller the “empty” positions will be filled with “whitespace.”</a:t>
            </a:r>
          </a:p>
          <a:p>
            <a:r>
              <a:rPr lang="en-US" sz="3300" dirty="0" smtClean="0"/>
              <a:t>The </a:t>
            </a:r>
            <a:r>
              <a:rPr lang="en-US" sz="3300" dirty="0" err="1" smtClean="0"/>
              <a:t>printf</a:t>
            </a:r>
            <a:r>
              <a:rPr lang="en-US" sz="3300" dirty="0" smtClean="0"/>
              <a:t>(“:%.10s:\n”, “Hello, world!”); statement prints the string, but print only 10 characters of the string.</a:t>
            </a:r>
          </a:p>
          <a:p>
            <a:r>
              <a:rPr lang="en-US" sz="3300" dirty="0" smtClean="0"/>
              <a:t>The </a:t>
            </a:r>
            <a:r>
              <a:rPr lang="en-US" sz="3300" dirty="0" err="1" smtClean="0"/>
              <a:t>printf</a:t>
            </a:r>
            <a:r>
              <a:rPr lang="en-US" sz="3300" dirty="0" smtClean="0"/>
              <a:t>(“:%-10s:\n”, “Hello, world!”); statement prints the string, but prints at least 10 characters. If the string is smaller “whitespace” is added at the end. </a:t>
            </a:r>
          </a:p>
          <a:p>
            <a:r>
              <a:rPr lang="en-US" sz="3300" dirty="0" smtClean="0"/>
              <a:t>The </a:t>
            </a:r>
            <a:r>
              <a:rPr lang="en-US" sz="3300" dirty="0" err="1" smtClean="0"/>
              <a:t>printf</a:t>
            </a:r>
            <a:r>
              <a:rPr lang="en-US" sz="3300" dirty="0" smtClean="0"/>
              <a:t>(“:%-15s:\n”, “Hello, world!”); statement prints the string, but prints at least 15 characters. The string in this case is shorter than the defined 15 character, thus “whitespace” is added at the end .</a:t>
            </a:r>
          </a:p>
          <a:p>
            <a:r>
              <a:rPr lang="en-US" sz="3300" dirty="0" smtClean="0"/>
              <a:t>The </a:t>
            </a:r>
            <a:r>
              <a:rPr lang="en-US" sz="3300" dirty="0" err="1" smtClean="0"/>
              <a:t>printf</a:t>
            </a:r>
            <a:r>
              <a:rPr lang="en-US" sz="3300" dirty="0" smtClean="0"/>
              <a:t>(“:%.15s:\n”, “Hello, world!”); statement prints the string, but print only 15 characters of the string. In this case the string is shorter than 15, thus the whole string is printed.</a:t>
            </a:r>
          </a:p>
          <a:p>
            <a:r>
              <a:rPr lang="en-US" sz="3300" dirty="0" smtClean="0"/>
              <a:t>The </a:t>
            </a:r>
            <a:r>
              <a:rPr lang="en-US" sz="3300" dirty="0" err="1" smtClean="0"/>
              <a:t>printf</a:t>
            </a:r>
            <a:r>
              <a:rPr lang="en-US" sz="3300" dirty="0" smtClean="0"/>
              <a:t>(“:%15.10s:\n”, “Hello, world!”); statement prints the string, but print 15 characters.</a:t>
            </a:r>
            <a:br>
              <a:rPr lang="en-US" sz="3300" dirty="0" smtClean="0"/>
            </a:br>
            <a:r>
              <a:rPr lang="en-US" sz="3300" dirty="0" smtClean="0"/>
              <a:t>If the string is smaller the “empty” positions will be filled with “whitespace.” But it will only print a maximum of 10 characters, thus only part of new string (old string plus the whitespace positions) is printed.</a:t>
            </a:r>
          </a:p>
          <a:p>
            <a:r>
              <a:rPr lang="en-US" sz="3300" dirty="0" smtClean="0"/>
              <a:t>The </a:t>
            </a:r>
            <a:r>
              <a:rPr lang="en-US" sz="3300" dirty="0" err="1" smtClean="0"/>
              <a:t>printf</a:t>
            </a:r>
            <a:r>
              <a:rPr lang="en-US" sz="3300" dirty="0" smtClean="0"/>
              <a:t>(“:%-15.10s:\n”, “Hello, world!”); statement prints the string, but it does the exact same thing as the previous statement, accept the “whitespace” is added at the end.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function which can be used to </a:t>
            </a:r>
            <a:r>
              <a:rPr lang="en-US" dirty="0" err="1" smtClean="0"/>
              <a:t>to</a:t>
            </a:r>
            <a:r>
              <a:rPr lang="en-US" dirty="0" smtClean="0"/>
              <a:t> read an input from the command line.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() function is used to read character, string, numeric data from keyboard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("Enter a number:");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d",&amp;myvariable</a:t>
            </a:r>
            <a:r>
              <a:rPr lang="en-US" dirty="0" smtClean="0"/>
              <a:t>); </a:t>
            </a: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d",myvariable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Output:--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21336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scanf</a:t>
            </a:r>
            <a:r>
              <a:rPr lang="en-US" dirty="0" smtClean="0"/>
              <a:t>( 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8610600" cy="12954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function returns the number of data items that have been entered successfully</a:t>
            </a:r>
          </a:p>
          <a:p>
            <a:pPr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57200" y="1752600"/>
            <a:ext cx="3886200" cy="4555093"/>
          </a:xfrm>
          <a:prstGeom prst="rect">
            <a:avLst/>
          </a:prstGeom>
          <a:solidFill>
            <a:srgbClr val="FFCCCC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 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("enter the value");</a:t>
            </a:r>
          </a:p>
          <a:p>
            <a:pPr>
              <a:spcBef>
                <a:spcPct val="50000"/>
              </a:spcBef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d”,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d’’,&amp;n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876800" y="4267200"/>
            <a:ext cx="3886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In C, printf() returns the number of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characters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successfully written on the output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scanf() returns number of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items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successfully 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6781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in C to print an integer.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in C to add two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C Program for addition, subtraction, multiplication and division of two numbers.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Features of C Language:-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There are many features of c language are given below.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Machine Independent or Portable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Mid-level programming language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structured programming language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Rich Library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Memory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Fast Speed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Pointers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Recursion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Extensible</a:t>
            </a:r>
          </a:p>
          <a:p>
            <a:pPr marL="514350" indent="-51435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 </a:t>
            </a:r>
          </a:p>
          <a:p>
            <a:pPr marL="514350" indent="-514350">
              <a:buNone/>
            </a:pPr>
            <a:r>
              <a:rPr lang="en-US" dirty="0" smtClean="0"/>
              <a:t> void main() </a:t>
            </a:r>
          </a:p>
          <a:p>
            <a:pPr marL="514350" indent="-51435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a;  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("Enter an integer</a:t>
            </a:r>
            <a:r>
              <a:rPr lang="en-US" b="1" dirty="0" smtClean="0"/>
              <a:t>\n</a:t>
            </a:r>
            <a:r>
              <a:rPr lang="en-US" dirty="0" smtClean="0"/>
              <a:t>"); </a:t>
            </a:r>
          </a:p>
          <a:p>
            <a:pPr marL="514350" indent="-51435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("%d", &amp;a);  </a:t>
            </a:r>
          </a:p>
          <a:p>
            <a:pPr marL="514350" indent="-514350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("Integer that you have entered is %d</a:t>
            </a:r>
            <a:r>
              <a:rPr lang="en-US" sz="2400" b="1" dirty="0" smtClean="0"/>
              <a:t>\n</a:t>
            </a:r>
            <a:r>
              <a:rPr lang="en-US" sz="2400" dirty="0" smtClean="0"/>
              <a:t>", a);  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sz="2000" dirty="0" smtClean="0"/>
              <a:t>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  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None/>
            </a:pPr>
            <a:r>
              <a:rPr lang="en-US" sz="2000" dirty="0" smtClean="0"/>
              <a:t> {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a, b, c;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("Enter two numbers to add</a:t>
            </a:r>
            <a:r>
              <a:rPr lang="en-US" sz="2000" b="1" dirty="0" smtClean="0"/>
              <a:t>\n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 err="1" smtClean="0"/>
              <a:t>scanf</a:t>
            </a:r>
            <a:r>
              <a:rPr lang="en-US" sz="2000" dirty="0" smtClean="0"/>
              <a:t>("%</a:t>
            </a:r>
            <a:r>
              <a:rPr lang="en-US" sz="2000" dirty="0" err="1" smtClean="0"/>
              <a:t>d%d",&amp;a,&amp;b</a:t>
            </a:r>
            <a:r>
              <a:rPr lang="en-US" sz="2000" dirty="0" smtClean="0"/>
              <a:t>);  </a:t>
            </a:r>
          </a:p>
          <a:p>
            <a:pPr>
              <a:buNone/>
            </a:pPr>
            <a:r>
              <a:rPr lang="en-US" sz="2000" dirty="0" smtClean="0"/>
              <a:t> c = a + b;   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("Sum of entered numbers = %d</a:t>
            </a:r>
            <a:r>
              <a:rPr lang="en-US" sz="2000" b="1" dirty="0" smtClean="0"/>
              <a:t>\</a:t>
            </a:r>
            <a:r>
              <a:rPr lang="en-US" sz="2000" b="1" dirty="0" err="1" smtClean="0"/>
              <a:t>n</a:t>
            </a:r>
            <a:r>
              <a:rPr lang="en-US" sz="2000" dirty="0" err="1" smtClean="0"/>
              <a:t>",c</a:t>
            </a:r>
            <a:r>
              <a:rPr lang="en-US" sz="2000" dirty="0" smtClean="0"/>
              <a:t>);  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1" y="2057400"/>
            <a:ext cx="4386262" cy="233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ASCII codes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838200" y="1143000"/>
          <a:ext cx="8053388" cy="5191125"/>
        </p:xfrm>
        <a:graphic>
          <a:graphicData uri="http://schemas.openxmlformats.org/presentationml/2006/ole">
            <p:oleObj spid="_x0000_s5122" name="Bitmap Image" r:id="rId3" imgW="5877745" imgH="3600000" progId="PBrush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1 (Determine output)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010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 (ASCII value of l is 108)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5219700" cy="286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(ASCII value of A=65)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67056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501063" cy="572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Invoked automatically by C compiler</a:t>
            </a:r>
          </a:p>
          <a:p>
            <a:r>
              <a:rPr lang="en-US" dirty="0" smtClean="0"/>
              <a:t>-- I pass: invokes C preprocessor</a:t>
            </a:r>
          </a:p>
          <a:p>
            <a:r>
              <a:rPr lang="en-US" dirty="0" smtClean="0"/>
              <a:t>--II pass: invokes compiler on resulting C code.</a:t>
            </a:r>
          </a:p>
          <a:p>
            <a:r>
              <a:rPr lang="en-US" dirty="0" smtClean="0"/>
              <a:t>Preprocessor directives are lines included in the code that are not program statements but directives for preprocessor. These lines are always </a:t>
            </a:r>
            <a:r>
              <a:rPr lang="en-US" dirty="0" err="1" smtClean="0"/>
              <a:t>preceeded</a:t>
            </a:r>
            <a:r>
              <a:rPr lang="en-US" dirty="0" smtClean="0"/>
              <a:t> by # sign.</a:t>
            </a:r>
          </a:p>
          <a:p>
            <a:r>
              <a:rPr lang="en-US" dirty="0" smtClean="0"/>
              <a:t>Preprocessor processes the code before it passes to the compiler. It operates under the control of preprocessor command line and directives.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667000"/>
          <a:ext cx="7239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#define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macro substitution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undef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Undefines</a:t>
                      </a:r>
                      <a:r>
                        <a:rPr lang="en-US" baseline="0" dirty="0" smtClean="0"/>
                        <a:t> a macro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#include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 file to be included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ifdef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for macro 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endif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</a:t>
                      </a:r>
                      <a:r>
                        <a:rPr lang="en-US" baseline="0" dirty="0" smtClean="0"/>
                        <a:t> end of #if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a compile time 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alternatives when #if fails.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Preprocessor directive is divided into 3 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Macro Substitution division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Inclusion division.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Compiler control division.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1216</TotalTime>
  <Words>1914</Words>
  <Application>Microsoft Office PowerPoint</Application>
  <PresentationFormat>On-screen Show (4:3)</PresentationFormat>
  <Paragraphs>439</Paragraphs>
  <Slides>57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Opulent</vt:lpstr>
      <vt:lpstr>Bitmap Image</vt:lpstr>
      <vt:lpstr>Introduction to C</vt:lpstr>
      <vt:lpstr>What is c language:- </vt:lpstr>
      <vt:lpstr>History of c language:- </vt:lpstr>
      <vt:lpstr>History of c programming</vt:lpstr>
      <vt:lpstr>Features of C Language:- </vt:lpstr>
      <vt:lpstr>Slide 6</vt:lpstr>
      <vt:lpstr>Preprocessor</vt:lpstr>
      <vt:lpstr>Preprocessor directives</vt:lpstr>
      <vt:lpstr>Preprocessor directives</vt:lpstr>
      <vt:lpstr>Macros </vt:lpstr>
      <vt:lpstr>Structure of C Program</vt:lpstr>
      <vt:lpstr>Header files</vt:lpstr>
      <vt:lpstr>Main function</vt:lpstr>
      <vt:lpstr>First Program of C Language:- </vt:lpstr>
      <vt:lpstr>Describe the C Program :- </vt:lpstr>
      <vt:lpstr>Output of Program is:- </vt:lpstr>
      <vt:lpstr>Keywords in C Language:- </vt:lpstr>
      <vt:lpstr>Identifiers and Variables</vt:lpstr>
      <vt:lpstr>Rules for Identifiers</vt:lpstr>
      <vt:lpstr>Example</vt:lpstr>
      <vt:lpstr>Slide 21</vt:lpstr>
      <vt:lpstr>Data types in C language:- </vt:lpstr>
      <vt:lpstr>Basic datatypes</vt:lpstr>
      <vt:lpstr>Slide 24</vt:lpstr>
      <vt:lpstr>Modifiers </vt:lpstr>
      <vt:lpstr>modifiers</vt:lpstr>
      <vt:lpstr>Variables</vt:lpstr>
      <vt:lpstr>Slide 28</vt:lpstr>
      <vt:lpstr>Input and output in c</vt:lpstr>
      <vt:lpstr>printf() function </vt:lpstr>
      <vt:lpstr>format</vt:lpstr>
      <vt:lpstr>Multiple Format specifiers</vt:lpstr>
      <vt:lpstr>Printf() example</vt:lpstr>
      <vt:lpstr>result</vt:lpstr>
      <vt:lpstr>Determine the output</vt:lpstr>
      <vt:lpstr>result</vt:lpstr>
      <vt:lpstr>Determine the output</vt:lpstr>
      <vt:lpstr>result</vt:lpstr>
      <vt:lpstr>Escape sequence</vt:lpstr>
      <vt:lpstr>Predict the output</vt:lpstr>
      <vt:lpstr>result</vt:lpstr>
      <vt:lpstr>Determine the output</vt:lpstr>
      <vt:lpstr>Slide 43</vt:lpstr>
      <vt:lpstr>Slide 44</vt:lpstr>
      <vt:lpstr>Scanf() function</vt:lpstr>
      <vt:lpstr>Slide 46</vt:lpstr>
      <vt:lpstr>scanf( )</vt:lpstr>
      <vt:lpstr>Slide 48</vt:lpstr>
      <vt:lpstr>Exercise</vt:lpstr>
      <vt:lpstr>Solution (1)</vt:lpstr>
      <vt:lpstr>Solution (2)</vt:lpstr>
      <vt:lpstr>Slide 52</vt:lpstr>
      <vt:lpstr>ASCII codes</vt:lpstr>
      <vt:lpstr>Exercise 1 (Determine output)</vt:lpstr>
      <vt:lpstr>Sol (ASCII value of l is 108)</vt:lpstr>
      <vt:lpstr>2</vt:lpstr>
      <vt:lpstr>Output (ASCII value of A=65)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 tutorial</dc:title>
  <dc:creator>Mahesh</dc:creator>
  <cp:lastModifiedBy>megha.rathi</cp:lastModifiedBy>
  <cp:revision>184</cp:revision>
  <dcterms:created xsi:type="dcterms:W3CDTF">2014-06-16T10:46:37Z</dcterms:created>
  <dcterms:modified xsi:type="dcterms:W3CDTF">2016-09-21T05:27:03Z</dcterms:modified>
</cp:coreProperties>
</file>