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4"/>
  </p:notesMasterIdLst>
  <p:sldIdLst>
    <p:sldId id="299" r:id="rId2"/>
    <p:sldId id="307" r:id="rId3"/>
    <p:sldId id="275" r:id="rId4"/>
    <p:sldId id="257" r:id="rId5"/>
    <p:sldId id="278" r:id="rId6"/>
    <p:sldId id="301" r:id="rId7"/>
    <p:sldId id="302" r:id="rId8"/>
    <p:sldId id="279" r:id="rId9"/>
    <p:sldId id="280" r:id="rId10"/>
    <p:sldId id="281" r:id="rId11"/>
    <p:sldId id="282" r:id="rId12"/>
    <p:sldId id="283" r:id="rId13"/>
    <p:sldId id="339" r:id="rId14"/>
    <p:sldId id="340" r:id="rId15"/>
    <p:sldId id="303" r:id="rId16"/>
    <p:sldId id="284" r:id="rId17"/>
    <p:sldId id="285" r:id="rId18"/>
    <p:sldId id="286" r:id="rId19"/>
    <p:sldId id="305" r:id="rId20"/>
    <p:sldId id="288" r:id="rId21"/>
    <p:sldId id="289" r:id="rId22"/>
    <p:sldId id="308" r:id="rId23"/>
    <p:sldId id="314" r:id="rId24"/>
    <p:sldId id="306" r:id="rId25"/>
    <p:sldId id="295" r:id="rId26"/>
    <p:sldId id="296" r:id="rId27"/>
    <p:sldId id="297" r:id="rId28"/>
    <p:sldId id="310" r:id="rId29"/>
    <p:sldId id="338" r:id="rId30"/>
    <p:sldId id="341" r:id="rId31"/>
    <p:sldId id="342" r:id="rId32"/>
    <p:sldId id="34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800" y="-3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FB278-5AAF-4350-831B-8F42F6891144}" type="datetimeFigureOut">
              <a:rPr lang="en-US" smtClean="0"/>
              <a:pPr/>
              <a:t>9/12/2017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7DCAD-B289-4AAA-9BBC-5C5F7F6B709A}" type="slidenum">
              <a:rPr lang="en-US" smtClean="0"/>
              <a:pPr/>
              <a:t>‹#›</a:t>
            </a:fld>
            <a:endParaRPr lang="en-US"/>
          </a:p>
        </p:txBody>
      </p:sp>
    </p:spTree>
    <p:extLst>
      <p:ext uri="{BB962C8B-B14F-4D97-AF65-F5344CB8AC3E}">
        <p14:creationId xmlns:p14="http://schemas.microsoft.com/office/powerpoint/2010/main" val="366530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84613" y="0"/>
            <a:ext cx="2973387" cy="455613"/>
          </a:xfrm>
          <a:prstGeom prst="rect">
            <a:avLst/>
          </a:prstGeom>
          <a:noFill/>
          <a:ln w="9525">
            <a:noFill/>
            <a:miter lim="800000"/>
            <a:headEnd/>
            <a:tailEnd/>
          </a:ln>
        </p:spPr>
        <p:txBody>
          <a:bodyPr wrap="none" anchor="ctr"/>
          <a:lstStyle/>
          <a:p>
            <a:endParaRPr lang="en-US"/>
          </a:p>
        </p:txBody>
      </p:sp>
      <p:sp>
        <p:nvSpPr>
          <p:cNvPr id="73731" name="Rectangle 3"/>
          <p:cNvSpPr>
            <a:spLocks noChangeArrowheads="1"/>
          </p:cNvSpPr>
          <p:nvPr/>
        </p:nvSpPr>
        <p:spPr bwMode="auto">
          <a:xfrm>
            <a:off x="3884613" y="8686800"/>
            <a:ext cx="2973387" cy="457200"/>
          </a:xfrm>
          <a:prstGeom prst="rect">
            <a:avLst/>
          </a:prstGeom>
          <a:noFill/>
          <a:ln w="9525">
            <a:noFill/>
            <a:miter lim="800000"/>
            <a:headEnd/>
            <a:tailEnd/>
          </a:ln>
        </p:spPr>
        <p:txBody>
          <a:bodyPr lIns="19050" tIns="0" rIns="19050" bIns="0" anchor="b"/>
          <a:lstStyle/>
          <a:p>
            <a:pPr algn="r"/>
            <a:r>
              <a:rPr lang="en-US" sz="1000" i="1"/>
              <a:t>6</a:t>
            </a:r>
          </a:p>
        </p:txBody>
      </p:sp>
      <p:sp>
        <p:nvSpPr>
          <p:cNvPr id="73732"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73733"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73734" name="Rectangle 6"/>
          <p:cNvSpPr>
            <a:spLocks noGrp="1" noRot="1" noChangeAspect="1" noChangeArrowheads="1" noTextEdit="1"/>
          </p:cNvSpPr>
          <p:nvPr>
            <p:ph type="sldImg"/>
          </p:nvPr>
        </p:nvSpPr>
        <p:spPr>
          <a:xfrm>
            <a:off x="1150938" y="692150"/>
            <a:ext cx="4556125" cy="3416300"/>
          </a:xfrm>
          <a:ln cap="flat"/>
        </p:spPr>
      </p:sp>
      <p:sp>
        <p:nvSpPr>
          <p:cNvPr id="73735" name="Rectangle 7"/>
          <p:cNvSpPr>
            <a:spLocks noGrp="1" noChangeArrowheads="1"/>
          </p:cNvSpPr>
          <p:nvPr>
            <p:ph type="body" idx="1"/>
          </p:nvPr>
        </p:nvSpPr>
        <p:spPr>
          <a:xfrm>
            <a:off x="912813" y="4343400"/>
            <a:ext cx="5030787" cy="4113213"/>
          </a:xfrm>
          <a:noFill/>
          <a:ln/>
        </p:spPr>
        <p:txBody>
          <a:bodyPr/>
          <a:lstStyle/>
          <a:p>
            <a:endParaRPr lang="en-US" smtClean="0">
              <a:latin typeface="Book Antiqua"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4613" y="0"/>
            <a:ext cx="2973387" cy="455613"/>
          </a:xfrm>
          <a:prstGeom prst="rect">
            <a:avLst/>
          </a:prstGeom>
          <a:noFill/>
          <a:ln w="9525">
            <a:noFill/>
            <a:miter lim="800000"/>
            <a:headEnd/>
            <a:tailEnd/>
          </a:ln>
        </p:spPr>
        <p:txBody>
          <a:bodyPr wrap="none" anchor="ctr"/>
          <a:lstStyle/>
          <a:p>
            <a:endParaRPr lang="en-US"/>
          </a:p>
        </p:txBody>
      </p:sp>
      <p:sp>
        <p:nvSpPr>
          <p:cNvPr id="75779" name="Rectangle 3"/>
          <p:cNvSpPr>
            <a:spLocks noChangeArrowheads="1"/>
          </p:cNvSpPr>
          <p:nvPr/>
        </p:nvSpPr>
        <p:spPr bwMode="auto">
          <a:xfrm>
            <a:off x="3884613" y="8686800"/>
            <a:ext cx="2973387" cy="457200"/>
          </a:xfrm>
          <a:prstGeom prst="rect">
            <a:avLst/>
          </a:prstGeom>
          <a:noFill/>
          <a:ln w="9525">
            <a:noFill/>
            <a:miter lim="800000"/>
            <a:headEnd/>
            <a:tailEnd/>
          </a:ln>
        </p:spPr>
        <p:txBody>
          <a:bodyPr lIns="19050" tIns="0" rIns="19050" bIns="0" anchor="b"/>
          <a:lstStyle/>
          <a:p>
            <a:pPr algn="r"/>
            <a:r>
              <a:rPr lang="en-US" sz="1000" i="1"/>
              <a:t>7</a:t>
            </a:r>
          </a:p>
        </p:txBody>
      </p:sp>
      <p:sp>
        <p:nvSpPr>
          <p:cNvPr id="75780"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75781"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xfrm>
            <a:off x="912813" y="4343400"/>
            <a:ext cx="5030787" cy="4113213"/>
          </a:xfrm>
          <a:noFill/>
          <a:ln/>
        </p:spPr>
        <p:txBody>
          <a:bodyPr/>
          <a:lstStyle/>
          <a:p>
            <a:r>
              <a:rPr lang="en-US" smtClean="0">
                <a:latin typeface="Book Antiqua" pitchFamily="18" charset="0"/>
              </a:rPr>
              <a:t>Department manager contains information in both departments and manages</a:t>
            </a:r>
          </a:p>
          <a:p>
            <a:r>
              <a:rPr lang="en-US" smtClean="0">
                <a:latin typeface="Book Antiqua" pitchFamily="18" charset="0"/>
              </a:rPr>
              <a:t>Pro: eliminates relation (the Departments table)</a:t>
            </a:r>
          </a:p>
          <a:p>
            <a:r>
              <a:rPr lang="en-US" smtClean="0">
                <a:latin typeface="Book Antiqua" pitchFamily="18" charset="0"/>
              </a:rPr>
              <a:t>Con: wastes space if not all departments have managers</a:t>
            </a:r>
          </a:p>
          <a:p>
            <a:r>
              <a:rPr lang="en-US" smtClean="0">
                <a:latin typeface="Book Antiqua" pitchFamily="18" charset="0"/>
              </a:rPr>
              <a:t>Set up and illustrate in SQL Server.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27DCAD-B289-4AAA-9BBC-5C5F7F6B709A}"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84613" y="0"/>
            <a:ext cx="2973387" cy="457200"/>
          </a:xfrm>
          <a:prstGeom prst="rect">
            <a:avLst/>
          </a:prstGeom>
          <a:noFill/>
          <a:ln w="9525">
            <a:noFill/>
            <a:miter lim="800000"/>
            <a:headEnd/>
            <a:tailEnd/>
          </a:ln>
        </p:spPr>
        <p:txBody>
          <a:bodyPr wrap="none" anchor="ctr"/>
          <a:lstStyle/>
          <a:p>
            <a:endParaRPr lang="en-US"/>
          </a:p>
        </p:txBody>
      </p:sp>
      <p:sp>
        <p:nvSpPr>
          <p:cNvPr id="106499" name="Rectangle 3"/>
          <p:cNvSpPr>
            <a:spLocks noChangeArrowheads="1"/>
          </p:cNvSpPr>
          <p:nvPr/>
        </p:nvSpPr>
        <p:spPr bwMode="auto">
          <a:xfrm>
            <a:off x="3884613" y="8686800"/>
            <a:ext cx="2973387" cy="457200"/>
          </a:xfrm>
          <a:prstGeom prst="rect">
            <a:avLst/>
          </a:prstGeom>
          <a:noFill/>
          <a:ln w="9525">
            <a:noFill/>
            <a:miter lim="800000"/>
            <a:headEnd/>
            <a:tailEnd/>
          </a:ln>
        </p:spPr>
        <p:txBody>
          <a:bodyPr lIns="19050" tIns="0" rIns="19050" bIns="0" anchor="b"/>
          <a:lstStyle/>
          <a:p>
            <a:pPr algn="r"/>
            <a:r>
              <a:rPr lang="en-US" sz="1000" i="1"/>
              <a:t>15</a:t>
            </a:r>
          </a:p>
        </p:txBody>
      </p:sp>
      <p:sp>
        <p:nvSpPr>
          <p:cNvPr id="106500"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106501"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106502" name="Rectangle 6"/>
          <p:cNvSpPr>
            <a:spLocks noGrp="1" noRot="1" noChangeAspect="1" noChangeArrowheads="1" noTextEdit="1"/>
          </p:cNvSpPr>
          <p:nvPr>
            <p:ph type="sldImg"/>
          </p:nvPr>
        </p:nvSpPr>
        <p:spPr>
          <a:xfrm>
            <a:off x="1150938" y="692150"/>
            <a:ext cx="4556125" cy="3416300"/>
          </a:xfrm>
          <a:ln cap="flat"/>
        </p:spPr>
      </p:sp>
      <p:sp>
        <p:nvSpPr>
          <p:cNvPr id="106503" name="Rectangle 7"/>
          <p:cNvSpPr>
            <a:spLocks noGrp="1" noChangeArrowheads="1"/>
          </p:cNvSpPr>
          <p:nvPr>
            <p:ph type="body" idx="1"/>
          </p:nvPr>
        </p:nvSpPr>
        <p:spPr>
          <a:noFill/>
          <a:ln/>
        </p:spPr>
        <p:txBody>
          <a:bodyPr/>
          <a:lstStyle/>
          <a:p>
            <a:endParaRPr lang="en-US" smtClean="0">
              <a:latin typeface="Book Antiqua"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522CA2D-A60F-4203-B4AA-BA07E5126507}" type="datetimeFigureOut">
              <a:rPr lang="en-US" smtClean="0"/>
              <a:pPr/>
              <a:t>9/12/2017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CD41D15-1E0B-4FCD-BE4C-201D32A075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22CA2D-A60F-4203-B4AA-BA07E5126507}"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1D15-1E0B-4FCD-BE4C-201D32A075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22CA2D-A60F-4203-B4AA-BA07E5126507}"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1D15-1E0B-4FCD-BE4C-201D32A075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0A0457A-84F2-4F3E-B800-D92AD853A6CB}" type="slidenum">
              <a:rPr lang="en-US" altLang="zh-TW"/>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81200"/>
            <a:ext cx="3810000" cy="40767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22CA2D-A60F-4203-B4AA-BA07E5126507}"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1D15-1E0B-4FCD-BE4C-201D32A075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22CA2D-A60F-4203-B4AA-BA07E5126507}"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1D15-1E0B-4FCD-BE4C-201D32A075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22CA2D-A60F-4203-B4AA-BA07E5126507}"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1D15-1E0B-4FCD-BE4C-201D32A075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22CA2D-A60F-4203-B4AA-BA07E5126507}" type="datetimeFigureOut">
              <a:rPr lang="en-US" smtClean="0"/>
              <a:pPr/>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41D15-1E0B-4FCD-BE4C-201D32A075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22CA2D-A60F-4203-B4AA-BA07E5126507}" type="datetimeFigureOut">
              <a:rPr lang="en-US" smtClean="0"/>
              <a:pPr/>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41D15-1E0B-4FCD-BE4C-201D32A075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2CA2D-A60F-4203-B4AA-BA07E5126507}" type="datetimeFigureOut">
              <a:rPr lang="en-US" smtClean="0"/>
              <a:pPr/>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41D15-1E0B-4FCD-BE4C-201D32A075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22CA2D-A60F-4203-B4AA-BA07E5126507}"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1D15-1E0B-4FCD-BE4C-201D32A075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22CA2D-A60F-4203-B4AA-BA07E5126507}"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CD41D15-1E0B-4FCD-BE4C-201D32A0756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522CA2D-A60F-4203-B4AA-BA07E5126507}" type="datetimeFigureOut">
              <a:rPr lang="en-US" smtClean="0"/>
              <a:pPr/>
              <a:t>9/12/2017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D41D15-1E0B-4FCD-BE4C-201D32A0756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38400"/>
            <a:ext cx="7851648" cy="1828800"/>
          </a:xfrm>
        </p:spPr>
        <p:txBody>
          <a:bodyPr>
            <a:normAutofit fontScale="90000"/>
          </a:bodyPr>
          <a:lstStyle/>
          <a:p>
            <a:r>
              <a:rPr lang="en-US" dirty="0" smtClean="0"/>
              <a:t>Mapping of ER-diagram to Relational Schema</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54182" y="496270"/>
            <a:ext cx="8229600" cy="1143000"/>
          </a:xfrm>
        </p:spPr>
        <p:txBody>
          <a:bodyPr/>
          <a:lstStyle/>
          <a:p>
            <a:r>
              <a:rPr lang="en-US" altLang="zh-TW" sz="4000" dirty="0">
                <a:solidFill>
                  <a:srgbClr val="0000FF"/>
                </a:solidFill>
              </a:rPr>
              <a:t>Representation of Relationship Set</a:t>
            </a:r>
          </a:p>
        </p:txBody>
      </p:sp>
      <p:sp>
        <p:nvSpPr>
          <p:cNvPr id="17411" name="Rectangle 3"/>
          <p:cNvSpPr>
            <a:spLocks noGrp="1" noChangeArrowheads="1"/>
          </p:cNvSpPr>
          <p:nvPr>
            <p:ph idx="1"/>
          </p:nvPr>
        </p:nvSpPr>
        <p:spPr>
          <a:xfrm>
            <a:off x="457200" y="1752600"/>
            <a:ext cx="8229600" cy="4389120"/>
          </a:xfrm>
        </p:spPr>
        <p:txBody>
          <a:bodyPr/>
          <a:lstStyle/>
          <a:p>
            <a:pPr algn="ctr">
              <a:buFontTx/>
              <a:buNone/>
            </a:pPr>
            <a:r>
              <a:rPr lang="en-US" altLang="zh-TW" dirty="0"/>
              <a:t> </a:t>
            </a:r>
          </a:p>
          <a:p>
            <a:pPr marL="457200" indent="-457200">
              <a:buFont typeface="+mj-lt"/>
              <a:buAutoNum type="arabicPeriod"/>
            </a:pPr>
            <a:r>
              <a:rPr lang="en-US" altLang="zh-TW" sz="2400" dirty="0"/>
              <a:t>Unary/Binary Relationship set</a:t>
            </a:r>
          </a:p>
          <a:p>
            <a:pPr lvl="1">
              <a:buFont typeface="Wingdings" pitchFamily="2" charset="2"/>
              <a:buChar char="Ø"/>
            </a:pPr>
            <a:r>
              <a:rPr lang="en-US" altLang="zh-TW" sz="2000" dirty="0"/>
              <a:t>Depends on the cardinality and participation of the relationship</a:t>
            </a:r>
          </a:p>
          <a:p>
            <a:pPr lvl="1">
              <a:buFont typeface="Wingdings" pitchFamily="2" charset="2"/>
              <a:buChar char="Ø"/>
            </a:pPr>
            <a:r>
              <a:rPr lang="en-US" altLang="zh-TW" sz="2000" dirty="0"/>
              <a:t>Two possible approaches</a:t>
            </a:r>
          </a:p>
          <a:p>
            <a:pPr marL="457200" indent="-457200">
              <a:buFont typeface="+mj-lt"/>
              <a:buAutoNum type="arabicPeriod"/>
            </a:pPr>
            <a:r>
              <a:rPr lang="en-US" altLang="zh-TW" sz="2400" dirty="0"/>
              <a:t>N-</a:t>
            </a:r>
            <a:r>
              <a:rPr lang="en-US" altLang="zh-TW" sz="2400" dirty="0" err="1"/>
              <a:t>ary</a:t>
            </a:r>
            <a:r>
              <a:rPr lang="en-US" altLang="zh-TW" sz="2400" dirty="0"/>
              <a:t> (multiple) Relationship set</a:t>
            </a:r>
          </a:p>
          <a:p>
            <a:pPr lvl="1">
              <a:buFont typeface="Wingdings" pitchFamily="2" charset="2"/>
              <a:buChar char="Ø"/>
            </a:pPr>
            <a:r>
              <a:rPr lang="en-US" altLang="zh-TW" sz="2000" dirty="0"/>
              <a:t>Primary Key Issue</a:t>
            </a:r>
          </a:p>
          <a:p>
            <a:pPr marL="457200" indent="-457200">
              <a:buFont typeface="+mj-lt"/>
              <a:buAutoNum type="arabicPeriod"/>
            </a:pPr>
            <a:r>
              <a:rPr lang="en-US" altLang="zh-TW" sz="2400" dirty="0"/>
              <a:t>Identifying Relationship</a:t>
            </a:r>
          </a:p>
          <a:p>
            <a:pPr lvl="1">
              <a:buFont typeface="Wingdings" pitchFamily="2" charset="2"/>
              <a:buChar char="Ø"/>
            </a:pPr>
            <a:r>
              <a:rPr lang="en-US" altLang="zh-TW" sz="2000" dirty="0"/>
              <a:t>No relational model representation necessary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04088"/>
            <a:ext cx="8229600" cy="591312"/>
          </a:xfrm>
        </p:spPr>
        <p:txBody>
          <a:bodyPr>
            <a:normAutofit fontScale="90000"/>
          </a:bodyPr>
          <a:lstStyle/>
          <a:p>
            <a:pPr algn="ctr"/>
            <a:r>
              <a:rPr lang="en-US" altLang="zh-TW" sz="4000" dirty="0">
                <a:solidFill>
                  <a:srgbClr val="0000FF"/>
                </a:solidFill>
              </a:rPr>
              <a:t>Representing Relationship Set</a:t>
            </a:r>
            <a:br>
              <a:rPr lang="en-US" altLang="zh-TW" sz="4000" dirty="0">
                <a:solidFill>
                  <a:srgbClr val="0000FF"/>
                </a:solidFill>
              </a:rPr>
            </a:br>
            <a:endParaRPr lang="en-US" altLang="zh-TW" sz="3200" dirty="0">
              <a:solidFill>
                <a:srgbClr val="0000FF"/>
              </a:solidFill>
            </a:endParaRPr>
          </a:p>
        </p:txBody>
      </p:sp>
      <p:sp>
        <p:nvSpPr>
          <p:cNvPr id="18435" name="Rectangle 3"/>
          <p:cNvSpPr>
            <a:spLocks noGrp="1" noChangeArrowheads="1"/>
          </p:cNvSpPr>
          <p:nvPr>
            <p:ph idx="1"/>
          </p:nvPr>
        </p:nvSpPr>
        <p:spPr/>
        <p:txBody>
          <a:bodyPr/>
          <a:lstStyle/>
          <a:p>
            <a:pPr>
              <a:buNone/>
            </a:pPr>
            <a:r>
              <a:rPr lang="en-US" altLang="zh-TW" sz="2400" u="sng" dirty="0" smtClean="0"/>
              <a:t>1. For </a:t>
            </a:r>
            <a:r>
              <a:rPr lang="en-US" altLang="zh-TW" sz="2400" b="1" u="sng" dirty="0"/>
              <a:t>one-to-one relationship </a:t>
            </a:r>
            <a:r>
              <a:rPr lang="en-US" altLang="zh-TW" sz="2400" i="1" u="sng" dirty="0" smtClean="0"/>
              <a:t>without </a:t>
            </a:r>
            <a:r>
              <a:rPr lang="en-US" altLang="zh-TW" sz="2400" i="1" u="sng" dirty="0"/>
              <a:t>total participation</a:t>
            </a:r>
            <a:r>
              <a:rPr lang="en-US" altLang="zh-TW" sz="2400" i="1" dirty="0"/>
              <a:t> </a:t>
            </a:r>
          </a:p>
          <a:p>
            <a:pPr lvl="1"/>
            <a:r>
              <a:rPr lang="en-US" altLang="zh-TW" sz="2400" dirty="0"/>
              <a:t>Build a table with two columns, one column for each participating entity set’s primary key.  </a:t>
            </a:r>
            <a:endParaRPr lang="en-US" altLang="zh-TW" sz="2400" dirty="0" smtClean="0"/>
          </a:p>
          <a:p>
            <a:pPr lvl="1"/>
            <a:r>
              <a:rPr lang="en-US" altLang="zh-TW" sz="2400" dirty="0" smtClean="0"/>
              <a:t>Add </a:t>
            </a:r>
            <a:r>
              <a:rPr lang="en-US" altLang="zh-TW" sz="2400" dirty="0"/>
              <a:t>successive columns, one for each descriptive attributes of the relationship set (if any</a:t>
            </a:r>
            <a:r>
              <a:rPr lang="en-US" altLang="zh-TW" sz="2400" dirty="0" smtClean="0"/>
              <a:t>).</a:t>
            </a:r>
            <a:endParaRPr lang="en-US" altLang="zh-TW" sz="2400" dirty="0"/>
          </a:p>
        </p:txBody>
      </p:sp>
      <p:sp>
        <p:nvSpPr>
          <p:cNvPr id="4" name="Rectangle 3"/>
          <p:cNvSpPr/>
          <p:nvPr/>
        </p:nvSpPr>
        <p:spPr>
          <a:xfrm>
            <a:off x="685800" y="1143000"/>
            <a:ext cx="4876800" cy="584775"/>
          </a:xfrm>
          <a:prstGeom prst="rect">
            <a:avLst/>
          </a:prstGeom>
        </p:spPr>
        <p:txBody>
          <a:bodyPr wrap="square">
            <a:spAutoFit/>
          </a:bodyPr>
          <a:lstStyle/>
          <a:p>
            <a:r>
              <a:rPr lang="en-US" altLang="zh-TW" sz="3200" dirty="0" smtClean="0">
                <a:solidFill>
                  <a:srgbClr val="00B0F0"/>
                </a:solidFill>
              </a:rPr>
              <a:t> </a:t>
            </a:r>
            <a:r>
              <a:rPr lang="en-US" altLang="zh-TW" sz="2400" dirty="0" smtClean="0">
                <a:solidFill>
                  <a:srgbClr val="00B0F0"/>
                </a:solidFill>
              </a:rPr>
              <a:t>Unary or Binary Relationship</a:t>
            </a:r>
            <a:endParaRPr lang="en-US" sz="2400" dirty="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685800"/>
          </a:xfrm>
          <a:noFill/>
        </p:spPr>
        <p:txBody>
          <a:bodyPr/>
          <a:lstStyle/>
          <a:p>
            <a:r>
              <a:rPr lang="en-US" altLang="zh-TW" sz="3200" dirty="0">
                <a:solidFill>
                  <a:srgbClr val="0000FF"/>
                </a:solidFill>
              </a:rPr>
              <a:t>Example – One-to-One Relationship Set</a:t>
            </a:r>
          </a:p>
        </p:txBody>
      </p:sp>
      <p:graphicFrame>
        <p:nvGraphicFramePr>
          <p:cNvPr id="19515" name="Group 59"/>
          <p:cNvGraphicFramePr>
            <a:graphicFrameLocks noGrp="1"/>
          </p:cNvGraphicFramePr>
          <p:nvPr>
            <p:ph sz="half" idx="1"/>
          </p:nvPr>
        </p:nvGraphicFramePr>
        <p:xfrm>
          <a:off x="1828800" y="4724400"/>
          <a:ext cx="5029200" cy="1188720"/>
        </p:xfrm>
        <a:graphic>
          <a:graphicData uri="http://schemas.openxmlformats.org/drawingml/2006/table">
            <a:tbl>
              <a:tblPr/>
              <a:tblGrid>
                <a:gridCol w="1676400"/>
                <a:gridCol w="1676400"/>
                <a:gridCol w="1676400"/>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err="1" smtClean="0">
                          <a:ln>
                            <a:noFill/>
                          </a:ln>
                          <a:solidFill>
                            <a:schemeClr val="tx1"/>
                          </a:solidFill>
                          <a:effectLst/>
                          <a:latin typeface="Arial" charset="0"/>
                          <a:ea typeface="新細明體" pitchFamily="18" charset="-120"/>
                        </a:rPr>
                        <a:t>Maj_ID</a:t>
                      </a:r>
                      <a:r>
                        <a:rPr kumimoji="1" lang="en-US" altLang="zh-TW" sz="2000" b="0" i="0" u="sng" strike="noStrike" cap="none" normalizeH="0" baseline="0" dirty="0" smtClean="0">
                          <a:ln>
                            <a:noFill/>
                          </a:ln>
                          <a:solidFill>
                            <a:schemeClr val="tx1"/>
                          </a:solidFill>
                          <a:effectLst/>
                          <a:latin typeface="Arial" charset="0"/>
                          <a:ea typeface="新細明體" pitchFamily="18" charset="-120"/>
                        </a:rPr>
                        <a: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S_Degree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5678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7" name="Rectangle 21"/>
          <p:cNvSpPr>
            <a:spLocks noChangeArrowheads="1"/>
          </p:cNvSpPr>
          <p:nvPr/>
        </p:nvSpPr>
        <p:spPr bwMode="auto">
          <a:xfrm>
            <a:off x="1447800" y="20574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19478" name="Text Box 22"/>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t>Student</a:t>
            </a:r>
          </a:p>
        </p:txBody>
      </p:sp>
      <p:sp>
        <p:nvSpPr>
          <p:cNvPr id="19479" name="Oval 23"/>
          <p:cNvSpPr>
            <a:spLocks noChangeArrowheads="1"/>
          </p:cNvSpPr>
          <p:nvPr/>
        </p:nvSpPr>
        <p:spPr bwMode="auto">
          <a:xfrm>
            <a:off x="19050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9480" name="Oval 24"/>
          <p:cNvSpPr>
            <a:spLocks noChangeArrowheads="1"/>
          </p:cNvSpPr>
          <p:nvPr/>
        </p:nvSpPr>
        <p:spPr bwMode="auto">
          <a:xfrm>
            <a:off x="3048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9481" name="Oval 25"/>
          <p:cNvSpPr>
            <a:spLocks noChangeArrowheads="1"/>
          </p:cNvSpPr>
          <p:nvPr/>
        </p:nvSpPr>
        <p:spPr bwMode="auto">
          <a:xfrm>
            <a:off x="304800" y="28956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9482" name="Oval 26"/>
          <p:cNvSpPr>
            <a:spLocks noChangeArrowheads="1"/>
          </p:cNvSpPr>
          <p:nvPr/>
        </p:nvSpPr>
        <p:spPr bwMode="auto">
          <a:xfrm>
            <a:off x="2286000" y="2971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9483"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9484"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9485"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9486"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9487" name="Text Box 31"/>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t>SID</a:t>
            </a:r>
          </a:p>
        </p:txBody>
      </p:sp>
      <p:sp>
        <p:nvSpPr>
          <p:cNvPr id="19488" name="Text Box 32"/>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t>Name</a:t>
            </a:r>
          </a:p>
        </p:txBody>
      </p:sp>
      <p:sp>
        <p:nvSpPr>
          <p:cNvPr id="19489" name="Text Box 33"/>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a:t>Major</a:t>
            </a:r>
          </a:p>
        </p:txBody>
      </p:sp>
      <p:sp>
        <p:nvSpPr>
          <p:cNvPr id="19490" name="Text Box 34"/>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t>GPA</a:t>
            </a:r>
          </a:p>
        </p:txBody>
      </p:sp>
      <p:sp>
        <p:nvSpPr>
          <p:cNvPr id="19491" name="AutoShape 35"/>
          <p:cNvSpPr>
            <a:spLocks noChangeArrowheads="1"/>
          </p:cNvSpPr>
          <p:nvPr/>
        </p:nvSpPr>
        <p:spPr bwMode="auto">
          <a:xfrm>
            <a:off x="3733800" y="1905000"/>
            <a:ext cx="1676400" cy="762000"/>
          </a:xfrm>
          <a:prstGeom prst="flowChartDecision">
            <a:avLst/>
          </a:prstGeom>
          <a:noFill/>
          <a:ln w="9525">
            <a:solidFill>
              <a:schemeClr val="tx1"/>
            </a:solidFill>
            <a:miter lim="800000"/>
            <a:headEnd/>
            <a:tailEnd/>
          </a:ln>
          <a:effectLst/>
        </p:spPr>
        <p:txBody>
          <a:bodyPr wrap="none" anchor="ctr"/>
          <a:lstStyle/>
          <a:p>
            <a:endParaRPr lang="en-US"/>
          </a:p>
        </p:txBody>
      </p:sp>
      <p:sp>
        <p:nvSpPr>
          <p:cNvPr id="19492" name="Rectangle 36"/>
          <p:cNvSpPr>
            <a:spLocks noChangeArrowheads="1"/>
          </p:cNvSpPr>
          <p:nvPr/>
        </p:nvSpPr>
        <p:spPr bwMode="auto">
          <a:xfrm>
            <a:off x="6553200" y="2057400"/>
            <a:ext cx="1219200" cy="533400"/>
          </a:xfrm>
          <a:prstGeom prst="rect">
            <a:avLst/>
          </a:prstGeom>
          <a:noFill/>
          <a:ln w="9525">
            <a:solidFill>
              <a:schemeClr val="tx1"/>
            </a:solidFill>
            <a:miter lim="800000"/>
            <a:headEnd/>
            <a:tailEnd/>
          </a:ln>
          <a:effectLst/>
        </p:spPr>
        <p:txBody>
          <a:bodyPr wrap="none" anchor="ctr"/>
          <a:lstStyle/>
          <a:p>
            <a:endParaRPr lang="en-US"/>
          </a:p>
        </p:txBody>
      </p:sp>
      <p:sp>
        <p:nvSpPr>
          <p:cNvPr id="19493" name="Oval 37"/>
          <p:cNvSpPr>
            <a:spLocks noChangeArrowheads="1"/>
          </p:cNvSpPr>
          <p:nvPr/>
        </p:nvSpPr>
        <p:spPr bwMode="auto">
          <a:xfrm>
            <a:off x="73152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9494" name="Text Box 38"/>
          <p:cNvSpPr txBox="1">
            <a:spLocks noChangeArrowheads="1"/>
          </p:cNvSpPr>
          <p:nvPr/>
        </p:nvSpPr>
        <p:spPr bwMode="auto">
          <a:xfrm>
            <a:off x="7315200" y="1295400"/>
            <a:ext cx="1143000" cy="366713"/>
          </a:xfrm>
          <a:prstGeom prst="rect">
            <a:avLst/>
          </a:prstGeom>
          <a:noFill/>
          <a:ln w="9525">
            <a:noFill/>
            <a:miter lim="800000"/>
            <a:headEnd/>
            <a:tailEnd/>
          </a:ln>
          <a:effectLst/>
        </p:spPr>
        <p:txBody>
          <a:bodyPr>
            <a:spAutoFit/>
          </a:bodyPr>
          <a:lstStyle/>
          <a:p>
            <a:pPr>
              <a:spcBef>
                <a:spcPct val="50000"/>
              </a:spcBef>
            </a:pPr>
            <a:r>
              <a:rPr lang="en-US" altLang="zh-TW" u="sng"/>
              <a:t>ID Code</a:t>
            </a:r>
          </a:p>
        </p:txBody>
      </p:sp>
      <p:sp>
        <p:nvSpPr>
          <p:cNvPr id="19497" name="Line 41"/>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9498" name="AutoShape 4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9503" name="Line 47"/>
          <p:cNvSpPr>
            <a:spLocks noChangeShapeType="1"/>
          </p:cNvSpPr>
          <p:nvPr/>
        </p:nvSpPr>
        <p:spPr bwMode="auto">
          <a:xfrm flipH="1">
            <a:off x="2590800" y="2286000"/>
            <a:ext cx="1143000" cy="0"/>
          </a:xfrm>
          <a:prstGeom prst="line">
            <a:avLst/>
          </a:prstGeom>
          <a:noFill/>
          <a:ln w="9525">
            <a:solidFill>
              <a:schemeClr val="tx1"/>
            </a:solidFill>
            <a:round/>
            <a:headEnd/>
            <a:tailEnd type="triangle" w="med" len="med"/>
          </a:ln>
          <a:effectLst/>
        </p:spPr>
        <p:txBody>
          <a:bodyPr/>
          <a:lstStyle/>
          <a:p>
            <a:endParaRPr lang="en-US"/>
          </a:p>
        </p:txBody>
      </p:sp>
      <p:sp>
        <p:nvSpPr>
          <p:cNvPr id="19505" name="Text Box 49"/>
          <p:cNvSpPr txBox="1">
            <a:spLocks noChangeArrowheads="1"/>
          </p:cNvSpPr>
          <p:nvPr/>
        </p:nvSpPr>
        <p:spPr bwMode="auto">
          <a:xfrm>
            <a:off x="6781800" y="2133600"/>
            <a:ext cx="990600" cy="366713"/>
          </a:xfrm>
          <a:prstGeom prst="rect">
            <a:avLst/>
          </a:prstGeom>
          <a:noFill/>
          <a:ln w="9525">
            <a:noFill/>
            <a:miter lim="800000"/>
            <a:headEnd/>
            <a:tailEnd/>
          </a:ln>
          <a:effectLst/>
        </p:spPr>
        <p:txBody>
          <a:bodyPr wrap="square">
            <a:spAutoFit/>
          </a:bodyPr>
          <a:lstStyle/>
          <a:p>
            <a:pPr>
              <a:spcBef>
                <a:spcPct val="50000"/>
              </a:spcBef>
            </a:pPr>
            <a:r>
              <a:rPr lang="en-US" altLang="zh-TW" dirty="0"/>
              <a:t>Major</a:t>
            </a:r>
          </a:p>
        </p:txBody>
      </p:sp>
      <p:sp>
        <p:nvSpPr>
          <p:cNvPr id="19507" name="Text Box 51"/>
          <p:cNvSpPr txBox="1">
            <a:spLocks noChangeArrowheads="1"/>
          </p:cNvSpPr>
          <p:nvPr/>
        </p:nvSpPr>
        <p:spPr bwMode="auto">
          <a:xfrm>
            <a:off x="4191000" y="2133600"/>
            <a:ext cx="762000" cy="366713"/>
          </a:xfrm>
          <a:prstGeom prst="rect">
            <a:avLst/>
          </a:prstGeom>
          <a:noFill/>
          <a:ln w="9525">
            <a:noFill/>
            <a:miter lim="800000"/>
            <a:headEnd/>
            <a:tailEnd/>
          </a:ln>
          <a:effectLst/>
        </p:spPr>
        <p:txBody>
          <a:bodyPr>
            <a:spAutoFit/>
          </a:bodyPr>
          <a:lstStyle/>
          <a:p>
            <a:pPr>
              <a:spcBef>
                <a:spcPct val="50000"/>
              </a:spcBef>
            </a:pPr>
            <a:r>
              <a:rPr lang="en-US" altLang="zh-TW"/>
              <a:t>study</a:t>
            </a:r>
          </a:p>
        </p:txBody>
      </p:sp>
      <p:sp>
        <p:nvSpPr>
          <p:cNvPr id="19508" name="Text Box 52"/>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dirty="0"/>
              <a:t>* Primary key can be either </a:t>
            </a:r>
            <a:r>
              <a:rPr lang="en-US" altLang="zh-TW" i="1" dirty="0"/>
              <a:t>SID</a:t>
            </a:r>
            <a:r>
              <a:rPr lang="en-US" altLang="zh-TW" dirty="0"/>
              <a:t> or </a:t>
            </a:r>
            <a:r>
              <a:rPr lang="en-US" altLang="zh-TW" dirty="0" err="1"/>
              <a:t>Maj_</a:t>
            </a:r>
            <a:r>
              <a:rPr lang="en-US" altLang="zh-TW" i="1" dirty="0" err="1"/>
              <a:t>ID_Co</a:t>
            </a:r>
            <a:r>
              <a:rPr lang="en-US" altLang="zh-TW" dirty="0"/>
              <a:t> </a:t>
            </a:r>
          </a:p>
        </p:txBody>
      </p:sp>
      <p:sp>
        <p:nvSpPr>
          <p:cNvPr id="19509" name="Line 53"/>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p:spPr>
        <p:txBody>
          <a:bodyPr/>
          <a:lstStyle/>
          <a:p>
            <a:endParaRPr lang="en-US"/>
          </a:p>
        </p:txBody>
      </p:sp>
      <p:sp>
        <p:nvSpPr>
          <p:cNvPr id="19510" name="Oval 54"/>
          <p:cNvSpPr>
            <a:spLocks noChangeArrowheads="1"/>
          </p:cNvSpPr>
          <p:nvPr/>
        </p:nvSpPr>
        <p:spPr bwMode="auto">
          <a:xfrm>
            <a:off x="4572000" y="9906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9511" name="Text Box 55"/>
          <p:cNvSpPr txBox="1">
            <a:spLocks noChangeArrowheads="1"/>
          </p:cNvSpPr>
          <p:nvPr/>
        </p:nvSpPr>
        <p:spPr bwMode="auto">
          <a:xfrm>
            <a:off x="4648200" y="1066800"/>
            <a:ext cx="990600" cy="366713"/>
          </a:xfrm>
          <a:prstGeom prst="rect">
            <a:avLst/>
          </a:prstGeom>
          <a:noFill/>
          <a:ln w="9525">
            <a:noFill/>
            <a:miter lim="800000"/>
            <a:headEnd/>
            <a:tailEnd/>
          </a:ln>
          <a:effectLst/>
        </p:spPr>
        <p:txBody>
          <a:bodyPr>
            <a:spAutoFit/>
          </a:bodyPr>
          <a:lstStyle/>
          <a:p>
            <a:pPr>
              <a:spcBef>
                <a:spcPct val="50000"/>
              </a:spcBef>
            </a:pPr>
            <a:r>
              <a:rPr lang="en-US" altLang="zh-TW"/>
              <a:t>Degree</a:t>
            </a:r>
          </a:p>
        </p:txBody>
      </p:sp>
      <p:sp>
        <p:nvSpPr>
          <p:cNvPr id="19513" name="Line 57"/>
          <p:cNvSpPr>
            <a:spLocks noChangeShapeType="1"/>
          </p:cNvSpPr>
          <p:nvPr/>
        </p:nvSpPr>
        <p:spPr bwMode="auto">
          <a:xfrm flipV="1">
            <a:off x="4724400" y="1524000"/>
            <a:ext cx="228600" cy="457200"/>
          </a:xfrm>
          <a:prstGeom prst="line">
            <a:avLst/>
          </a:prstGeom>
          <a:noFill/>
          <a:ln w="9525">
            <a:solidFill>
              <a:schemeClr val="tx1"/>
            </a:solidFill>
            <a:round/>
            <a:headEnd/>
            <a:tailEnd/>
          </a:ln>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7270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72709" name="Rectangle 5"/>
          <p:cNvSpPr>
            <a:spLocks noGrp="1" noChangeArrowheads="1"/>
          </p:cNvSpPr>
          <p:nvPr>
            <p:ph type="body" sz="half" idx="1"/>
          </p:nvPr>
        </p:nvSpPr>
        <p:spPr>
          <a:xfrm>
            <a:off x="0" y="304800"/>
            <a:ext cx="8077200" cy="6248400"/>
          </a:xfrm>
          <a:noFill/>
        </p:spPr>
        <p:txBody>
          <a:bodyPr/>
          <a:lstStyle/>
          <a:p>
            <a:r>
              <a:rPr lang="en-US" sz="2400" dirty="0" smtClean="0"/>
              <a:t>Each dept has at most one manager, according to the </a:t>
            </a:r>
            <a:r>
              <a:rPr lang="en-US" sz="2400" i="1" u="sng" dirty="0" smtClean="0">
                <a:solidFill>
                  <a:schemeClr val="accent2"/>
                </a:solidFill>
              </a:rPr>
              <a:t>key constraint</a:t>
            </a:r>
            <a:r>
              <a:rPr lang="en-US" sz="2400" i="1" dirty="0" smtClean="0">
                <a:solidFill>
                  <a:schemeClr val="accent2"/>
                </a:solidFill>
              </a:rPr>
              <a:t> </a:t>
            </a:r>
            <a:r>
              <a:rPr lang="en-US" sz="2400" dirty="0" smtClean="0"/>
              <a:t>on Manages.</a:t>
            </a:r>
          </a:p>
        </p:txBody>
      </p:sp>
      <p:sp>
        <p:nvSpPr>
          <p:cNvPr id="72710" name="Rectangle 6"/>
          <p:cNvSpPr>
            <a:spLocks noChangeArrowheads="1"/>
          </p:cNvSpPr>
          <p:nvPr/>
        </p:nvSpPr>
        <p:spPr bwMode="auto">
          <a:xfrm>
            <a:off x="6400800" y="4724400"/>
            <a:ext cx="2305050" cy="819150"/>
          </a:xfrm>
          <a:prstGeom prst="rect">
            <a:avLst/>
          </a:prstGeom>
          <a:noFill/>
          <a:ln w="9525">
            <a:noFill/>
            <a:miter lim="800000"/>
            <a:headEnd/>
            <a:tailEnd/>
          </a:ln>
        </p:spPr>
        <p:txBody>
          <a:bodyPr wrap="none" lIns="90488" tIns="44450" rIns="90488" bIns="44450">
            <a:spAutoFit/>
          </a:bodyPr>
          <a:lstStyle/>
          <a:p>
            <a:r>
              <a:rPr lang="en-US" i="1">
                <a:solidFill>
                  <a:schemeClr val="accent2"/>
                </a:solidFill>
                <a:latin typeface="Book Antiqua" pitchFamily="18" charset="0"/>
              </a:rPr>
              <a:t>Translation to </a:t>
            </a:r>
          </a:p>
          <a:p>
            <a:r>
              <a:rPr lang="en-US" i="1">
                <a:solidFill>
                  <a:schemeClr val="accent2"/>
                </a:solidFill>
                <a:latin typeface="Book Antiqua" pitchFamily="18" charset="0"/>
              </a:rPr>
              <a:t>relational model?</a:t>
            </a:r>
          </a:p>
        </p:txBody>
      </p:sp>
      <p:sp>
        <p:nvSpPr>
          <p:cNvPr id="72711" name="Freeform 7"/>
          <p:cNvSpPr>
            <a:spLocks/>
          </p:cNvSpPr>
          <p:nvPr/>
        </p:nvSpPr>
        <p:spPr bwMode="auto">
          <a:xfrm>
            <a:off x="1149350" y="3752850"/>
            <a:ext cx="338138" cy="2149475"/>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2147483647 w 213"/>
              <a:gd name="T35" fmla="*/ 2147483647 h 1354"/>
              <a:gd name="T36" fmla="*/ 2147483647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a:solidFill>
              <a:srgbClr val="000000"/>
            </a:solidFill>
            <a:round/>
            <a:headEnd type="none" w="sm" len="sm"/>
            <a:tailEnd type="none" w="sm" len="sm"/>
          </a:ln>
        </p:spPr>
        <p:txBody>
          <a:bodyPr/>
          <a:lstStyle/>
          <a:p>
            <a:endParaRPr lang="en-US"/>
          </a:p>
        </p:txBody>
      </p:sp>
      <p:sp>
        <p:nvSpPr>
          <p:cNvPr id="72712" name="Freeform 8"/>
          <p:cNvSpPr>
            <a:spLocks/>
          </p:cNvSpPr>
          <p:nvPr/>
        </p:nvSpPr>
        <p:spPr bwMode="auto">
          <a:xfrm>
            <a:off x="1973263" y="3760788"/>
            <a:ext cx="338137" cy="2149475"/>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2147483647 w 213"/>
              <a:gd name="T35" fmla="*/ 2147483647 h 1354"/>
              <a:gd name="T36" fmla="*/ 2147483647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p:spPr>
        <p:txBody>
          <a:bodyPr/>
          <a:lstStyle/>
          <a:p>
            <a:endParaRPr lang="en-US"/>
          </a:p>
        </p:txBody>
      </p:sp>
      <p:sp>
        <p:nvSpPr>
          <p:cNvPr id="72713" name="Freeform 9"/>
          <p:cNvSpPr>
            <a:spLocks/>
          </p:cNvSpPr>
          <p:nvPr/>
        </p:nvSpPr>
        <p:spPr bwMode="auto">
          <a:xfrm>
            <a:off x="2632075" y="3752850"/>
            <a:ext cx="338138" cy="2149475"/>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p:spPr>
        <p:txBody>
          <a:bodyPr/>
          <a:lstStyle/>
          <a:p>
            <a:endParaRPr lang="en-US"/>
          </a:p>
        </p:txBody>
      </p:sp>
      <p:sp>
        <p:nvSpPr>
          <p:cNvPr id="72714" name="Freeform 10"/>
          <p:cNvSpPr>
            <a:spLocks/>
          </p:cNvSpPr>
          <p:nvPr/>
        </p:nvSpPr>
        <p:spPr bwMode="auto">
          <a:xfrm>
            <a:off x="3471863" y="3752850"/>
            <a:ext cx="338137" cy="2149475"/>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p:spPr>
        <p:txBody>
          <a:bodyPr/>
          <a:lstStyle/>
          <a:p>
            <a:endParaRPr lang="en-US"/>
          </a:p>
        </p:txBody>
      </p:sp>
      <p:sp>
        <p:nvSpPr>
          <p:cNvPr id="72715" name="Freeform 11"/>
          <p:cNvSpPr>
            <a:spLocks/>
          </p:cNvSpPr>
          <p:nvPr/>
        </p:nvSpPr>
        <p:spPr bwMode="auto">
          <a:xfrm>
            <a:off x="4122738" y="3768725"/>
            <a:ext cx="338137" cy="2149475"/>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p:spPr>
        <p:txBody>
          <a:bodyPr/>
          <a:lstStyle/>
          <a:p>
            <a:endParaRPr lang="en-US"/>
          </a:p>
        </p:txBody>
      </p:sp>
      <p:sp>
        <p:nvSpPr>
          <p:cNvPr id="72716" name="Freeform 12"/>
          <p:cNvSpPr>
            <a:spLocks/>
          </p:cNvSpPr>
          <p:nvPr/>
        </p:nvSpPr>
        <p:spPr bwMode="auto">
          <a:xfrm>
            <a:off x="506413" y="3760788"/>
            <a:ext cx="338137" cy="2149475"/>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2147483647 w 213"/>
              <a:gd name="T35" fmla="*/ 2147483647 h 1354"/>
              <a:gd name="T36" fmla="*/ 2147483647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a:solidFill>
              <a:srgbClr val="000000"/>
            </a:solidFill>
            <a:round/>
            <a:headEnd type="none" w="sm" len="sm"/>
            <a:tailEnd type="none" w="sm" len="sm"/>
          </a:ln>
        </p:spPr>
        <p:txBody>
          <a:bodyPr/>
          <a:lstStyle/>
          <a:p>
            <a:endParaRPr lang="en-US"/>
          </a:p>
        </p:txBody>
      </p:sp>
      <p:sp>
        <p:nvSpPr>
          <p:cNvPr id="72717" name="Rectangle 13"/>
          <p:cNvSpPr>
            <a:spLocks noChangeArrowheads="1"/>
          </p:cNvSpPr>
          <p:nvPr/>
        </p:nvSpPr>
        <p:spPr bwMode="auto">
          <a:xfrm>
            <a:off x="4876800" y="5943600"/>
            <a:ext cx="1546225" cy="333375"/>
          </a:xfrm>
          <a:prstGeom prst="rect">
            <a:avLst/>
          </a:prstGeom>
          <a:noFill/>
          <a:ln w="9525">
            <a:noFill/>
            <a:miter lim="800000"/>
            <a:headEnd/>
            <a:tailEnd/>
          </a:ln>
        </p:spPr>
        <p:txBody>
          <a:bodyPr wrap="none" lIns="90488" tIns="44450" rIns="90488" bIns="44450">
            <a:spAutoFit/>
          </a:bodyPr>
          <a:lstStyle/>
          <a:p>
            <a:r>
              <a:rPr lang="en-US" sz="1600" b="1">
                <a:solidFill>
                  <a:schemeClr val="accent2"/>
                </a:solidFill>
                <a:latin typeface="Arial" pitchFamily="34" charset="0"/>
              </a:rPr>
              <a:t>Many-to-Many</a:t>
            </a:r>
          </a:p>
        </p:txBody>
      </p:sp>
      <p:sp>
        <p:nvSpPr>
          <p:cNvPr id="72718" name="Freeform 14"/>
          <p:cNvSpPr>
            <a:spLocks/>
          </p:cNvSpPr>
          <p:nvPr/>
        </p:nvSpPr>
        <p:spPr bwMode="auto">
          <a:xfrm>
            <a:off x="4954588" y="3752850"/>
            <a:ext cx="338137" cy="2149475"/>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p:spPr>
        <p:txBody>
          <a:bodyPr/>
          <a:lstStyle/>
          <a:p>
            <a:endParaRPr lang="en-US"/>
          </a:p>
        </p:txBody>
      </p:sp>
      <p:sp>
        <p:nvSpPr>
          <p:cNvPr id="72719" name="Freeform 15"/>
          <p:cNvSpPr>
            <a:spLocks/>
          </p:cNvSpPr>
          <p:nvPr/>
        </p:nvSpPr>
        <p:spPr bwMode="auto">
          <a:xfrm>
            <a:off x="5597525" y="3752850"/>
            <a:ext cx="338138" cy="2149475"/>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p:spPr>
        <p:txBody>
          <a:bodyPr/>
          <a:lstStyle/>
          <a:p>
            <a:endParaRPr lang="en-US"/>
          </a:p>
        </p:txBody>
      </p:sp>
      <p:sp>
        <p:nvSpPr>
          <p:cNvPr id="72720" name="Rectangle 16"/>
          <p:cNvSpPr>
            <a:spLocks noChangeArrowheads="1"/>
          </p:cNvSpPr>
          <p:nvPr/>
        </p:nvSpPr>
        <p:spPr bwMode="auto">
          <a:xfrm>
            <a:off x="609600" y="5943600"/>
            <a:ext cx="733425" cy="333375"/>
          </a:xfrm>
          <a:prstGeom prst="rect">
            <a:avLst/>
          </a:prstGeom>
          <a:noFill/>
          <a:ln w="9525">
            <a:noFill/>
            <a:miter lim="800000"/>
            <a:headEnd/>
            <a:tailEnd/>
          </a:ln>
        </p:spPr>
        <p:txBody>
          <a:bodyPr wrap="none" lIns="90488" tIns="44450" rIns="90488" bIns="44450">
            <a:spAutoFit/>
          </a:bodyPr>
          <a:lstStyle/>
          <a:p>
            <a:r>
              <a:rPr lang="en-US" sz="1600" b="1">
                <a:solidFill>
                  <a:schemeClr val="accent2"/>
                </a:solidFill>
                <a:latin typeface="Arial" pitchFamily="34" charset="0"/>
              </a:rPr>
              <a:t>1-to-1</a:t>
            </a:r>
          </a:p>
        </p:txBody>
      </p:sp>
      <p:sp>
        <p:nvSpPr>
          <p:cNvPr id="72721" name="Rectangle 17"/>
          <p:cNvSpPr>
            <a:spLocks noChangeArrowheads="1"/>
          </p:cNvSpPr>
          <p:nvPr/>
        </p:nvSpPr>
        <p:spPr bwMode="auto">
          <a:xfrm>
            <a:off x="1973263" y="5943600"/>
            <a:ext cx="1128712" cy="333375"/>
          </a:xfrm>
          <a:prstGeom prst="rect">
            <a:avLst/>
          </a:prstGeom>
          <a:noFill/>
          <a:ln w="9525">
            <a:noFill/>
            <a:miter lim="800000"/>
            <a:headEnd/>
            <a:tailEnd/>
          </a:ln>
        </p:spPr>
        <p:txBody>
          <a:bodyPr wrap="none" lIns="90488" tIns="44450" rIns="90488" bIns="44450">
            <a:spAutoFit/>
          </a:bodyPr>
          <a:lstStyle/>
          <a:p>
            <a:r>
              <a:rPr lang="en-US" sz="1600" b="1">
                <a:solidFill>
                  <a:schemeClr val="accent2"/>
                </a:solidFill>
                <a:latin typeface="Arial" pitchFamily="34" charset="0"/>
              </a:rPr>
              <a:t>1-to Many</a:t>
            </a:r>
          </a:p>
        </p:txBody>
      </p:sp>
      <p:sp>
        <p:nvSpPr>
          <p:cNvPr id="72722" name="Rectangle 18"/>
          <p:cNvSpPr>
            <a:spLocks noChangeArrowheads="1"/>
          </p:cNvSpPr>
          <p:nvPr/>
        </p:nvSpPr>
        <p:spPr bwMode="auto">
          <a:xfrm>
            <a:off x="3424238" y="5943600"/>
            <a:ext cx="1139825" cy="333375"/>
          </a:xfrm>
          <a:prstGeom prst="rect">
            <a:avLst/>
          </a:prstGeom>
          <a:noFill/>
          <a:ln w="9525">
            <a:noFill/>
            <a:miter lim="800000"/>
            <a:headEnd/>
            <a:tailEnd/>
          </a:ln>
        </p:spPr>
        <p:txBody>
          <a:bodyPr wrap="none" lIns="90488" tIns="44450" rIns="90488" bIns="44450">
            <a:spAutoFit/>
          </a:bodyPr>
          <a:lstStyle/>
          <a:p>
            <a:r>
              <a:rPr lang="en-US" sz="1600" b="1">
                <a:solidFill>
                  <a:schemeClr val="accent2"/>
                </a:solidFill>
                <a:latin typeface="Arial" pitchFamily="34" charset="0"/>
              </a:rPr>
              <a:t>Many-to-1</a:t>
            </a:r>
          </a:p>
        </p:txBody>
      </p:sp>
      <p:sp>
        <p:nvSpPr>
          <p:cNvPr id="72723" name="Line 19"/>
          <p:cNvSpPr>
            <a:spLocks noChangeShapeType="1"/>
          </p:cNvSpPr>
          <p:nvPr/>
        </p:nvSpPr>
        <p:spPr bwMode="auto">
          <a:xfrm>
            <a:off x="690563" y="4105275"/>
            <a:ext cx="609600" cy="87313"/>
          </a:xfrm>
          <a:prstGeom prst="line">
            <a:avLst/>
          </a:prstGeom>
          <a:noFill/>
          <a:ln w="12700">
            <a:solidFill>
              <a:schemeClr val="tx2"/>
            </a:solidFill>
            <a:round/>
            <a:headEnd type="none" w="sm" len="sm"/>
            <a:tailEnd type="none" w="sm" len="sm"/>
          </a:ln>
        </p:spPr>
        <p:txBody>
          <a:bodyPr/>
          <a:lstStyle/>
          <a:p>
            <a:endParaRPr lang="en-US"/>
          </a:p>
        </p:txBody>
      </p:sp>
      <p:sp>
        <p:nvSpPr>
          <p:cNvPr id="72724" name="Line 20"/>
          <p:cNvSpPr>
            <a:spLocks noChangeShapeType="1"/>
          </p:cNvSpPr>
          <p:nvPr/>
        </p:nvSpPr>
        <p:spPr bwMode="auto">
          <a:xfrm>
            <a:off x="671513" y="4465638"/>
            <a:ext cx="649287" cy="127000"/>
          </a:xfrm>
          <a:prstGeom prst="line">
            <a:avLst/>
          </a:prstGeom>
          <a:noFill/>
          <a:ln w="12700">
            <a:solidFill>
              <a:schemeClr val="tx2"/>
            </a:solidFill>
            <a:round/>
            <a:headEnd type="none" w="sm" len="sm"/>
            <a:tailEnd type="none" w="sm" len="sm"/>
          </a:ln>
        </p:spPr>
        <p:txBody>
          <a:bodyPr/>
          <a:lstStyle/>
          <a:p>
            <a:endParaRPr lang="en-US"/>
          </a:p>
        </p:txBody>
      </p:sp>
      <p:sp>
        <p:nvSpPr>
          <p:cNvPr id="72725" name="Line 21"/>
          <p:cNvSpPr>
            <a:spLocks noChangeShapeType="1"/>
          </p:cNvSpPr>
          <p:nvPr/>
        </p:nvSpPr>
        <p:spPr bwMode="auto">
          <a:xfrm flipV="1">
            <a:off x="663575" y="4984750"/>
            <a:ext cx="649288" cy="635000"/>
          </a:xfrm>
          <a:prstGeom prst="line">
            <a:avLst/>
          </a:prstGeom>
          <a:noFill/>
          <a:ln w="12700">
            <a:solidFill>
              <a:schemeClr val="tx2"/>
            </a:solidFill>
            <a:round/>
            <a:headEnd type="none" w="sm" len="sm"/>
            <a:tailEnd type="none" w="sm" len="sm"/>
          </a:ln>
        </p:spPr>
        <p:txBody>
          <a:bodyPr/>
          <a:lstStyle/>
          <a:p>
            <a:endParaRPr lang="en-US"/>
          </a:p>
        </p:txBody>
      </p:sp>
      <p:sp>
        <p:nvSpPr>
          <p:cNvPr id="72726" name="Line 22"/>
          <p:cNvSpPr>
            <a:spLocks noChangeShapeType="1"/>
          </p:cNvSpPr>
          <p:nvPr/>
        </p:nvSpPr>
        <p:spPr bwMode="auto">
          <a:xfrm>
            <a:off x="2174875" y="4084638"/>
            <a:ext cx="630238" cy="107950"/>
          </a:xfrm>
          <a:prstGeom prst="line">
            <a:avLst/>
          </a:prstGeom>
          <a:noFill/>
          <a:ln w="12700">
            <a:solidFill>
              <a:schemeClr val="tx2"/>
            </a:solidFill>
            <a:round/>
            <a:headEnd type="none" w="sm" len="sm"/>
            <a:tailEnd type="none" w="sm" len="sm"/>
          </a:ln>
        </p:spPr>
        <p:txBody>
          <a:bodyPr/>
          <a:lstStyle/>
          <a:p>
            <a:endParaRPr lang="en-US"/>
          </a:p>
        </p:txBody>
      </p:sp>
      <p:sp>
        <p:nvSpPr>
          <p:cNvPr id="72727" name="Line 23"/>
          <p:cNvSpPr>
            <a:spLocks noChangeShapeType="1"/>
          </p:cNvSpPr>
          <p:nvPr/>
        </p:nvSpPr>
        <p:spPr bwMode="auto">
          <a:xfrm>
            <a:off x="2155825" y="4465638"/>
            <a:ext cx="628650" cy="147637"/>
          </a:xfrm>
          <a:prstGeom prst="line">
            <a:avLst/>
          </a:prstGeom>
          <a:noFill/>
          <a:ln w="12700">
            <a:solidFill>
              <a:schemeClr val="tx2"/>
            </a:solidFill>
            <a:round/>
            <a:headEnd type="none" w="sm" len="sm"/>
            <a:tailEnd type="none" w="sm" len="sm"/>
          </a:ln>
        </p:spPr>
        <p:txBody>
          <a:bodyPr/>
          <a:lstStyle/>
          <a:p>
            <a:endParaRPr lang="en-US"/>
          </a:p>
        </p:txBody>
      </p:sp>
      <p:sp>
        <p:nvSpPr>
          <p:cNvPr id="72728" name="Line 24"/>
          <p:cNvSpPr>
            <a:spLocks noChangeShapeType="1"/>
          </p:cNvSpPr>
          <p:nvPr/>
        </p:nvSpPr>
        <p:spPr bwMode="auto">
          <a:xfrm>
            <a:off x="2174875" y="4486275"/>
            <a:ext cx="609600" cy="928688"/>
          </a:xfrm>
          <a:prstGeom prst="line">
            <a:avLst/>
          </a:prstGeom>
          <a:noFill/>
          <a:ln w="12700">
            <a:solidFill>
              <a:schemeClr val="tx2"/>
            </a:solidFill>
            <a:round/>
            <a:headEnd type="none" w="sm" len="sm"/>
            <a:tailEnd type="none" w="sm" len="sm"/>
          </a:ln>
        </p:spPr>
        <p:txBody>
          <a:bodyPr/>
          <a:lstStyle/>
          <a:p>
            <a:endParaRPr lang="en-US"/>
          </a:p>
        </p:txBody>
      </p:sp>
      <p:sp>
        <p:nvSpPr>
          <p:cNvPr id="72729" name="Line 25"/>
          <p:cNvSpPr>
            <a:spLocks noChangeShapeType="1"/>
          </p:cNvSpPr>
          <p:nvPr/>
        </p:nvSpPr>
        <p:spPr bwMode="auto">
          <a:xfrm flipH="1">
            <a:off x="2122488" y="5006975"/>
            <a:ext cx="674687" cy="588963"/>
          </a:xfrm>
          <a:prstGeom prst="line">
            <a:avLst/>
          </a:prstGeom>
          <a:noFill/>
          <a:ln w="12700">
            <a:solidFill>
              <a:schemeClr val="tx2"/>
            </a:solidFill>
            <a:round/>
            <a:headEnd type="none" w="sm" len="sm"/>
            <a:tailEnd type="none" w="sm" len="sm"/>
          </a:ln>
        </p:spPr>
        <p:txBody>
          <a:bodyPr/>
          <a:lstStyle/>
          <a:p>
            <a:endParaRPr lang="en-US"/>
          </a:p>
        </p:txBody>
      </p:sp>
      <p:sp>
        <p:nvSpPr>
          <p:cNvPr id="72730" name="Line 26"/>
          <p:cNvSpPr>
            <a:spLocks noChangeShapeType="1"/>
          </p:cNvSpPr>
          <p:nvPr/>
        </p:nvSpPr>
        <p:spPr bwMode="auto">
          <a:xfrm>
            <a:off x="3600450" y="4084638"/>
            <a:ext cx="708025" cy="107950"/>
          </a:xfrm>
          <a:prstGeom prst="line">
            <a:avLst/>
          </a:prstGeom>
          <a:noFill/>
          <a:ln w="12700">
            <a:solidFill>
              <a:schemeClr val="tx2"/>
            </a:solidFill>
            <a:round/>
            <a:headEnd type="none" w="sm" len="sm"/>
            <a:tailEnd type="none" w="sm" len="sm"/>
          </a:ln>
        </p:spPr>
        <p:txBody>
          <a:bodyPr/>
          <a:lstStyle/>
          <a:p>
            <a:endParaRPr lang="en-US"/>
          </a:p>
        </p:txBody>
      </p:sp>
      <p:sp>
        <p:nvSpPr>
          <p:cNvPr id="72731" name="Line 27"/>
          <p:cNvSpPr>
            <a:spLocks noChangeShapeType="1"/>
          </p:cNvSpPr>
          <p:nvPr/>
        </p:nvSpPr>
        <p:spPr bwMode="auto">
          <a:xfrm>
            <a:off x="3659188" y="4465638"/>
            <a:ext cx="609600" cy="107950"/>
          </a:xfrm>
          <a:prstGeom prst="line">
            <a:avLst/>
          </a:prstGeom>
          <a:noFill/>
          <a:ln w="12700">
            <a:solidFill>
              <a:schemeClr val="tx2"/>
            </a:solidFill>
            <a:round/>
            <a:headEnd type="none" w="sm" len="sm"/>
            <a:tailEnd type="none" w="sm" len="sm"/>
          </a:ln>
        </p:spPr>
        <p:txBody>
          <a:bodyPr/>
          <a:lstStyle/>
          <a:p>
            <a:endParaRPr lang="en-US"/>
          </a:p>
        </p:txBody>
      </p:sp>
      <p:sp>
        <p:nvSpPr>
          <p:cNvPr id="72732" name="Line 28"/>
          <p:cNvSpPr>
            <a:spLocks noChangeShapeType="1"/>
          </p:cNvSpPr>
          <p:nvPr/>
        </p:nvSpPr>
        <p:spPr bwMode="auto">
          <a:xfrm>
            <a:off x="3640138" y="4846638"/>
            <a:ext cx="649287" cy="168275"/>
          </a:xfrm>
          <a:prstGeom prst="line">
            <a:avLst/>
          </a:prstGeom>
          <a:noFill/>
          <a:ln w="12700">
            <a:solidFill>
              <a:schemeClr val="tx2"/>
            </a:solidFill>
            <a:round/>
            <a:headEnd type="none" w="sm" len="sm"/>
            <a:tailEnd type="none" w="sm" len="sm"/>
          </a:ln>
        </p:spPr>
        <p:txBody>
          <a:bodyPr/>
          <a:lstStyle/>
          <a:p>
            <a:endParaRPr lang="en-US"/>
          </a:p>
        </p:txBody>
      </p:sp>
      <p:sp>
        <p:nvSpPr>
          <p:cNvPr id="72733" name="Line 29"/>
          <p:cNvSpPr>
            <a:spLocks noChangeShapeType="1"/>
          </p:cNvSpPr>
          <p:nvPr/>
        </p:nvSpPr>
        <p:spPr bwMode="auto">
          <a:xfrm flipV="1">
            <a:off x="3609975" y="4954588"/>
            <a:ext cx="649288" cy="673100"/>
          </a:xfrm>
          <a:prstGeom prst="line">
            <a:avLst/>
          </a:prstGeom>
          <a:noFill/>
          <a:ln w="12700">
            <a:solidFill>
              <a:schemeClr val="tx2"/>
            </a:solidFill>
            <a:round/>
            <a:headEnd type="none" w="sm" len="sm"/>
            <a:tailEnd type="none" w="sm" len="sm"/>
          </a:ln>
        </p:spPr>
        <p:txBody>
          <a:bodyPr/>
          <a:lstStyle/>
          <a:p>
            <a:endParaRPr lang="en-US"/>
          </a:p>
        </p:txBody>
      </p:sp>
      <p:sp>
        <p:nvSpPr>
          <p:cNvPr id="72734" name="Line 30"/>
          <p:cNvSpPr>
            <a:spLocks noChangeShapeType="1"/>
          </p:cNvSpPr>
          <p:nvPr/>
        </p:nvSpPr>
        <p:spPr bwMode="auto">
          <a:xfrm>
            <a:off x="5103813" y="4105275"/>
            <a:ext cx="630237" cy="87313"/>
          </a:xfrm>
          <a:prstGeom prst="line">
            <a:avLst/>
          </a:prstGeom>
          <a:noFill/>
          <a:ln w="12700">
            <a:solidFill>
              <a:schemeClr val="tx2"/>
            </a:solidFill>
            <a:round/>
            <a:headEnd type="none" w="sm" len="sm"/>
            <a:tailEnd type="none" w="sm" len="sm"/>
          </a:ln>
        </p:spPr>
        <p:txBody>
          <a:bodyPr/>
          <a:lstStyle/>
          <a:p>
            <a:endParaRPr lang="en-US"/>
          </a:p>
        </p:txBody>
      </p:sp>
      <p:sp>
        <p:nvSpPr>
          <p:cNvPr id="72735" name="Line 31"/>
          <p:cNvSpPr>
            <a:spLocks noChangeShapeType="1"/>
          </p:cNvSpPr>
          <p:nvPr/>
        </p:nvSpPr>
        <p:spPr bwMode="auto">
          <a:xfrm>
            <a:off x="5145088" y="4486275"/>
            <a:ext cx="649287" cy="87313"/>
          </a:xfrm>
          <a:prstGeom prst="line">
            <a:avLst/>
          </a:prstGeom>
          <a:noFill/>
          <a:ln w="12700">
            <a:solidFill>
              <a:schemeClr val="tx2"/>
            </a:solidFill>
            <a:round/>
            <a:headEnd type="none" w="sm" len="sm"/>
            <a:tailEnd type="none" w="sm" len="sm"/>
          </a:ln>
        </p:spPr>
        <p:txBody>
          <a:bodyPr/>
          <a:lstStyle/>
          <a:p>
            <a:endParaRPr lang="en-US"/>
          </a:p>
        </p:txBody>
      </p:sp>
      <p:sp>
        <p:nvSpPr>
          <p:cNvPr id="72736" name="Line 32"/>
          <p:cNvSpPr>
            <a:spLocks noChangeShapeType="1"/>
          </p:cNvSpPr>
          <p:nvPr/>
        </p:nvSpPr>
        <p:spPr bwMode="auto">
          <a:xfrm flipV="1">
            <a:off x="5124450" y="4152900"/>
            <a:ext cx="609600" cy="1054100"/>
          </a:xfrm>
          <a:prstGeom prst="line">
            <a:avLst/>
          </a:prstGeom>
          <a:noFill/>
          <a:ln w="12700">
            <a:solidFill>
              <a:schemeClr val="tx2"/>
            </a:solidFill>
            <a:round/>
            <a:headEnd type="none" w="sm" len="sm"/>
            <a:tailEnd type="none" w="sm" len="sm"/>
          </a:ln>
        </p:spPr>
        <p:txBody>
          <a:bodyPr/>
          <a:lstStyle/>
          <a:p>
            <a:endParaRPr lang="en-US"/>
          </a:p>
        </p:txBody>
      </p:sp>
      <p:sp>
        <p:nvSpPr>
          <p:cNvPr id="72737" name="Line 33"/>
          <p:cNvSpPr>
            <a:spLocks noChangeShapeType="1"/>
          </p:cNvSpPr>
          <p:nvPr/>
        </p:nvSpPr>
        <p:spPr bwMode="auto">
          <a:xfrm>
            <a:off x="5103813" y="4465638"/>
            <a:ext cx="669925" cy="930275"/>
          </a:xfrm>
          <a:prstGeom prst="line">
            <a:avLst/>
          </a:prstGeom>
          <a:noFill/>
          <a:ln w="12700">
            <a:solidFill>
              <a:schemeClr val="tx2"/>
            </a:solidFill>
            <a:round/>
            <a:headEnd type="none" w="sm" len="sm"/>
            <a:tailEnd type="none" w="sm" len="sm"/>
          </a:ln>
        </p:spPr>
        <p:txBody>
          <a:bodyPr/>
          <a:lstStyle/>
          <a:p>
            <a:endParaRPr lang="en-US"/>
          </a:p>
        </p:txBody>
      </p:sp>
      <p:sp>
        <p:nvSpPr>
          <p:cNvPr id="72749" name="Oval 59"/>
          <p:cNvSpPr>
            <a:spLocks noChangeArrowheads="1"/>
          </p:cNvSpPr>
          <p:nvPr/>
        </p:nvSpPr>
        <p:spPr bwMode="auto">
          <a:xfrm>
            <a:off x="604838" y="4064000"/>
            <a:ext cx="87312" cy="104775"/>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50" name="Oval 60"/>
          <p:cNvSpPr>
            <a:spLocks noChangeArrowheads="1"/>
          </p:cNvSpPr>
          <p:nvPr/>
        </p:nvSpPr>
        <p:spPr bwMode="auto">
          <a:xfrm>
            <a:off x="604838" y="4440238"/>
            <a:ext cx="87312" cy="104775"/>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51" name="Oval 61"/>
          <p:cNvSpPr>
            <a:spLocks noChangeArrowheads="1"/>
          </p:cNvSpPr>
          <p:nvPr/>
        </p:nvSpPr>
        <p:spPr bwMode="auto">
          <a:xfrm>
            <a:off x="604838" y="4806950"/>
            <a:ext cx="87312" cy="104775"/>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52" name="Oval 62"/>
          <p:cNvSpPr>
            <a:spLocks noChangeArrowheads="1"/>
          </p:cNvSpPr>
          <p:nvPr/>
        </p:nvSpPr>
        <p:spPr bwMode="auto">
          <a:xfrm>
            <a:off x="604838" y="5176838"/>
            <a:ext cx="87312" cy="104775"/>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53" name="Oval 63"/>
          <p:cNvSpPr>
            <a:spLocks noChangeArrowheads="1"/>
          </p:cNvSpPr>
          <p:nvPr/>
        </p:nvSpPr>
        <p:spPr bwMode="auto">
          <a:xfrm>
            <a:off x="604838" y="5545138"/>
            <a:ext cx="87312" cy="104775"/>
          </a:xfrm>
          <a:prstGeom prst="ellipse">
            <a:avLst/>
          </a:prstGeom>
          <a:solidFill>
            <a:schemeClr val="tx2"/>
          </a:solidFill>
          <a:ln w="12700">
            <a:solidFill>
              <a:schemeClr val="tx2"/>
            </a:solidFill>
            <a:round/>
            <a:headEnd/>
            <a:tailEnd/>
          </a:ln>
        </p:spPr>
        <p:txBody>
          <a:bodyPr wrap="none" anchor="ctr"/>
          <a:lstStyle/>
          <a:p>
            <a:endParaRPr lang="en-US"/>
          </a:p>
        </p:txBody>
      </p:sp>
      <p:grpSp>
        <p:nvGrpSpPr>
          <p:cNvPr id="7" name="Group 69"/>
          <p:cNvGrpSpPr>
            <a:grpSpLocks/>
          </p:cNvGrpSpPr>
          <p:nvPr/>
        </p:nvGrpSpPr>
        <p:grpSpPr bwMode="auto">
          <a:xfrm>
            <a:off x="2108200" y="4041775"/>
            <a:ext cx="87313" cy="1585913"/>
            <a:chOff x="1328" y="2546"/>
            <a:chExt cx="55" cy="999"/>
          </a:xfrm>
        </p:grpSpPr>
        <p:sp>
          <p:nvSpPr>
            <p:cNvPr id="72796" name="Oval 64"/>
            <p:cNvSpPr>
              <a:spLocks noChangeArrowheads="1"/>
            </p:cNvSpPr>
            <p:nvPr/>
          </p:nvSpPr>
          <p:spPr bwMode="auto">
            <a:xfrm>
              <a:off x="1328" y="2546"/>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97" name="Oval 65"/>
            <p:cNvSpPr>
              <a:spLocks noChangeArrowheads="1"/>
            </p:cNvSpPr>
            <p:nvPr/>
          </p:nvSpPr>
          <p:spPr bwMode="auto">
            <a:xfrm>
              <a:off x="1328" y="2783"/>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98" name="Oval 66"/>
            <p:cNvSpPr>
              <a:spLocks noChangeArrowheads="1"/>
            </p:cNvSpPr>
            <p:nvPr/>
          </p:nvSpPr>
          <p:spPr bwMode="auto">
            <a:xfrm>
              <a:off x="1328" y="3014"/>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99" name="Oval 67"/>
            <p:cNvSpPr>
              <a:spLocks noChangeArrowheads="1"/>
            </p:cNvSpPr>
            <p:nvPr/>
          </p:nvSpPr>
          <p:spPr bwMode="auto">
            <a:xfrm>
              <a:off x="1328" y="3247"/>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800" name="Oval 68"/>
            <p:cNvSpPr>
              <a:spLocks noChangeArrowheads="1"/>
            </p:cNvSpPr>
            <p:nvPr/>
          </p:nvSpPr>
          <p:spPr bwMode="auto">
            <a:xfrm>
              <a:off x="1328" y="3479"/>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8" name="Group 75"/>
          <p:cNvGrpSpPr>
            <a:grpSpLocks/>
          </p:cNvGrpSpPr>
          <p:nvPr/>
        </p:nvGrpSpPr>
        <p:grpSpPr bwMode="auto">
          <a:xfrm>
            <a:off x="3568700" y="4046538"/>
            <a:ext cx="87313" cy="1585912"/>
            <a:chOff x="2248" y="2549"/>
            <a:chExt cx="55" cy="999"/>
          </a:xfrm>
        </p:grpSpPr>
        <p:sp>
          <p:nvSpPr>
            <p:cNvPr id="72791" name="Oval 70"/>
            <p:cNvSpPr>
              <a:spLocks noChangeArrowheads="1"/>
            </p:cNvSpPr>
            <p:nvPr/>
          </p:nvSpPr>
          <p:spPr bwMode="auto">
            <a:xfrm>
              <a:off x="2248" y="2549"/>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92" name="Oval 71"/>
            <p:cNvSpPr>
              <a:spLocks noChangeArrowheads="1"/>
            </p:cNvSpPr>
            <p:nvPr/>
          </p:nvSpPr>
          <p:spPr bwMode="auto">
            <a:xfrm>
              <a:off x="2248" y="2786"/>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93" name="Oval 72"/>
            <p:cNvSpPr>
              <a:spLocks noChangeArrowheads="1"/>
            </p:cNvSpPr>
            <p:nvPr/>
          </p:nvSpPr>
          <p:spPr bwMode="auto">
            <a:xfrm>
              <a:off x="2248" y="3017"/>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94" name="Oval 73"/>
            <p:cNvSpPr>
              <a:spLocks noChangeArrowheads="1"/>
            </p:cNvSpPr>
            <p:nvPr/>
          </p:nvSpPr>
          <p:spPr bwMode="auto">
            <a:xfrm>
              <a:off x="2248" y="3250"/>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95" name="Oval 74"/>
            <p:cNvSpPr>
              <a:spLocks noChangeArrowheads="1"/>
            </p:cNvSpPr>
            <p:nvPr/>
          </p:nvSpPr>
          <p:spPr bwMode="auto">
            <a:xfrm>
              <a:off x="2248" y="3482"/>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9" name="Group 81"/>
          <p:cNvGrpSpPr>
            <a:grpSpLocks/>
          </p:cNvGrpSpPr>
          <p:nvPr/>
        </p:nvGrpSpPr>
        <p:grpSpPr bwMode="auto">
          <a:xfrm>
            <a:off x="5062538" y="4049713"/>
            <a:ext cx="87312" cy="1585912"/>
            <a:chOff x="3189" y="2551"/>
            <a:chExt cx="55" cy="999"/>
          </a:xfrm>
        </p:grpSpPr>
        <p:sp>
          <p:nvSpPr>
            <p:cNvPr id="72786" name="Oval 76"/>
            <p:cNvSpPr>
              <a:spLocks noChangeArrowheads="1"/>
            </p:cNvSpPr>
            <p:nvPr/>
          </p:nvSpPr>
          <p:spPr bwMode="auto">
            <a:xfrm>
              <a:off x="3189" y="2551"/>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87" name="Oval 77"/>
            <p:cNvSpPr>
              <a:spLocks noChangeArrowheads="1"/>
            </p:cNvSpPr>
            <p:nvPr/>
          </p:nvSpPr>
          <p:spPr bwMode="auto">
            <a:xfrm>
              <a:off x="3189" y="2788"/>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88" name="Oval 78"/>
            <p:cNvSpPr>
              <a:spLocks noChangeArrowheads="1"/>
            </p:cNvSpPr>
            <p:nvPr/>
          </p:nvSpPr>
          <p:spPr bwMode="auto">
            <a:xfrm>
              <a:off x="3189" y="3019"/>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89" name="Oval 79"/>
            <p:cNvSpPr>
              <a:spLocks noChangeArrowheads="1"/>
            </p:cNvSpPr>
            <p:nvPr/>
          </p:nvSpPr>
          <p:spPr bwMode="auto">
            <a:xfrm>
              <a:off x="3189" y="3252"/>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90" name="Oval 80"/>
            <p:cNvSpPr>
              <a:spLocks noChangeArrowheads="1"/>
            </p:cNvSpPr>
            <p:nvPr/>
          </p:nvSpPr>
          <p:spPr bwMode="auto">
            <a:xfrm>
              <a:off x="3189" y="3484"/>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10" name="Group 86"/>
          <p:cNvGrpSpPr>
            <a:grpSpLocks/>
          </p:cNvGrpSpPr>
          <p:nvPr/>
        </p:nvGrpSpPr>
        <p:grpSpPr bwMode="auto">
          <a:xfrm>
            <a:off x="1258888" y="4143375"/>
            <a:ext cx="87312" cy="1295400"/>
            <a:chOff x="793" y="2610"/>
            <a:chExt cx="55" cy="816"/>
          </a:xfrm>
        </p:grpSpPr>
        <p:sp>
          <p:nvSpPr>
            <p:cNvPr id="72782" name="Oval 82"/>
            <p:cNvSpPr>
              <a:spLocks noChangeArrowheads="1"/>
            </p:cNvSpPr>
            <p:nvPr/>
          </p:nvSpPr>
          <p:spPr bwMode="auto">
            <a:xfrm>
              <a:off x="793" y="2610"/>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83" name="Oval 83"/>
            <p:cNvSpPr>
              <a:spLocks noChangeArrowheads="1"/>
            </p:cNvSpPr>
            <p:nvPr/>
          </p:nvSpPr>
          <p:spPr bwMode="auto">
            <a:xfrm>
              <a:off x="793" y="2857"/>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84" name="Oval 84"/>
            <p:cNvSpPr>
              <a:spLocks noChangeArrowheads="1"/>
            </p:cNvSpPr>
            <p:nvPr/>
          </p:nvSpPr>
          <p:spPr bwMode="auto">
            <a:xfrm>
              <a:off x="793" y="3110"/>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85" name="Oval 85"/>
            <p:cNvSpPr>
              <a:spLocks noChangeArrowheads="1"/>
            </p:cNvSpPr>
            <p:nvPr/>
          </p:nvSpPr>
          <p:spPr bwMode="auto">
            <a:xfrm>
              <a:off x="793" y="3360"/>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11" name="Group 91"/>
          <p:cNvGrpSpPr>
            <a:grpSpLocks/>
          </p:cNvGrpSpPr>
          <p:nvPr/>
        </p:nvGrpSpPr>
        <p:grpSpPr bwMode="auto">
          <a:xfrm>
            <a:off x="2752725" y="4154488"/>
            <a:ext cx="87313" cy="1295400"/>
            <a:chOff x="1734" y="2617"/>
            <a:chExt cx="55" cy="816"/>
          </a:xfrm>
        </p:grpSpPr>
        <p:sp>
          <p:nvSpPr>
            <p:cNvPr id="72778" name="Oval 87"/>
            <p:cNvSpPr>
              <a:spLocks noChangeArrowheads="1"/>
            </p:cNvSpPr>
            <p:nvPr/>
          </p:nvSpPr>
          <p:spPr bwMode="auto">
            <a:xfrm>
              <a:off x="1734" y="2617"/>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79" name="Oval 88"/>
            <p:cNvSpPr>
              <a:spLocks noChangeArrowheads="1"/>
            </p:cNvSpPr>
            <p:nvPr/>
          </p:nvSpPr>
          <p:spPr bwMode="auto">
            <a:xfrm>
              <a:off x="1734" y="2864"/>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80" name="Oval 89"/>
            <p:cNvSpPr>
              <a:spLocks noChangeArrowheads="1"/>
            </p:cNvSpPr>
            <p:nvPr/>
          </p:nvSpPr>
          <p:spPr bwMode="auto">
            <a:xfrm>
              <a:off x="1734" y="3117"/>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81" name="Oval 90"/>
            <p:cNvSpPr>
              <a:spLocks noChangeArrowheads="1"/>
            </p:cNvSpPr>
            <p:nvPr/>
          </p:nvSpPr>
          <p:spPr bwMode="auto">
            <a:xfrm>
              <a:off x="1734" y="3367"/>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12" name="Group 96"/>
          <p:cNvGrpSpPr>
            <a:grpSpLocks/>
          </p:cNvGrpSpPr>
          <p:nvPr/>
        </p:nvGrpSpPr>
        <p:grpSpPr bwMode="auto">
          <a:xfrm>
            <a:off x="4262438" y="4140200"/>
            <a:ext cx="87312" cy="1295400"/>
            <a:chOff x="2685" y="2608"/>
            <a:chExt cx="55" cy="816"/>
          </a:xfrm>
        </p:grpSpPr>
        <p:sp>
          <p:nvSpPr>
            <p:cNvPr id="72774" name="Oval 92"/>
            <p:cNvSpPr>
              <a:spLocks noChangeArrowheads="1"/>
            </p:cNvSpPr>
            <p:nvPr/>
          </p:nvSpPr>
          <p:spPr bwMode="auto">
            <a:xfrm>
              <a:off x="2685" y="2608"/>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75" name="Oval 93"/>
            <p:cNvSpPr>
              <a:spLocks noChangeArrowheads="1"/>
            </p:cNvSpPr>
            <p:nvPr/>
          </p:nvSpPr>
          <p:spPr bwMode="auto">
            <a:xfrm>
              <a:off x="2685" y="2855"/>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76" name="Oval 94"/>
            <p:cNvSpPr>
              <a:spLocks noChangeArrowheads="1"/>
            </p:cNvSpPr>
            <p:nvPr/>
          </p:nvSpPr>
          <p:spPr bwMode="auto">
            <a:xfrm>
              <a:off x="2685" y="3108"/>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77" name="Oval 95"/>
            <p:cNvSpPr>
              <a:spLocks noChangeArrowheads="1"/>
            </p:cNvSpPr>
            <p:nvPr/>
          </p:nvSpPr>
          <p:spPr bwMode="auto">
            <a:xfrm>
              <a:off x="2685" y="3358"/>
              <a:ext cx="55" cy="66"/>
            </a:xfrm>
            <a:prstGeom prst="ellipse">
              <a:avLst/>
            </a:prstGeom>
            <a:solidFill>
              <a:schemeClr val="tx2"/>
            </a:solidFill>
            <a:ln w="12700">
              <a:solidFill>
                <a:schemeClr val="tx2"/>
              </a:solidFill>
              <a:round/>
              <a:headEnd/>
              <a:tailEnd/>
            </a:ln>
          </p:spPr>
          <p:txBody>
            <a:bodyPr wrap="none" anchor="ctr"/>
            <a:lstStyle/>
            <a:p>
              <a:endParaRPr lang="en-US"/>
            </a:p>
          </p:txBody>
        </p:sp>
      </p:grpSp>
      <p:grpSp>
        <p:nvGrpSpPr>
          <p:cNvPr id="13" name="Group 101"/>
          <p:cNvGrpSpPr>
            <a:grpSpLocks/>
          </p:cNvGrpSpPr>
          <p:nvPr/>
        </p:nvGrpSpPr>
        <p:grpSpPr bwMode="auto">
          <a:xfrm>
            <a:off x="5732463" y="4133850"/>
            <a:ext cx="87312" cy="1295400"/>
            <a:chOff x="3611" y="2604"/>
            <a:chExt cx="55" cy="816"/>
          </a:xfrm>
        </p:grpSpPr>
        <p:sp>
          <p:nvSpPr>
            <p:cNvPr id="72770" name="Oval 97"/>
            <p:cNvSpPr>
              <a:spLocks noChangeArrowheads="1"/>
            </p:cNvSpPr>
            <p:nvPr/>
          </p:nvSpPr>
          <p:spPr bwMode="auto">
            <a:xfrm>
              <a:off x="3611" y="2604"/>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71" name="Oval 98"/>
            <p:cNvSpPr>
              <a:spLocks noChangeArrowheads="1"/>
            </p:cNvSpPr>
            <p:nvPr/>
          </p:nvSpPr>
          <p:spPr bwMode="auto">
            <a:xfrm>
              <a:off x="3611" y="2851"/>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72" name="Oval 99"/>
            <p:cNvSpPr>
              <a:spLocks noChangeArrowheads="1"/>
            </p:cNvSpPr>
            <p:nvPr/>
          </p:nvSpPr>
          <p:spPr bwMode="auto">
            <a:xfrm>
              <a:off x="3611" y="3104"/>
              <a:ext cx="55" cy="66"/>
            </a:xfrm>
            <a:prstGeom prst="ellipse">
              <a:avLst/>
            </a:prstGeom>
            <a:solidFill>
              <a:schemeClr val="tx2"/>
            </a:solidFill>
            <a:ln w="12700">
              <a:solidFill>
                <a:schemeClr val="tx2"/>
              </a:solidFill>
              <a:round/>
              <a:headEnd/>
              <a:tailEnd/>
            </a:ln>
          </p:spPr>
          <p:txBody>
            <a:bodyPr wrap="none" anchor="ctr"/>
            <a:lstStyle/>
            <a:p>
              <a:endParaRPr lang="en-US"/>
            </a:p>
          </p:txBody>
        </p:sp>
        <p:sp>
          <p:nvSpPr>
            <p:cNvPr id="72773" name="Oval 100"/>
            <p:cNvSpPr>
              <a:spLocks noChangeArrowheads="1"/>
            </p:cNvSpPr>
            <p:nvPr/>
          </p:nvSpPr>
          <p:spPr bwMode="auto">
            <a:xfrm>
              <a:off x="3611" y="3354"/>
              <a:ext cx="55" cy="66"/>
            </a:xfrm>
            <a:prstGeom prst="ellipse">
              <a:avLst/>
            </a:prstGeom>
            <a:solidFill>
              <a:schemeClr val="tx2"/>
            </a:solidFill>
            <a:ln w="12700">
              <a:solidFill>
                <a:schemeClr val="tx2"/>
              </a:solidFill>
              <a:round/>
              <a:headEnd/>
              <a:tailEnd/>
            </a:ln>
          </p:spPr>
          <p:txBody>
            <a:bodyPr wrap="none" anchor="ctr"/>
            <a:lstStyle/>
            <a:p>
              <a:endParaRPr lang="en-US"/>
            </a:p>
          </p:txBody>
        </p:sp>
      </p:grpSp>
      <p:pic>
        <p:nvPicPr>
          <p:cNvPr id="2050" name="Picture 2"/>
          <p:cNvPicPr>
            <a:picLocks noChangeAspect="1" noChangeArrowheads="1"/>
          </p:cNvPicPr>
          <p:nvPr/>
        </p:nvPicPr>
        <p:blipFill>
          <a:blip r:embed="rId3" cstate="print"/>
          <a:srcRect/>
          <a:stretch>
            <a:fillRect/>
          </a:stretch>
        </p:blipFill>
        <p:spPr bwMode="auto">
          <a:xfrm>
            <a:off x="914400" y="1295400"/>
            <a:ext cx="6172200" cy="2276475"/>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7475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74756" name="Rectangle 4"/>
          <p:cNvSpPr>
            <a:spLocks noGrp="1" noChangeArrowheads="1"/>
          </p:cNvSpPr>
          <p:nvPr>
            <p:ph type="title"/>
          </p:nvPr>
        </p:nvSpPr>
        <p:spPr>
          <a:xfrm>
            <a:off x="838200" y="266700"/>
            <a:ext cx="8229600" cy="647700"/>
          </a:xfrm>
          <a:noFill/>
        </p:spPr>
        <p:txBody>
          <a:bodyPr/>
          <a:lstStyle/>
          <a:p>
            <a:r>
              <a:rPr lang="en-US" sz="3200" dirty="0" smtClean="0"/>
              <a:t>Translating ER Diagrams </a:t>
            </a:r>
          </a:p>
        </p:txBody>
      </p:sp>
      <p:sp>
        <p:nvSpPr>
          <p:cNvPr id="74757" name="Rectangle 5"/>
          <p:cNvSpPr>
            <a:spLocks noGrp="1" noChangeArrowheads="1"/>
          </p:cNvSpPr>
          <p:nvPr>
            <p:ph type="body" sz="half" idx="1"/>
          </p:nvPr>
        </p:nvSpPr>
        <p:spPr>
          <a:xfrm>
            <a:off x="41274" y="1143000"/>
            <a:ext cx="4454525" cy="5189538"/>
          </a:xfrm>
          <a:noFill/>
        </p:spPr>
        <p:txBody>
          <a:bodyPr/>
          <a:lstStyle/>
          <a:p>
            <a:pPr>
              <a:lnSpc>
                <a:spcPct val="90000"/>
              </a:lnSpc>
            </a:pPr>
            <a:r>
              <a:rPr lang="en-US" sz="2400" dirty="0" smtClean="0"/>
              <a:t>Map relationship to a table:</a:t>
            </a:r>
          </a:p>
          <a:p>
            <a:pPr lvl="1">
              <a:lnSpc>
                <a:spcPct val="90000"/>
              </a:lnSpc>
              <a:buSzPct val="75000"/>
            </a:pPr>
            <a:r>
              <a:rPr lang="en-US" dirty="0" smtClean="0">
                <a:ea typeface="ＭＳ Ｐゴシック" charset="-128"/>
              </a:rPr>
              <a:t>Note that </a:t>
            </a:r>
            <a:r>
              <a:rPr lang="en-US" dirty="0" smtClean="0">
                <a:solidFill>
                  <a:schemeClr val="accent2"/>
                </a:solidFill>
                <a:ea typeface="ＭＳ Ｐゴシック" charset="-128"/>
              </a:rPr>
              <a:t>did</a:t>
            </a:r>
            <a:r>
              <a:rPr lang="en-US" dirty="0" smtClean="0">
                <a:ea typeface="ＭＳ Ｐゴシック" charset="-128"/>
              </a:rPr>
              <a:t> is the </a:t>
            </a:r>
          </a:p>
          <a:p>
            <a:pPr lvl="1">
              <a:lnSpc>
                <a:spcPct val="90000"/>
              </a:lnSpc>
              <a:buSzPct val="75000"/>
              <a:buNone/>
            </a:pPr>
            <a:r>
              <a:rPr lang="en-US" dirty="0" smtClean="0">
                <a:ea typeface="ＭＳ Ｐゴシック" charset="-128"/>
              </a:rPr>
              <a:t>   key now!</a:t>
            </a:r>
          </a:p>
          <a:p>
            <a:pPr lvl="1">
              <a:lnSpc>
                <a:spcPct val="90000"/>
              </a:lnSpc>
              <a:buSzPct val="75000"/>
            </a:pPr>
            <a:r>
              <a:rPr lang="en-US" dirty="0" smtClean="0">
                <a:ea typeface="ＭＳ Ｐゴシック" charset="-128"/>
              </a:rPr>
              <a:t>Separate tables for Employees and Departments.</a:t>
            </a:r>
            <a:endParaRPr lang="en-US" sz="2000" dirty="0" smtClean="0">
              <a:ea typeface="ＭＳ Ｐゴシック" charset="-128"/>
            </a:endParaRPr>
          </a:p>
        </p:txBody>
      </p:sp>
      <p:sp>
        <p:nvSpPr>
          <p:cNvPr id="74758" name="Rectangle 6"/>
          <p:cNvSpPr>
            <a:spLocks noChangeArrowheads="1"/>
          </p:cNvSpPr>
          <p:nvPr/>
        </p:nvSpPr>
        <p:spPr bwMode="auto">
          <a:xfrm>
            <a:off x="1752600" y="4572000"/>
            <a:ext cx="7010400" cy="2028761"/>
          </a:xfrm>
          <a:prstGeom prst="rect">
            <a:avLst/>
          </a:prstGeom>
          <a:noFill/>
          <a:ln w="12700">
            <a:solidFill>
              <a:schemeClr val="tx1"/>
            </a:solidFill>
            <a:miter lim="800000"/>
            <a:headEnd/>
            <a:tailEnd/>
          </a:ln>
        </p:spPr>
        <p:txBody>
          <a:bodyPr wrap="square" lIns="90488" tIns="44450" rIns="90488" bIns="44450">
            <a:spAutoFit/>
          </a:bodyPr>
          <a:lstStyle/>
          <a:p>
            <a:r>
              <a:rPr lang="en-US" sz="1600" dirty="0">
                <a:latin typeface="Book Antiqua" pitchFamily="18" charset="0"/>
              </a:rPr>
              <a:t>CREATE TABLE  </a:t>
            </a:r>
            <a:r>
              <a:rPr lang="en-US" sz="1800" dirty="0">
                <a:latin typeface="Book Antiqua" pitchFamily="18" charset="0"/>
              </a:rPr>
              <a:t>Manages(</a:t>
            </a:r>
          </a:p>
          <a:p>
            <a:r>
              <a:rPr lang="en-US" sz="1800" dirty="0">
                <a:latin typeface="Book Antiqua" pitchFamily="18" charset="0"/>
              </a:rPr>
              <a:t>   </a:t>
            </a:r>
            <a:r>
              <a:rPr lang="en-US" sz="1800" dirty="0" err="1">
                <a:solidFill>
                  <a:srgbClr val="434FD6"/>
                </a:solidFill>
                <a:latin typeface="Book Antiqua" pitchFamily="18" charset="0"/>
              </a:rPr>
              <a:t>ssn</a:t>
            </a:r>
            <a:r>
              <a:rPr lang="en-US" sz="1800" dirty="0">
                <a:solidFill>
                  <a:srgbClr val="434FD6"/>
                </a:solidFill>
                <a:latin typeface="Book Antiqua" pitchFamily="18" charset="0"/>
              </a:rPr>
              <a:t>  </a:t>
            </a:r>
            <a:r>
              <a:rPr lang="en-US" sz="1600" dirty="0">
                <a:solidFill>
                  <a:srgbClr val="434FD6"/>
                </a:solidFill>
                <a:latin typeface="Book Antiqua" pitchFamily="18" charset="0"/>
              </a:rPr>
              <a:t>CHAR(11)</a:t>
            </a:r>
            <a:r>
              <a:rPr lang="en-US" sz="1800" dirty="0">
                <a:solidFill>
                  <a:srgbClr val="434FD6"/>
                </a:solidFill>
                <a:latin typeface="Book Antiqua" pitchFamily="18" charset="0"/>
              </a:rPr>
              <a:t>,</a:t>
            </a:r>
          </a:p>
          <a:p>
            <a:r>
              <a:rPr lang="en-US" sz="1800" dirty="0">
                <a:solidFill>
                  <a:srgbClr val="434FD6"/>
                </a:solidFill>
                <a:latin typeface="Book Antiqua" pitchFamily="18" charset="0"/>
              </a:rPr>
              <a:t>   did  </a:t>
            </a:r>
            <a:r>
              <a:rPr lang="en-US" sz="1600" dirty="0">
                <a:solidFill>
                  <a:srgbClr val="434FD6"/>
                </a:solidFill>
                <a:latin typeface="Book Antiqua" pitchFamily="18" charset="0"/>
              </a:rPr>
              <a:t>INTEGER</a:t>
            </a:r>
            <a:r>
              <a:rPr lang="en-US" sz="1800" dirty="0">
                <a:solidFill>
                  <a:srgbClr val="434FD6"/>
                </a:solidFill>
                <a:latin typeface="Book Antiqua" pitchFamily="18" charset="0"/>
              </a:rPr>
              <a:t>,</a:t>
            </a:r>
          </a:p>
          <a:p>
            <a:r>
              <a:rPr lang="en-US" sz="1800" dirty="0">
                <a:solidFill>
                  <a:srgbClr val="434FD6"/>
                </a:solidFill>
                <a:latin typeface="Book Antiqua" pitchFamily="18" charset="0"/>
              </a:rPr>
              <a:t>   since  </a:t>
            </a:r>
            <a:r>
              <a:rPr lang="en-US" sz="1600" dirty="0">
                <a:solidFill>
                  <a:srgbClr val="434FD6"/>
                </a:solidFill>
                <a:latin typeface="Book Antiqua" pitchFamily="18" charset="0"/>
              </a:rPr>
              <a:t>DATE</a:t>
            </a:r>
            <a:r>
              <a:rPr lang="en-US" sz="1800" dirty="0">
                <a:solidFill>
                  <a:srgbClr val="434FD6"/>
                </a:solidFill>
                <a:latin typeface="Book Antiqua" pitchFamily="18" charset="0"/>
              </a:rPr>
              <a:t>,</a:t>
            </a:r>
            <a:endParaRPr lang="en-US" sz="1800" dirty="0">
              <a:latin typeface="Book Antiqua" pitchFamily="18" charset="0"/>
            </a:endParaRPr>
          </a:p>
          <a:p>
            <a:r>
              <a:rPr lang="en-US" sz="1800" dirty="0">
                <a:latin typeface="Book Antiqua" pitchFamily="18" charset="0"/>
              </a:rPr>
              <a:t>   </a:t>
            </a:r>
            <a:r>
              <a:rPr lang="en-US" sz="1600" dirty="0">
                <a:solidFill>
                  <a:schemeClr val="accent2"/>
                </a:solidFill>
                <a:latin typeface="Book Antiqua" pitchFamily="18" charset="0"/>
              </a:rPr>
              <a:t>PRIMARY KEY  </a:t>
            </a:r>
            <a:r>
              <a:rPr lang="en-US" sz="1800" dirty="0">
                <a:solidFill>
                  <a:schemeClr val="accent2"/>
                </a:solidFill>
                <a:latin typeface="Book Antiqua" pitchFamily="18" charset="0"/>
              </a:rPr>
              <a:t>(did),</a:t>
            </a:r>
          </a:p>
          <a:p>
            <a:r>
              <a:rPr lang="en-US" sz="1800" dirty="0">
                <a:solidFill>
                  <a:schemeClr val="accent2"/>
                </a:solidFill>
                <a:latin typeface="Book Antiqua" pitchFamily="18" charset="0"/>
              </a:rPr>
              <a:t>   </a:t>
            </a:r>
            <a:r>
              <a:rPr lang="en-US" sz="1600" dirty="0">
                <a:solidFill>
                  <a:schemeClr val="accent2"/>
                </a:solidFill>
                <a:latin typeface="Book Antiqua" pitchFamily="18" charset="0"/>
              </a:rPr>
              <a:t>FOREIGN KEY </a:t>
            </a:r>
            <a:r>
              <a:rPr lang="en-US" sz="1800" dirty="0">
                <a:solidFill>
                  <a:schemeClr val="accent2"/>
                </a:solidFill>
                <a:latin typeface="Book Antiqua" pitchFamily="18" charset="0"/>
              </a:rPr>
              <a:t>(</a:t>
            </a:r>
            <a:r>
              <a:rPr lang="en-US" sz="1800" dirty="0" err="1">
                <a:solidFill>
                  <a:schemeClr val="accent2"/>
                </a:solidFill>
                <a:latin typeface="Book Antiqua" pitchFamily="18" charset="0"/>
              </a:rPr>
              <a:t>ssn</a:t>
            </a:r>
            <a:r>
              <a:rPr lang="en-US" sz="1800" dirty="0">
                <a:solidFill>
                  <a:schemeClr val="accent2"/>
                </a:solidFill>
                <a:latin typeface="Book Antiqua" pitchFamily="18" charset="0"/>
              </a:rPr>
              <a:t>) </a:t>
            </a:r>
            <a:r>
              <a:rPr lang="en-US" sz="1600" dirty="0">
                <a:solidFill>
                  <a:schemeClr val="accent2"/>
                </a:solidFill>
                <a:latin typeface="Book Antiqua" pitchFamily="18" charset="0"/>
              </a:rPr>
              <a:t>REFERENCES</a:t>
            </a:r>
            <a:r>
              <a:rPr lang="en-US" sz="1800" dirty="0">
                <a:solidFill>
                  <a:schemeClr val="accent2"/>
                </a:solidFill>
                <a:latin typeface="Book Antiqua" pitchFamily="18" charset="0"/>
              </a:rPr>
              <a:t> </a:t>
            </a:r>
            <a:r>
              <a:rPr lang="en-US" sz="1800" dirty="0" smtClean="0">
                <a:solidFill>
                  <a:schemeClr val="accent2"/>
                </a:solidFill>
                <a:latin typeface="Book Antiqua" pitchFamily="18" charset="0"/>
              </a:rPr>
              <a:t>Employees(</a:t>
            </a:r>
            <a:r>
              <a:rPr lang="en-US" sz="1800" dirty="0" err="1" smtClean="0">
                <a:solidFill>
                  <a:schemeClr val="accent2"/>
                </a:solidFill>
                <a:latin typeface="Book Antiqua" pitchFamily="18" charset="0"/>
              </a:rPr>
              <a:t>ssn</a:t>
            </a:r>
            <a:r>
              <a:rPr lang="en-US" sz="1800" dirty="0" smtClean="0">
                <a:solidFill>
                  <a:schemeClr val="accent2"/>
                </a:solidFill>
                <a:latin typeface="Book Antiqua" pitchFamily="18" charset="0"/>
              </a:rPr>
              <a:t>),</a:t>
            </a:r>
            <a:endParaRPr lang="en-US" sz="1800" dirty="0">
              <a:solidFill>
                <a:schemeClr val="accent2"/>
              </a:solidFill>
              <a:latin typeface="Book Antiqua" pitchFamily="18" charset="0"/>
            </a:endParaRPr>
          </a:p>
          <a:p>
            <a:r>
              <a:rPr lang="en-US" sz="1800" dirty="0">
                <a:solidFill>
                  <a:schemeClr val="accent2"/>
                </a:solidFill>
                <a:latin typeface="Book Antiqua" pitchFamily="18" charset="0"/>
              </a:rPr>
              <a:t>   </a:t>
            </a:r>
            <a:r>
              <a:rPr lang="en-US" sz="1600" dirty="0">
                <a:solidFill>
                  <a:schemeClr val="accent2"/>
                </a:solidFill>
                <a:latin typeface="Book Antiqua" pitchFamily="18" charset="0"/>
              </a:rPr>
              <a:t>FOREIGN KEY </a:t>
            </a:r>
            <a:r>
              <a:rPr lang="en-US" sz="1800" dirty="0">
                <a:solidFill>
                  <a:schemeClr val="accent2"/>
                </a:solidFill>
                <a:latin typeface="Book Antiqua" pitchFamily="18" charset="0"/>
              </a:rPr>
              <a:t>(did) </a:t>
            </a:r>
            <a:r>
              <a:rPr lang="en-US" sz="1600" dirty="0">
                <a:solidFill>
                  <a:schemeClr val="accent2"/>
                </a:solidFill>
                <a:latin typeface="Book Antiqua" pitchFamily="18" charset="0"/>
              </a:rPr>
              <a:t>REFERENCES </a:t>
            </a:r>
            <a:r>
              <a:rPr lang="en-US" sz="1800" dirty="0" smtClean="0">
                <a:solidFill>
                  <a:schemeClr val="accent2"/>
                </a:solidFill>
                <a:latin typeface="Book Antiqua" pitchFamily="18" charset="0"/>
              </a:rPr>
              <a:t>Departments(did));</a:t>
            </a:r>
            <a:endParaRPr lang="en-US" sz="1800" dirty="0">
              <a:solidFill>
                <a:schemeClr val="accent2"/>
              </a:solidFill>
              <a:latin typeface="Book Antiqua"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3505200" y="1752600"/>
            <a:ext cx="5334000" cy="2124075"/>
          </a:xfrm>
          <a:prstGeom prst="rect">
            <a:avLst/>
          </a:prstGeom>
          <a:noFill/>
          <a:ln w="9525">
            <a:noFill/>
            <a:miter lim="800000"/>
            <a:headEnd/>
            <a:tailEnd/>
          </a:ln>
          <a:effectLst/>
        </p:spPr>
      </p:pic>
      <p:sp>
        <p:nvSpPr>
          <p:cNvPr id="8" name="Down Arrow 7"/>
          <p:cNvSpPr/>
          <p:nvPr/>
        </p:nvSpPr>
        <p:spPr>
          <a:xfrm>
            <a:off x="5943600" y="38862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990600"/>
            <a:ext cx="8229600" cy="5364325"/>
          </a:xfrm>
        </p:spPr>
        <p:txBody>
          <a:bodyPr>
            <a:normAutofit/>
          </a:bodyPr>
          <a:lstStyle/>
          <a:p>
            <a:r>
              <a:rPr lang="en-US" altLang="zh-TW" sz="2400" u="sng" dirty="0" smtClean="0"/>
              <a:t>For </a:t>
            </a:r>
            <a:r>
              <a:rPr lang="en-US" altLang="zh-TW" sz="2400" b="1" u="sng" dirty="0" smtClean="0"/>
              <a:t>one-to-one relationship </a:t>
            </a:r>
            <a:r>
              <a:rPr lang="en-US" altLang="zh-TW" sz="2400" i="1" u="sng" dirty="0" smtClean="0"/>
              <a:t>with one entity set having total participation</a:t>
            </a:r>
          </a:p>
          <a:p>
            <a:pPr lvl="1"/>
            <a:r>
              <a:rPr lang="en-US" altLang="zh-TW" dirty="0" smtClean="0"/>
              <a:t>Augment one extra column on the right side of the table of the entity set with total participation</a:t>
            </a:r>
          </a:p>
          <a:p>
            <a:pPr lvl="1"/>
            <a:r>
              <a:rPr lang="en-US" altLang="zh-TW" dirty="0" smtClean="0"/>
              <a:t>put in there the primary key of the entity set without complete participation as per to the relationship.  </a:t>
            </a:r>
            <a:endParaRPr lang="en-US" altLang="zh-TW" sz="2000"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685800"/>
          </a:xfrm>
          <a:noFill/>
        </p:spPr>
        <p:txBody>
          <a:bodyPr/>
          <a:lstStyle/>
          <a:p>
            <a:r>
              <a:rPr lang="en-US" altLang="zh-TW" sz="3200" dirty="0">
                <a:solidFill>
                  <a:srgbClr val="0000FF"/>
                </a:solidFill>
              </a:rPr>
              <a:t>Example – One-to-One Relationship Set</a:t>
            </a:r>
          </a:p>
        </p:txBody>
      </p:sp>
      <p:graphicFrame>
        <p:nvGraphicFramePr>
          <p:cNvPr id="20568" name="Group 88"/>
          <p:cNvGraphicFramePr>
            <a:graphicFrameLocks noGrp="1"/>
          </p:cNvGraphicFramePr>
          <p:nvPr>
            <p:ph sz="half" idx="1"/>
          </p:nvPr>
        </p:nvGraphicFramePr>
        <p:xfrm>
          <a:off x="304800" y="4495800"/>
          <a:ext cx="8534400" cy="1188720"/>
        </p:xfrm>
        <a:graphic>
          <a:graphicData uri="http://schemas.openxmlformats.org/drawingml/2006/table">
            <a:tbl>
              <a:tblPr/>
              <a:tblGrid>
                <a:gridCol w="1422400"/>
                <a:gridCol w="1422400"/>
                <a:gridCol w="1422400"/>
                <a:gridCol w="1422400"/>
                <a:gridCol w="1422400"/>
                <a:gridCol w="1422400"/>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LP_S/N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Hav_Cond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Bart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Economy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Physics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Loan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01" name="Rectangle 21"/>
          <p:cNvSpPr>
            <a:spLocks noChangeArrowheads="1"/>
          </p:cNvSpPr>
          <p:nvPr/>
        </p:nvSpPr>
        <p:spPr bwMode="auto">
          <a:xfrm>
            <a:off x="1447800" y="20574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20502" name="Text Box 22"/>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t>Student</a:t>
            </a:r>
          </a:p>
        </p:txBody>
      </p:sp>
      <p:sp>
        <p:nvSpPr>
          <p:cNvPr id="20503" name="Oval 23"/>
          <p:cNvSpPr>
            <a:spLocks noChangeArrowheads="1"/>
          </p:cNvSpPr>
          <p:nvPr/>
        </p:nvSpPr>
        <p:spPr bwMode="auto">
          <a:xfrm>
            <a:off x="19050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0504" name="Oval 24"/>
          <p:cNvSpPr>
            <a:spLocks noChangeArrowheads="1"/>
          </p:cNvSpPr>
          <p:nvPr/>
        </p:nvSpPr>
        <p:spPr bwMode="auto">
          <a:xfrm>
            <a:off x="3048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0505" name="Oval 25"/>
          <p:cNvSpPr>
            <a:spLocks noChangeArrowheads="1"/>
          </p:cNvSpPr>
          <p:nvPr/>
        </p:nvSpPr>
        <p:spPr bwMode="auto">
          <a:xfrm>
            <a:off x="304800" y="28956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0506" name="Oval 26"/>
          <p:cNvSpPr>
            <a:spLocks noChangeArrowheads="1"/>
          </p:cNvSpPr>
          <p:nvPr/>
        </p:nvSpPr>
        <p:spPr bwMode="auto">
          <a:xfrm>
            <a:off x="2286000" y="2971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0507"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20508"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20509"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20510"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20511" name="Text Box 31"/>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t>SID</a:t>
            </a:r>
          </a:p>
        </p:txBody>
      </p:sp>
      <p:sp>
        <p:nvSpPr>
          <p:cNvPr id="20512" name="Text Box 32"/>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t>Name</a:t>
            </a:r>
          </a:p>
        </p:txBody>
      </p:sp>
      <p:sp>
        <p:nvSpPr>
          <p:cNvPr id="20513" name="Text Box 33"/>
          <p:cNvSpPr txBox="1">
            <a:spLocks noChangeArrowheads="1"/>
          </p:cNvSpPr>
          <p:nvPr/>
        </p:nvSpPr>
        <p:spPr bwMode="auto">
          <a:xfrm>
            <a:off x="457200" y="2971800"/>
            <a:ext cx="838200" cy="366713"/>
          </a:xfrm>
          <a:prstGeom prst="rect">
            <a:avLst/>
          </a:prstGeom>
          <a:noFill/>
          <a:ln w="9525">
            <a:noFill/>
            <a:miter lim="800000"/>
            <a:headEnd/>
            <a:tailEnd/>
          </a:ln>
          <a:effectLst/>
        </p:spPr>
        <p:txBody>
          <a:bodyPr wrap="square">
            <a:spAutoFit/>
          </a:bodyPr>
          <a:lstStyle/>
          <a:p>
            <a:pPr>
              <a:spcBef>
                <a:spcPct val="50000"/>
              </a:spcBef>
            </a:pPr>
            <a:r>
              <a:rPr lang="en-US" altLang="zh-TW" dirty="0"/>
              <a:t>Major</a:t>
            </a:r>
          </a:p>
        </p:txBody>
      </p:sp>
      <p:sp>
        <p:nvSpPr>
          <p:cNvPr id="20514" name="Text Box 34"/>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t>GPA</a:t>
            </a:r>
          </a:p>
        </p:txBody>
      </p:sp>
      <p:sp>
        <p:nvSpPr>
          <p:cNvPr id="20515" name="AutoShape 35"/>
          <p:cNvSpPr>
            <a:spLocks noChangeArrowheads="1"/>
          </p:cNvSpPr>
          <p:nvPr/>
        </p:nvSpPr>
        <p:spPr bwMode="auto">
          <a:xfrm>
            <a:off x="3733800" y="1905000"/>
            <a:ext cx="1676400" cy="762000"/>
          </a:xfrm>
          <a:prstGeom prst="flowChartDecision">
            <a:avLst/>
          </a:prstGeom>
          <a:noFill/>
          <a:ln w="9525">
            <a:solidFill>
              <a:schemeClr val="tx1"/>
            </a:solidFill>
            <a:miter lim="800000"/>
            <a:headEnd/>
            <a:tailEnd/>
          </a:ln>
          <a:effectLst/>
        </p:spPr>
        <p:txBody>
          <a:bodyPr wrap="none" anchor="ctr"/>
          <a:lstStyle/>
          <a:p>
            <a:endParaRPr lang="en-US"/>
          </a:p>
        </p:txBody>
      </p:sp>
      <p:sp>
        <p:nvSpPr>
          <p:cNvPr id="20516" name="Rectangle 36"/>
          <p:cNvSpPr>
            <a:spLocks noChangeArrowheads="1"/>
          </p:cNvSpPr>
          <p:nvPr/>
        </p:nvSpPr>
        <p:spPr bwMode="auto">
          <a:xfrm>
            <a:off x="6553200" y="2057400"/>
            <a:ext cx="1219200" cy="533400"/>
          </a:xfrm>
          <a:prstGeom prst="rect">
            <a:avLst/>
          </a:prstGeom>
          <a:noFill/>
          <a:ln w="9525">
            <a:solidFill>
              <a:schemeClr val="tx1"/>
            </a:solidFill>
            <a:miter lim="800000"/>
            <a:headEnd/>
            <a:tailEnd/>
          </a:ln>
          <a:effectLst/>
        </p:spPr>
        <p:txBody>
          <a:bodyPr wrap="none" anchor="ctr"/>
          <a:lstStyle/>
          <a:p>
            <a:endParaRPr lang="en-US"/>
          </a:p>
        </p:txBody>
      </p:sp>
      <p:sp>
        <p:nvSpPr>
          <p:cNvPr id="20517" name="Oval 37"/>
          <p:cNvSpPr>
            <a:spLocks noChangeArrowheads="1"/>
          </p:cNvSpPr>
          <p:nvPr/>
        </p:nvSpPr>
        <p:spPr bwMode="auto">
          <a:xfrm>
            <a:off x="73152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0518" name="Text Box 38"/>
          <p:cNvSpPr txBox="1">
            <a:spLocks noChangeArrowheads="1"/>
          </p:cNvSpPr>
          <p:nvPr/>
        </p:nvSpPr>
        <p:spPr bwMode="auto">
          <a:xfrm>
            <a:off x="7467600" y="1295400"/>
            <a:ext cx="1143000" cy="366713"/>
          </a:xfrm>
          <a:prstGeom prst="rect">
            <a:avLst/>
          </a:prstGeom>
          <a:noFill/>
          <a:ln w="9525">
            <a:noFill/>
            <a:miter lim="800000"/>
            <a:headEnd/>
            <a:tailEnd/>
          </a:ln>
          <a:effectLst/>
        </p:spPr>
        <p:txBody>
          <a:bodyPr>
            <a:spAutoFit/>
          </a:bodyPr>
          <a:lstStyle/>
          <a:p>
            <a:pPr>
              <a:spcBef>
                <a:spcPct val="50000"/>
              </a:spcBef>
            </a:pPr>
            <a:r>
              <a:rPr lang="en-US" altLang="zh-TW" u="sng"/>
              <a:t>S/N #</a:t>
            </a:r>
          </a:p>
        </p:txBody>
      </p:sp>
      <p:sp>
        <p:nvSpPr>
          <p:cNvPr id="20519" name="Line 39"/>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20520" name="AutoShape 40"/>
          <p:cNvSpPr>
            <a:spLocks noChangeArrowheads="1"/>
          </p:cNvSpPr>
          <p:nvPr/>
        </p:nvSpPr>
        <p:spPr bwMode="auto">
          <a:xfrm>
            <a:off x="36576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0522" name="Text Box 42"/>
          <p:cNvSpPr txBox="1">
            <a:spLocks noChangeArrowheads="1"/>
          </p:cNvSpPr>
          <p:nvPr/>
        </p:nvSpPr>
        <p:spPr bwMode="auto">
          <a:xfrm>
            <a:off x="66294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t>Laptop</a:t>
            </a:r>
          </a:p>
        </p:txBody>
      </p:sp>
      <p:sp>
        <p:nvSpPr>
          <p:cNvPr id="20523" name="Text Box 43"/>
          <p:cNvSpPr txBox="1">
            <a:spLocks noChangeArrowheads="1"/>
          </p:cNvSpPr>
          <p:nvPr/>
        </p:nvSpPr>
        <p:spPr bwMode="auto">
          <a:xfrm>
            <a:off x="4191000" y="2133600"/>
            <a:ext cx="762000" cy="366713"/>
          </a:xfrm>
          <a:prstGeom prst="rect">
            <a:avLst/>
          </a:prstGeom>
          <a:noFill/>
          <a:ln w="9525">
            <a:noFill/>
            <a:miter lim="800000"/>
            <a:headEnd/>
            <a:tailEnd/>
          </a:ln>
          <a:effectLst/>
        </p:spPr>
        <p:txBody>
          <a:bodyPr>
            <a:spAutoFit/>
          </a:bodyPr>
          <a:lstStyle/>
          <a:p>
            <a:pPr>
              <a:spcBef>
                <a:spcPct val="50000"/>
              </a:spcBef>
            </a:pPr>
            <a:r>
              <a:rPr lang="en-US" altLang="zh-TW"/>
              <a:t>Have</a:t>
            </a:r>
          </a:p>
        </p:txBody>
      </p:sp>
      <p:sp>
        <p:nvSpPr>
          <p:cNvPr id="20524" name="Text Box 44"/>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can be either </a:t>
            </a:r>
            <a:r>
              <a:rPr lang="en-US" altLang="zh-TW" i="1"/>
              <a:t>SID</a:t>
            </a:r>
            <a:r>
              <a:rPr lang="en-US" altLang="zh-TW"/>
              <a:t> or </a:t>
            </a:r>
            <a:r>
              <a:rPr lang="en-US" altLang="zh-TW" i="1"/>
              <a:t>LP_S/N</a:t>
            </a:r>
            <a:endParaRPr lang="en-US" altLang="zh-TW"/>
          </a:p>
        </p:txBody>
      </p:sp>
      <p:sp>
        <p:nvSpPr>
          <p:cNvPr id="20525" name="Line 4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p:spPr>
        <p:txBody>
          <a:bodyPr/>
          <a:lstStyle/>
          <a:p>
            <a:endParaRPr lang="en-US"/>
          </a:p>
        </p:txBody>
      </p:sp>
      <p:sp>
        <p:nvSpPr>
          <p:cNvPr id="20526" name="Oval 46"/>
          <p:cNvSpPr>
            <a:spLocks noChangeArrowheads="1"/>
          </p:cNvSpPr>
          <p:nvPr/>
        </p:nvSpPr>
        <p:spPr bwMode="auto">
          <a:xfrm>
            <a:off x="4876800" y="1066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0527" name="Text Box 47"/>
          <p:cNvSpPr txBox="1">
            <a:spLocks noChangeArrowheads="1"/>
          </p:cNvSpPr>
          <p:nvPr/>
        </p:nvSpPr>
        <p:spPr bwMode="auto">
          <a:xfrm>
            <a:off x="4800600" y="1143000"/>
            <a:ext cx="1371600" cy="366713"/>
          </a:xfrm>
          <a:prstGeom prst="rect">
            <a:avLst/>
          </a:prstGeom>
          <a:noFill/>
          <a:ln w="9525">
            <a:noFill/>
            <a:miter lim="800000"/>
            <a:headEnd/>
            <a:tailEnd/>
          </a:ln>
          <a:effectLst/>
        </p:spPr>
        <p:txBody>
          <a:bodyPr wrap="square">
            <a:spAutoFit/>
          </a:bodyPr>
          <a:lstStyle/>
          <a:p>
            <a:pPr>
              <a:spcBef>
                <a:spcPct val="50000"/>
              </a:spcBef>
            </a:pPr>
            <a:r>
              <a:rPr lang="en-US" altLang="zh-TW" dirty="0"/>
              <a:t>Condition</a:t>
            </a:r>
          </a:p>
        </p:txBody>
      </p:sp>
      <p:sp>
        <p:nvSpPr>
          <p:cNvPr id="20528" name="Line 48"/>
          <p:cNvSpPr>
            <a:spLocks noChangeShapeType="1"/>
          </p:cNvSpPr>
          <p:nvPr/>
        </p:nvSpPr>
        <p:spPr bwMode="auto">
          <a:xfrm flipV="1">
            <a:off x="4876800" y="1600200"/>
            <a:ext cx="228600" cy="457200"/>
          </a:xfrm>
          <a:prstGeom prst="line">
            <a:avLst/>
          </a:prstGeom>
          <a:noFill/>
          <a:ln w="9525">
            <a:solidFill>
              <a:schemeClr val="tx1"/>
            </a:solidFill>
            <a:round/>
            <a:headEnd/>
            <a:tailEnd/>
          </a:ln>
          <a:effectLst/>
        </p:spPr>
        <p:txBody>
          <a:bodyPr/>
          <a:lstStyle/>
          <a:p>
            <a:endParaRPr lang="en-US"/>
          </a:p>
        </p:txBody>
      </p:sp>
      <p:sp>
        <p:nvSpPr>
          <p:cNvPr id="20531" name="Oval 51"/>
          <p:cNvSpPr>
            <a:spLocks noChangeArrowheads="1"/>
          </p:cNvSpPr>
          <p:nvPr/>
        </p:nvSpPr>
        <p:spPr bwMode="auto">
          <a:xfrm>
            <a:off x="7467600" y="30480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0532" name="Text Box 52"/>
          <p:cNvSpPr txBox="1">
            <a:spLocks noChangeArrowheads="1"/>
          </p:cNvSpPr>
          <p:nvPr/>
        </p:nvSpPr>
        <p:spPr bwMode="auto">
          <a:xfrm>
            <a:off x="7543800" y="3124200"/>
            <a:ext cx="838200" cy="366713"/>
          </a:xfrm>
          <a:prstGeom prst="rect">
            <a:avLst/>
          </a:prstGeom>
          <a:noFill/>
          <a:ln w="9525">
            <a:noFill/>
            <a:miter lim="800000"/>
            <a:headEnd/>
            <a:tailEnd/>
          </a:ln>
          <a:effectLst/>
        </p:spPr>
        <p:txBody>
          <a:bodyPr>
            <a:spAutoFit/>
          </a:bodyPr>
          <a:lstStyle/>
          <a:p>
            <a:pPr>
              <a:spcBef>
                <a:spcPct val="50000"/>
              </a:spcBef>
            </a:pPr>
            <a:r>
              <a:rPr lang="en-US" altLang="zh-TW"/>
              <a:t>Brand</a:t>
            </a:r>
          </a:p>
        </p:txBody>
      </p:sp>
      <p:sp>
        <p:nvSpPr>
          <p:cNvPr id="20533" name="Line 53"/>
          <p:cNvSpPr>
            <a:spLocks noChangeShapeType="1"/>
          </p:cNvSpPr>
          <p:nvPr/>
        </p:nvSpPr>
        <p:spPr bwMode="auto">
          <a:xfrm>
            <a:off x="7543800" y="2590800"/>
            <a:ext cx="381000" cy="457200"/>
          </a:xfrm>
          <a:prstGeom prst="line">
            <a:avLst/>
          </a:prstGeom>
          <a:noFill/>
          <a:ln w="9525">
            <a:solidFill>
              <a:schemeClr val="tx1"/>
            </a:solidFill>
            <a:round/>
            <a:headEnd/>
            <a:tailEnd/>
          </a:ln>
          <a:effectLst/>
        </p:spPr>
        <p:txBody>
          <a:bodyPr/>
          <a:lstStyle/>
          <a:p>
            <a:endParaRPr lang="en-US"/>
          </a:p>
        </p:txBody>
      </p:sp>
      <p:sp>
        <p:nvSpPr>
          <p:cNvPr id="20534" name="Line 54"/>
          <p:cNvSpPr>
            <a:spLocks noChangeShapeType="1"/>
          </p:cNvSpPr>
          <p:nvPr/>
        </p:nvSpPr>
        <p:spPr bwMode="auto">
          <a:xfrm flipH="1">
            <a:off x="2590800" y="2209800"/>
            <a:ext cx="1219200" cy="0"/>
          </a:xfrm>
          <a:prstGeom prst="line">
            <a:avLst/>
          </a:prstGeom>
          <a:noFill/>
          <a:ln w="9525">
            <a:solidFill>
              <a:schemeClr val="tx1"/>
            </a:solidFill>
            <a:round/>
            <a:headEnd/>
            <a:tailEnd/>
          </a:ln>
          <a:effectLst/>
        </p:spPr>
        <p:txBody>
          <a:bodyPr/>
          <a:lstStyle/>
          <a:p>
            <a:endParaRPr lang="en-US"/>
          </a:p>
        </p:txBody>
      </p:sp>
      <p:sp>
        <p:nvSpPr>
          <p:cNvPr id="20535" name="Line 55"/>
          <p:cNvSpPr>
            <a:spLocks noChangeShapeType="1"/>
          </p:cNvSpPr>
          <p:nvPr/>
        </p:nvSpPr>
        <p:spPr bwMode="auto">
          <a:xfrm>
            <a:off x="2590800" y="2286000"/>
            <a:ext cx="1219200" cy="0"/>
          </a:xfrm>
          <a:prstGeom prst="line">
            <a:avLst/>
          </a:prstGeom>
          <a:noFill/>
          <a:ln w="9525">
            <a:solidFill>
              <a:schemeClr val="tx1"/>
            </a:solidFill>
            <a:round/>
            <a:headEnd/>
            <a:tailEnd/>
          </a:ln>
          <a:effectLst/>
        </p:spPr>
        <p:txBody>
          <a:bodyPr/>
          <a:lstStyle/>
          <a:p>
            <a:endParaRPr lang="en-US"/>
          </a:p>
        </p:txBody>
      </p:sp>
      <p:sp>
        <p:nvSpPr>
          <p:cNvPr id="20536" name="Text Box 56"/>
          <p:cNvSpPr txBox="1">
            <a:spLocks noChangeArrowheads="1"/>
          </p:cNvSpPr>
          <p:nvPr/>
        </p:nvSpPr>
        <p:spPr bwMode="auto">
          <a:xfrm>
            <a:off x="2895600" y="990600"/>
            <a:ext cx="1828800" cy="400110"/>
          </a:xfrm>
          <a:prstGeom prst="rect">
            <a:avLst/>
          </a:prstGeom>
          <a:noFill/>
          <a:ln w="9525">
            <a:noFill/>
            <a:miter lim="800000"/>
            <a:headEnd/>
            <a:tailEnd/>
          </a:ln>
          <a:effectLst/>
        </p:spPr>
        <p:txBody>
          <a:bodyPr wrap="square">
            <a:spAutoFit/>
          </a:bodyPr>
          <a:lstStyle/>
          <a:p>
            <a:pPr>
              <a:spcBef>
                <a:spcPct val="50000"/>
              </a:spcBef>
            </a:pPr>
            <a:r>
              <a:rPr lang="en-US" altLang="zh-TW" sz="2000" dirty="0"/>
              <a:t>1</a:t>
            </a:r>
            <a:r>
              <a:rPr lang="en-US" altLang="zh-TW" sz="2000" dirty="0" smtClean="0"/>
              <a:t>: 1</a:t>
            </a:r>
            <a:r>
              <a:rPr lang="en-US" altLang="zh-TW" dirty="0" smtClean="0"/>
              <a:t> </a:t>
            </a:r>
            <a:r>
              <a:rPr lang="en-US" altLang="zh-TW" dirty="0"/>
              <a:t>Relationship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838200"/>
            <a:ext cx="8229600" cy="5486400"/>
          </a:xfrm>
        </p:spPr>
        <p:txBody>
          <a:bodyPr/>
          <a:lstStyle/>
          <a:p>
            <a:pPr>
              <a:lnSpc>
                <a:spcPct val="90000"/>
              </a:lnSpc>
              <a:buNone/>
            </a:pPr>
            <a:r>
              <a:rPr lang="en-US" altLang="zh-TW" sz="2800" u="sng" dirty="0" smtClean="0"/>
              <a:t>2. For </a:t>
            </a:r>
            <a:r>
              <a:rPr lang="en-US" altLang="zh-TW" sz="2800" b="1" u="sng" dirty="0" smtClean="0"/>
              <a:t>one-to-many</a:t>
            </a:r>
            <a:r>
              <a:rPr lang="en-US" altLang="zh-TW" sz="2800" u="sng" dirty="0" smtClean="0"/>
              <a:t> relationship </a:t>
            </a:r>
            <a:r>
              <a:rPr lang="en-US" altLang="zh-TW" sz="2800" u="sng" dirty="0"/>
              <a:t>w/out total participation</a:t>
            </a:r>
            <a:r>
              <a:rPr lang="en-US" altLang="zh-TW" sz="2800" dirty="0"/>
              <a:t> </a:t>
            </a:r>
          </a:p>
          <a:p>
            <a:pPr lvl="1">
              <a:lnSpc>
                <a:spcPct val="90000"/>
              </a:lnSpc>
            </a:pPr>
            <a:r>
              <a:rPr lang="en-US" altLang="zh-TW" dirty="0"/>
              <a:t>Same thing as </a:t>
            </a:r>
            <a:r>
              <a:rPr lang="en-US" altLang="zh-TW" dirty="0" smtClean="0"/>
              <a:t>one-to-one</a:t>
            </a:r>
          </a:p>
          <a:p>
            <a:pPr lvl="1">
              <a:lnSpc>
                <a:spcPct val="90000"/>
              </a:lnSpc>
              <a:buNone/>
            </a:pPr>
            <a:endParaRPr lang="en-US" altLang="zh-TW" dirty="0"/>
          </a:p>
          <a:p>
            <a:pPr>
              <a:lnSpc>
                <a:spcPct val="90000"/>
              </a:lnSpc>
              <a:buNone/>
            </a:pPr>
            <a:r>
              <a:rPr lang="en-US" altLang="zh-TW" sz="2800" u="sng" dirty="0" smtClean="0"/>
              <a:t>3. For </a:t>
            </a:r>
            <a:r>
              <a:rPr lang="en-US" altLang="zh-TW" sz="2800" b="1" u="sng" dirty="0" smtClean="0"/>
              <a:t>one-to-many/many-to-one </a:t>
            </a:r>
            <a:r>
              <a:rPr lang="en-US" altLang="zh-TW" sz="2800" u="sng" dirty="0" smtClean="0"/>
              <a:t>relationship </a:t>
            </a:r>
            <a:r>
              <a:rPr lang="en-US" altLang="zh-TW" sz="2800" u="sng" dirty="0"/>
              <a:t>with one entity set having total participation on “many” side</a:t>
            </a:r>
          </a:p>
          <a:p>
            <a:pPr lvl="1">
              <a:lnSpc>
                <a:spcPct val="90000"/>
              </a:lnSpc>
            </a:pPr>
            <a:r>
              <a:rPr lang="en-US" altLang="zh-TW" dirty="0"/>
              <a:t>Augment one extra column on the right side of the table of the entity set </a:t>
            </a:r>
            <a:r>
              <a:rPr lang="en-US" altLang="zh-TW" u="sng" dirty="0"/>
              <a:t>on the “many” side</a:t>
            </a:r>
            <a:r>
              <a:rPr lang="en-US" altLang="zh-TW" dirty="0"/>
              <a:t>, </a:t>
            </a:r>
            <a:endParaRPr lang="en-US" altLang="zh-TW" dirty="0" smtClean="0"/>
          </a:p>
          <a:p>
            <a:pPr lvl="1">
              <a:lnSpc>
                <a:spcPct val="90000"/>
              </a:lnSpc>
            </a:pPr>
            <a:r>
              <a:rPr lang="en-US" altLang="zh-TW" dirty="0" smtClean="0"/>
              <a:t>put </a:t>
            </a:r>
            <a:r>
              <a:rPr lang="en-US" altLang="zh-TW" dirty="0"/>
              <a:t>in there the primary key of the entity set </a:t>
            </a:r>
            <a:r>
              <a:rPr lang="en-US" altLang="zh-TW" u="sng" dirty="0"/>
              <a:t>on the “one” side</a:t>
            </a:r>
            <a:r>
              <a:rPr lang="en-US" altLang="zh-TW" dirty="0"/>
              <a:t> </a:t>
            </a:r>
            <a:r>
              <a:rPr lang="en-US" altLang="zh-TW" dirty="0" smtClean="0"/>
              <a:t>(</a:t>
            </a:r>
            <a:r>
              <a:rPr lang="en-US" dirty="0" smtClean="0"/>
              <a:t>as foreign key</a:t>
            </a:r>
            <a:r>
              <a:rPr lang="en-US" altLang="zh-TW" dirty="0" smtClean="0"/>
              <a:t>) as </a:t>
            </a:r>
            <a:r>
              <a:rPr lang="en-US" altLang="zh-TW" dirty="0"/>
              <a:t>per to the relationship.  </a:t>
            </a:r>
            <a:endParaRPr lang="en-US" altLang="zh-TW" dirty="0" smtClean="0"/>
          </a:p>
          <a:p>
            <a:pPr lvl="1">
              <a:lnSpc>
                <a:spcPct val="90000"/>
              </a:lnSpc>
              <a:buNone/>
            </a:pPr>
            <a:endParaRPr lang="en-US" altLang="zh-TW"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685800"/>
          </a:xfrm>
          <a:noFill/>
        </p:spPr>
        <p:txBody>
          <a:bodyPr/>
          <a:lstStyle/>
          <a:p>
            <a:r>
              <a:rPr lang="en-US" altLang="zh-TW" sz="3200" dirty="0">
                <a:solidFill>
                  <a:srgbClr val="0000FF"/>
                </a:solidFill>
              </a:rPr>
              <a:t>Example – Many-to-One Relationship Set</a:t>
            </a:r>
          </a:p>
        </p:txBody>
      </p:sp>
      <p:graphicFrame>
        <p:nvGraphicFramePr>
          <p:cNvPr id="22604" name="Group 76"/>
          <p:cNvGraphicFramePr>
            <a:graphicFrameLocks noGrp="1"/>
          </p:cNvGraphicFramePr>
          <p:nvPr>
            <p:ph sz="half" idx="1"/>
          </p:nvPr>
        </p:nvGraphicFramePr>
        <p:xfrm>
          <a:off x="304800" y="4495800"/>
          <a:ext cx="8534400" cy="1188720"/>
        </p:xfrm>
        <a:graphic>
          <a:graphicData uri="http://schemas.openxmlformats.org/drawingml/2006/table">
            <a:tbl>
              <a:tblPr/>
              <a:tblGrid>
                <a:gridCol w="1422400"/>
                <a:gridCol w="1422400"/>
                <a:gridCol w="1422400"/>
                <a:gridCol w="1422400"/>
                <a:gridCol w="1422400"/>
                <a:gridCol w="1422400"/>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Pro_SSN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Ad_Sem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Bart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Economy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Fall 2006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Physics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Fall 2005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61" name="Rectangle 33"/>
          <p:cNvSpPr>
            <a:spLocks noChangeArrowheads="1"/>
          </p:cNvSpPr>
          <p:nvPr/>
        </p:nvSpPr>
        <p:spPr bwMode="auto">
          <a:xfrm>
            <a:off x="1447800" y="20574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22562" name="Text Box 34"/>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t>Student</a:t>
            </a:r>
          </a:p>
        </p:txBody>
      </p:sp>
      <p:sp>
        <p:nvSpPr>
          <p:cNvPr id="22563" name="Oval 35"/>
          <p:cNvSpPr>
            <a:spLocks noChangeArrowheads="1"/>
          </p:cNvSpPr>
          <p:nvPr/>
        </p:nvSpPr>
        <p:spPr bwMode="auto">
          <a:xfrm>
            <a:off x="19050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2564" name="Oval 36"/>
          <p:cNvSpPr>
            <a:spLocks noChangeArrowheads="1"/>
          </p:cNvSpPr>
          <p:nvPr/>
        </p:nvSpPr>
        <p:spPr bwMode="auto">
          <a:xfrm>
            <a:off x="3048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2565" name="Oval 37"/>
          <p:cNvSpPr>
            <a:spLocks noChangeArrowheads="1"/>
          </p:cNvSpPr>
          <p:nvPr/>
        </p:nvSpPr>
        <p:spPr bwMode="auto">
          <a:xfrm>
            <a:off x="304800" y="28956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2566" name="Oval 38"/>
          <p:cNvSpPr>
            <a:spLocks noChangeArrowheads="1"/>
          </p:cNvSpPr>
          <p:nvPr/>
        </p:nvSpPr>
        <p:spPr bwMode="auto">
          <a:xfrm>
            <a:off x="2286000" y="2971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2567" name="Line 39"/>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22568" name="Line 40"/>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22569" name="Line 4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22570" name="Line 42"/>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22571" name="Text Box 43"/>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t>SID</a:t>
            </a:r>
          </a:p>
        </p:txBody>
      </p:sp>
      <p:sp>
        <p:nvSpPr>
          <p:cNvPr id="22572" name="Text Box 44"/>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t>Name</a:t>
            </a:r>
          </a:p>
        </p:txBody>
      </p:sp>
      <p:sp>
        <p:nvSpPr>
          <p:cNvPr id="22573" name="Text Box 45"/>
          <p:cNvSpPr txBox="1">
            <a:spLocks noChangeArrowheads="1"/>
          </p:cNvSpPr>
          <p:nvPr/>
        </p:nvSpPr>
        <p:spPr bwMode="auto">
          <a:xfrm>
            <a:off x="457200" y="2971800"/>
            <a:ext cx="990600" cy="366713"/>
          </a:xfrm>
          <a:prstGeom prst="rect">
            <a:avLst/>
          </a:prstGeom>
          <a:noFill/>
          <a:ln w="9525">
            <a:noFill/>
            <a:miter lim="800000"/>
            <a:headEnd/>
            <a:tailEnd/>
          </a:ln>
          <a:effectLst/>
        </p:spPr>
        <p:txBody>
          <a:bodyPr wrap="square">
            <a:spAutoFit/>
          </a:bodyPr>
          <a:lstStyle/>
          <a:p>
            <a:pPr>
              <a:spcBef>
                <a:spcPct val="50000"/>
              </a:spcBef>
            </a:pPr>
            <a:r>
              <a:rPr lang="en-US" altLang="zh-TW" dirty="0"/>
              <a:t>Major</a:t>
            </a:r>
          </a:p>
        </p:txBody>
      </p:sp>
      <p:sp>
        <p:nvSpPr>
          <p:cNvPr id="22574" name="Text Box 46"/>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t>GPA</a:t>
            </a:r>
          </a:p>
        </p:txBody>
      </p:sp>
      <p:sp>
        <p:nvSpPr>
          <p:cNvPr id="22575" name="AutoShape 47"/>
          <p:cNvSpPr>
            <a:spLocks noChangeArrowheads="1"/>
          </p:cNvSpPr>
          <p:nvPr/>
        </p:nvSpPr>
        <p:spPr bwMode="auto">
          <a:xfrm>
            <a:off x="3733800" y="1905000"/>
            <a:ext cx="1676400" cy="762000"/>
          </a:xfrm>
          <a:prstGeom prst="flowChartDecision">
            <a:avLst/>
          </a:prstGeom>
          <a:noFill/>
          <a:ln w="9525">
            <a:solidFill>
              <a:schemeClr val="tx1"/>
            </a:solidFill>
            <a:miter lim="800000"/>
            <a:headEnd/>
            <a:tailEnd/>
          </a:ln>
          <a:effectLst/>
        </p:spPr>
        <p:txBody>
          <a:bodyPr wrap="none" anchor="ctr"/>
          <a:lstStyle/>
          <a:p>
            <a:endParaRPr lang="en-US"/>
          </a:p>
        </p:txBody>
      </p:sp>
      <p:sp>
        <p:nvSpPr>
          <p:cNvPr id="22576" name="Rectangle 48"/>
          <p:cNvSpPr>
            <a:spLocks noChangeArrowheads="1"/>
          </p:cNvSpPr>
          <p:nvPr/>
        </p:nvSpPr>
        <p:spPr bwMode="auto">
          <a:xfrm>
            <a:off x="6553200" y="2057400"/>
            <a:ext cx="1219200" cy="533400"/>
          </a:xfrm>
          <a:prstGeom prst="rect">
            <a:avLst/>
          </a:prstGeom>
          <a:noFill/>
          <a:ln w="9525">
            <a:solidFill>
              <a:schemeClr val="tx1"/>
            </a:solidFill>
            <a:miter lim="800000"/>
            <a:headEnd/>
            <a:tailEnd/>
          </a:ln>
          <a:effectLst/>
        </p:spPr>
        <p:txBody>
          <a:bodyPr wrap="none" anchor="ctr"/>
          <a:lstStyle/>
          <a:p>
            <a:endParaRPr lang="en-US"/>
          </a:p>
        </p:txBody>
      </p:sp>
      <p:sp>
        <p:nvSpPr>
          <p:cNvPr id="22577" name="Oval 49"/>
          <p:cNvSpPr>
            <a:spLocks noChangeArrowheads="1"/>
          </p:cNvSpPr>
          <p:nvPr/>
        </p:nvSpPr>
        <p:spPr bwMode="auto">
          <a:xfrm>
            <a:off x="73152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2578" name="Text Box 50"/>
          <p:cNvSpPr txBox="1">
            <a:spLocks noChangeArrowheads="1"/>
          </p:cNvSpPr>
          <p:nvPr/>
        </p:nvSpPr>
        <p:spPr bwMode="auto">
          <a:xfrm>
            <a:off x="7467600" y="1295400"/>
            <a:ext cx="1143000" cy="366713"/>
          </a:xfrm>
          <a:prstGeom prst="rect">
            <a:avLst/>
          </a:prstGeom>
          <a:noFill/>
          <a:ln w="9525">
            <a:noFill/>
            <a:miter lim="800000"/>
            <a:headEnd/>
            <a:tailEnd/>
          </a:ln>
          <a:effectLst/>
        </p:spPr>
        <p:txBody>
          <a:bodyPr>
            <a:spAutoFit/>
          </a:bodyPr>
          <a:lstStyle/>
          <a:p>
            <a:pPr>
              <a:spcBef>
                <a:spcPct val="50000"/>
              </a:spcBef>
            </a:pPr>
            <a:r>
              <a:rPr lang="en-US" altLang="zh-TW" u="sng"/>
              <a:t>SSN</a:t>
            </a:r>
          </a:p>
        </p:txBody>
      </p:sp>
      <p:sp>
        <p:nvSpPr>
          <p:cNvPr id="22579" name="Line 51"/>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22580"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2581" name="Text Box 53"/>
          <p:cNvSpPr txBox="1">
            <a:spLocks noChangeArrowheads="1"/>
          </p:cNvSpPr>
          <p:nvPr/>
        </p:nvSpPr>
        <p:spPr bwMode="auto">
          <a:xfrm>
            <a:off x="6629400" y="2133600"/>
            <a:ext cx="1295400" cy="366713"/>
          </a:xfrm>
          <a:prstGeom prst="rect">
            <a:avLst/>
          </a:prstGeom>
          <a:noFill/>
          <a:ln w="9525">
            <a:noFill/>
            <a:miter lim="800000"/>
            <a:headEnd/>
            <a:tailEnd/>
          </a:ln>
          <a:effectLst/>
        </p:spPr>
        <p:txBody>
          <a:bodyPr>
            <a:spAutoFit/>
          </a:bodyPr>
          <a:lstStyle/>
          <a:p>
            <a:pPr>
              <a:spcBef>
                <a:spcPct val="50000"/>
              </a:spcBef>
            </a:pPr>
            <a:r>
              <a:rPr lang="en-US" altLang="zh-TW"/>
              <a:t>Professor</a:t>
            </a:r>
          </a:p>
        </p:txBody>
      </p:sp>
      <p:sp>
        <p:nvSpPr>
          <p:cNvPr id="22583" name="Text Box 55"/>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of this table is </a:t>
            </a:r>
            <a:r>
              <a:rPr lang="en-US" altLang="zh-TW" i="1"/>
              <a:t>SID</a:t>
            </a:r>
            <a:r>
              <a:rPr lang="en-US" altLang="zh-TW"/>
              <a:t> </a:t>
            </a:r>
          </a:p>
        </p:txBody>
      </p:sp>
      <p:sp>
        <p:nvSpPr>
          <p:cNvPr id="22584" name="Line 56"/>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p:spPr>
        <p:txBody>
          <a:bodyPr/>
          <a:lstStyle/>
          <a:p>
            <a:endParaRPr lang="en-US"/>
          </a:p>
        </p:txBody>
      </p:sp>
      <p:sp>
        <p:nvSpPr>
          <p:cNvPr id="22585" name="Oval 57"/>
          <p:cNvSpPr>
            <a:spLocks noChangeArrowheads="1"/>
          </p:cNvSpPr>
          <p:nvPr/>
        </p:nvSpPr>
        <p:spPr bwMode="auto">
          <a:xfrm>
            <a:off x="50292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2586" name="Text Box 58"/>
          <p:cNvSpPr txBox="1">
            <a:spLocks noChangeArrowheads="1"/>
          </p:cNvSpPr>
          <p:nvPr/>
        </p:nvSpPr>
        <p:spPr bwMode="auto">
          <a:xfrm>
            <a:off x="5029200" y="1295400"/>
            <a:ext cx="1295400" cy="366713"/>
          </a:xfrm>
          <a:prstGeom prst="rect">
            <a:avLst/>
          </a:prstGeom>
          <a:noFill/>
          <a:ln w="9525">
            <a:noFill/>
            <a:miter lim="800000"/>
            <a:headEnd/>
            <a:tailEnd/>
          </a:ln>
          <a:effectLst/>
        </p:spPr>
        <p:txBody>
          <a:bodyPr>
            <a:spAutoFit/>
          </a:bodyPr>
          <a:lstStyle/>
          <a:p>
            <a:pPr>
              <a:spcBef>
                <a:spcPct val="50000"/>
              </a:spcBef>
            </a:pPr>
            <a:r>
              <a:rPr lang="en-US" altLang="zh-TW" dirty="0"/>
              <a:t>Semester</a:t>
            </a:r>
          </a:p>
        </p:txBody>
      </p:sp>
      <p:sp>
        <p:nvSpPr>
          <p:cNvPr id="22587" name="Line 59"/>
          <p:cNvSpPr>
            <a:spLocks noChangeShapeType="1"/>
          </p:cNvSpPr>
          <p:nvPr/>
        </p:nvSpPr>
        <p:spPr bwMode="auto">
          <a:xfrm flipV="1">
            <a:off x="4953000" y="1752600"/>
            <a:ext cx="381000" cy="304800"/>
          </a:xfrm>
          <a:prstGeom prst="line">
            <a:avLst/>
          </a:prstGeom>
          <a:noFill/>
          <a:ln w="9525">
            <a:solidFill>
              <a:schemeClr val="tx1"/>
            </a:solidFill>
            <a:round/>
            <a:headEnd/>
            <a:tailEnd/>
          </a:ln>
          <a:effectLst/>
        </p:spPr>
        <p:txBody>
          <a:bodyPr/>
          <a:lstStyle/>
          <a:p>
            <a:endParaRPr lang="en-US"/>
          </a:p>
        </p:txBody>
      </p:sp>
      <p:sp>
        <p:nvSpPr>
          <p:cNvPr id="22588" name="Oval 60"/>
          <p:cNvSpPr>
            <a:spLocks noChangeArrowheads="1"/>
          </p:cNvSpPr>
          <p:nvPr/>
        </p:nvSpPr>
        <p:spPr bwMode="auto">
          <a:xfrm>
            <a:off x="7467600" y="30480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2589" name="Text Box 61"/>
          <p:cNvSpPr txBox="1">
            <a:spLocks noChangeArrowheads="1"/>
          </p:cNvSpPr>
          <p:nvPr/>
        </p:nvSpPr>
        <p:spPr bwMode="auto">
          <a:xfrm>
            <a:off x="7543800" y="3124200"/>
            <a:ext cx="838200" cy="366713"/>
          </a:xfrm>
          <a:prstGeom prst="rect">
            <a:avLst/>
          </a:prstGeom>
          <a:noFill/>
          <a:ln w="9525">
            <a:noFill/>
            <a:miter lim="800000"/>
            <a:headEnd/>
            <a:tailEnd/>
          </a:ln>
          <a:effectLst/>
        </p:spPr>
        <p:txBody>
          <a:bodyPr>
            <a:spAutoFit/>
          </a:bodyPr>
          <a:lstStyle/>
          <a:p>
            <a:pPr>
              <a:spcBef>
                <a:spcPct val="50000"/>
              </a:spcBef>
            </a:pPr>
            <a:r>
              <a:rPr lang="en-US" altLang="zh-TW" dirty="0"/>
              <a:t>Name</a:t>
            </a:r>
          </a:p>
        </p:txBody>
      </p:sp>
      <p:sp>
        <p:nvSpPr>
          <p:cNvPr id="22590" name="Line 62"/>
          <p:cNvSpPr>
            <a:spLocks noChangeShapeType="1"/>
          </p:cNvSpPr>
          <p:nvPr/>
        </p:nvSpPr>
        <p:spPr bwMode="auto">
          <a:xfrm>
            <a:off x="7543800" y="2590800"/>
            <a:ext cx="381000" cy="457200"/>
          </a:xfrm>
          <a:prstGeom prst="line">
            <a:avLst/>
          </a:prstGeom>
          <a:noFill/>
          <a:ln w="9525">
            <a:solidFill>
              <a:schemeClr val="tx1"/>
            </a:solidFill>
            <a:round/>
            <a:headEnd/>
            <a:tailEnd/>
          </a:ln>
          <a:effectLst/>
        </p:spPr>
        <p:txBody>
          <a:bodyPr/>
          <a:lstStyle/>
          <a:p>
            <a:endParaRPr lang="en-US"/>
          </a:p>
        </p:txBody>
      </p:sp>
      <p:sp>
        <p:nvSpPr>
          <p:cNvPr id="22591" name="Line 63"/>
          <p:cNvSpPr>
            <a:spLocks noChangeShapeType="1"/>
          </p:cNvSpPr>
          <p:nvPr/>
        </p:nvSpPr>
        <p:spPr bwMode="auto">
          <a:xfrm flipH="1">
            <a:off x="2590800" y="2209800"/>
            <a:ext cx="1219200" cy="0"/>
          </a:xfrm>
          <a:prstGeom prst="line">
            <a:avLst/>
          </a:prstGeom>
          <a:noFill/>
          <a:ln w="9525">
            <a:solidFill>
              <a:schemeClr val="tx1"/>
            </a:solidFill>
            <a:round/>
            <a:headEnd/>
            <a:tailEnd/>
          </a:ln>
          <a:effectLst/>
        </p:spPr>
        <p:txBody>
          <a:bodyPr/>
          <a:lstStyle/>
          <a:p>
            <a:endParaRPr lang="en-US"/>
          </a:p>
        </p:txBody>
      </p:sp>
      <p:sp>
        <p:nvSpPr>
          <p:cNvPr id="22593" name="Text Box 65"/>
          <p:cNvSpPr txBox="1">
            <a:spLocks noChangeArrowheads="1"/>
          </p:cNvSpPr>
          <p:nvPr/>
        </p:nvSpPr>
        <p:spPr bwMode="auto">
          <a:xfrm>
            <a:off x="2971800" y="1524000"/>
            <a:ext cx="1981200" cy="369332"/>
          </a:xfrm>
          <a:prstGeom prst="rect">
            <a:avLst/>
          </a:prstGeom>
          <a:noFill/>
          <a:ln w="9525">
            <a:noFill/>
            <a:miter lim="800000"/>
            <a:headEnd/>
            <a:tailEnd/>
          </a:ln>
          <a:effectLst/>
        </p:spPr>
        <p:txBody>
          <a:bodyPr wrap="square">
            <a:spAutoFit/>
          </a:bodyPr>
          <a:lstStyle/>
          <a:p>
            <a:pPr>
              <a:spcBef>
                <a:spcPct val="50000"/>
              </a:spcBef>
            </a:pPr>
            <a:r>
              <a:rPr lang="en-US" altLang="zh-TW" dirty="0"/>
              <a:t>N</a:t>
            </a:r>
            <a:r>
              <a:rPr lang="en-US" altLang="zh-TW" dirty="0" smtClean="0"/>
              <a:t>: 1 </a:t>
            </a:r>
            <a:r>
              <a:rPr lang="en-US" altLang="zh-TW" dirty="0"/>
              <a:t>Relationship</a:t>
            </a:r>
          </a:p>
        </p:txBody>
      </p:sp>
      <p:sp>
        <p:nvSpPr>
          <p:cNvPr id="22594" name="Oval 66"/>
          <p:cNvSpPr>
            <a:spLocks noChangeArrowheads="1"/>
          </p:cNvSpPr>
          <p:nvPr/>
        </p:nvSpPr>
        <p:spPr bwMode="auto">
          <a:xfrm>
            <a:off x="5943600" y="30480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2595" name="Text Box 67"/>
          <p:cNvSpPr txBox="1">
            <a:spLocks noChangeArrowheads="1"/>
          </p:cNvSpPr>
          <p:nvPr/>
        </p:nvSpPr>
        <p:spPr bwMode="auto">
          <a:xfrm>
            <a:off x="6172200" y="3124200"/>
            <a:ext cx="685800" cy="366713"/>
          </a:xfrm>
          <a:prstGeom prst="rect">
            <a:avLst/>
          </a:prstGeom>
          <a:noFill/>
          <a:ln w="9525">
            <a:noFill/>
            <a:miter lim="800000"/>
            <a:headEnd/>
            <a:tailEnd/>
          </a:ln>
          <a:effectLst/>
        </p:spPr>
        <p:txBody>
          <a:bodyPr>
            <a:spAutoFit/>
          </a:bodyPr>
          <a:lstStyle/>
          <a:p>
            <a:pPr>
              <a:spcBef>
                <a:spcPct val="50000"/>
              </a:spcBef>
            </a:pPr>
            <a:r>
              <a:rPr lang="en-US" altLang="zh-TW"/>
              <a:t>Dept</a:t>
            </a:r>
          </a:p>
        </p:txBody>
      </p:sp>
      <p:sp>
        <p:nvSpPr>
          <p:cNvPr id="22596" name="Line 68"/>
          <p:cNvSpPr>
            <a:spLocks noChangeShapeType="1"/>
          </p:cNvSpPr>
          <p:nvPr/>
        </p:nvSpPr>
        <p:spPr bwMode="auto">
          <a:xfrm flipH="1">
            <a:off x="6553200" y="2590800"/>
            <a:ext cx="457200" cy="457200"/>
          </a:xfrm>
          <a:prstGeom prst="line">
            <a:avLst/>
          </a:prstGeom>
          <a:noFill/>
          <a:ln w="9525">
            <a:solidFill>
              <a:schemeClr val="tx1"/>
            </a:solidFill>
            <a:round/>
            <a:headEnd/>
            <a:tailEnd/>
          </a:ln>
          <a:effectLst/>
        </p:spPr>
        <p:txBody>
          <a:bodyPr/>
          <a:lstStyle/>
          <a:p>
            <a:endParaRPr lang="en-US"/>
          </a:p>
        </p:txBody>
      </p:sp>
      <p:sp>
        <p:nvSpPr>
          <p:cNvPr id="22597" name="Line 69"/>
          <p:cNvSpPr>
            <a:spLocks noChangeShapeType="1"/>
          </p:cNvSpPr>
          <p:nvPr/>
        </p:nvSpPr>
        <p:spPr bwMode="auto">
          <a:xfrm>
            <a:off x="2590800" y="2362200"/>
            <a:ext cx="1295400" cy="0"/>
          </a:xfrm>
          <a:prstGeom prst="line">
            <a:avLst/>
          </a:prstGeom>
          <a:noFill/>
          <a:ln w="9525">
            <a:solidFill>
              <a:schemeClr val="tx1"/>
            </a:solidFill>
            <a:round/>
            <a:headEnd/>
            <a:tailEnd/>
          </a:ln>
          <a:effectLst/>
        </p:spPr>
        <p:txBody>
          <a:bodyPr/>
          <a:lstStyle/>
          <a:p>
            <a:endParaRPr lang="en-US"/>
          </a:p>
        </p:txBody>
      </p:sp>
      <p:sp>
        <p:nvSpPr>
          <p:cNvPr id="22598" name="Text Box 70"/>
          <p:cNvSpPr txBox="1">
            <a:spLocks noChangeArrowheads="1"/>
          </p:cNvSpPr>
          <p:nvPr/>
        </p:nvSpPr>
        <p:spPr bwMode="auto">
          <a:xfrm>
            <a:off x="4114800" y="2057400"/>
            <a:ext cx="1295400" cy="366713"/>
          </a:xfrm>
          <a:prstGeom prst="rect">
            <a:avLst/>
          </a:prstGeom>
          <a:noFill/>
          <a:ln w="9525">
            <a:noFill/>
            <a:miter lim="800000"/>
            <a:headEnd/>
            <a:tailEnd/>
          </a:ln>
          <a:effectLst/>
        </p:spPr>
        <p:txBody>
          <a:bodyPr>
            <a:spAutoFit/>
          </a:bodyPr>
          <a:lstStyle/>
          <a:p>
            <a:pPr>
              <a:spcBef>
                <a:spcPct val="50000"/>
              </a:spcBef>
            </a:pPr>
            <a:r>
              <a:rPr lang="en-US" altLang="zh-TW"/>
              <a:t>Advisor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2"/>
          </p:nvPr>
        </p:nvSpPr>
        <p:spPr/>
        <p:txBody>
          <a:bodyPr/>
          <a:lstStyle/>
          <a:p>
            <a:pPr>
              <a:defRPr/>
            </a:pPr>
            <a:fld id="{479D330F-5209-47E1-83F3-B2D7A3338171}" type="slidenum">
              <a:rPr lang="en-US"/>
              <a:pPr>
                <a:defRPr/>
              </a:pPr>
              <a:t>19</a:t>
            </a:fld>
            <a:endParaRPr lang="en-US"/>
          </a:p>
        </p:txBody>
      </p:sp>
      <p:pic>
        <p:nvPicPr>
          <p:cNvPr id="33795" name="Picture 5" descr="0"/>
          <p:cNvPicPr>
            <a:picLocks noChangeAspect="1" noChangeArrowheads="1"/>
          </p:cNvPicPr>
          <p:nvPr/>
        </p:nvPicPr>
        <p:blipFill>
          <a:blip r:embed="rId2" cstate="print"/>
          <a:srcRect/>
          <a:stretch>
            <a:fillRect/>
          </a:stretch>
        </p:blipFill>
        <p:spPr bwMode="auto">
          <a:xfrm>
            <a:off x="0" y="2008187"/>
            <a:ext cx="4146550" cy="4849813"/>
          </a:xfrm>
          <a:prstGeom prst="rect">
            <a:avLst/>
          </a:prstGeom>
          <a:noFill/>
          <a:ln w="9525">
            <a:noFill/>
            <a:miter lim="800000"/>
            <a:headEnd/>
            <a:tailEnd/>
          </a:ln>
        </p:spPr>
      </p:pic>
      <p:pic>
        <p:nvPicPr>
          <p:cNvPr id="33796" name="Picture 6" descr="0"/>
          <p:cNvPicPr>
            <a:picLocks noChangeAspect="1" noChangeArrowheads="1"/>
          </p:cNvPicPr>
          <p:nvPr/>
        </p:nvPicPr>
        <p:blipFill>
          <a:blip r:embed="rId3" cstate="print"/>
          <a:srcRect/>
          <a:stretch>
            <a:fillRect/>
          </a:stretch>
        </p:blipFill>
        <p:spPr bwMode="auto">
          <a:xfrm>
            <a:off x="3810000" y="1371600"/>
            <a:ext cx="5054600" cy="5486400"/>
          </a:xfrm>
          <a:prstGeom prst="rect">
            <a:avLst/>
          </a:prstGeom>
          <a:noFill/>
          <a:ln w="9525">
            <a:noFill/>
            <a:miter lim="800000"/>
            <a:headEnd/>
            <a:tailEnd/>
          </a:ln>
        </p:spPr>
      </p:pic>
      <p:sp>
        <p:nvSpPr>
          <p:cNvPr id="5" name="Rectangle 4"/>
          <p:cNvSpPr/>
          <p:nvPr/>
        </p:nvSpPr>
        <p:spPr>
          <a:xfrm>
            <a:off x="228600" y="228600"/>
            <a:ext cx="8610600" cy="1138773"/>
          </a:xfrm>
          <a:prstGeom prst="rect">
            <a:avLst/>
          </a:prstGeom>
        </p:spPr>
        <p:txBody>
          <a:bodyPr wrap="square">
            <a:spAutoFit/>
          </a:bodyPr>
          <a:lstStyle/>
          <a:p>
            <a:pPr marL="640080" lvl="1" indent="-237744">
              <a:defRPr/>
            </a:pPr>
            <a:r>
              <a:rPr lang="en-US" sz="2800" b="1" dirty="0" smtClean="0">
                <a:solidFill>
                  <a:srgbClr val="002060"/>
                </a:solidFill>
              </a:rPr>
              <a:t>4. M:N relationships</a:t>
            </a:r>
          </a:p>
          <a:p>
            <a:pPr marL="640080" lvl="1" indent="-237744">
              <a:defRPr/>
            </a:pPr>
            <a:r>
              <a:rPr lang="en-US" sz="2000" dirty="0" smtClean="0"/>
              <a:t>   Create another relation and include primary keys of all relations as primary key of new relation</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250825" y="303213"/>
            <a:ext cx="8534400" cy="842962"/>
          </a:xfrm>
        </p:spPr>
        <p:txBody>
          <a:bodyPr/>
          <a:lstStyle/>
          <a:p>
            <a:r>
              <a:rPr lang="en-US" sz="3600" b="1" dirty="0" smtClean="0"/>
              <a:t>  Outline</a:t>
            </a:r>
            <a:endParaRPr lang="en-US" sz="3600" b="1" dirty="0"/>
          </a:p>
        </p:txBody>
      </p:sp>
      <p:sp>
        <p:nvSpPr>
          <p:cNvPr id="71685" name="Rectangle 5"/>
          <p:cNvSpPr>
            <a:spLocks noGrp="1" noChangeArrowheads="1"/>
          </p:cNvSpPr>
          <p:nvPr>
            <p:ph type="body" idx="1"/>
          </p:nvPr>
        </p:nvSpPr>
        <p:spPr>
          <a:xfrm>
            <a:off x="685800" y="1389063"/>
            <a:ext cx="8458200" cy="4811712"/>
          </a:xfrm>
        </p:spPr>
        <p:txBody>
          <a:bodyPr/>
          <a:lstStyle/>
          <a:p>
            <a:pPr>
              <a:lnSpc>
                <a:spcPct val="80000"/>
              </a:lnSpc>
            </a:pPr>
            <a:endParaRPr lang="en-US" sz="2000" b="1" dirty="0"/>
          </a:p>
          <a:p>
            <a:pPr>
              <a:lnSpc>
                <a:spcPct val="80000"/>
              </a:lnSpc>
            </a:pPr>
            <a:r>
              <a:rPr lang="en-US" sz="2800" b="1" dirty="0">
                <a:latin typeface="Arial" charset="0"/>
              </a:rPr>
              <a:t>ER-to-Relational Mapping Algorithm</a:t>
            </a:r>
            <a:r>
              <a:rPr lang="en-US" sz="2800" b="1" dirty="0"/>
              <a:t> </a:t>
            </a:r>
          </a:p>
          <a:p>
            <a:pPr>
              <a:lnSpc>
                <a:spcPct val="80000"/>
              </a:lnSpc>
              <a:buFont typeface="Wingdings" pitchFamily="2" charset="2"/>
              <a:buNone/>
            </a:pPr>
            <a:endParaRPr lang="en-US" sz="1000" b="1" dirty="0"/>
          </a:p>
          <a:p>
            <a:pPr>
              <a:lnSpc>
                <a:spcPct val="80000"/>
              </a:lnSpc>
              <a:buFont typeface="Wingdings" pitchFamily="2" charset="2"/>
              <a:buNone/>
            </a:pPr>
            <a:r>
              <a:rPr lang="en-US" sz="2000" b="1" dirty="0"/>
              <a:t>	</a:t>
            </a:r>
            <a:r>
              <a:rPr lang="en-US" sz="2000" dirty="0"/>
              <a:t>Step 1: Mapping of </a:t>
            </a:r>
            <a:r>
              <a:rPr lang="en-US" sz="2000" dirty="0" smtClean="0"/>
              <a:t>Regular/strong </a:t>
            </a:r>
            <a:r>
              <a:rPr lang="en-US" sz="2000" dirty="0"/>
              <a:t>Entity Types</a:t>
            </a:r>
          </a:p>
          <a:p>
            <a:pPr>
              <a:lnSpc>
                <a:spcPct val="80000"/>
              </a:lnSpc>
              <a:buFont typeface="Wingdings" pitchFamily="2" charset="2"/>
              <a:buNone/>
            </a:pPr>
            <a:r>
              <a:rPr lang="en-US" sz="2000" dirty="0"/>
              <a:t>	Step 2: Mapping of Weak Entity Types</a:t>
            </a:r>
          </a:p>
          <a:p>
            <a:pPr>
              <a:lnSpc>
                <a:spcPct val="80000"/>
              </a:lnSpc>
              <a:buFont typeface="Wingdings" pitchFamily="2" charset="2"/>
              <a:buNone/>
            </a:pPr>
            <a:r>
              <a:rPr lang="en-US" sz="2000" dirty="0"/>
              <a:t>	Step 3: Mapping of Binary 1:1 </a:t>
            </a:r>
            <a:r>
              <a:rPr lang="en-US" sz="2000" dirty="0" smtClean="0"/>
              <a:t>Relationship </a:t>
            </a:r>
            <a:r>
              <a:rPr lang="en-US" sz="2000" dirty="0"/>
              <a:t>Types</a:t>
            </a:r>
          </a:p>
          <a:p>
            <a:pPr>
              <a:lnSpc>
                <a:spcPct val="80000"/>
              </a:lnSpc>
              <a:buFont typeface="Wingdings" pitchFamily="2" charset="2"/>
              <a:buNone/>
            </a:pPr>
            <a:r>
              <a:rPr lang="en-US" sz="2000" dirty="0"/>
              <a:t>	Step 4: Mapping of Binary 1:N Relationship Types.</a:t>
            </a:r>
          </a:p>
          <a:p>
            <a:pPr>
              <a:lnSpc>
                <a:spcPct val="80000"/>
              </a:lnSpc>
              <a:buFont typeface="Wingdings" pitchFamily="2" charset="2"/>
              <a:buNone/>
            </a:pPr>
            <a:r>
              <a:rPr lang="en-US" sz="2000" dirty="0"/>
              <a:t>	Step 5: Mapping of Binary M:N Relationship Types.</a:t>
            </a:r>
          </a:p>
          <a:p>
            <a:pPr>
              <a:lnSpc>
                <a:spcPct val="80000"/>
              </a:lnSpc>
              <a:buFont typeface="Wingdings" pitchFamily="2" charset="2"/>
              <a:buNone/>
            </a:pPr>
            <a:r>
              <a:rPr lang="en-US" sz="2000" dirty="0"/>
              <a:t>	</a:t>
            </a:r>
            <a:r>
              <a:rPr lang="en-US" sz="2000" dirty="0" smtClean="0"/>
              <a:t>Step </a:t>
            </a:r>
            <a:r>
              <a:rPr lang="en-US" sz="2000" dirty="0"/>
              <a:t>6</a:t>
            </a:r>
            <a:r>
              <a:rPr lang="en-US" sz="2000" dirty="0" smtClean="0"/>
              <a:t>: </a:t>
            </a:r>
            <a:r>
              <a:rPr lang="en-US" sz="2000" dirty="0"/>
              <a:t>Mapping of N-</a:t>
            </a:r>
            <a:r>
              <a:rPr lang="en-US" sz="2000" dirty="0" err="1"/>
              <a:t>ary</a:t>
            </a:r>
            <a:r>
              <a:rPr lang="en-US" sz="2000" dirty="0"/>
              <a:t> Relationship Types.</a:t>
            </a:r>
          </a:p>
          <a:p>
            <a:pPr>
              <a:lnSpc>
                <a:spcPct val="80000"/>
              </a:lnSpc>
              <a:buFont typeface="Wingdings" pitchFamily="2" charset="2"/>
              <a:buNone/>
            </a:pPr>
            <a:endParaRPr lang="en-US" sz="2000" dirty="0"/>
          </a:p>
          <a:p>
            <a:pPr>
              <a:lnSpc>
                <a:spcPct val="80000"/>
              </a:lnSpc>
            </a:pPr>
            <a:r>
              <a:rPr lang="en-US" sz="2800" b="1" dirty="0">
                <a:latin typeface="Arial" charset="0"/>
              </a:rPr>
              <a:t>Mapping EER Model Constructs to Relations</a:t>
            </a:r>
            <a:r>
              <a:rPr lang="en-US" sz="2800" b="1" dirty="0"/>
              <a:t> </a:t>
            </a:r>
          </a:p>
          <a:p>
            <a:pPr>
              <a:lnSpc>
                <a:spcPct val="80000"/>
              </a:lnSpc>
              <a:buFont typeface="Wingdings" pitchFamily="2" charset="2"/>
              <a:buNone/>
            </a:pPr>
            <a:r>
              <a:rPr lang="en-US" sz="1000" b="1" dirty="0"/>
              <a:t>	</a:t>
            </a:r>
          </a:p>
          <a:p>
            <a:pPr>
              <a:lnSpc>
                <a:spcPct val="80000"/>
              </a:lnSpc>
              <a:buFont typeface="Wingdings" pitchFamily="2" charset="2"/>
              <a:buNone/>
            </a:pPr>
            <a:r>
              <a:rPr lang="en-US" sz="2000" b="1" dirty="0"/>
              <a:t>     </a:t>
            </a:r>
            <a:r>
              <a:rPr lang="en-US" sz="2000" dirty="0"/>
              <a:t>Step </a:t>
            </a:r>
            <a:r>
              <a:rPr lang="en-US" sz="2000" dirty="0" smtClean="0"/>
              <a:t>7: </a:t>
            </a:r>
            <a:r>
              <a:rPr lang="en-US" sz="2000" dirty="0"/>
              <a:t>Options for Mapping Specialization or Generalization.</a:t>
            </a:r>
          </a:p>
          <a:p>
            <a:pPr>
              <a:lnSpc>
                <a:spcPct val="80000"/>
              </a:lnSpc>
              <a:buFont typeface="Wingdings" pitchFamily="2" charset="2"/>
              <a:buNone/>
            </a:pPr>
            <a:r>
              <a:rPr lang="en-US" sz="2000" dirty="0"/>
              <a:t>     Step </a:t>
            </a:r>
            <a:r>
              <a:rPr lang="en-US" sz="2000" dirty="0" smtClean="0"/>
              <a:t>8: </a:t>
            </a:r>
            <a:r>
              <a:rPr lang="en-US" sz="2000" dirty="0"/>
              <a:t>Mapping of Union Types (Categories).</a:t>
            </a:r>
          </a:p>
          <a:p>
            <a:pPr>
              <a:lnSpc>
                <a:spcPct val="80000"/>
              </a:lnSpc>
              <a:buFont typeface="Wingdings" pitchFamily="2" charset="2"/>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sz="4000">
                <a:solidFill>
                  <a:srgbClr val="0000FF"/>
                </a:solidFill>
              </a:rPr>
              <a:t>Representing Relationship Set</a:t>
            </a:r>
            <a:br>
              <a:rPr lang="en-US" altLang="zh-TW" sz="4000">
                <a:solidFill>
                  <a:srgbClr val="0000FF"/>
                </a:solidFill>
              </a:rPr>
            </a:br>
            <a:r>
              <a:rPr lang="en-US" altLang="zh-TW" sz="3200">
                <a:solidFill>
                  <a:srgbClr val="0000FF"/>
                </a:solidFill>
              </a:rPr>
              <a:t>N-ary Relationship</a:t>
            </a:r>
          </a:p>
        </p:txBody>
      </p:sp>
      <p:sp>
        <p:nvSpPr>
          <p:cNvPr id="24579" name="Rectangle 3"/>
          <p:cNvSpPr>
            <a:spLocks noGrp="1" noChangeArrowheads="1"/>
          </p:cNvSpPr>
          <p:nvPr>
            <p:ph idx="1"/>
          </p:nvPr>
        </p:nvSpPr>
        <p:spPr/>
        <p:txBody>
          <a:bodyPr/>
          <a:lstStyle/>
          <a:p>
            <a:pPr lvl="1"/>
            <a:r>
              <a:rPr lang="en-US" altLang="zh-TW" sz="2400" dirty="0" smtClean="0"/>
              <a:t>Build </a:t>
            </a:r>
            <a:r>
              <a:rPr lang="en-US" altLang="zh-TW" sz="2400" dirty="0"/>
              <a:t>a new table with as many columns as there are attributes for the union of the primary keys of all participating entity sets.</a:t>
            </a:r>
          </a:p>
          <a:p>
            <a:pPr lvl="1"/>
            <a:r>
              <a:rPr lang="en-US" altLang="zh-TW" sz="2400" dirty="0"/>
              <a:t>Augment additional columns for descriptive attributes of the relationship set (if necessary)</a:t>
            </a:r>
          </a:p>
          <a:p>
            <a:pPr lvl="1"/>
            <a:r>
              <a:rPr lang="en-US" altLang="zh-TW" sz="2400" i="1" dirty="0"/>
              <a:t>The primary key of this table is the union of all primary keys of entity sets that are on “many” side</a:t>
            </a:r>
          </a:p>
          <a:p>
            <a:pPr lvl="1">
              <a:buNone/>
            </a:pPr>
            <a:endParaRPr lang="en-US" altLang="zh-TW"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447800" y="228600"/>
            <a:ext cx="7239000" cy="609600"/>
          </a:xfrm>
          <a:noFill/>
        </p:spPr>
        <p:txBody>
          <a:bodyPr/>
          <a:lstStyle/>
          <a:p>
            <a:r>
              <a:rPr lang="en-US" altLang="zh-TW" sz="3200" dirty="0">
                <a:solidFill>
                  <a:srgbClr val="0000FF"/>
                </a:solidFill>
              </a:rPr>
              <a:t>Example –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gridCol w="1422400"/>
                <a:gridCol w="1422400"/>
                <a:gridCol w="1422400"/>
                <a:gridCol w="1422400"/>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33" name="Rectangle 33"/>
          <p:cNvSpPr>
            <a:spLocks noChangeArrowheads="1"/>
          </p:cNvSpPr>
          <p:nvPr/>
        </p:nvSpPr>
        <p:spPr bwMode="auto">
          <a:xfrm>
            <a:off x="1447800" y="12192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w="9525">
            <a:noFill/>
            <a:miter lim="800000"/>
            <a:headEnd/>
            <a:tailEnd/>
          </a:ln>
          <a:effec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w="9525">
            <a:noFill/>
            <a:miter lim="800000"/>
            <a:headEnd/>
            <a:tailEnd/>
          </a:ln>
          <a:effec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828800" cy="838200"/>
          </a:xfrm>
          <a:prstGeom prst="flowChartDecision">
            <a:avLst/>
          </a:prstGeom>
          <a:noFill/>
          <a:ln w="9525">
            <a:solidFill>
              <a:schemeClr val="tx1"/>
            </a:solidFill>
            <a:miter lim="800000"/>
            <a:headEnd/>
            <a:tailEnd/>
          </a:ln>
          <a:effec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noFill/>
          <a:ln w="9525">
            <a:solidFill>
              <a:schemeClr val="tx1"/>
            </a:solidFill>
            <a:miter lim="800000"/>
            <a:headEnd/>
            <a:tailEnd/>
          </a:ln>
          <a:effectLst/>
        </p:spPr>
        <p:txBody>
          <a:bodyPr wrap="none" anchor="ctr"/>
          <a:lstStyle/>
          <a:p>
            <a:endParaRPr lang="en-US"/>
          </a:p>
        </p:txBody>
      </p:sp>
      <p:sp>
        <p:nvSpPr>
          <p:cNvPr id="25652" name="AutoShape 52"/>
          <p:cNvSpPr>
            <a:spLocks noChangeArrowheads="1"/>
          </p:cNvSpPr>
          <p:nvPr/>
        </p:nvSpPr>
        <p:spPr bwMode="auto">
          <a:xfrm>
            <a:off x="4114800" y="3048000"/>
            <a:ext cx="13716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w="9525">
            <a:noFill/>
            <a:miter lim="800000"/>
            <a:headEnd/>
            <a:tailEnd/>
          </a:ln>
          <a:effec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of this table is </a:t>
            </a:r>
            <a:r>
              <a:rPr lang="en-US" altLang="zh-TW" i="1"/>
              <a:t>P-Key1 + P-Key2 + P-Key3</a:t>
            </a:r>
            <a:r>
              <a:rPr lang="en-US" altLang="zh-TW"/>
              <a:t> </a:t>
            </a:r>
          </a:p>
        </p:txBody>
      </p:sp>
      <p:sp>
        <p:nvSpPr>
          <p:cNvPr id="25655" name="Line 55"/>
          <p:cNvSpPr>
            <a:spLocks noChangeShapeType="1"/>
          </p:cNvSpPr>
          <p:nvPr/>
        </p:nvSpPr>
        <p:spPr bwMode="auto">
          <a:xfrm>
            <a:off x="5562600" y="2286000"/>
            <a:ext cx="990600" cy="0"/>
          </a:xfrm>
          <a:prstGeom prst="line">
            <a:avLst/>
          </a:prstGeom>
          <a:noFill/>
          <a:ln w="9525">
            <a:solidFill>
              <a:schemeClr val="tx1"/>
            </a:solidFill>
            <a:round/>
            <a:headEnd/>
            <a:tailEnd type="triangle" w="med" len="med"/>
          </a:ln>
          <a:effectLst/>
        </p:spPr>
        <p:txBody>
          <a:bodyPr/>
          <a:lstStyle/>
          <a:p>
            <a:endParaRPr lang="en-US"/>
          </a:p>
        </p:txBody>
      </p:sp>
      <p:sp>
        <p:nvSpPr>
          <p:cNvPr id="25656" name="Oval 56"/>
          <p:cNvSpPr>
            <a:spLocks noChangeArrowheads="1"/>
          </p:cNvSpPr>
          <p:nvPr/>
        </p:nvSpPr>
        <p:spPr bwMode="auto">
          <a:xfrm>
            <a:off x="4419600" y="990600"/>
            <a:ext cx="1524000" cy="533400"/>
          </a:xfrm>
          <a:prstGeom prst="ellipse">
            <a:avLst/>
          </a:prstGeom>
          <a:noFill/>
          <a:ln w="9525">
            <a:solidFill>
              <a:schemeClr val="tx1"/>
            </a:solidFill>
            <a:round/>
            <a:headEnd/>
            <a:tailEnd/>
          </a:ln>
          <a:effectLst/>
        </p:spPr>
        <p:txBody>
          <a:bodyPr wrap="none" anchor="ctr"/>
          <a:lstStyle/>
          <a:p>
            <a:endParaRPr lang="en-US"/>
          </a:p>
        </p:txBody>
      </p:sp>
      <p:sp>
        <p:nvSpPr>
          <p:cNvPr id="25657" name="Text Box 57"/>
          <p:cNvSpPr txBox="1">
            <a:spLocks noChangeArrowheads="1"/>
          </p:cNvSpPr>
          <p:nvPr/>
        </p:nvSpPr>
        <p:spPr bwMode="auto">
          <a:xfrm>
            <a:off x="4495800" y="1066800"/>
            <a:ext cx="1600200" cy="366713"/>
          </a:xfrm>
          <a:prstGeom prst="rect">
            <a:avLst/>
          </a:prstGeom>
          <a:noFill/>
          <a:ln w="9525">
            <a:noFill/>
            <a:miter lim="800000"/>
            <a:headEnd/>
            <a:tailEnd/>
          </a:ln>
          <a:effectLst/>
        </p:spPr>
        <p:txBody>
          <a:bodyPr wrap="square">
            <a:spAutoFit/>
          </a:bodyPr>
          <a:lstStyle/>
          <a:p>
            <a:pPr>
              <a:spcBef>
                <a:spcPct val="50000"/>
              </a:spcBef>
            </a:pPr>
            <a:r>
              <a:rPr lang="en-US" altLang="zh-TW" dirty="0"/>
              <a:t>D-Attribute</a:t>
            </a:r>
          </a:p>
        </p:txBody>
      </p:sp>
      <p:sp>
        <p:nvSpPr>
          <p:cNvPr id="25658" name="Line 58"/>
          <p:cNvSpPr>
            <a:spLocks noChangeShapeType="1"/>
          </p:cNvSpPr>
          <p:nvPr/>
        </p:nvSpPr>
        <p:spPr bwMode="auto">
          <a:xfrm flipV="1">
            <a:off x="4876800" y="1524000"/>
            <a:ext cx="76200" cy="457200"/>
          </a:xfrm>
          <a:prstGeom prst="line">
            <a:avLst/>
          </a:prstGeom>
          <a:noFill/>
          <a:ln w="9525">
            <a:solidFill>
              <a:schemeClr val="tx1"/>
            </a:solidFill>
            <a:round/>
            <a:headEnd/>
            <a:tailEnd/>
          </a:ln>
          <a:effectLst/>
        </p:spPr>
        <p:txBody>
          <a:bodyPr/>
          <a:lstStyle/>
          <a:p>
            <a:endParaRPr lang="en-US"/>
          </a:p>
        </p:txBody>
      </p:sp>
      <p:sp>
        <p:nvSpPr>
          <p:cNvPr id="25668" name="Text Box 68"/>
          <p:cNvSpPr txBox="1">
            <a:spLocks noChangeArrowheads="1"/>
          </p:cNvSpPr>
          <p:nvPr/>
        </p:nvSpPr>
        <p:spPr bwMode="auto">
          <a:xfrm>
            <a:off x="3810000" y="2133600"/>
            <a:ext cx="1600200" cy="369332"/>
          </a:xfrm>
          <a:prstGeom prst="rect">
            <a:avLst/>
          </a:prstGeom>
          <a:noFill/>
          <a:ln w="9525">
            <a:noFill/>
            <a:miter lim="800000"/>
            <a:headEnd/>
            <a:tailEnd/>
          </a:ln>
          <a:effectLst/>
        </p:spPr>
        <p:txBody>
          <a:bodyPr>
            <a:spAutoFit/>
          </a:bodyPr>
          <a:lstStyle/>
          <a:p>
            <a:pPr>
              <a:spcBef>
                <a:spcPct val="50000"/>
              </a:spcBef>
            </a:pPr>
            <a:r>
              <a:rPr lang="en-US" altLang="zh-TW" dirty="0"/>
              <a:t>A relationship</a:t>
            </a:r>
          </a:p>
        </p:txBody>
      </p:sp>
      <p:sp>
        <p:nvSpPr>
          <p:cNvPr id="25669" name="Oval 69"/>
          <p:cNvSpPr>
            <a:spLocks noChangeArrowheads="1"/>
          </p:cNvSpPr>
          <p:nvPr/>
        </p:nvSpPr>
        <p:spPr bwMode="auto">
          <a:xfrm>
            <a:off x="7162800" y="9906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w="9525">
            <a:noFill/>
            <a:miter lim="800000"/>
            <a:headEnd/>
            <a:tailEnd/>
          </a:ln>
          <a:effec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w="9525">
            <a:noFill/>
            <a:miter lim="800000"/>
            <a:headEnd/>
            <a:tailEnd/>
          </a:ln>
          <a:effec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w="9525">
            <a:noFill/>
            <a:miter lim="800000"/>
            <a:headEnd/>
            <a:tailEnd/>
          </a:ln>
          <a:effec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w="9525">
            <a:noFill/>
            <a:miter lim="800000"/>
            <a:headEnd/>
            <a:tailEnd/>
          </a:ln>
          <a:effec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w="9525">
            <a:noFill/>
            <a:miter lim="800000"/>
            <a:headEnd/>
            <a:tailEnd/>
          </a:ln>
          <a:effec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p:spPr>
        <p:txBody>
          <a:bodyPr/>
          <a:lstStyle/>
          <a:p>
            <a:endParaRPr lang="en-US"/>
          </a:p>
        </p:txBody>
      </p:sp>
      <p:sp>
        <p:nvSpPr>
          <p:cNvPr id="25685" name="Line 85"/>
          <p:cNvSpPr>
            <a:spLocks noChangeShapeType="1"/>
          </p:cNvSpPr>
          <p:nvPr/>
        </p:nvSpPr>
        <p:spPr bwMode="auto">
          <a:xfrm>
            <a:off x="2590800" y="1447800"/>
            <a:ext cx="1752600" cy="609600"/>
          </a:xfrm>
          <a:prstGeom prst="line">
            <a:avLst/>
          </a:prstGeom>
          <a:noFill/>
          <a:ln w="9525">
            <a:solidFill>
              <a:schemeClr val="tx1"/>
            </a:solidFill>
            <a:round/>
            <a:headEnd/>
            <a:tailEnd/>
          </a:ln>
          <a:effectLst/>
        </p:spPr>
        <p:txBody>
          <a:bodyPr/>
          <a:lstStyle/>
          <a:p>
            <a:endParaRPr lang="en-US"/>
          </a:p>
        </p:txBody>
      </p:sp>
      <p:sp>
        <p:nvSpPr>
          <p:cNvPr id="25686" name="Line 86"/>
          <p:cNvSpPr>
            <a:spLocks noChangeShapeType="1"/>
          </p:cNvSpPr>
          <p:nvPr/>
        </p:nvSpPr>
        <p:spPr bwMode="auto">
          <a:xfrm flipV="1">
            <a:off x="2514600" y="2362200"/>
            <a:ext cx="1219200" cy="152400"/>
          </a:xfrm>
          <a:prstGeom prst="line">
            <a:avLst/>
          </a:prstGeom>
          <a:noFill/>
          <a:ln w="9525">
            <a:solidFill>
              <a:schemeClr val="tx1"/>
            </a:solidFill>
            <a:round/>
            <a:headEnd/>
            <a:tailEnd/>
          </a:ln>
          <a:effectLst/>
        </p:spPr>
        <p:txBody>
          <a:bodyPr/>
          <a:lstStyle/>
          <a:p>
            <a:endParaRPr lang="en-US"/>
          </a:p>
        </p:txBody>
      </p:sp>
      <p:sp>
        <p:nvSpPr>
          <p:cNvPr id="25687" name="Line 87"/>
          <p:cNvSpPr>
            <a:spLocks noChangeShapeType="1"/>
          </p:cNvSpPr>
          <p:nvPr/>
        </p:nvSpPr>
        <p:spPr bwMode="auto">
          <a:xfrm flipV="1">
            <a:off x="2590800" y="2514600"/>
            <a:ext cx="1524000" cy="106680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title"/>
          </p:nvPr>
        </p:nvSpPr>
        <p:spPr>
          <a:xfrm>
            <a:off x="381000" y="1"/>
            <a:ext cx="7924800" cy="990600"/>
          </a:xfrm>
        </p:spPr>
        <p:txBody>
          <a:bodyPr anchor="t"/>
          <a:lstStyle/>
          <a:p>
            <a:pPr algn="l"/>
            <a:r>
              <a:rPr lang="en-US" sz="2400" dirty="0"/>
              <a:t/>
            </a:r>
            <a:br>
              <a:rPr lang="en-US" sz="2400" dirty="0"/>
            </a:br>
            <a:r>
              <a:rPr lang="en-US" sz="2400" dirty="0"/>
              <a:t>Ternary relationship types. (a) The SUPPLY relationship. </a:t>
            </a:r>
            <a:endParaRPr lang="en-US" dirty="0"/>
          </a:p>
        </p:txBody>
      </p:sp>
      <p:pic>
        <p:nvPicPr>
          <p:cNvPr id="229381" name="Picture 5" descr="31755_FIG0411a.gif                                             0001035BEeyore                         B91DCF3B:"/>
          <p:cNvPicPr>
            <a:picLocks noGrp="1" noChangeAspect="1" noChangeArrowheads="1"/>
          </p:cNvPicPr>
          <p:nvPr>
            <p:ph idx="1"/>
          </p:nvPr>
        </p:nvPicPr>
        <p:blipFill>
          <a:blip r:embed="rId2" cstate="print"/>
          <a:srcRect/>
          <a:stretch>
            <a:fillRect/>
          </a:stretch>
        </p:blipFill>
        <p:spPr>
          <a:xfrm>
            <a:off x="609600" y="1066800"/>
            <a:ext cx="6477000" cy="2211917"/>
          </a:xfrm>
        </p:spPr>
      </p:pic>
      <p:pic>
        <p:nvPicPr>
          <p:cNvPr id="5" name="Picture 1027" descr="31755_FIG0901.gif                                              0001035BEeyore                         B91DCF3B:"/>
          <p:cNvPicPr>
            <a:picLocks noChangeAspect="1" noChangeArrowheads="1"/>
          </p:cNvPicPr>
          <p:nvPr/>
        </p:nvPicPr>
        <p:blipFill>
          <a:blip r:embed="rId3" cstate="print"/>
          <a:srcRect/>
          <a:stretch>
            <a:fillRect/>
          </a:stretch>
        </p:blipFill>
        <p:spPr>
          <a:xfrm>
            <a:off x="1676400" y="3581400"/>
            <a:ext cx="7086600" cy="3124200"/>
          </a:xfrm>
          <a:prstGeom prst="rect">
            <a:avLst/>
          </a:prstGeom>
        </p:spPr>
      </p:pic>
      <p:sp>
        <p:nvSpPr>
          <p:cNvPr id="6" name="Down Arrow 5"/>
          <p:cNvSpPr/>
          <p:nvPr/>
        </p:nvSpPr>
        <p:spPr>
          <a:xfrm>
            <a:off x="4495800" y="2819400"/>
            <a:ext cx="762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79"/>
                                        </p:tgtEl>
                                        <p:attrNameLst>
                                          <p:attrName>style.visibility</p:attrName>
                                        </p:attrNameLst>
                                      </p:cBhvr>
                                      <p:to>
                                        <p:strVal val="visible"/>
                                      </p:to>
                                    </p:set>
                                    <p:anim calcmode="lin" valueType="num">
                                      <p:cBhvr additive="base">
                                        <p:cTn id="7" dur="500" fill="hold"/>
                                        <p:tgtEl>
                                          <p:spTgt spid="229379"/>
                                        </p:tgtEl>
                                        <p:attrNameLst>
                                          <p:attrName>ppt_x</p:attrName>
                                        </p:attrNameLst>
                                      </p:cBhvr>
                                      <p:tavLst>
                                        <p:tav tm="0">
                                          <p:val>
                                            <p:strVal val="#ppt_x"/>
                                          </p:val>
                                        </p:tav>
                                        <p:tav tm="100000">
                                          <p:val>
                                            <p:strVal val="#ppt_x"/>
                                          </p:val>
                                        </p:tav>
                                      </p:tavLst>
                                    </p:anim>
                                    <p:anim calcmode="lin" valueType="num">
                                      <p:cBhvr additive="base">
                                        <p:cTn id="8" dur="500" fill="hold"/>
                                        <p:tgtEl>
                                          <p:spTgt spid="2293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685800"/>
          </a:xfrm>
        </p:spPr>
        <p:txBody>
          <a:bodyPr>
            <a:noAutofit/>
          </a:bodyPr>
          <a:lstStyle/>
          <a:p>
            <a:r>
              <a:rPr lang="en-US" altLang="zh-TW" sz="3600" dirty="0">
                <a:solidFill>
                  <a:srgbClr val="0000FF"/>
                </a:solidFill>
              </a:rPr>
              <a:t/>
            </a:r>
            <a:br>
              <a:rPr lang="en-US" altLang="zh-TW" sz="3600" dirty="0">
                <a:solidFill>
                  <a:srgbClr val="0000FF"/>
                </a:solidFill>
              </a:rPr>
            </a:br>
            <a:r>
              <a:rPr lang="en-US" altLang="zh-TW" sz="3600" dirty="0" smtClean="0">
                <a:solidFill>
                  <a:srgbClr val="0000FF"/>
                </a:solidFill>
              </a:rPr>
              <a:t>Mapping Identifying </a:t>
            </a:r>
            <a:r>
              <a:rPr lang="en-US" altLang="zh-TW" sz="3600" dirty="0">
                <a:solidFill>
                  <a:srgbClr val="0000FF"/>
                </a:solidFill>
              </a:rPr>
              <a:t>Relationship</a:t>
            </a:r>
          </a:p>
        </p:txBody>
      </p:sp>
      <p:sp>
        <p:nvSpPr>
          <p:cNvPr id="26627" name="Rectangle 3"/>
          <p:cNvSpPr>
            <a:spLocks noGrp="1" noChangeArrowheads="1"/>
          </p:cNvSpPr>
          <p:nvPr>
            <p:ph type="body" idx="1"/>
          </p:nvPr>
        </p:nvSpPr>
        <p:spPr>
          <a:xfrm>
            <a:off x="381000" y="685800"/>
            <a:ext cx="8229600" cy="4389120"/>
          </a:xfrm>
        </p:spPr>
        <p:txBody>
          <a:bodyPr/>
          <a:lstStyle/>
          <a:p>
            <a:r>
              <a:rPr lang="en-US" sz="2200" dirty="0" smtClean="0"/>
              <a:t>Weak entity set and identifying relationship set are translated into a single table.</a:t>
            </a:r>
          </a:p>
          <a:p>
            <a:pPr lvl="1">
              <a:buSzPct val="75000"/>
            </a:pPr>
            <a:r>
              <a:rPr lang="en-US" sz="2200" dirty="0" smtClean="0">
                <a:solidFill>
                  <a:schemeClr val="accent2"/>
                </a:solidFill>
                <a:ea typeface="ＭＳ Ｐゴシック" charset="-128"/>
              </a:rPr>
              <a:t>When the strong entity is deleted, all owned weak entities must also be deleted.</a:t>
            </a:r>
          </a:p>
          <a:p>
            <a:pPr lvl="1">
              <a:buNone/>
            </a:pPr>
            <a:endParaRPr lang="en-US" altLang="zh-TW" sz="2000" dirty="0"/>
          </a:p>
        </p:txBody>
      </p:sp>
      <p:sp>
        <p:nvSpPr>
          <p:cNvPr id="4" name="Rectangle 6"/>
          <p:cNvSpPr>
            <a:spLocks noChangeArrowheads="1"/>
          </p:cNvSpPr>
          <p:nvPr/>
        </p:nvSpPr>
        <p:spPr bwMode="auto">
          <a:xfrm>
            <a:off x="990600" y="4648200"/>
            <a:ext cx="7620000" cy="1905650"/>
          </a:xfrm>
          <a:prstGeom prst="rect">
            <a:avLst/>
          </a:prstGeom>
          <a:noFill/>
          <a:ln w="12700">
            <a:noFill/>
            <a:miter lim="800000"/>
            <a:headEnd/>
            <a:tailEnd/>
          </a:ln>
        </p:spPr>
        <p:txBody>
          <a:bodyPr wrap="square" lIns="90488" tIns="44450" rIns="90488" bIns="44450">
            <a:spAutoFit/>
          </a:bodyPr>
          <a:lstStyle/>
          <a:p>
            <a:r>
              <a:rPr lang="en-US" dirty="0" smtClean="0">
                <a:latin typeface="Book Antiqua" pitchFamily="18" charset="0"/>
              </a:rPr>
              <a:t>   CREATE </a:t>
            </a:r>
            <a:r>
              <a:rPr lang="en-US" dirty="0">
                <a:latin typeface="Book Antiqua" pitchFamily="18" charset="0"/>
              </a:rPr>
              <a:t>TABLE  </a:t>
            </a:r>
            <a:r>
              <a:rPr lang="en-US" sz="1600" dirty="0" err="1">
                <a:latin typeface="Book Antiqua" pitchFamily="18" charset="0"/>
              </a:rPr>
              <a:t>Dep_Policy</a:t>
            </a:r>
            <a:r>
              <a:rPr lang="en-US" sz="1600" dirty="0">
                <a:latin typeface="Book Antiqua" pitchFamily="18" charset="0"/>
              </a:rPr>
              <a:t> (</a:t>
            </a:r>
          </a:p>
          <a:p>
            <a:r>
              <a:rPr lang="en-US" sz="1600" dirty="0">
                <a:latin typeface="Book Antiqua" pitchFamily="18" charset="0"/>
              </a:rPr>
              <a:t>   </a:t>
            </a:r>
            <a:r>
              <a:rPr lang="en-US" sz="1600" dirty="0" err="1">
                <a:solidFill>
                  <a:srgbClr val="434FD6"/>
                </a:solidFill>
                <a:latin typeface="Book Antiqua" pitchFamily="18" charset="0"/>
              </a:rPr>
              <a:t>pname</a:t>
            </a:r>
            <a:r>
              <a:rPr lang="en-US" sz="1600" dirty="0">
                <a:solidFill>
                  <a:srgbClr val="434FD6"/>
                </a:solidFill>
                <a:latin typeface="Book Antiqua" pitchFamily="18" charset="0"/>
              </a:rPr>
              <a:t>  </a:t>
            </a:r>
            <a:r>
              <a:rPr lang="en-US" sz="1600" dirty="0" smtClean="0">
                <a:solidFill>
                  <a:srgbClr val="434FD6"/>
                </a:solidFill>
                <a:latin typeface="Book Antiqua" pitchFamily="18" charset="0"/>
              </a:rPr>
              <a:t>VARHAR(20</a:t>
            </a:r>
            <a:r>
              <a:rPr lang="en-US" sz="1600" dirty="0">
                <a:solidFill>
                  <a:srgbClr val="434FD6"/>
                </a:solidFill>
                <a:latin typeface="Book Antiqua" pitchFamily="18" charset="0"/>
              </a:rPr>
              <a:t>),</a:t>
            </a:r>
          </a:p>
          <a:p>
            <a:r>
              <a:rPr lang="en-US" sz="1600" dirty="0">
                <a:solidFill>
                  <a:srgbClr val="434FD6"/>
                </a:solidFill>
                <a:latin typeface="Book Antiqua" pitchFamily="18" charset="0"/>
              </a:rPr>
              <a:t>   age  INTEGER,</a:t>
            </a:r>
          </a:p>
          <a:p>
            <a:r>
              <a:rPr lang="en-US" sz="1600" dirty="0">
                <a:solidFill>
                  <a:srgbClr val="434FD6"/>
                </a:solidFill>
                <a:latin typeface="Book Antiqua" pitchFamily="18" charset="0"/>
              </a:rPr>
              <a:t>   cost  REAL,</a:t>
            </a:r>
          </a:p>
          <a:p>
            <a:r>
              <a:rPr lang="en-US" sz="1600" dirty="0">
                <a:solidFill>
                  <a:srgbClr val="434FD6"/>
                </a:solidFill>
                <a:latin typeface="Book Antiqua" pitchFamily="18" charset="0"/>
              </a:rPr>
              <a:t>   </a:t>
            </a:r>
            <a:r>
              <a:rPr lang="en-US" sz="1600" dirty="0" err="1" smtClean="0">
                <a:solidFill>
                  <a:srgbClr val="434FD6"/>
                </a:solidFill>
                <a:latin typeface="Book Antiqua" pitchFamily="18" charset="0"/>
              </a:rPr>
              <a:t>ssn</a:t>
            </a:r>
            <a:r>
              <a:rPr lang="en-US" sz="1600" dirty="0" smtClean="0">
                <a:solidFill>
                  <a:srgbClr val="434FD6"/>
                </a:solidFill>
                <a:latin typeface="Book Antiqua" pitchFamily="18" charset="0"/>
              </a:rPr>
              <a:t>  VARCHAR(11</a:t>
            </a:r>
            <a:r>
              <a:rPr lang="en-US" sz="1600" dirty="0">
                <a:solidFill>
                  <a:srgbClr val="434FD6"/>
                </a:solidFill>
                <a:latin typeface="Book Antiqua" pitchFamily="18" charset="0"/>
              </a:rPr>
              <a:t>),</a:t>
            </a:r>
          </a:p>
          <a:p>
            <a:r>
              <a:rPr lang="en-US" sz="1600" dirty="0">
                <a:solidFill>
                  <a:srgbClr val="434FD6"/>
                </a:solidFill>
                <a:latin typeface="Book Antiqua" pitchFamily="18" charset="0"/>
              </a:rPr>
              <a:t>   </a:t>
            </a:r>
            <a:r>
              <a:rPr lang="en-US" b="1" dirty="0">
                <a:latin typeface="Book Antiqua" pitchFamily="18" charset="0"/>
              </a:rPr>
              <a:t>PRIMARY KEY  </a:t>
            </a:r>
            <a:r>
              <a:rPr lang="en-US" sz="1600" b="1" dirty="0">
                <a:latin typeface="Book Antiqua" pitchFamily="18" charset="0"/>
              </a:rPr>
              <a:t>(</a:t>
            </a:r>
            <a:r>
              <a:rPr lang="en-US" sz="1600" b="1" dirty="0" err="1">
                <a:latin typeface="Book Antiqua" pitchFamily="18" charset="0"/>
              </a:rPr>
              <a:t>pname</a:t>
            </a:r>
            <a:r>
              <a:rPr lang="en-US" sz="1600" b="1" dirty="0">
                <a:latin typeface="Book Antiqua" pitchFamily="18" charset="0"/>
              </a:rPr>
              <a:t>, </a:t>
            </a:r>
            <a:r>
              <a:rPr lang="en-US" sz="1600" b="1" dirty="0" err="1" smtClean="0">
                <a:latin typeface="Book Antiqua" pitchFamily="18" charset="0"/>
              </a:rPr>
              <a:t>ssn</a:t>
            </a:r>
            <a:r>
              <a:rPr lang="en-US" sz="1600" b="1" dirty="0" smtClean="0">
                <a:latin typeface="Book Antiqua" pitchFamily="18" charset="0"/>
              </a:rPr>
              <a:t>),</a:t>
            </a:r>
            <a:endParaRPr lang="en-US" sz="1600" b="1" dirty="0">
              <a:latin typeface="Book Antiqua" pitchFamily="18" charset="0"/>
            </a:endParaRPr>
          </a:p>
          <a:p>
            <a:r>
              <a:rPr lang="en-US" sz="1600" b="1" dirty="0">
                <a:latin typeface="Book Antiqua" pitchFamily="18" charset="0"/>
              </a:rPr>
              <a:t>   </a:t>
            </a:r>
            <a:r>
              <a:rPr lang="en-US" b="1" dirty="0">
                <a:latin typeface="Book Antiqua" pitchFamily="18" charset="0"/>
              </a:rPr>
              <a:t>FOREIGN KEY  </a:t>
            </a:r>
            <a:r>
              <a:rPr lang="en-US" sz="1600" b="1" dirty="0" smtClean="0">
                <a:latin typeface="Book Antiqua" pitchFamily="18" charset="0"/>
              </a:rPr>
              <a:t>(</a:t>
            </a:r>
            <a:r>
              <a:rPr lang="en-US" sz="1600" b="1" dirty="0" err="1" smtClean="0">
                <a:latin typeface="Book Antiqua" pitchFamily="18" charset="0"/>
              </a:rPr>
              <a:t>ssn</a:t>
            </a:r>
            <a:r>
              <a:rPr lang="en-US" sz="1600" b="1" dirty="0" smtClean="0">
                <a:latin typeface="Book Antiqua" pitchFamily="18" charset="0"/>
              </a:rPr>
              <a:t>)   </a:t>
            </a:r>
            <a:r>
              <a:rPr lang="en-US" b="1" dirty="0" smtClean="0">
                <a:latin typeface="Book Antiqua" pitchFamily="18" charset="0"/>
              </a:rPr>
              <a:t>REFERENCES</a:t>
            </a:r>
            <a:r>
              <a:rPr lang="en-US" sz="1600" b="1" dirty="0" smtClean="0">
                <a:latin typeface="Book Antiqua" pitchFamily="18" charset="0"/>
              </a:rPr>
              <a:t> </a:t>
            </a:r>
            <a:r>
              <a:rPr lang="en-US" sz="1600" b="1" dirty="0">
                <a:latin typeface="Book Antiqua" pitchFamily="18" charset="0"/>
              </a:rPr>
              <a:t>Employees(</a:t>
            </a:r>
            <a:r>
              <a:rPr lang="en-US" sz="1600" b="1" dirty="0" err="1">
                <a:latin typeface="Book Antiqua" pitchFamily="18" charset="0"/>
              </a:rPr>
              <a:t>ssn</a:t>
            </a:r>
            <a:r>
              <a:rPr lang="en-US" sz="1600" b="1" dirty="0" smtClean="0">
                <a:latin typeface="Book Antiqua" pitchFamily="18" charset="0"/>
              </a:rPr>
              <a:t>));</a:t>
            </a:r>
            <a:endParaRPr lang="en-US" sz="1600" b="1" dirty="0">
              <a:latin typeface="Book Antiqua"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295400" y="2286000"/>
            <a:ext cx="6553200" cy="1981200"/>
          </a:xfrm>
          <a:prstGeom prst="rect">
            <a:avLst/>
          </a:prstGeom>
          <a:noFill/>
          <a:ln w="9525">
            <a:noFill/>
            <a:miter lim="800000"/>
            <a:headEnd/>
            <a:tailEnd/>
          </a:ln>
          <a:effectLst/>
        </p:spPr>
      </p:pic>
      <p:sp>
        <p:nvSpPr>
          <p:cNvPr id="6" name="Down Arrow 5"/>
          <p:cNvSpPr/>
          <p:nvPr/>
        </p:nvSpPr>
        <p:spPr>
          <a:xfrm>
            <a:off x="4572000" y="42672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4267200" y="3429000"/>
            <a:ext cx="1295400" cy="8382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0" y="3521122"/>
            <a:ext cx="1371600" cy="7460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smtClean="0"/>
              <a:t>Mapping EER Model Constructs to Relations</a:t>
            </a:r>
          </a:p>
        </p:txBody>
      </p:sp>
      <p:sp>
        <p:nvSpPr>
          <p:cNvPr id="21507" name="Content Placeholder 2"/>
          <p:cNvSpPr>
            <a:spLocks noGrp="1"/>
          </p:cNvSpPr>
          <p:nvPr>
            <p:ph idx="1"/>
          </p:nvPr>
        </p:nvSpPr>
        <p:spPr/>
        <p:txBody>
          <a:bodyPr/>
          <a:lstStyle/>
          <a:p>
            <a:pPr lvl="1">
              <a:buNone/>
            </a:pPr>
            <a:r>
              <a:rPr lang="en-US" altLang="zh-TW" b="1" dirty="0" smtClean="0"/>
              <a:t>For non-disjoint and/or non-complete class hierarchy: </a:t>
            </a:r>
          </a:p>
          <a:p>
            <a:pPr lvl="2"/>
            <a:r>
              <a:rPr lang="en-US" altLang="zh-TW" dirty="0" smtClean="0"/>
              <a:t>create a table for each super class entity set according to normal entity set translation method. </a:t>
            </a:r>
          </a:p>
          <a:p>
            <a:pPr lvl="2"/>
            <a:r>
              <a:rPr lang="en-US" altLang="zh-TW" dirty="0" smtClean="0"/>
              <a:t>Create a table for each subclass entity set with a column for each of the attributes of that entity set plus one for each attributes of the primary key of the super class entity set </a:t>
            </a:r>
          </a:p>
          <a:p>
            <a:pPr lvl="2"/>
            <a:r>
              <a:rPr lang="en-US" altLang="zh-TW" dirty="0" smtClean="0"/>
              <a:t>This primary key from super class entity set is also used as the primary key for this new table</a:t>
            </a:r>
          </a:p>
          <a:p>
            <a:pPr lvl="1"/>
            <a:endParaRPr lang="en-US" altLang="zh-TW" dirty="0" smtClean="0"/>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152400"/>
            <a:ext cx="8229600" cy="1143000"/>
          </a:xfrm>
          <a:noFill/>
        </p:spPr>
        <p:txBody>
          <a:bodyPr/>
          <a:lstStyle/>
          <a:p>
            <a:r>
              <a:rPr lang="en-US" altLang="zh-TW">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gridCol w="944562"/>
                <a:gridCol w="946150"/>
                <a:gridCol w="944563"/>
                <a:gridCol w="944562"/>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gridCol w="1295400"/>
                <a:gridCol w="12954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69" name="Rectangle 25"/>
          <p:cNvSpPr>
            <a:spLocks noChangeArrowheads="1"/>
          </p:cNvSpPr>
          <p:nvPr/>
        </p:nvSpPr>
        <p:spPr bwMode="auto">
          <a:xfrm>
            <a:off x="1828800" y="27432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w="9525">
            <a:noFill/>
            <a:miter lim="800000"/>
            <a:headEnd/>
            <a:tailEnd/>
          </a:ln>
          <a:effec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w="9525">
            <a:noFill/>
            <a:miter lim="800000"/>
            <a:headEnd/>
            <a:tailEnd/>
          </a:ln>
          <a:effec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w="9525">
            <a:noFill/>
            <a:miter lim="800000"/>
            <a:headEnd/>
            <a:tailEnd/>
          </a:ln>
          <a:effec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762000" y="3657600"/>
            <a:ext cx="838200" cy="366713"/>
          </a:xfrm>
          <a:prstGeom prst="rect">
            <a:avLst/>
          </a:prstGeom>
          <a:noFill/>
          <a:ln w="9525">
            <a:noFill/>
            <a:miter lim="800000"/>
            <a:headEnd/>
            <a:tailEnd/>
          </a:ln>
          <a:effectLst/>
        </p:spPr>
        <p:txBody>
          <a:bodyPr wrap="square">
            <a:spAutoFit/>
          </a:bodyPr>
          <a:lstStyle/>
          <a:p>
            <a:pPr>
              <a:spcBef>
                <a:spcPct val="50000"/>
              </a:spcBef>
            </a:pPr>
            <a:r>
              <a:rPr lang="en-US" altLang="zh-TW" dirty="0"/>
              <a:t>Major</a:t>
            </a:r>
          </a:p>
        </p:txBody>
      </p:sp>
      <p:sp>
        <p:nvSpPr>
          <p:cNvPr id="31782" name="Text Box 38"/>
          <p:cNvSpPr txBox="1">
            <a:spLocks noChangeArrowheads="1"/>
          </p:cNvSpPr>
          <p:nvPr/>
        </p:nvSpPr>
        <p:spPr bwMode="auto">
          <a:xfrm>
            <a:off x="2895600" y="3733800"/>
            <a:ext cx="685800" cy="366713"/>
          </a:xfrm>
          <a:prstGeom prst="rect">
            <a:avLst/>
          </a:prstGeom>
          <a:noFill/>
          <a:ln w="9525">
            <a:noFill/>
            <a:miter lim="800000"/>
            <a:headEnd/>
            <a:tailEnd/>
          </a:ln>
          <a:effectLst/>
        </p:spPr>
        <p:txBody>
          <a:bodyPr>
            <a:spAutoFit/>
          </a:bodyPr>
          <a:lstStyle/>
          <a:p>
            <a:pPr>
              <a:spcBef>
                <a:spcPct val="50000"/>
              </a:spcBef>
            </a:pPr>
            <a:r>
              <a:rPr lang="en-US" altLang="zh-TW" dirty="0"/>
              <a:t>GPA</a:t>
            </a:r>
          </a:p>
        </p:txBody>
      </p:sp>
      <p:sp>
        <p:nvSpPr>
          <p:cNvPr id="31783" name="AutoShape 39"/>
          <p:cNvSpPr>
            <a:spLocks noChangeArrowheads="1"/>
          </p:cNvSpPr>
          <p:nvPr/>
        </p:nvSpPr>
        <p:spPr bwMode="auto">
          <a:xfrm>
            <a:off x="1524000" y="4114800"/>
            <a:ext cx="12192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31784" name="AutoShape 40"/>
          <p:cNvSpPr>
            <a:spLocks noChangeArrowheads="1"/>
          </p:cNvSpPr>
          <p:nvPr/>
        </p:nvSpPr>
        <p:spPr bwMode="auto">
          <a:xfrm>
            <a:off x="6629400" y="2895600"/>
            <a:ext cx="9906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31814" name="Rectangle 70"/>
          <p:cNvSpPr>
            <a:spLocks noChangeArrowheads="1"/>
          </p:cNvSpPr>
          <p:nvPr/>
        </p:nvSpPr>
        <p:spPr bwMode="auto">
          <a:xfrm>
            <a:off x="6781800" y="13716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w="9525">
            <a:noFill/>
            <a:miter lim="800000"/>
            <a:headEnd/>
            <a:tailEnd/>
          </a:ln>
          <a:effec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w="9525">
            <a:noFill/>
            <a:miter lim="800000"/>
            <a:headEnd/>
            <a:tailEnd/>
          </a:ln>
          <a:effec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w="9525">
            <a:noFill/>
            <a:miter lim="800000"/>
            <a:headEnd/>
            <a:tailEnd/>
          </a:ln>
          <a:effec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w="9525">
            <a:noFill/>
            <a:miter lim="800000"/>
            <a:headEnd/>
            <a:tailEnd/>
          </a:ln>
          <a:effectLst/>
        </p:spPr>
        <p:txBody>
          <a:bodyPr>
            <a:spAutoFit/>
          </a:bodyPr>
          <a:lstStyle/>
          <a:p>
            <a:pPr>
              <a:spcBef>
                <a:spcPct val="50000"/>
              </a:spcBef>
            </a:pPr>
            <a:r>
              <a:rPr lang="en-US" altLang="zh-TW"/>
              <a:t>Name</a:t>
            </a:r>
          </a:p>
        </p:txBody>
      </p:sp>
      <p:sp>
        <p:nvSpPr>
          <p:cNvPr id="31830" name="Line 86"/>
          <p:cNvSpPr>
            <a:spLocks noChangeShapeType="1"/>
          </p:cNvSpPr>
          <p:nvPr/>
        </p:nvSpPr>
        <p:spPr bwMode="auto">
          <a:xfrm flipV="1">
            <a:off x="4572000" y="1600200"/>
            <a:ext cx="2209800" cy="990600"/>
          </a:xfrm>
          <a:prstGeom prst="line">
            <a:avLst/>
          </a:prstGeom>
          <a:noFill/>
          <a:ln w="9525">
            <a:solidFill>
              <a:schemeClr val="tx1"/>
            </a:solidFill>
            <a:round/>
            <a:headEnd/>
            <a:tailEnd/>
          </a:ln>
          <a:effectLst/>
        </p:spPr>
        <p:txBody>
          <a:bodyPr/>
          <a:lstStyle/>
          <a:p>
            <a:endParaRPr lang="en-US"/>
          </a:p>
        </p:txBody>
      </p:sp>
      <p:sp>
        <p:nvSpPr>
          <p:cNvPr id="31831" name="Line 87"/>
          <p:cNvSpPr>
            <a:spLocks noChangeShapeType="1"/>
          </p:cNvSpPr>
          <p:nvPr/>
        </p:nvSpPr>
        <p:spPr bwMode="auto">
          <a:xfrm flipH="1">
            <a:off x="2971800" y="2895600"/>
            <a:ext cx="1143000" cy="76200"/>
          </a:xfrm>
          <a:prstGeom prst="line">
            <a:avLst/>
          </a:prstGeom>
          <a:noFill/>
          <a:ln w="9525">
            <a:solidFill>
              <a:schemeClr val="tx1"/>
            </a:solidFill>
            <a:round/>
            <a:headEnd/>
            <a:tailEnd/>
          </a:ln>
          <a:effectLst/>
        </p:spPr>
        <p:txBody>
          <a:bodyPr/>
          <a:lstStyle/>
          <a:p>
            <a:endParaRPr lang="en-US"/>
          </a:p>
        </p:txBody>
      </p:sp>
      <p:sp>
        <p:nvSpPr>
          <p:cNvPr id="36" name="Oval 35"/>
          <p:cNvSpPr/>
          <p:nvPr/>
        </p:nvSpPr>
        <p:spPr>
          <a:xfrm>
            <a:off x="4114800" y="2438400"/>
            <a:ext cx="533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191000" y="2590800"/>
            <a:ext cx="370614" cy="369332"/>
          </a:xfrm>
          <a:prstGeom prst="rect">
            <a:avLst/>
          </a:prstGeom>
          <a:noFill/>
        </p:spPr>
        <p:txBody>
          <a:bodyPr wrap="none" rtlCol="0">
            <a:spAutoFit/>
          </a:bodyPr>
          <a:lstStyle/>
          <a:p>
            <a:r>
              <a:rPr lang="en-US" dirty="0" smtClean="0"/>
              <a:t>O</a:t>
            </a:r>
            <a:endParaRPr lang="en-US" dirty="0"/>
          </a:p>
        </p:txBody>
      </p:sp>
      <p:sp>
        <p:nvSpPr>
          <p:cNvPr id="38" name="TextBox 37"/>
          <p:cNvSpPr txBox="1"/>
          <p:nvPr/>
        </p:nvSpPr>
        <p:spPr>
          <a:xfrm rot="5400000">
            <a:off x="3423910" y="2672090"/>
            <a:ext cx="533400" cy="523220"/>
          </a:xfrm>
          <a:prstGeom prst="rect">
            <a:avLst/>
          </a:prstGeom>
          <a:noFill/>
        </p:spPr>
        <p:txBody>
          <a:bodyPr wrap="square" rtlCol="0">
            <a:spAutoFit/>
          </a:bodyPr>
          <a:lstStyle/>
          <a:p>
            <a:r>
              <a:rPr lang="en-US" sz="2800" dirty="0" smtClean="0"/>
              <a:t>U</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1143000"/>
            <a:ext cx="8229600" cy="5715000"/>
          </a:xfrm>
        </p:spPr>
        <p:txBody>
          <a:bodyPr/>
          <a:lstStyle/>
          <a:p>
            <a:pPr lvl="1">
              <a:buNone/>
            </a:pPr>
            <a:r>
              <a:rPr lang="en-US" altLang="zh-TW" sz="2400" b="1" dirty="0" smtClean="0"/>
              <a:t>For </a:t>
            </a:r>
            <a:r>
              <a:rPr lang="en-US" altLang="zh-TW" sz="2400" b="1" dirty="0"/>
              <a:t>disjoint AND complete mapping class hierarchy: </a:t>
            </a:r>
          </a:p>
          <a:p>
            <a:pPr lvl="1"/>
            <a:r>
              <a:rPr lang="en-US" altLang="zh-TW" sz="2400" dirty="0"/>
              <a:t>DO NOT create a table for the super class entity set</a:t>
            </a:r>
          </a:p>
          <a:p>
            <a:pPr lvl="1"/>
            <a:r>
              <a:rPr lang="en-US" altLang="zh-TW" sz="2400" dirty="0"/>
              <a:t>Create a table for each subclass entity set include all attributes of that subclass entity set and attributes of the </a:t>
            </a:r>
            <a:r>
              <a:rPr lang="en-US" altLang="zh-TW" sz="2400" dirty="0" err="1"/>
              <a:t>superclass</a:t>
            </a:r>
            <a:r>
              <a:rPr lang="en-US" altLang="zh-TW" sz="2400" dirty="0"/>
              <a:t> entity </a:t>
            </a:r>
            <a:r>
              <a:rPr lang="en-US" altLang="zh-TW" sz="2400" dirty="0" smtClean="0"/>
              <a:t>set</a:t>
            </a:r>
            <a:endParaRPr lang="en-US" altLang="zh-TW"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152400"/>
            <a:ext cx="2514600" cy="762000"/>
          </a:xfrm>
          <a:noFill/>
        </p:spPr>
        <p:txBody>
          <a:bodyPr>
            <a:normAutofit fontScale="90000"/>
          </a:bodyPr>
          <a:lstStyle/>
          <a:p>
            <a:r>
              <a:rPr lang="en-US" altLang="zh-TW">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gridCol w="944562"/>
                <a:gridCol w="944563"/>
                <a:gridCol w="944562"/>
                <a:gridCol w="944563"/>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gridCol w="1295400"/>
                <a:gridCol w="12954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21" name="Rectangle 29"/>
          <p:cNvSpPr>
            <a:spLocks noChangeArrowheads="1"/>
          </p:cNvSpPr>
          <p:nvPr/>
        </p:nvSpPr>
        <p:spPr bwMode="auto">
          <a:xfrm>
            <a:off x="1828800" y="27432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w="9525">
            <a:noFill/>
            <a:miter lim="800000"/>
            <a:headEnd/>
            <a:tailEnd/>
          </a:ln>
          <a:effec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w="9525">
            <a:noFill/>
            <a:miter lim="800000"/>
            <a:headEnd/>
            <a:tailEnd/>
          </a:ln>
          <a:effec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914400" cy="366713"/>
          </a:xfrm>
          <a:prstGeom prst="rect">
            <a:avLst/>
          </a:prstGeom>
          <a:noFill/>
          <a:ln w="9525">
            <a:noFill/>
            <a:miter lim="800000"/>
            <a:headEnd/>
            <a:tailEnd/>
          </a:ln>
          <a:effectLst/>
        </p:spPr>
        <p:txBody>
          <a:bodyPr wrap="square">
            <a:spAutoFit/>
          </a:bodyPr>
          <a:lstStyle/>
          <a:p>
            <a:pPr>
              <a:spcBef>
                <a:spcPct val="50000"/>
              </a:spcBef>
            </a:pPr>
            <a:r>
              <a:rPr lang="en-US" altLang="zh-TW" dirty="0"/>
              <a:t>Major</a:t>
            </a:r>
          </a:p>
        </p:txBody>
      </p:sp>
      <p:sp>
        <p:nvSpPr>
          <p:cNvPr id="33834" name="Text Box 42"/>
          <p:cNvSpPr txBox="1">
            <a:spLocks noChangeArrowheads="1"/>
          </p:cNvSpPr>
          <p:nvPr/>
        </p:nvSpPr>
        <p:spPr bwMode="auto">
          <a:xfrm>
            <a:off x="2895600" y="3733800"/>
            <a:ext cx="685800" cy="366713"/>
          </a:xfrm>
          <a:prstGeom prst="rect">
            <a:avLst/>
          </a:prstGeom>
          <a:noFill/>
          <a:ln w="9525">
            <a:noFill/>
            <a:miter lim="800000"/>
            <a:headEnd/>
            <a:tailEnd/>
          </a:ln>
          <a:effec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600200" y="4114800"/>
            <a:ext cx="1143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33836" name="AutoShape 44"/>
          <p:cNvSpPr>
            <a:spLocks noChangeArrowheads="1"/>
          </p:cNvSpPr>
          <p:nvPr/>
        </p:nvSpPr>
        <p:spPr bwMode="auto">
          <a:xfrm>
            <a:off x="6553200" y="4114800"/>
            <a:ext cx="9906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33855" name="Rectangle 63"/>
          <p:cNvSpPr>
            <a:spLocks noChangeArrowheads="1"/>
          </p:cNvSpPr>
          <p:nvPr/>
        </p:nvSpPr>
        <p:spPr bwMode="auto">
          <a:xfrm>
            <a:off x="4038600" y="990600"/>
            <a:ext cx="1524000" cy="457200"/>
          </a:xfrm>
          <a:prstGeom prst="rect">
            <a:avLst/>
          </a:prstGeom>
          <a:noFill/>
          <a:ln w="9525">
            <a:solidFill>
              <a:schemeClr val="tx1"/>
            </a:solidFill>
            <a:miter lim="800000"/>
            <a:headEnd/>
            <a:tailEnd/>
          </a:ln>
          <a:effec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w="9525">
            <a:noFill/>
            <a:miter lim="800000"/>
            <a:headEnd/>
            <a:tailEnd/>
          </a:ln>
          <a:effectLst/>
        </p:spPr>
        <p:txBody>
          <a:bodyPr>
            <a:spAutoFit/>
          </a:bodyPr>
          <a:lstStyle/>
          <a:p>
            <a:pPr>
              <a:spcBef>
                <a:spcPct val="50000"/>
              </a:spcBef>
            </a:pPr>
            <a:r>
              <a:rPr lang="en-US" altLang="zh-TW" dirty="0" smtClean="0"/>
              <a:t>people</a:t>
            </a:r>
            <a:endParaRPr lang="en-US" altLang="zh-TW" dirty="0"/>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w="9525">
            <a:noFill/>
            <a:miter lim="800000"/>
            <a:headEnd/>
            <a:tailEnd/>
          </a:ln>
          <a:effec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w="9525">
            <a:noFill/>
            <a:miter lim="800000"/>
            <a:headEnd/>
            <a:tailEnd/>
          </a:ln>
          <a:effectLst/>
        </p:spPr>
        <p:txBody>
          <a:bodyPr>
            <a:spAutoFit/>
          </a:bodyPr>
          <a:lstStyle/>
          <a:p>
            <a:pPr>
              <a:spcBef>
                <a:spcPct val="50000"/>
              </a:spcBef>
            </a:pPr>
            <a:r>
              <a:rPr lang="en-US" altLang="zh-TW"/>
              <a:t>Name</a:t>
            </a:r>
          </a:p>
        </p:txBody>
      </p:sp>
      <p:sp>
        <p:nvSpPr>
          <p:cNvPr id="33867" name="Text Box 75"/>
          <p:cNvSpPr txBox="1">
            <a:spLocks noChangeArrowheads="1"/>
          </p:cNvSpPr>
          <p:nvPr/>
        </p:nvSpPr>
        <p:spPr bwMode="auto">
          <a:xfrm>
            <a:off x="4267200" y="2514600"/>
            <a:ext cx="838200" cy="400110"/>
          </a:xfrm>
          <a:prstGeom prst="rect">
            <a:avLst/>
          </a:prstGeom>
          <a:noFill/>
          <a:ln w="9525">
            <a:noFill/>
            <a:miter lim="800000"/>
            <a:headEnd/>
            <a:tailEnd/>
          </a:ln>
          <a:effectLst/>
        </p:spPr>
        <p:txBody>
          <a:bodyPr>
            <a:spAutoFit/>
          </a:bodyPr>
          <a:lstStyle/>
          <a:p>
            <a:pPr>
              <a:spcBef>
                <a:spcPct val="50000"/>
              </a:spcBef>
            </a:pPr>
            <a:r>
              <a:rPr lang="en-US" altLang="zh-TW" sz="2000" dirty="0" smtClean="0"/>
              <a:t>  d</a:t>
            </a:r>
            <a:endParaRPr lang="en-US" altLang="zh-TW" sz="2000" dirty="0"/>
          </a:p>
        </p:txBody>
      </p:sp>
      <p:sp>
        <p:nvSpPr>
          <p:cNvPr id="33869" name="Line 77"/>
          <p:cNvSpPr>
            <a:spLocks noChangeShapeType="1"/>
          </p:cNvSpPr>
          <p:nvPr/>
        </p:nvSpPr>
        <p:spPr bwMode="auto">
          <a:xfrm flipH="1">
            <a:off x="2971800" y="2743200"/>
            <a:ext cx="1295400" cy="304800"/>
          </a:xfrm>
          <a:prstGeom prst="line">
            <a:avLst/>
          </a:prstGeom>
          <a:noFill/>
          <a:ln w="9525">
            <a:solidFill>
              <a:schemeClr val="tx1"/>
            </a:solidFill>
            <a:round/>
            <a:headEnd/>
            <a:tailEnd/>
          </a:ln>
          <a:effec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p:spPr>
        <p:txBody>
          <a:bodyPr/>
          <a:lstStyle/>
          <a:p>
            <a:endParaRPr lang="en-US"/>
          </a:p>
        </p:txBody>
      </p:sp>
      <p:sp>
        <p:nvSpPr>
          <p:cNvPr id="33871" name="Line 79"/>
          <p:cNvSpPr>
            <a:spLocks noChangeShapeType="1"/>
          </p:cNvSpPr>
          <p:nvPr/>
        </p:nvSpPr>
        <p:spPr bwMode="auto">
          <a:xfrm flipH="1">
            <a:off x="4572000" y="1447800"/>
            <a:ext cx="76200" cy="990600"/>
          </a:xfrm>
          <a:prstGeom prst="line">
            <a:avLst/>
          </a:prstGeom>
          <a:noFill/>
          <a:ln w="9525">
            <a:solidFill>
              <a:schemeClr val="tx1"/>
            </a:solidFill>
            <a:round/>
            <a:headEnd/>
            <a:tailEnd/>
          </a:ln>
          <a:effec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w="9525">
            <a:noFill/>
            <a:miter lim="800000"/>
            <a:headEnd/>
            <a:tailEnd/>
          </a:ln>
          <a:effec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w="9525">
            <a:noFill/>
            <a:miter lim="800000"/>
            <a:headEnd/>
            <a:tailEnd/>
          </a:ln>
          <a:effec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4800600" y="2743200"/>
            <a:ext cx="2057400" cy="228600"/>
          </a:xfrm>
          <a:prstGeom prst="line">
            <a:avLst/>
          </a:prstGeom>
          <a:noFill/>
          <a:ln w="9525">
            <a:solidFill>
              <a:schemeClr val="tx1"/>
            </a:solidFill>
            <a:round/>
            <a:headEnd/>
            <a:tailEnd/>
          </a:ln>
          <a:effec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w="9525">
            <a:noFill/>
            <a:miter lim="800000"/>
            <a:headEnd/>
            <a:tailEnd/>
          </a:ln>
          <a:effectLst/>
        </p:spPr>
        <p:txBody>
          <a:bodyPr>
            <a:spAutoFit/>
          </a:bodyPr>
          <a:lstStyle/>
          <a:p>
            <a:pPr>
              <a:spcBef>
                <a:spcPct val="50000"/>
              </a:spcBef>
            </a:pPr>
            <a:r>
              <a:rPr lang="en-US" altLang="zh-TW" dirty="0"/>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w="9525">
            <a:noFill/>
            <a:miter lim="800000"/>
            <a:headEnd/>
            <a:tailEnd/>
          </a:ln>
          <a:effectLst/>
        </p:spPr>
        <p:txBody>
          <a:bodyPr>
            <a:spAutoFit/>
          </a:bodyPr>
          <a:lstStyle/>
          <a:p>
            <a:pPr>
              <a:spcBef>
                <a:spcPct val="50000"/>
              </a:spcBef>
            </a:pPr>
            <a:r>
              <a:rPr lang="en-US" altLang="zh-TW"/>
              <a:t>No table created for superclass entity set</a:t>
            </a:r>
          </a:p>
        </p:txBody>
      </p:sp>
      <p:sp>
        <p:nvSpPr>
          <p:cNvPr id="38" name="Oval 37"/>
          <p:cNvSpPr/>
          <p:nvPr/>
        </p:nvSpPr>
        <p:spPr>
          <a:xfrm>
            <a:off x="4267200" y="2438400"/>
            <a:ext cx="533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ine 79"/>
          <p:cNvSpPr>
            <a:spLocks noChangeShapeType="1"/>
          </p:cNvSpPr>
          <p:nvPr/>
        </p:nvSpPr>
        <p:spPr bwMode="auto">
          <a:xfrm flipH="1">
            <a:off x="4724400" y="1447800"/>
            <a:ext cx="76200" cy="106680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09600" y="762000"/>
            <a:ext cx="7772400" cy="766762"/>
          </a:xfrm>
        </p:spPr>
        <p:txBody>
          <a:bodyPr>
            <a:normAutofit fontScale="90000"/>
          </a:bodyPr>
          <a:lstStyle/>
          <a:p>
            <a:r>
              <a:rPr lang="en-US" sz="3600" b="1" dirty="0"/>
              <a:t/>
            </a:r>
            <a:br>
              <a:rPr lang="en-US" sz="3600" b="1" dirty="0"/>
            </a:br>
            <a:r>
              <a:rPr lang="en-US" sz="3600" b="1" dirty="0"/>
              <a:t>Summary of Mapping constructs and constraints</a:t>
            </a:r>
            <a:endParaRPr lang="en-US" sz="3600" dirty="0"/>
          </a:p>
        </p:txBody>
      </p:sp>
      <p:sp>
        <p:nvSpPr>
          <p:cNvPr id="215043" name="Rectangle 3"/>
          <p:cNvSpPr>
            <a:spLocks noGrp="1" noChangeArrowheads="1"/>
          </p:cNvSpPr>
          <p:nvPr>
            <p:ph type="body" idx="1"/>
          </p:nvPr>
        </p:nvSpPr>
        <p:spPr>
          <a:xfrm>
            <a:off x="685800" y="1533525"/>
            <a:ext cx="7981950" cy="4724400"/>
          </a:xfrm>
        </p:spPr>
        <p:txBody>
          <a:bodyPr/>
          <a:lstStyle/>
          <a:p>
            <a:pPr>
              <a:buFont typeface="Wingdings" pitchFamily="2" charset="2"/>
              <a:buNone/>
            </a:pPr>
            <a:endParaRPr lang="en-US" sz="3300"/>
          </a:p>
          <a:p>
            <a:pPr>
              <a:buFont typeface="Wingdings" pitchFamily="2" charset="2"/>
              <a:buNone/>
            </a:pPr>
            <a:r>
              <a:rPr lang="en-US" sz="2400"/>
              <a:t>                               </a:t>
            </a:r>
            <a:endParaRPr lang="en-US" sz="2400" b="1">
              <a:solidFill>
                <a:srgbClr val="FF0066"/>
              </a:solidFill>
            </a:endParaRPr>
          </a:p>
        </p:txBody>
      </p:sp>
      <p:sp>
        <p:nvSpPr>
          <p:cNvPr id="215044" name="Text Box 4"/>
          <p:cNvSpPr txBox="1">
            <a:spLocks noChangeArrowheads="1"/>
          </p:cNvSpPr>
          <p:nvPr/>
        </p:nvSpPr>
        <p:spPr bwMode="auto">
          <a:xfrm>
            <a:off x="533400" y="1752600"/>
            <a:ext cx="8219045" cy="4724370"/>
          </a:xfrm>
          <a:prstGeom prst="rect">
            <a:avLst/>
          </a:prstGeom>
          <a:noFill/>
          <a:ln w="9525">
            <a:noFill/>
            <a:miter lim="800000"/>
            <a:headEnd/>
            <a:tailEnd/>
          </a:ln>
          <a:effectLst/>
        </p:spPr>
        <p:txBody>
          <a:bodyPr wrap="none">
            <a:spAutoFit/>
          </a:bodyPr>
          <a:lstStyle/>
          <a:p>
            <a:r>
              <a:rPr lang="en-US" sz="2200" b="1" i="1" dirty="0" smtClean="0"/>
              <a:t>Correspondence </a:t>
            </a:r>
            <a:r>
              <a:rPr lang="en-US" sz="2200" b="1" i="1" dirty="0"/>
              <a:t>between ER and Relational Models</a:t>
            </a:r>
            <a:endParaRPr lang="en-US" sz="1800" dirty="0"/>
          </a:p>
          <a:p>
            <a:endParaRPr lang="en-US" sz="1800" dirty="0"/>
          </a:p>
          <a:p>
            <a:r>
              <a:rPr lang="en-US" sz="1800" b="1" dirty="0">
                <a:latin typeface="Arial" charset="0"/>
              </a:rPr>
              <a:t>ER Model		</a:t>
            </a:r>
            <a:r>
              <a:rPr lang="en-US" sz="1800" b="1" dirty="0" smtClean="0">
                <a:latin typeface="Arial" charset="0"/>
              </a:rPr>
              <a:t>	Relational </a:t>
            </a:r>
            <a:r>
              <a:rPr lang="en-US" sz="1800" b="1" dirty="0">
                <a:latin typeface="Arial" charset="0"/>
              </a:rPr>
              <a:t>Model</a:t>
            </a:r>
            <a:endParaRPr lang="en-US" sz="1800" dirty="0"/>
          </a:p>
          <a:p>
            <a:pPr>
              <a:lnSpc>
                <a:spcPct val="150000"/>
              </a:lnSpc>
            </a:pPr>
            <a:r>
              <a:rPr lang="en-US" sz="1800" dirty="0"/>
              <a:t>Entity type		</a:t>
            </a:r>
            <a:r>
              <a:rPr lang="en-US" sz="1800" dirty="0" smtClean="0"/>
              <a:t>	“</a:t>
            </a:r>
            <a:r>
              <a:rPr lang="en-US" sz="1800" dirty="0"/>
              <a:t>Entity” relation</a:t>
            </a:r>
          </a:p>
          <a:p>
            <a:pPr>
              <a:lnSpc>
                <a:spcPct val="150000"/>
              </a:lnSpc>
            </a:pPr>
            <a:r>
              <a:rPr lang="en-US" sz="1800" dirty="0"/>
              <a:t>1:1 or 1:N relationship type	</a:t>
            </a:r>
            <a:r>
              <a:rPr lang="en-US" sz="1800" dirty="0" smtClean="0"/>
              <a:t>	Foreign </a:t>
            </a:r>
            <a:r>
              <a:rPr lang="en-US" sz="1800" dirty="0"/>
              <a:t>key (or “relationship” relation)</a:t>
            </a:r>
          </a:p>
          <a:p>
            <a:pPr>
              <a:lnSpc>
                <a:spcPct val="150000"/>
              </a:lnSpc>
            </a:pPr>
            <a:r>
              <a:rPr lang="en-US" sz="1800" dirty="0"/>
              <a:t>M:N relationship type	</a:t>
            </a:r>
            <a:r>
              <a:rPr lang="en-US" sz="1800" dirty="0" smtClean="0"/>
              <a:t>	“</a:t>
            </a:r>
            <a:r>
              <a:rPr lang="en-US" sz="1800" dirty="0"/>
              <a:t>Relationship” relation and two foreign keys</a:t>
            </a:r>
          </a:p>
          <a:p>
            <a:pPr>
              <a:lnSpc>
                <a:spcPct val="150000"/>
              </a:lnSpc>
            </a:pPr>
            <a:r>
              <a:rPr lang="en-US" sz="1800" i="1" dirty="0"/>
              <a:t>n</a:t>
            </a:r>
            <a:r>
              <a:rPr lang="en-US" sz="1800" dirty="0"/>
              <a:t>-</a:t>
            </a:r>
            <a:r>
              <a:rPr lang="en-US" sz="1800" dirty="0" err="1"/>
              <a:t>ary</a:t>
            </a:r>
            <a:r>
              <a:rPr lang="en-US" sz="1800" dirty="0"/>
              <a:t> relationship type	</a:t>
            </a:r>
            <a:r>
              <a:rPr lang="en-US" sz="1800" dirty="0" smtClean="0"/>
              <a:t>	“</a:t>
            </a:r>
            <a:r>
              <a:rPr lang="en-US" sz="1800" dirty="0"/>
              <a:t>Relationship” relation and n foreign keys</a:t>
            </a:r>
          </a:p>
          <a:p>
            <a:pPr>
              <a:lnSpc>
                <a:spcPct val="150000"/>
              </a:lnSpc>
            </a:pPr>
            <a:r>
              <a:rPr lang="en-US" sz="1800" dirty="0"/>
              <a:t>Simple attribute		</a:t>
            </a:r>
            <a:r>
              <a:rPr lang="en-US" sz="1800" dirty="0" smtClean="0"/>
              <a:t>	</a:t>
            </a:r>
            <a:r>
              <a:rPr lang="en-US" sz="1800" dirty="0" err="1" smtClean="0"/>
              <a:t>Attribute</a:t>
            </a:r>
            <a:endParaRPr lang="en-US" sz="1800" dirty="0"/>
          </a:p>
          <a:p>
            <a:pPr>
              <a:lnSpc>
                <a:spcPct val="150000"/>
              </a:lnSpc>
            </a:pPr>
            <a:r>
              <a:rPr lang="en-US" sz="1800" dirty="0"/>
              <a:t>Composite attribute	</a:t>
            </a:r>
            <a:r>
              <a:rPr lang="en-US" sz="1800" dirty="0" smtClean="0"/>
              <a:t>	Set </a:t>
            </a:r>
            <a:r>
              <a:rPr lang="en-US" sz="1800" dirty="0"/>
              <a:t>of simple component attributes</a:t>
            </a:r>
          </a:p>
          <a:p>
            <a:pPr>
              <a:lnSpc>
                <a:spcPct val="150000"/>
              </a:lnSpc>
            </a:pPr>
            <a:r>
              <a:rPr lang="en-US" sz="1800" dirty="0" err="1"/>
              <a:t>Multivalued</a:t>
            </a:r>
            <a:r>
              <a:rPr lang="en-US" sz="1800" dirty="0"/>
              <a:t> attribute	</a:t>
            </a:r>
            <a:r>
              <a:rPr lang="en-US" sz="1800" dirty="0" smtClean="0"/>
              <a:t>	Relation </a:t>
            </a:r>
            <a:r>
              <a:rPr lang="en-US" sz="1800" dirty="0"/>
              <a:t>and foreign key</a:t>
            </a:r>
          </a:p>
          <a:p>
            <a:pPr>
              <a:lnSpc>
                <a:spcPct val="150000"/>
              </a:lnSpc>
            </a:pPr>
            <a:r>
              <a:rPr lang="en-US" sz="1800" dirty="0"/>
              <a:t>Value set			</a:t>
            </a:r>
            <a:r>
              <a:rPr lang="en-US" sz="1800" dirty="0" smtClean="0"/>
              <a:t>	Domain</a:t>
            </a:r>
            <a:endParaRPr lang="en-US" sz="1800" dirty="0"/>
          </a:p>
          <a:p>
            <a:pPr>
              <a:lnSpc>
                <a:spcPct val="150000"/>
              </a:lnSpc>
            </a:pPr>
            <a:r>
              <a:rPr lang="en-US" sz="1800" dirty="0"/>
              <a:t>Key attribute		</a:t>
            </a:r>
            <a:r>
              <a:rPr lang="en-US" sz="1800" dirty="0" smtClean="0"/>
              <a:t>	Primary </a:t>
            </a:r>
            <a:r>
              <a:rPr lang="en-US" sz="1800" dirty="0"/>
              <a:t>(or secondary) key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0547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05476" name="Rectangle 4"/>
          <p:cNvSpPr>
            <a:spLocks noGrp="1" noChangeArrowheads="1"/>
          </p:cNvSpPr>
          <p:nvPr>
            <p:ph type="title"/>
          </p:nvPr>
        </p:nvSpPr>
        <p:spPr>
          <a:noFill/>
        </p:spPr>
        <p:txBody>
          <a:bodyPr/>
          <a:lstStyle/>
          <a:p>
            <a:r>
              <a:rPr lang="en-US" smtClean="0"/>
              <a:t>Relational Model: Summary</a:t>
            </a:r>
          </a:p>
        </p:txBody>
      </p:sp>
      <p:sp>
        <p:nvSpPr>
          <p:cNvPr id="71685" name="Rectangle 5"/>
          <p:cNvSpPr>
            <a:spLocks noGrp="1" noChangeArrowheads="1"/>
          </p:cNvSpPr>
          <p:nvPr>
            <p:ph type="body" idx="1"/>
          </p:nvPr>
        </p:nvSpPr>
        <p:spPr>
          <a:noFill/>
        </p:spPr>
        <p:txBody>
          <a:bodyPr/>
          <a:lstStyle/>
          <a:p>
            <a:r>
              <a:rPr lang="en-US" sz="2400" smtClean="0"/>
              <a:t>A tabular representation of data.</a:t>
            </a:r>
          </a:p>
          <a:p>
            <a:r>
              <a:rPr lang="en-US" sz="2400" smtClean="0"/>
              <a:t>Simple and intuitive, currently the most widely used.</a:t>
            </a:r>
          </a:p>
          <a:p>
            <a:r>
              <a:rPr lang="en-US" sz="2400" smtClean="0"/>
              <a:t>Integrity constraints can be specified by the DBA, based on application semantics.  DBMS checks for violations.  </a:t>
            </a:r>
          </a:p>
          <a:p>
            <a:pPr lvl="1">
              <a:buSzPct val="75000"/>
            </a:pPr>
            <a:r>
              <a:rPr lang="en-US" sz="2000" smtClean="0">
                <a:ea typeface="ＭＳ Ｐゴシック" charset="-128"/>
              </a:rPr>
              <a:t>Two important ICs: primary and foreign keys</a:t>
            </a:r>
          </a:p>
          <a:p>
            <a:pPr lvl="1">
              <a:buSzPct val="75000"/>
            </a:pPr>
            <a:r>
              <a:rPr lang="en-US" sz="2000" smtClean="0">
                <a:ea typeface="ＭＳ Ｐゴシック" charset="-128"/>
              </a:rPr>
              <a:t>In addition, we </a:t>
            </a:r>
            <a:r>
              <a:rPr lang="en-US" sz="2000" i="1" smtClean="0">
                <a:ea typeface="ＭＳ Ｐゴシック" charset="-128"/>
              </a:rPr>
              <a:t>always</a:t>
            </a:r>
            <a:r>
              <a:rPr lang="en-US" sz="2000" smtClean="0">
                <a:ea typeface="ＭＳ Ｐゴシック" charset="-128"/>
              </a:rPr>
              <a:t> have domain constraints.</a:t>
            </a:r>
          </a:p>
          <a:p>
            <a:r>
              <a:rPr lang="en-US" sz="2400" smtClean="0"/>
              <a:t>Powerful and natural query languages exist.</a:t>
            </a:r>
          </a:p>
          <a:p>
            <a:r>
              <a:rPr lang="en-US" sz="2400" smtClean="0"/>
              <a:t>Rules to translate ER to relational model</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6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68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168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168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68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6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1026"/>
          <p:cNvSpPr>
            <a:spLocks noGrp="1" noChangeArrowheads="1"/>
          </p:cNvSpPr>
          <p:nvPr>
            <p:ph type="title"/>
          </p:nvPr>
        </p:nvSpPr>
        <p:spPr>
          <a:xfrm>
            <a:off x="457200" y="838200"/>
            <a:ext cx="7543800" cy="671512"/>
          </a:xfrm>
        </p:spPr>
        <p:txBody>
          <a:bodyPr>
            <a:normAutofit fontScale="90000"/>
          </a:bodyPr>
          <a:lstStyle/>
          <a:p>
            <a:r>
              <a:rPr lang="en-US" dirty="0"/>
              <a:t>Specifying Constraints in Data Models</a:t>
            </a:r>
          </a:p>
        </p:txBody>
      </p:sp>
      <p:sp>
        <p:nvSpPr>
          <p:cNvPr id="937987" name="Rectangle 1027"/>
          <p:cNvSpPr>
            <a:spLocks noGrp="1" noChangeArrowheads="1"/>
          </p:cNvSpPr>
          <p:nvPr>
            <p:ph idx="1"/>
          </p:nvPr>
        </p:nvSpPr>
        <p:spPr>
          <a:xfrm>
            <a:off x="723900" y="1612900"/>
            <a:ext cx="8001000" cy="4711700"/>
          </a:xfrm>
        </p:spPr>
        <p:txBody>
          <a:bodyPr>
            <a:normAutofit/>
          </a:bodyPr>
          <a:lstStyle/>
          <a:p>
            <a:r>
              <a:rPr lang="en-US"/>
              <a:t> ER model </a:t>
            </a:r>
          </a:p>
          <a:p>
            <a:pPr lvl="1"/>
            <a:r>
              <a:rPr lang="en-US"/>
              <a:t>domain and key constraints over entities</a:t>
            </a:r>
          </a:p>
          <a:p>
            <a:pPr lvl="1"/>
            <a:r>
              <a:rPr lang="en-US"/>
              <a:t>participation and cardinality constraints over relationships</a:t>
            </a:r>
          </a:p>
          <a:p>
            <a:r>
              <a:rPr lang="en-US"/>
              <a:t>Relational Model</a:t>
            </a:r>
          </a:p>
          <a:p>
            <a:pPr lvl="1"/>
            <a:r>
              <a:rPr lang="en-US"/>
              <a:t>domain constraints, entity identity, key constraint, functional dependencies -- generalization of key constraints, referential integrity, inclusion dependencies -- generalization of referential integrity.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Draw ER diagram</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304800" y="838200"/>
            <a:ext cx="82296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a:picLocks noChangeAspect="1" noChangeArrowheads="1"/>
          </p:cNvPicPr>
          <p:nvPr/>
        </p:nvPicPr>
        <p:blipFill>
          <a:blip r:embed="rId2" cstate="print"/>
          <a:srcRect/>
          <a:stretch>
            <a:fillRect/>
          </a:stretch>
        </p:blipFill>
        <p:spPr bwMode="auto">
          <a:xfrm>
            <a:off x="0" y="-1"/>
            <a:ext cx="8610600" cy="67446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457200" y="304800"/>
            <a:ext cx="83058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9" name="Rectangle 3"/>
          <p:cNvSpPr>
            <a:spLocks noGrp="1" noChangeArrowheads="1"/>
          </p:cNvSpPr>
          <p:nvPr>
            <p:ph idx="1"/>
          </p:nvPr>
        </p:nvSpPr>
        <p:spPr>
          <a:xfrm>
            <a:off x="685800" y="1676400"/>
            <a:ext cx="7772400" cy="4419600"/>
          </a:xfrm>
        </p:spPr>
        <p:txBody>
          <a:bodyPr/>
          <a:lstStyle/>
          <a:p>
            <a:pPr>
              <a:buFont typeface="Wingdings" pitchFamily="2" charset="2"/>
              <a:buNone/>
            </a:pPr>
            <a:r>
              <a:rPr lang="en-US" sz="2100" b="1" dirty="0"/>
              <a:t>        Strong Entity</a:t>
            </a:r>
            <a:endParaRPr lang="en-US" dirty="0"/>
          </a:p>
        </p:txBody>
      </p:sp>
      <p:sp>
        <p:nvSpPr>
          <p:cNvPr id="951300" name="Rectangle 4"/>
          <p:cNvSpPr>
            <a:spLocks noChangeArrowheads="1"/>
          </p:cNvSpPr>
          <p:nvPr/>
        </p:nvSpPr>
        <p:spPr bwMode="auto">
          <a:xfrm>
            <a:off x="620713" y="4437063"/>
            <a:ext cx="2057400" cy="838200"/>
          </a:xfrm>
          <a:prstGeom prst="rect">
            <a:avLst/>
          </a:prstGeom>
          <a:noFill/>
          <a:ln w="9525">
            <a:solidFill>
              <a:schemeClr val="tx1"/>
            </a:solidFill>
            <a:miter lim="800000"/>
            <a:headEnd/>
            <a:tailEnd/>
          </a:ln>
          <a:effectLst/>
        </p:spPr>
        <p:txBody>
          <a:bodyPr wrap="none" anchor="ctr"/>
          <a:lstStyle/>
          <a:p>
            <a:endParaRPr lang="en-US"/>
          </a:p>
        </p:txBody>
      </p:sp>
      <p:sp>
        <p:nvSpPr>
          <p:cNvPr id="951301" name="Oval 5"/>
          <p:cNvSpPr>
            <a:spLocks noChangeArrowheads="1"/>
          </p:cNvSpPr>
          <p:nvPr/>
        </p:nvSpPr>
        <p:spPr bwMode="auto">
          <a:xfrm>
            <a:off x="392113" y="2913063"/>
            <a:ext cx="1371600" cy="762000"/>
          </a:xfrm>
          <a:prstGeom prst="ellipse">
            <a:avLst/>
          </a:prstGeom>
          <a:noFill/>
          <a:ln w="9525">
            <a:solidFill>
              <a:schemeClr val="tx1"/>
            </a:solidFill>
            <a:round/>
            <a:headEnd/>
            <a:tailEnd/>
          </a:ln>
          <a:effectLst/>
        </p:spPr>
        <p:txBody>
          <a:bodyPr wrap="none" anchor="ctr"/>
          <a:lstStyle/>
          <a:p>
            <a:endParaRPr lang="en-US"/>
          </a:p>
        </p:txBody>
      </p:sp>
      <p:sp>
        <p:nvSpPr>
          <p:cNvPr id="951302" name="Oval 6"/>
          <p:cNvSpPr>
            <a:spLocks noChangeArrowheads="1"/>
          </p:cNvSpPr>
          <p:nvPr/>
        </p:nvSpPr>
        <p:spPr bwMode="auto">
          <a:xfrm>
            <a:off x="2220913" y="2836863"/>
            <a:ext cx="1371600" cy="762000"/>
          </a:xfrm>
          <a:prstGeom prst="ellipse">
            <a:avLst/>
          </a:prstGeom>
          <a:noFill/>
          <a:ln w="9525">
            <a:solidFill>
              <a:schemeClr val="tx1"/>
            </a:solidFill>
            <a:round/>
            <a:headEnd/>
            <a:tailEnd/>
          </a:ln>
          <a:effectLst/>
        </p:spPr>
        <p:txBody>
          <a:bodyPr wrap="none" anchor="ctr"/>
          <a:lstStyle/>
          <a:p>
            <a:endParaRPr lang="en-US"/>
          </a:p>
        </p:txBody>
      </p:sp>
      <p:sp>
        <p:nvSpPr>
          <p:cNvPr id="951303" name="Oval 7"/>
          <p:cNvSpPr>
            <a:spLocks noChangeArrowheads="1"/>
          </p:cNvSpPr>
          <p:nvPr/>
        </p:nvSpPr>
        <p:spPr bwMode="auto">
          <a:xfrm>
            <a:off x="3516313" y="3827463"/>
            <a:ext cx="1371600" cy="762000"/>
          </a:xfrm>
          <a:prstGeom prst="ellipse">
            <a:avLst/>
          </a:prstGeom>
          <a:noFill/>
          <a:ln w="9525">
            <a:solidFill>
              <a:schemeClr val="tx1"/>
            </a:solidFill>
            <a:round/>
            <a:headEnd/>
            <a:tailEnd/>
          </a:ln>
          <a:effectLst/>
        </p:spPr>
        <p:txBody>
          <a:bodyPr wrap="none" anchor="ctr"/>
          <a:lstStyle/>
          <a:p>
            <a:endParaRPr lang="en-US"/>
          </a:p>
        </p:txBody>
      </p:sp>
      <p:sp>
        <p:nvSpPr>
          <p:cNvPr id="951304" name="Text Box 8"/>
          <p:cNvSpPr txBox="1">
            <a:spLocks noChangeArrowheads="1"/>
          </p:cNvSpPr>
          <p:nvPr/>
        </p:nvSpPr>
        <p:spPr bwMode="auto">
          <a:xfrm>
            <a:off x="696913" y="3065463"/>
            <a:ext cx="914400" cy="457200"/>
          </a:xfrm>
          <a:prstGeom prst="rect">
            <a:avLst/>
          </a:prstGeom>
          <a:noFill/>
          <a:ln w="9525">
            <a:noFill/>
            <a:miter lim="800000"/>
            <a:headEnd/>
            <a:tailEnd/>
          </a:ln>
          <a:effectLst/>
        </p:spPr>
        <p:txBody>
          <a:bodyPr>
            <a:spAutoFit/>
          </a:bodyPr>
          <a:lstStyle/>
          <a:p>
            <a:pPr eaLnBrk="0" hangingPunct="0">
              <a:spcBef>
                <a:spcPct val="50000"/>
              </a:spcBef>
            </a:pPr>
            <a:r>
              <a:rPr lang="en-US" sz="2400" u="sng">
                <a:latin typeface="Times New Roman" pitchFamily="18" charset="0"/>
              </a:rPr>
              <a:t>ssno</a:t>
            </a:r>
            <a:endParaRPr lang="en-US" sz="2400">
              <a:latin typeface="Times New Roman" pitchFamily="18" charset="0"/>
            </a:endParaRPr>
          </a:p>
        </p:txBody>
      </p:sp>
      <p:sp>
        <p:nvSpPr>
          <p:cNvPr id="951305" name="Text Box 9"/>
          <p:cNvSpPr txBox="1">
            <a:spLocks noChangeArrowheads="1"/>
          </p:cNvSpPr>
          <p:nvPr/>
        </p:nvSpPr>
        <p:spPr bwMode="auto">
          <a:xfrm>
            <a:off x="2525713" y="2989263"/>
            <a:ext cx="9144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name</a:t>
            </a:r>
          </a:p>
        </p:txBody>
      </p:sp>
      <p:sp>
        <p:nvSpPr>
          <p:cNvPr id="951306" name="Text Box 10"/>
          <p:cNvSpPr txBox="1">
            <a:spLocks noChangeArrowheads="1"/>
          </p:cNvSpPr>
          <p:nvPr/>
        </p:nvSpPr>
        <p:spPr bwMode="auto">
          <a:xfrm>
            <a:off x="3668713" y="3979863"/>
            <a:ext cx="911225" cy="457200"/>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salary</a:t>
            </a:r>
          </a:p>
        </p:txBody>
      </p:sp>
      <p:sp>
        <p:nvSpPr>
          <p:cNvPr id="951307" name="Text Box 11"/>
          <p:cNvSpPr txBox="1">
            <a:spLocks noChangeArrowheads="1"/>
          </p:cNvSpPr>
          <p:nvPr/>
        </p:nvSpPr>
        <p:spPr bwMode="auto">
          <a:xfrm>
            <a:off x="696913" y="4589463"/>
            <a:ext cx="16002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employee</a:t>
            </a:r>
          </a:p>
        </p:txBody>
      </p:sp>
      <p:sp>
        <p:nvSpPr>
          <p:cNvPr id="951308" name="Line 12"/>
          <p:cNvSpPr>
            <a:spLocks noChangeShapeType="1"/>
          </p:cNvSpPr>
          <p:nvPr/>
        </p:nvSpPr>
        <p:spPr bwMode="auto">
          <a:xfrm>
            <a:off x="1001713" y="3675063"/>
            <a:ext cx="0" cy="762000"/>
          </a:xfrm>
          <a:prstGeom prst="line">
            <a:avLst/>
          </a:prstGeom>
          <a:noFill/>
          <a:ln w="9525">
            <a:solidFill>
              <a:schemeClr val="tx1"/>
            </a:solidFill>
            <a:round/>
            <a:headEnd/>
            <a:tailEnd/>
          </a:ln>
          <a:effectLst/>
        </p:spPr>
        <p:txBody>
          <a:bodyPr wrap="none" anchor="ctr"/>
          <a:lstStyle/>
          <a:p>
            <a:endParaRPr lang="en-US"/>
          </a:p>
        </p:txBody>
      </p:sp>
      <p:sp>
        <p:nvSpPr>
          <p:cNvPr id="951309" name="Line 13"/>
          <p:cNvSpPr>
            <a:spLocks noChangeShapeType="1"/>
          </p:cNvSpPr>
          <p:nvPr/>
        </p:nvSpPr>
        <p:spPr bwMode="auto">
          <a:xfrm flipH="1">
            <a:off x="1535113" y="3598863"/>
            <a:ext cx="1219200" cy="838200"/>
          </a:xfrm>
          <a:prstGeom prst="line">
            <a:avLst/>
          </a:prstGeom>
          <a:noFill/>
          <a:ln w="9525">
            <a:solidFill>
              <a:schemeClr val="tx1"/>
            </a:solidFill>
            <a:round/>
            <a:headEnd/>
            <a:tailEnd/>
          </a:ln>
          <a:effectLst/>
        </p:spPr>
        <p:txBody>
          <a:bodyPr wrap="none" anchor="ctr"/>
          <a:lstStyle/>
          <a:p>
            <a:endParaRPr lang="en-US"/>
          </a:p>
        </p:txBody>
      </p:sp>
      <p:sp>
        <p:nvSpPr>
          <p:cNvPr id="951310" name="Line 14"/>
          <p:cNvSpPr>
            <a:spLocks noChangeShapeType="1"/>
          </p:cNvSpPr>
          <p:nvPr/>
        </p:nvSpPr>
        <p:spPr bwMode="auto">
          <a:xfrm flipH="1">
            <a:off x="2678113" y="4589463"/>
            <a:ext cx="1219200" cy="76200"/>
          </a:xfrm>
          <a:prstGeom prst="line">
            <a:avLst/>
          </a:prstGeom>
          <a:noFill/>
          <a:ln w="9525">
            <a:solidFill>
              <a:schemeClr val="tx1"/>
            </a:solidFill>
            <a:round/>
            <a:headEnd/>
            <a:tailEnd/>
          </a:ln>
          <a:effectLst/>
        </p:spPr>
        <p:txBody>
          <a:bodyPr wrap="none" anchor="ctr"/>
          <a:lstStyle/>
          <a:p>
            <a:endParaRPr lang="en-US"/>
          </a:p>
        </p:txBody>
      </p:sp>
      <p:sp>
        <p:nvSpPr>
          <p:cNvPr id="951311" name="AutoShape 15"/>
          <p:cNvSpPr>
            <a:spLocks noChangeArrowheads="1"/>
          </p:cNvSpPr>
          <p:nvPr/>
        </p:nvSpPr>
        <p:spPr bwMode="auto">
          <a:xfrm>
            <a:off x="4379913" y="2814638"/>
            <a:ext cx="1230312" cy="457200"/>
          </a:xfrm>
          <a:prstGeom prst="rightArrow">
            <a:avLst>
              <a:gd name="adj1" fmla="val 50000"/>
              <a:gd name="adj2" fmla="val 67274"/>
            </a:avLst>
          </a:prstGeom>
          <a:noFill/>
          <a:ln w="9525">
            <a:solidFill>
              <a:schemeClr val="tx1"/>
            </a:solidFill>
            <a:miter lim="800000"/>
            <a:headEnd/>
            <a:tailEnd/>
          </a:ln>
          <a:effectLst/>
        </p:spPr>
        <p:txBody>
          <a:bodyPr wrap="none" anchor="ctr"/>
          <a:lstStyle/>
          <a:p>
            <a:endParaRPr lang="en-US"/>
          </a:p>
        </p:txBody>
      </p:sp>
      <p:sp>
        <p:nvSpPr>
          <p:cNvPr id="951315" name="Rectangle 19"/>
          <p:cNvSpPr>
            <a:spLocks noChangeArrowheads="1"/>
          </p:cNvSpPr>
          <p:nvPr/>
        </p:nvSpPr>
        <p:spPr bwMode="auto">
          <a:xfrm>
            <a:off x="0" y="0"/>
            <a:ext cx="7772400" cy="1143000"/>
          </a:xfrm>
          <a:prstGeom prst="rect">
            <a:avLst/>
          </a:prstGeom>
          <a:noFill/>
          <a:ln w="9525">
            <a:noFill/>
            <a:miter lim="800000"/>
            <a:headEnd/>
            <a:tailEnd/>
          </a:ln>
          <a:effectLst/>
        </p:spPr>
        <p:txBody>
          <a:bodyPr lIns="92075" tIns="46038" rIns="92075" bIns="46038" anchor="ctr"/>
          <a:lstStyle/>
          <a:p>
            <a:r>
              <a:rPr lang="en-US" sz="3200" b="1" dirty="0">
                <a:solidFill>
                  <a:schemeClr val="tx2"/>
                </a:solidFill>
                <a:latin typeface="Tahoma" pitchFamily="34" charset="0"/>
              </a:rPr>
              <a:t>ER to Relational Mapping</a:t>
            </a:r>
            <a:endParaRPr lang="en-US" sz="1700" b="1" dirty="0">
              <a:solidFill>
                <a:schemeClr val="tx2"/>
              </a:solidFill>
              <a:latin typeface="Tahoma" pitchFamily="34" charset="0"/>
            </a:endParaRPr>
          </a:p>
        </p:txBody>
      </p:sp>
      <p:sp>
        <p:nvSpPr>
          <p:cNvPr id="951316" name="Text Box 20"/>
          <p:cNvSpPr txBox="1">
            <a:spLocks noChangeArrowheads="1"/>
          </p:cNvSpPr>
          <p:nvPr/>
        </p:nvSpPr>
        <p:spPr bwMode="auto">
          <a:xfrm>
            <a:off x="5753100" y="2101850"/>
            <a:ext cx="3535007" cy="3077766"/>
          </a:xfrm>
          <a:prstGeom prst="rect">
            <a:avLst/>
          </a:prstGeom>
          <a:noFill/>
          <a:ln w="38100">
            <a:noFill/>
            <a:miter lim="800000"/>
            <a:headEnd type="none" w="sm" len="sm"/>
            <a:tailEnd type="none" w="sm" len="sm"/>
          </a:ln>
          <a:effectLst/>
        </p:spPr>
        <p:txBody>
          <a:bodyPr wrap="none">
            <a:spAutoFit/>
          </a:bodyPr>
          <a:lstStyle/>
          <a:p>
            <a:r>
              <a:rPr lang="en-US" sz="2000" b="1" dirty="0"/>
              <a:t>Relation:</a:t>
            </a:r>
          </a:p>
          <a:p>
            <a:endParaRPr lang="en-US" sz="2000" b="1" dirty="0"/>
          </a:p>
          <a:p>
            <a:r>
              <a:rPr lang="en-US" sz="2000" dirty="0" smtClean="0"/>
              <a:t>Employee(</a:t>
            </a:r>
            <a:r>
              <a:rPr lang="en-US" sz="2000" u="sng" dirty="0" err="1" smtClean="0"/>
              <a:t>ssno</a:t>
            </a:r>
            <a:r>
              <a:rPr lang="en-US" sz="2000" u="sng" dirty="0" smtClean="0"/>
              <a:t>, </a:t>
            </a:r>
            <a:r>
              <a:rPr lang="en-US" sz="2000" dirty="0" smtClean="0"/>
              <a:t>name, salary</a:t>
            </a:r>
            <a:r>
              <a:rPr lang="en-US" sz="2000" dirty="0"/>
              <a:t>)</a:t>
            </a:r>
          </a:p>
          <a:p>
            <a:endParaRPr lang="en-US" sz="2000" dirty="0"/>
          </a:p>
          <a:p>
            <a:endParaRPr lang="en-US" sz="2000" dirty="0"/>
          </a:p>
          <a:p>
            <a:r>
              <a:rPr lang="en-US" sz="2000" b="1" dirty="0" smtClean="0"/>
              <a:t>Key</a:t>
            </a:r>
            <a:r>
              <a:rPr lang="en-US" sz="2000" dirty="0" smtClean="0"/>
              <a:t> </a:t>
            </a:r>
            <a:r>
              <a:rPr lang="en-US" sz="2000" dirty="0"/>
              <a:t>: </a:t>
            </a:r>
            <a:r>
              <a:rPr lang="en-US" sz="2000" dirty="0" err="1"/>
              <a:t>ssno</a:t>
            </a:r>
            <a:endParaRPr lang="en-US" sz="2000" dirty="0"/>
          </a:p>
          <a:p>
            <a:endParaRPr lang="en-US" sz="2000" dirty="0"/>
          </a:p>
          <a:p>
            <a:endParaRPr lang="en-US" dirty="0"/>
          </a:p>
          <a:p>
            <a:endParaRPr lang="en-US" dirty="0"/>
          </a:p>
          <a:p>
            <a:endParaRPr lang="en-US" dirty="0"/>
          </a:p>
        </p:txBody>
      </p:sp>
      <p:sp>
        <p:nvSpPr>
          <p:cNvPr id="17" name="Rectangle 16"/>
          <p:cNvSpPr/>
          <p:nvPr/>
        </p:nvSpPr>
        <p:spPr>
          <a:xfrm>
            <a:off x="838200" y="990600"/>
            <a:ext cx="5105400" cy="461665"/>
          </a:xfrm>
          <a:prstGeom prst="rect">
            <a:avLst/>
          </a:prstGeom>
        </p:spPr>
        <p:txBody>
          <a:bodyPr wrap="square">
            <a:spAutoFit/>
          </a:bodyPr>
          <a:lstStyle/>
          <a:p>
            <a:r>
              <a:rPr lang="en-US" altLang="zh-TW" sz="2400" dirty="0" smtClean="0">
                <a:solidFill>
                  <a:srgbClr val="0000FF"/>
                </a:solidFill>
              </a:rPr>
              <a:t>Example – Strong Entity Set</a:t>
            </a:r>
            <a:endParaRPr lang="en-US" sz="2400" dirty="0"/>
          </a:p>
        </p:txBody>
      </p:sp>
      <p:sp>
        <p:nvSpPr>
          <p:cNvPr id="18" name="Rectangle 6"/>
          <p:cNvSpPr>
            <a:spLocks noChangeArrowheads="1"/>
          </p:cNvSpPr>
          <p:nvPr/>
        </p:nvSpPr>
        <p:spPr bwMode="auto">
          <a:xfrm>
            <a:off x="4114800" y="4724400"/>
            <a:ext cx="4733925" cy="1905650"/>
          </a:xfrm>
          <a:prstGeom prst="rect">
            <a:avLst/>
          </a:prstGeom>
          <a:noFill/>
          <a:ln w="9525">
            <a:noFill/>
            <a:miter lim="800000"/>
            <a:headEnd/>
            <a:tailEnd/>
          </a:ln>
        </p:spPr>
        <p:txBody>
          <a:bodyPr wrap="square" lIns="90488" tIns="44450" rIns="90488" bIns="44450">
            <a:spAutoFit/>
          </a:bodyPr>
          <a:lstStyle/>
          <a:p>
            <a:r>
              <a:rPr lang="en-US" sz="2000" dirty="0" smtClean="0">
                <a:latin typeface="Book Antiqua" pitchFamily="18" charset="0"/>
              </a:rPr>
              <a:t>           CREATE TABLE </a:t>
            </a:r>
            <a:r>
              <a:rPr lang="en-US" dirty="0" smtClean="0">
                <a:latin typeface="Book Antiqua" pitchFamily="18" charset="0"/>
              </a:rPr>
              <a:t>Employees </a:t>
            </a:r>
          </a:p>
          <a:p>
            <a:r>
              <a:rPr lang="en-US" dirty="0" smtClean="0">
                <a:latin typeface="Book Antiqua" pitchFamily="18" charset="0"/>
              </a:rPr>
              <a:t>                  ( </a:t>
            </a:r>
            <a:r>
              <a:rPr lang="en-US" dirty="0" err="1" smtClean="0">
                <a:latin typeface="Book Antiqua" pitchFamily="18" charset="0"/>
              </a:rPr>
              <a:t>ssn</a:t>
            </a:r>
            <a:r>
              <a:rPr lang="en-US" dirty="0" smtClean="0">
                <a:latin typeface="Book Antiqua" pitchFamily="18" charset="0"/>
              </a:rPr>
              <a:t> </a:t>
            </a:r>
            <a:r>
              <a:rPr lang="en-US" sz="2000" dirty="0" smtClean="0">
                <a:latin typeface="Book Antiqua" pitchFamily="18" charset="0"/>
              </a:rPr>
              <a:t>CHAR</a:t>
            </a:r>
            <a:r>
              <a:rPr lang="en-US" dirty="0" smtClean="0">
                <a:latin typeface="Book Antiqua" pitchFamily="18" charset="0"/>
              </a:rPr>
              <a:t>(11),</a:t>
            </a:r>
          </a:p>
          <a:p>
            <a:r>
              <a:rPr lang="en-US" dirty="0" smtClean="0">
                <a:latin typeface="Book Antiqua" pitchFamily="18" charset="0"/>
              </a:rPr>
              <a:t>                     name </a:t>
            </a:r>
            <a:r>
              <a:rPr lang="en-US" sz="2000" dirty="0" smtClean="0">
                <a:latin typeface="Book Antiqua" pitchFamily="18" charset="0"/>
              </a:rPr>
              <a:t>CHAR</a:t>
            </a:r>
            <a:r>
              <a:rPr lang="en-US" dirty="0" smtClean="0">
                <a:latin typeface="Book Antiqua" pitchFamily="18" charset="0"/>
              </a:rPr>
              <a:t>(20),</a:t>
            </a:r>
          </a:p>
          <a:p>
            <a:r>
              <a:rPr lang="en-US" dirty="0" smtClean="0">
                <a:latin typeface="Book Antiqua" pitchFamily="18" charset="0"/>
              </a:rPr>
              <a:t>                     salary  </a:t>
            </a:r>
            <a:r>
              <a:rPr lang="en-US" sz="2000" dirty="0" smtClean="0">
                <a:latin typeface="Book Antiqua" pitchFamily="18" charset="0"/>
              </a:rPr>
              <a:t>INTEGER</a:t>
            </a:r>
            <a:r>
              <a:rPr lang="en-US" dirty="0" smtClean="0">
                <a:latin typeface="Book Antiqua" pitchFamily="18" charset="0"/>
              </a:rPr>
              <a:t>,</a:t>
            </a:r>
          </a:p>
          <a:p>
            <a:r>
              <a:rPr lang="en-US" sz="2000" dirty="0" smtClean="0">
                <a:solidFill>
                  <a:schemeClr val="accent2"/>
                </a:solidFill>
                <a:latin typeface="Book Antiqua" pitchFamily="18" charset="0"/>
              </a:rPr>
              <a:t>	     PRIMARY KEY  </a:t>
            </a:r>
            <a:r>
              <a:rPr lang="en-US" dirty="0" smtClean="0">
                <a:solidFill>
                  <a:schemeClr val="accent2"/>
                </a:solidFill>
                <a:latin typeface="Book Antiqua" pitchFamily="18" charset="0"/>
              </a:rPr>
              <a:t>(</a:t>
            </a:r>
            <a:r>
              <a:rPr lang="en-US" dirty="0" err="1" smtClean="0">
                <a:solidFill>
                  <a:schemeClr val="accent2"/>
                </a:solidFill>
                <a:latin typeface="Book Antiqua" pitchFamily="18" charset="0"/>
              </a:rPr>
              <a:t>ssn</a:t>
            </a:r>
            <a:r>
              <a:rPr lang="en-US" dirty="0" smtClean="0">
                <a:solidFill>
                  <a:schemeClr val="accent2"/>
                </a:solidFill>
                <a:latin typeface="Book Antiqua" pitchFamily="18" charset="0"/>
              </a:rPr>
              <a:t>)</a:t>
            </a:r>
          </a:p>
          <a:p>
            <a:r>
              <a:rPr lang="en-US" dirty="0" smtClean="0">
                <a:solidFill>
                  <a:schemeClr val="accent2"/>
                </a:solidFill>
                <a:latin typeface="Book Antiqua" pitchFamily="18" charset="0"/>
              </a:rPr>
              <a:t>	  </a:t>
            </a:r>
            <a:r>
              <a:rPr lang="en-US" dirty="0" smtClean="0">
                <a:latin typeface="Book Antiqua" pitchFamily="18" charset="0"/>
              </a:rPr>
              <a:t>);</a:t>
            </a:r>
            <a:endParaRPr lang="en-US" dirty="0">
              <a:latin typeface="Book Antiqu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1143000"/>
          </a:xfrm>
        </p:spPr>
        <p:txBody>
          <a:bodyPr/>
          <a:lstStyle/>
          <a:p>
            <a:endParaRPr lang="en-US" altLang="zh-TW" dirty="0">
              <a:solidFill>
                <a:srgbClr val="0000FF"/>
              </a:solidFill>
            </a:endParaRPr>
          </a:p>
        </p:txBody>
      </p:sp>
      <p:graphicFrame>
        <p:nvGraphicFramePr>
          <p:cNvPr id="11379" name="Group 115"/>
          <p:cNvGraphicFramePr>
            <a:graphicFrameLocks noGrp="1"/>
          </p:cNvGraphicFramePr>
          <p:nvPr>
            <p:ph sz="half" idx="1"/>
          </p:nvPr>
        </p:nvGraphicFramePr>
        <p:xfrm>
          <a:off x="152400" y="5029200"/>
          <a:ext cx="3581400" cy="1188720"/>
        </p:xfrm>
        <a:graphic>
          <a:graphicData uri="http://schemas.openxmlformats.org/drawingml/2006/table">
            <a:tbl>
              <a:tblPr/>
              <a:tblGrid>
                <a:gridCol w="895350"/>
                <a:gridCol w="895350"/>
                <a:gridCol w="895350"/>
                <a:gridCol w="895350"/>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82" name="Group 118"/>
          <p:cNvGraphicFramePr>
            <a:graphicFrameLocks noGrp="1"/>
          </p:cNvGraphicFramePr>
          <p:nvPr>
            <p:ph sz="half" idx="2"/>
          </p:nvPr>
        </p:nvGraphicFramePr>
        <p:xfrm>
          <a:off x="4953000" y="5029200"/>
          <a:ext cx="3886200" cy="1188720"/>
        </p:xfrm>
        <a:graphic>
          <a:graphicData uri="http://schemas.openxmlformats.org/drawingml/2006/table">
            <a:tbl>
              <a:tblPr/>
              <a:tblGrid>
                <a:gridCol w="1295400"/>
                <a:gridCol w="1295400"/>
                <a:gridCol w="12954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90" name="Rectangle 26"/>
          <p:cNvSpPr>
            <a:spLocks noChangeArrowheads="1"/>
          </p:cNvSpPr>
          <p:nvPr/>
        </p:nvSpPr>
        <p:spPr bwMode="auto">
          <a:xfrm>
            <a:off x="1447800" y="20574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11291" name="Text Box 27"/>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dirty="0"/>
              <a:t>Student</a:t>
            </a:r>
          </a:p>
        </p:txBody>
      </p:sp>
      <p:sp>
        <p:nvSpPr>
          <p:cNvPr id="11293" name="Oval 29"/>
          <p:cNvSpPr>
            <a:spLocks noChangeArrowheads="1"/>
          </p:cNvSpPr>
          <p:nvPr/>
        </p:nvSpPr>
        <p:spPr bwMode="auto">
          <a:xfrm>
            <a:off x="19050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1294" name="Oval 30"/>
          <p:cNvSpPr>
            <a:spLocks noChangeArrowheads="1"/>
          </p:cNvSpPr>
          <p:nvPr/>
        </p:nvSpPr>
        <p:spPr bwMode="auto">
          <a:xfrm>
            <a:off x="3048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1295" name="Oval 31"/>
          <p:cNvSpPr>
            <a:spLocks noChangeArrowheads="1"/>
          </p:cNvSpPr>
          <p:nvPr/>
        </p:nvSpPr>
        <p:spPr bwMode="auto">
          <a:xfrm>
            <a:off x="304800" y="28956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1296" name="Oval 32"/>
          <p:cNvSpPr>
            <a:spLocks noChangeArrowheads="1"/>
          </p:cNvSpPr>
          <p:nvPr/>
        </p:nvSpPr>
        <p:spPr bwMode="auto">
          <a:xfrm>
            <a:off x="2286000" y="2971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1297" name="Line 33"/>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1298" name="Line 34"/>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1299" name="Line 35"/>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1300" name="Line 36"/>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1301" name="Text Box 37"/>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t>SID</a:t>
            </a:r>
          </a:p>
        </p:txBody>
      </p:sp>
      <p:sp>
        <p:nvSpPr>
          <p:cNvPr id="11302" name="Text Box 38"/>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t>Name</a:t>
            </a:r>
          </a:p>
        </p:txBody>
      </p:sp>
      <p:sp>
        <p:nvSpPr>
          <p:cNvPr id="11303" name="Text Box 39"/>
          <p:cNvSpPr txBox="1">
            <a:spLocks noChangeArrowheads="1"/>
          </p:cNvSpPr>
          <p:nvPr/>
        </p:nvSpPr>
        <p:spPr bwMode="auto">
          <a:xfrm>
            <a:off x="457200" y="2971800"/>
            <a:ext cx="990600" cy="369332"/>
          </a:xfrm>
          <a:prstGeom prst="rect">
            <a:avLst/>
          </a:prstGeom>
          <a:noFill/>
          <a:ln w="9525">
            <a:noFill/>
            <a:miter lim="800000"/>
            <a:headEnd/>
            <a:tailEnd/>
          </a:ln>
          <a:effectLst/>
        </p:spPr>
        <p:txBody>
          <a:bodyPr wrap="square">
            <a:spAutoFit/>
          </a:bodyPr>
          <a:lstStyle/>
          <a:p>
            <a:pPr>
              <a:spcBef>
                <a:spcPct val="50000"/>
              </a:spcBef>
            </a:pPr>
            <a:r>
              <a:rPr lang="en-US" altLang="zh-TW" dirty="0"/>
              <a:t>Major</a:t>
            </a:r>
          </a:p>
        </p:txBody>
      </p:sp>
      <p:sp>
        <p:nvSpPr>
          <p:cNvPr id="11304" name="Text Box 40"/>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t>GPA</a:t>
            </a:r>
          </a:p>
        </p:txBody>
      </p:sp>
      <p:sp>
        <p:nvSpPr>
          <p:cNvPr id="11307" name="AutoShape 43"/>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1310" name="AutoShape 46"/>
          <p:cNvSpPr>
            <a:spLocks noChangeArrowheads="1"/>
          </p:cNvSpPr>
          <p:nvPr/>
        </p:nvSpPr>
        <p:spPr bwMode="auto">
          <a:xfrm>
            <a:off x="3733800" y="1905000"/>
            <a:ext cx="1676400" cy="762000"/>
          </a:xfrm>
          <a:prstGeom prst="flowChartDecision">
            <a:avLst/>
          </a:prstGeom>
          <a:noFill/>
          <a:ln w="9525">
            <a:solidFill>
              <a:schemeClr val="tx1"/>
            </a:solidFill>
            <a:miter lim="800000"/>
            <a:headEnd/>
            <a:tailEnd/>
          </a:ln>
          <a:effectLst/>
        </p:spPr>
        <p:txBody>
          <a:bodyPr wrap="none" anchor="ctr"/>
          <a:lstStyle/>
          <a:p>
            <a:endParaRPr lang="en-US"/>
          </a:p>
        </p:txBody>
      </p:sp>
      <p:sp>
        <p:nvSpPr>
          <p:cNvPr id="11311" name="Text Box 47"/>
          <p:cNvSpPr txBox="1">
            <a:spLocks noChangeArrowheads="1"/>
          </p:cNvSpPr>
          <p:nvPr/>
        </p:nvSpPr>
        <p:spPr bwMode="auto">
          <a:xfrm>
            <a:off x="4114800" y="2057400"/>
            <a:ext cx="990600" cy="366713"/>
          </a:xfrm>
          <a:prstGeom prst="rect">
            <a:avLst/>
          </a:prstGeom>
          <a:noFill/>
          <a:ln w="9525">
            <a:noFill/>
            <a:miter lim="800000"/>
            <a:headEnd/>
            <a:tailEnd/>
          </a:ln>
          <a:effectLst/>
        </p:spPr>
        <p:txBody>
          <a:bodyPr>
            <a:spAutoFit/>
          </a:bodyPr>
          <a:lstStyle/>
          <a:p>
            <a:pPr>
              <a:spcBef>
                <a:spcPct val="50000"/>
              </a:spcBef>
            </a:pPr>
            <a:r>
              <a:rPr lang="en-US" altLang="zh-TW"/>
              <a:t>Advisor</a:t>
            </a:r>
          </a:p>
        </p:txBody>
      </p:sp>
      <p:sp>
        <p:nvSpPr>
          <p:cNvPr id="11312" name="Line 48"/>
          <p:cNvSpPr>
            <a:spLocks noChangeShapeType="1"/>
          </p:cNvSpPr>
          <p:nvPr/>
        </p:nvSpPr>
        <p:spPr bwMode="auto">
          <a:xfrm>
            <a:off x="2590800" y="2286000"/>
            <a:ext cx="1143000" cy="0"/>
          </a:xfrm>
          <a:prstGeom prst="line">
            <a:avLst/>
          </a:prstGeom>
          <a:noFill/>
          <a:ln w="9525">
            <a:solidFill>
              <a:schemeClr val="tx1"/>
            </a:solidFill>
            <a:round/>
            <a:headEnd/>
            <a:tailEnd/>
          </a:ln>
          <a:effectLst/>
        </p:spPr>
        <p:txBody>
          <a:bodyPr/>
          <a:lstStyle/>
          <a:p>
            <a:endParaRPr lang="en-US"/>
          </a:p>
        </p:txBody>
      </p:sp>
      <p:sp>
        <p:nvSpPr>
          <p:cNvPr id="11315" name="Rectangle 51"/>
          <p:cNvSpPr>
            <a:spLocks noChangeArrowheads="1"/>
          </p:cNvSpPr>
          <p:nvPr/>
        </p:nvSpPr>
        <p:spPr bwMode="auto">
          <a:xfrm>
            <a:off x="6553200" y="20574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11316" name="Text Box 52"/>
          <p:cNvSpPr txBox="1">
            <a:spLocks noChangeArrowheads="1"/>
          </p:cNvSpPr>
          <p:nvPr/>
        </p:nvSpPr>
        <p:spPr bwMode="auto">
          <a:xfrm>
            <a:off x="6553200" y="2133600"/>
            <a:ext cx="1219200" cy="366713"/>
          </a:xfrm>
          <a:prstGeom prst="rect">
            <a:avLst/>
          </a:prstGeom>
          <a:noFill/>
          <a:ln w="9525">
            <a:noFill/>
            <a:miter lim="800000"/>
            <a:headEnd/>
            <a:tailEnd/>
          </a:ln>
          <a:effectLst/>
        </p:spPr>
        <p:txBody>
          <a:bodyPr>
            <a:spAutoFit/>
          </a:bodyPr>
          <a:lstStyle/>
          <a:p>
            <a:pPr>
              <a:spcBef>
                <a:spcPct val="50000"/>
              </a:spcBef>
            </a:pPr>
            <a:r>
              <a:rPr lang="en-US" altLang="zh-TW"/>
              <a:t>Professor</a:t>
            </a:r>
          </a:p>
        </p:txBody>
      </p:sp>
      <p:sp>
        <p:nvSpPr>
          <p:cNvPr id="11317" name="Line 53"/>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p:spPr>
        <p:txBody>
          <a:bodyPr/>
          <a:lstStyle/>
          <a:p>
            <a:endParaRPr lang="en-US"/>
          </a:p>
        </p:txBody>
      </p:sp>
      <p:sp>
        <p:nvSpPr>
          <p:cNvPr id="11318" name="Oval 54"/>
          <p:cNvSpPr>
            <a:spLocks noChangeArrowheads="1"/>
          </p:cNvSpPr>
          <p:nvPr/>
        </p:nvSpPr>
        <p:spPr bwMode="auto">
          <a:xfrm>
            <a:off x="54102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1319" name="Text Box 55"/>
          <p:cNvSpPr txBox="1">
            <a:spLocks noChangeArrowheads="1"/>
          </p:cNvSpPr>
          <p:nvPr/>
        </p:nvSpPr>
        <p:spPr bwMode="auto">
          <a:xfrm>
            <a:off x="56388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t>SSN</a:t>
            </a:r>
          </a:p>
        </p:txBody>
      </p:sp>
      <p:sp>
        <p:nvSpPr>
          <p:cNvPr id="11322" name="Oval 58"/>
          <p:cNvSpPr>
            <a:spLocks noChangeArrowheads="1"/>
          </p:cNvSpPr>
          <p:nvPr/>
        </p:nvSpPr>
        <p:spPr bwMode="auto">
          <a:xfrm>
            <a:off x="7315200" y="1219200"/>
            <a:ext cx="1066800" cy="5334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1323" name="Text Box 59"/>
          <p:cNvSpPr txBox="1">
            <a:spLocks noChangeArrowheads="1"/>
          </p:cNvSpPr>
          <p:nvPr/>
        </p:nvSpPr>
        <p:spPr bwMode="auto">
          <a:xfrm>
            <a:off x="7467600" y="1295400"/>
            <a:ext cx="838200" cy="366713"/>
          </a:xfrm>
          <a:prstGeom prst="rect">
            <a:avLst/>
          </a:prstGeom>
          <a:noFill/>
          <a:ln w="9525">
            <a:noFill/>
            <a:miter lim="800000"/>
            <a:headEnd/>
            <a:tailEnd/>
          </a:ln>
          <a:effectLst/>
        </p:spPr>
        <p:txBody>
          <a:bodyPr>
            <a:spAutoFit/>
          </a:bodyPr>
          <a:lstStyle/>
          <a:p>
            <a:pPr>
              <a:spcBef>
                <a:spcPct val="50000"/>
              </a:spcBef>
            </a:pPr>
            <a:r>
              <a:rPr lang="en-US" altLang="zh-TW" dirty="0"/>
              <a:t>Name</a:t>
            </a:r>
          </a:p>
        </p:txBody>
      </p:sp>
      <p:sp>
        <p:nvSpPr>
          <p:cNvPr id="11324" name="Oval 60"/>
          <p:cNvSpPr>
            <a:spLocks noChangeArrowheads="1"/>
          </p:cNvSpPr>
          <p:nvPr/>
        </p:nvSpPr>
        <p:spPr bwMode="auto">
          <a:xfrm>
            <a:off x="7620000" y="28194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1325" name="Text Box 61"/>
          <p:cNvSpPr txBox="1">
            <a:spLocks noChangeArrowheads="1"/>
          </p:cNvSpPr>
          <p:nvPr/>
        </p:nvSpPr>
        <p:spPr bwMode="auto">
          <a:xfrm>
            <a:off x="7772400" y="2895600"/>
            <a:ext cx="762000" cy="366713"/>
          </a:xfrm>
          <a:prstGeom prst="rect">
            <a:avLst/>
          </a:prstGeom>
          <a:noFill/>
          <a:ln w="9525">
            <a:noFill/>
            <a:miter lim="800000"/>
            <a:headEnd/>
            <a:tailEnd/>
          </a:ln>
          <a:effectLst/>
        </p:spPr>
        <p:txBody>
          <a:bodyPr>
            <a:spAutoFit/>
          </a:bodyPr>
          <a:lstStyle/>
          <a:p>
            <a:pPr>
              <a:spcBef>
                <a:spcPct val="50000"/>
              </a:spcBef>
            </a:pPr>
            <a:r>
              <a:rPr lang="en-US" altLang="zh-TW"/>
              <a:t>Dept</a:t>
            </a:r>
          </a:p>
        </p:txBody>
      </p:sp>
      <p:sp>
        <p:nvSpPr>
          <p:cNvPr id="11326" name="Line 62"/>
          <p:cNvSpPr>
            <a:spLocks noChangeShapeType="1"/>
          </p:cNvSpPr>
          <p:nvPr/>
        </p:nvSpPr>
        <p:spPr bwMode="auto">
          <a:xfrm>
            <a:off x="6172200" y="1752600"/>
            <a:ext cx="609600" cy="304800"/>
          </a:xfrm>
          <a:prstGeom prst="line">
            <a:avLst/>
          </a:prstGeom>
          <a:noFill/>
          <a:ln w="9525">
            <a:solidFill>
              <a:schemeClr val="tx1"/>
            </a:solidFill>
            <a:round/>
            <a:headEnd/>
            <a:tailEnd/>
          </a:ln>
          <a:effectLst/>
        </p:spPr>
        <p:txBody>
          <a:bodyPr/>
          <a:lstStyle/>
          <a:p>
            <a:endParaRPr lang="en-US"/>
          </a:p>
        </p:txBody>
      </p:sp>
      <p:sp>
        <p:nvSpPr>
          <p:cNvPr id="11327" name="Line 63"/>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1328" name="Line 64"/>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p:spPr>
        <p:txBody>
          <a:bodyPr/>
          <a:lstStyle/>
          <a:p>
            <a:endParaRPr lang="en-US"/>
          </a:p>
        </p:txBody>
      </p:sp>
      <p:sp>
        <p:nvSpPr>
          <p:cNvPr id="11329" name="AutoShape 65"/>
          <p:cNvSpPr>
            <a:spLocks noChangeArrowheads="1"/>
          </p:cNvSpPr>
          <p:nvPr/>
        </p:nvSpPr>
        <p:spPr bwMode="auto">
          <a:xfrm>
            <a:off x="5943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36" name="TextBox 35"/>
          <p:cNvSpPr txBox="1"/>
          <p:nvPr/>
        </p:nvSpPr>
        <p:spPr>
          <a:xfrm>
            <a:off x="5715000" y="2362200"/>
            <a:ext cx="256802" cy="369332"/>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895600" y="2362200"/>
            <a:ext cx="337131" cy="369332"/>
          </a:xfrm>
          <a:prstGeom prst="rect">
            <a:avLst/>
          </a:prstGeom>
          <a:noFill/>
        </p:spPr>
        <p:txBody>
          <a:bodyPr wrap="square" rtlCol="0">
            <a:spAutoFit/>
          </a:bodyPr>
          <a:lstStyle/>
          <a:p>
            <a:r>
              <a:rPr lang="en-US" dirty="0" smtClean="0"/>
              <a:t>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79"/>
                                        </p:tgtEl>
                                        <p:attrNameLst>
                                          <p:attrName>style.visibility</p:attrName>
                                        </p:attrNameLst>
                                      </p:cBhvr>
                                      <p:to>
                                        <p:strVal val="visible"/>
                                      </p:to>
                                    </p:set>
                                    <p:anim calcmode="lin" valueType="num">
                                      <p:cBhvr additive="base">
                                        <p:cTn id="7" dur="500" fill="hold"/>
                                        <p:tgtEl>
                                          <p:spTgt spid="11379"/>
                                        </p:tgtEl>
                                        <p:attrNameLst>
                                          <p:attrName>ppt_x</p:attrName>
                                        </p:attrNameLst>
                                      </p:cBhvr>
                                      <p:tavLst>
                                        <p:tav tm="0">
                                          <p:val>
                                            <p:strVal val="#ppt_x"/>
                                          </p:val>
                                        </p:tav>
                                        <p:tav tm="100000">
                                          <p:val>
                                            <p:strVal val="#ppt_x"/>
                                          </p:val>
                                        </p:tav>
                                      </p:tavLst>
                                    </p:anim>
                                    <p:anim calcmode="lin" valueType="num">
                                      <p:cBhvr additive="base">
                                        <p:cTn id="8" dur="500" fill="hold"/>
                                        <p:tgtEl>
                                          <p:spTgt spid="113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82"/>
                                        </p:tgtEl>
                                        <p:attrNameLst>
                                          <p:attrName>style.visibility</p:attrName>
                                        </p:attrNameLst>
                                      </p:cBhvr>
                                      <p:to>
                                        <p:strVal val="visible"/>
                                      </p:to>
                                    </p:set>
                                    <p:anim calcmode="lin" valueType="num">
                                      <p:cBhvr additive="base">
                                        <p:cTn id="13" dur="500" fill="hold"/>
                                        <p:tgtEl>
                                          <p:spTgt spid="11382"/>
                                        </p:tgtEl>
                                        <p:attrNameLst>
                                          <p:attrName>ppt_x</p:attrName>
                                        </p:attrNameLst>
                                      </p:cBhvr>
                                      <p:tavLst>
                                        <p:tav tm="0">
                                          <p:val>
                                            <p:strVal val="#ppt_x"/>
                                          </p:val>
                                        </p:tav>
                                        <p:tav tm="100000">
                                          <p:val>
                                            <p:strVal val="#ppt_x"/>
                                          </p:val>
                                        </p:tav>
                                      </p:tavLst>
                                    </p:anim>
                                    <p:anim calcmode="lin" valueType="num">
                                      <p:cBhvr additive="base">
                                        <p:cTn id="14" dur="500" fill="hold"/>
                                        <p:tgtEl>
                                          <p:spTgt spid="11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152400"/>
            <a:ext cx="8229600" cy="685800"/>
          </a:xfrm>
          <a:noFill/>
        </p:spPr>
        <p:txBody>
          <a:bodyPr/>
          <a:lstStyle/>
          <a:p>
            <a:pPr eaLnBrk="1" fontAlgn="auto" hangingPunct="1">
              <a:spcAft>
                <a:spcPts val="0"/>
              </a:spcAft>
              <a:defRPr/>
            </a:pPr>
            <a:r>
              <a:rPr lang="en-US" altLang="zh-TW" sz="4000" dirty="0">
                <a:solidFill>
                  <a:srgbClr val="0000FF"/>
                </a:solidFill>
              </a:rPr>
              <a:t>Representing Composite Attribute</a:t>
            </a:r>
          </a:p>
        </p:txBody>
      </p:sp>
      <p:sp>
        <p:nvSpPr>
          <p:cNvPr id="26627" name="Rectangle 3"/>
          <p:cNvSpPr>
            <a:spLocks noGrp="1" noChangeArrowheads="1"/>
          </p:cNvSpPr>
          <p:nvPr>
            <p:ph type="body" idx="1"/>
          </p:nvPr>
        </p:nvSpPr>
        <p:spPr>
          <a:xfrm>
            <a:off x="381000" y="1143000"/>
            <a:ext cx="8229600" cy="1752600"/>
          </a:xfrm>
          <a:noFill/>
        </p:spPr>
        <p:txBody>
          <a:bodyPr>
            <a:normAutofit fontScale="92500" lnSpcReduction="10000"/>
          </a:bodyPr>
          <a:lstStyle/>
          <a:p>
            <a:r>
              <a:rPr lang="en-US" altLang="zh-TW" sz="2800" dirty="0" smtClean="0"/>
              <a:t>Each component will become the simple attribute.</a:t>
            </a:r>
          </a:p>
          <a:p>
            <a:r>
              <a:rPr lang="en-US" altLang="zh-TW" sz="2800" dirty="0" smtClean="0"/>
              <a:t>Compared to composite attribute, simple attribute improve accessibility &amp; facilitate the data quality.</a:t>
            </a:r>
          </a:p>
          <a:p>
            <a:pPr eaLnBrk="1" hangingPunct="1"/>
            <a:r>
              <a:rPr lang="en-US" altLang="zh-TW" sz="2800" dirty="0" smtClean="0"/>
              <a:t>NO column for the composite attribute itself</a:t>
            </a:r>
          </a:p>
          <a:p>
            <a:pPr eaLnBrk="1" hangingPunct="1"/>
            <a:endParaRPr lang="en-US" altLang="zh-TW" sz="2800" dirty="0" smtClean="0"/>
          </a:p>
        </p:txBody>
      </p:sp>
      <p:sp>
        <p:nvSpPr>
          <p:cNvPr id="26628" name="Rectangle 4"/>
          <p:cNvSpPr>
            <a:spLocks noChangeArrowheads="1"/>
          </p:cNvSpPr>
          <p:nvPr/>
        </p:nvSpPr>
        <p:spPr bwMode="auto">
          <a:xfrm>
            <a:off x="990600" y="4267200"/>
            <a:ext cx="1143000" cy="457200"/>
          </a:xfrm>
          <a:prstGeom prst="rect">
            <a:avLst/>
          </a:prstGeom>
          <a:noFill/>
          <a:ln w="9525">
            <a:solidFill>
              <a:schemeClr val="tx1"/>
            </a:solidFill>
            <a:miter lim="800000"/>
            <a:headEnd/>
            <a:tailEnd/>
          </a:ln>
        </p:spPr>
        <p:txBody>
          <a:bodyPr wrap="none" anchor="ctr"/>
          <a:lstStyle/>
          <a:p>
            <a:endParaRPr lang="en-IN"/>
          </a:p>
        </p:txBody>
      </p:sp>
      <p:sp>
        <p:nvSpPr>
          <p:cNvPr id="26629" name="Text Box 5"/>
          <p:cNvSpPr txBox="1">
            <a:spLocks noChangeArrowheads="1"/>
          </p:cNvSpPr>
          <p:nvPr/>
        </p:nvSpPr>
        <p:spPr bwMode="auto">
          <a:xfrm>
            <a:off x="990600" y="4343400"/>
            <a:ext cx="1219200" cy="366713"/>
          </a:xfrm>
          <a:prstGeom prst="rect">
            <a:avLst/>
          </a:prstGeom>
          <a:noFill/>
          <a:ln w="9525">
            <a:noFill/>
            <a:miter lim="800000"/>
            <a:headEnd/>
            <a:tailEnd/>
          </a:ln>
        </p:spPr>
        <p:txBody>
          <a:bodyPr>
            <a:spAutoFit/>
          </a:bodyPr>
          <a:lstStyle/>
          <a:p>
            <a:pPr>
              <a:spcBef>
                <a:spcPct val="50000"/>
              </a:spcBef>
            </a:pPr>
            <a:r>
              <a:rPr lang="en-US" altLang="zh-TW" dirty="0"/>
              <a:t>Professor</a:t>
            </a:r>
          </a:p>
        </p:txBody>
      </p:sp>
      <p:sp>
        <p:nvSpPr>
          <p:cNvPr id="26630" name="Oval 7"/>
          <p:cNvSpPr>
            <a:spLocks noChangeArrowheads="1"/>
          </p:cNvSpPr>
          <p:nvPr/>
        </p:nvSpPr>
        <p:spPr bwMode="auto">
          <a:xfrm>
            <a:off x="609600" y="3429000"/>
            <a:ext cx="1066800" cy="533400"/>
          </a:xfrm>
          <a:prstGeom prst="ellipse">
            <a:avLst/>
          </a:prstGeom>
          <a:noFill/>
          <a:ln w="9525">
            <a:solidFill>
              <a:schemeClr val="tx1"/>
            </a:solidFill>
            <a:round/>
            <a:headEnd/>
            <a:tailEnd/>
          </a:ln>
        </p:spPr>
        <p:txBody>
          <a:bodyPr wrap="none" anchor="ctr"/>
          <a:lstStyle/>
          <a:p>
            <a:endParaRPr lang="en-IN"/>
          </a:p>
        </p:txBody>
      </p:sp>
      <p:sp>
        <p:nvSpPr>
          <p:cNvPr id="26631" name="Text Box 8"/>
          <p:cNvSpPr txBox="1">
            <a:spLocks noChangeArrowheads="1"/>
          </p:cNvSpPr>
          <p:nvPr/>
        </p:nvSpPr>
        <p:spPr bwMode="auto">
          <a:xfrm>
            <a:off x="762000" y="3505200"/>
            <a:ext cx="762000" cy="366713"/>
          </a:xfrm>
          <a:prstGeom prst="rect">
            <a:avLst/>
          </a:prstGeom>
          <a:noFill/>
          <a:ln w="9525">
            <a:noFill/>
            <a:miter lim="800000"/>
            <a:headEnd/>
            <a:tailEnd/>
          </a:ln>
        </p:spPr>
        <p:txBody>
          <a:bodyPr>
            <a:spAutoFit/>
          </a:bodyPr>
          <a:lstStyle/>
          <a:p>
            <a:pPr>
              <a:spcBef>
                <a:spcPct val="50000"/>
              </a:spcBef>
            </a:pPr>
            <a:r>
              <a:rPr lang="en-US" altLang="zh-TW" u="sng"/>
              <a:t>SSN</a:t>
            </a:r>
          </a:p>
        </p:txBody>
      </p:sp>
      <p:sp>
        <p:nvSpPr>
          <p:cNvPr id="26632" name="Oval 9"/>
          <p:cNvSpPr>
            <a:spLocks noChangeArrowheads="1"/>
          </p:cNvSpPr>
          <p:nvPr/>
        </p:nvSpPr>
        <p:spPr bwMode="auto">
          <a:xfrm>
            <a:off x="1905000" y="3429000"/>
            <a:ext cx="1066800" cy="533400"/>
          </a:xfrm>
          <a:prstGeom prst="ellipse">
            <a:avLst/>
          </a:prstGeom>
          <a:noFill/>
          <a:ln w="9525">
            <a:solidFill>
              <a:schemeClr val="tx1"/>
            </a:solidFill>
            <a:round/>
            <a:headEnd/>
            <a:tailEnd/>
          </a:ln>
        </p:spPr>
        <p:txBody>
          <a:bodyPr wrap="none" anchor="ctr"/>
          <a:lstStyle/>
          <a:p>
            <a:endParaRPr lang="en-IN"/>
          </a:p>
        </p:txBody>
      </p:sp>
      <p:sp>
        <p:nvSpPr>
          <p:cNvPr id="26633" name="Text Box 10"/>
          <p:cNvSpPr txBox="1">
            <a:spLocks noChangeArrowheads="1"/>
          </p:cNvSpPr>
          <p:nvPr/>
        </p:nvSpPr>
        <p:spPr bwMode="auto">
          <a:xfrm>
            <a:off x="2057400" y="3505200"/>
            <a:ext cx="838200" cy="366713"/>
          </a:xfrm>
          <a:prstGeom prst="rect">
            <a:avLst/>
          </a:prstGeom>
          <a:noFill/>
          <a:ln w="9525">
            <a:noFill/>
            <a:miter lim="800000"/>
            <a:headEnd/>
            <a:tailEnd/>
          </a:ln>
        </p:spPr>
        <p:txBody>
          <a:bodyPr>
            <a:spAutoFit/>
          </a:bodyPr>
          <a:lstStyle/>
          <a:p>
            <a:pPr>
              <a:spcBef>
                <a:spcPct val="50000"/>
              </a:spcBef>
            </a:pPr>
            <a:r>
              <a:rPr lang="en-US" altLang="zh-TW" dirty="0"/>
              <a:t>Name</a:t>
            </a:r>
          </a:p>
        </p:txBody>
      </p:sp>
      <p:sp>
        <p:nvSpPr>
          <p:cNvPr id="26634" name="Oval 11"/>
          <p:cNvSpPr>
            <a:spLocks noChangeArrowheads="1"/>
          </p:cNvSpPr>
          <p:nvPr/>
        </p:nvSpPr>
        <p:spPr bwMode="auto">
          <a:xfrm>
            <a:off x="2057400" y="5029200"/>
            <a:ext cx="1066800" cy="533400"/>
          </a:xfrm>
          <a:prstGeom prst="ellipse">
            <a:avLst/>
          </a:prstGeom>
          <a:noFill/>
          <a:ln w="9525">
            <a:solidFill>
              <a:schemeClr val="tx1"/>
            </a:solidFill>
            <a:round/>
            <a:headEnd/>
            <a:tailEnd/>
          </a:ln>
        </p:spPr>
        <p:txBody>
          <a:bodyPr wrap="none" anchor="ctr"/>
          <a:lstStyle/>
          <a:p>
            <a:endParaRPr lang="en-IN"/>
          </a:p>
        </p:txBody>
      </p:sp>
      <p:sp>
        <p:nvSpPr>
          <p:cNvPr id="26635" name="Text Box 12"/>
          <p:cNvSpPr txBox="1">
            <a:spLocks noChangeArrowheads="1"/>
          </p:cNvSpPr>
          <p:nvPr/>
        </p:nvSpPr>
        <p:spPr bwMode="auto">
          <a:xfrm>
            <a:off x="2057400" y="5105400"/>
            <a:ext cx="1066800" cy="366713"/>
          </a:xfrm>
          <a:prstGeom prst="rect">
            <a:avLst/>
          </a:prstGeom>
          <a:noFill/>
          <a:ln w="9525">
            <a:noFill/>
            <a:miter lim="800000"/>
            <a:headEnd/>
            <a:tailEnd/>
          </a:ln>
        </p:spPr>
        <p:txBody>
          <a:bodyPr>
            <a:spAutoFit/>
          </a:bodyPr>
          <a:lstStyle/>
          <a:p>
            <a:pPr>
              <a:spcBef>
                <a:spcPct val="50000"/>
              </a:spcBef>
            </a:pPr>
            <a:r>
              <a:rPr lang="en-US" altLang="zh-TW"/>
              <a:t>Address</a:t>
            </a:r>
          </a:p>
        </p:txBody>
      </p:sp>
      <p:sp>
        <p:nvSpPr>
          <p:cNvPr id="26636"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gridCol w="1295400"/>
                <a:gridCol w="1295400"/>
                <a:gridCol w="12954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50 1</a:t>
                      </a:r>
                      <a:r>
                        <a:rPr kumimoji="1" lang="en-US" altLang="zh-TW" sz="2000" b="0" i="0" u="none" strike="noStrike" cap="none" normalizeH="0" baseline="30000" smtClean="0">
                          <a:ln>
                            <a:noFill/>
                          </a:ln>
                          <a:solidFill>
                            <a:schemeClr val="tx1"/>
                          </a:solidFill>
                          <a:effectLst/>
                          <a:latin typeface="Arial" charset="0"/>
                          <a:ea typeface="新細明體" pitchFamily="18" charset="-120"/>
                        </a:rPr>
                        <a:t>st</a:t>
                      </a:r>
                      <a:r>
                        <a:rPr kumimoji="1" lang="en-US" altLang="zh-TW" sz="2000" b="0" i="0" u="none" strike="noStrike" cap="none" normalizeH="0" baseline="0" smtClean="0">
                          <a:ln>
                            <a:noFill/>
                          </a:ln>
                          <a:solidFill>
                            <a:schemeClr val="tx1"/>
                          </a:solidFill>
                          <a:effectLst/>
                          <a:latin typeface="Arial" charset="0"/>
                          <a:ea typeface="新細明體"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9" name="Line 35"/>
          <p:cNvSpPr>
            <a:spLocks noChangeShapeType="1"/>
          </p:cNvSpPr>
          <p:nvPr/>
        </p:nvSpPr>
        <p:spPr bwMode="auto">
          <a:xfrm>
            <a:off x="1219200" y="3962400"/>
            <a:ext cx="152400" cy="304800"/>
          </a:xfrm>
          <a:prstGeom prst="line">
            <a:avLst/>
          </a:prstGeom>
          <a:noFill/>
          <a:ln w="9525">
            <a:solidFill>
              <a:schemeClr val="tx1"/>
            </a:solidFill>
            <a:round/>
            <a:headEnd/>
            <a:tailEnd/>
          </a:ln>
        </p:spPr>
        <p:txBody>
          <a:bodyPr/>
          <a:lstStyle/>
          <a:p>
            <a:endParaRPr lang="en-US"/>
          </a:p>
        </p:txBody>
      </p:sp>
      <p:sp>
        <p:nvSpPr>
          <p:cNvPr id="26660" name="Line 36"/>
          <p:cNvSpPr>
            <a:spLocks noChangeShapeType="1"/>
          </p:cNvSpPr>
          <p:nvPr/>
        </p:nvSpPr>
        <p:spPr bwMode="auto">
          <a:xfrm flipH="1">
            <a:off x="1828800" y="3962400"/>
            <a:ext cx="533400" cy="304800"/>
          </a:xfrm>
          <a:prstGeom prst="line">
            <a:avLst/>
          </a:prstGeom>
          <a:noFill/>
          <a:ln w="9525">
            <a:solidFill>
              <a:schemeClr val="tx1"/>
            </a:solidFill>
            <a:round/>
            <a:headEnd/>
            <a:tailEnd/>
          </a:ln>
        </p:spPr>
        <p:txBody>
          <a:bodyPr/>
          <a:lstStyle/>
          <a:p>
            <a:endParaRPr lang="en-US"/>
          </a:p>
        </p:txBody>
      </p:sp>
      <p:sp>
        <p:nvSpPr>
          <p:cNvPr id="26661" name="Oval 37"/>
          <p:cNvSpPr>
            <a:spLocks noChangeArrowheads="1"/>
          </p:cNvSpPr>
          <p:nvPr/>
        </p:nvSpPr>
        <p:spPr bwMode="auto">
          <a:xfrm>
            <a:off x="609600" y="5943600"/>
            <a:ext cx="1066800" cy="533400"/>
          </a:xfrm>
          <a:prstGeom prst="ellipse">
            <a:avLst/>
          </a:prstGeom>
          <a:noFill/>
          <a:ln w="9525">
            <a:solidFill>
              <a:schemeClr val="tx1"/>
            </a:solidFill>
            <a:round/>
            <a:headEnd/>
            <a:tailEnd/>
          </a:ln>
        </p:spPr>
        <p:txBody>
          <a:bodyPr wrap="none" anchor="ctr"/>
          <a:lstStyle/>
          <a:p>
            <a:endParaRPr lang="en-IN"/>
          </a:p>
        </p:txBody>
      </p:sp>
      <p:sp>
        <p:nvSpPr>
          <p:cNvPr id="26662" name="Text Box 38"/>
          <p:cNvSpPr txBox="1">
            <a:spLocks noChangeArrowheads="1"/>
          </p:cNvSpPr>
          <p:nvPr/>
        </p:nvSpPr>
        <p:spPr bwMode="auto">
          <a:xfrm>
            <a:off x="762000" y="6019800"/>
            <a:ext cx="838200" cy="366713"/>
          </a:xfrm>
          <a:prstGeom prst="rect">
            <a:avLst/>
          </a:prstGeom>
          <a:noFill/>
          <a:ln w="9525">
            <a:noFill/>
            <a:miter lim="800000"/>
            <a:headEnd/>
            <a:tailEnd/>
          </a:ln>
        </p:spPr>
        <p:txBody>
          <a:bodyPr>
            <a:spAutoFit/>
          </a:bodyPr>
          <a:lstStyle/>
          <a:p>
            <a:pPr>
              <a:spcBef>
                <a:spcPct val="50000"/>
              </a:spcBef>
            </a:pPr>
            <a:r>
              <a:rPr lang="en-US" altLang="zh-TW"/>
              <a:t>Street</a:t>
            </a:r>
          </a:p>
        </p:txBody>
      </p:sp>
      <p:sp>
        <p:nvSpPr>
          <p:cNvPr id="26663" name="Oval 39"/>
          <p:cNvSpPr>
            <a:spLocks noChangeArrowheads="1"/>
          </p:cNvSpPr>
          <p:nvPr/>
        </p:nvSpPr>
        <p:spPr bwMode="auto">
          <a:xfrm>
            <a:off x="2514600" y="5943600"/>
            <a:ext cx="1066800" cy="533400"/>
          </a:xfrm>
          <a:prstGeom prst="ellipse">
            <a:avLst/>
          </a:prstGeom>
          <a:noFill/>
          <a:ln w="9525">
            <a:solidFill>
              <a:schemeClr val="tx1"/>
            </a:solidFill>
            <a:round/>
            <a:headEnd/>
            <a:tailEnd/>
          </a:ln>
        </p:spPr>
        <p:txBody>
          <a:bodyPr wrap="none" anchor="ctr"/>
          <a:lstStyle/>
          <a:p>
            <a:endParaRPr lang="en-IN"/>
          </a:p>
        </p:txBody>
      </p:sp>
      <p:sp>
        <p:nvSpPr>
          <p:cNvPr id="26664" name="Text Box 40"/>
          <p:cNvSpPr txBox="1">
            <a:spLocks noChangeArrowheads="1"/>
          </p:cNvSpPr>
          <p:nvPr/>
        </p:nvSpPr>
        <p:spPr bwMode="auto">
          <a:xfrm>
            <a:off x="2667000" y="6019800"/>
            <a:ext cx="762000" cy="366713"/>
          </a:xfrm>
          <a:prstGeom prst="rect">
            <a:avLst/>
          </a:prstGeom>
          <a:noFill/>
          <a:ln w="9525">
            <a:noFill/>
            <a:miter lim="800000"/>
            <a:headEnd/>
            <a:tailEnd/>
          </a:ln>
        </p:spPr>
        <p:txBody>
          <a:bodyPr>
            <a:spAutoFit/>
          </a:bodyPr>
          <a:lstStyle/>
          <a:p>
            <a:pPr>
              <a:spcBef>
                <a:spcPct val="50000"/>
              </a:spcBef>
            </a:pPr>
            <a:r>
              <a:rPr lang="en-US" altLang="zh-TW" u="sng"/>
              <a:t>City</a:t>
            </a:r>
          </a:p>
        </p:txBody>
      </p:sp>
      <p:sp>
        <p:nvSpPr>
          <p:cNvPr id="26665" name="Line 41"/>
          <p:cNvSpPr>
            <a:spLocks noChangeShapeType="1"/>
          </p:cNvSpPr>
          <p:nvPr/>
        </p:nvSpPr>
        <p:spPr bwMode="auto">
          <a:xfrm flipH="1">
            <a:off x="1295400" y="5562600"/>
            <a:ext cx="990600" cy="381000"/>
          </a:xfrm>
          <a:prstGeom prst="line">
            <a:avLst/>
          </a:prstGeom>
          <a:noFill/>
          <a:ln w="9525">
            <a:solidFill>
              <a:schemeClr val="tx1"/>
            </a:solidFill>
            <a:round/>
            <a:headEnd/>
            <a:tailEnd/>
          </a:ln>
        </p:spPr>
        <p:txBody>
          <a:bodyPr/>
          <a:lstStyle/>
          <a:p>
            <a:endParaRPr lang="en-US"/>
          </a:p>
        </p:txBody>
      </p:sp>
      <p:sp>
        <p:nvSpPr>
          <p:cNvPr id="26666" name="Line 42"/>
          <p:cNvSpPr>
            <a:spLocks noChangeShapeType="1"/>
          </p:cNvSpPr>
          <p:nvPr/>
        </p:nvSpPr>
        <p:spPr bwMode="auto">
          <a:xfrm>
            <a:off x="2819400" y="5562600"/>
            <a:ext cx="76200" cy="381000"/>
          </a:xfrm>
          <a:prstGeom prst="line">
            <a:avLst/>
          </a:prstGeom>
          <a:noFill/>
          <a:ln w="9525">
            <a:solidFill>
              <a:schemeClr val="tx1"/>
            </a:solidFill>
            <a:round/>
            <a:headEnd/>
            <a:tailEnd/>
          </a:ln>
        </p:spPr>
        <p:txBody>
          <a:bodyPr/>
          <a:lstStyle/>
          <a:p>
            <a:endParaRPr lang="en-US"/>
          </a:p>
        </p:txBody>
      </p:sp>
      <p:sp>
        <p:nvSpPr>
          <p:cNvPr id="26667"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7315200" cy="457200"/>
          </a:xfrm>
          <a:noFill/>
        </p:spPr>
        <p:txBody>
          <a:bodyPr>
            <a:noAutofit/>
          </a:bodyPr>
          <a:lstStyle/>
          <a:p>
            <a:pPr eaLnBrk="1" fontAlgn="auto" hangingPunct="1">
              <a:spcAft>
                <a:spcPts val="0"/>
              </a:spcAft>
              <a:defRPr/>
            </a:pPr>
            <a:r>
              <a:rPr lang="en-US" altLang="zh-TW" sz="4000" dirty="0" smtClean="0">
                <a:solidFill>
                  <a:srgbClr val="0000FF"/>
                </a:solidFill>
              </a:rPr>
              <a:t>Representing </a:t>
            </a:r>
            <a:r>
              <a:rPr lang="en-US" altLang="zh-TW" sz="4000" dirty="0" err="1" smtClean="0">
                <a:solidFill>
                  <a:srgbClr val="0000FF"/>
                </a:solidFill>
              </a:rPr>
              <a:t>Multivalue</a:t>
            </a:r>
            <a:r>
              <a:rPr lang="en-US" altLang="zh-TW" sz="4000" dirty="0" smtClean="0">
                <a:solidFill>
                  <a:srgbClr val="0000FF"/>
                </a:solidFill>
              </a:rPr>
              <a:t> </a:t>
            </a:r>
            <a:r>
              <a:rPr lang="en-US" altLang="zh-TW" sz="4000" dirty="0">
                <a:solidFill>
                  <a:srgbClr val="0000FF"/>
                </a:solidFill>
              </a:rPr>
              <a:t>attribute</a:t>
            </a:r>
          </a:p>
        </p:txBody>
      </p:sp>
      <p:graphicFrame>
        <p:nvGraphicFramePr>
          <p:cNvPr id="29791" name="Group 95"/>
          <p:cNvGraphicFramePr>
            <a:graphicFrameLocks noGrp="1"/>
          </p:cNvGraphicFramePr>
          <p:nvPr>
            <p:ph sz="half" idx="1"/>
          </p:nvPr>
        </p:nvGraphicFramePr>
        <p:xfrm>
          <a:off x="228600" y="5029200"/>
          <a:ext cx="3886200" cy="1188720"/>
        </p:xfrm>
        <a:graphic>
          <a:graphicData uri="http://schemas.openxmlformats.org/drawingml/2006/table">
            <a:tbl>
              <a:tblPr/>
              <a:tblGrid>
                <a:gridCol w="971550"/>
                <a:gridCol w="971550"/>
                <a:gridCol w="971550"/>
                <a:gridCol w="971550"/>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73" name="Rectangle 25"/>
          <p:cNvSpPr>
            <a:spLocks noChangeArrowheads="1"/>
          </p:cNvSpPr>
          <p:nvPr/>
        </p:nvSpPr>
        <p:spPr bwMode="auto">
          <a:xfrm>
            <a:off x="1295400" y="3200400"/>
            <a:ext cx="1143000" cy="457200"/>
          </a:xfrm>
          <a:prstGeom prst="rect">
            <a:avLst/>
          </a:prstGeom>
          <a:noFill/>
          <a:ln w="9525">
            <a:solidFill>
              <a:schemeClr val="tx1"/>
            </a:solidFill>
            <a:miter lim="800000"/>
            <a:headEnd/>
            <a:tailEnd/>
          </a:ln>
        </p:spPr>
        <p:txBody>
          <a:bodyPr wrap="none" anchor="ctr"/>
          <a:lstStyle/>
          <a:p>
            <a:endParaRPr lang="en-IN"/>
          </a:p>
        </p:txBody>
      </p:sp>
      <p:sp>
        <p:nvSpPr>
          <p:cNvPr id="27674" name="Text Box 26"/>
          <p:cNvSpPr txBox="1">
            <a:spLocks noChangeArrowheads="1"/>
          </p:cNvSpPr>
          <p:nvPr/>
        </p:nvSpPr>
        <p:spPr bwMode="auto">
          <a:xfrm>
            <a:off x="1219200" y="3276600"/>
            <a:ext cx="1295400" cy="369332"/>
          </a:xfrm>
          <a:prstGeom prst="rect">
            <a:avLst/>
          </a:prstGeom>
          <a:noFill/>
          <a:ln w="9525">
            <a:noFill/>
            <a:miter lim="800000"/>
            <a:headEnd/>
            <a:tailEnd/>
          </a:ln>
        </p:spPr>
        <p:txBody>
          <a:bodyPr wrap="square">
            <a:spAutoFit/>
          </a:bodyPr>
          <a:lstStyle/>
          <a:p>
            <a:pPr>
              <a:spcBef>
                <a:spcPct val="50000"/>
              </a:spcBef>
            </a:pPr>
            <a:r>
              <a:rPr lang="en-US" altLang="zh-TW" dirty="0" err="1" smtClean="0"/>
              <a:t>Phd_stud</a:t>
            </a:r>
            <a:endParaRPr lang="en-US" altLang="zh-TW" dirty="0"/>
          </a:p>
        </p:txBody>
      </p:sp>
      <p:sp>
        <p:nvSpPr>
          <p:cNvPr id="27675" name="Oval 27"/>
          <p:cNvSpPr>
            <a:spLocks noChangeArrowheads="1"/>
          </p:cNvSpPr>
          <p:nvPr/>
        </p:nvSpPr>
        <p:spPr bwMode="auto">
          <a:xfrm>
            <a:off x="2133600" y="2209800"/>
            <a:ext cx="1066800" cy="533400"/>
          </a:xfrm>
          <a:prstGeom prst="ellipse">
            <a:avLst/>
          </a:prstGeom>
          <a:noFill/>
          <a:ln w="9525">
            <a:solidFill>
              <a:schemeClr val="tx1"/>
            </a:solidFill>
            <a:round/>
            <a:headEnd/>
            <a:tailEnd/>
          </a:ln>
        </p:spPr>
        <p:txBody>
          <a:bodyPr wrap="none" anchor="ctr"/>
          <a:lstStyle/>
          <a:p>
            <a:endParaRPr lang="en-IN"/>
          </a:p>
        </p:txBody>
      </p:sp>
      <p:sp>
        <p:nvSpPr>
          <p:cNvPr id="27676" name="Oval 28"/>
          <p:cNvSpPr>
            <a:spLocks noChangeArrowheads="1"/>
          </p:cNvSpPr>
          <p:nvPr/>
        </p:nvSpPr>
        <p:spPr bwMode="auto">
          <a:xfrm>
            <a:off x="228600" y="2209800"/>
            <a:ext cx="1066800" cy="533400"/>
          </a:xfrm>
          <a:prstGeom prst="ellipse">
            <a:avLst/>
          </a:prstGeom>
          <a:noFill/>
          <a:ln w="9525">
            <a:solidFill>
              <a:schemeClr val="tx1"/>
            </a:solidFill>
            <a:round/>
            <a:headEnd/>
            <a:tailEnd/>
          </a:ln>
        </p:spPr>
        <p:txBody>
          <a:bodyPr wrap="none" anchor="ctr"/>
          <a:lstStyle/>
          <a:p>
            <a:endParaRPr lang="en-IN"/>
          </a:p>
        </p:txBody>
      </p:sp>
      <p:sp>
        <p:nvSpPr>
          <p:cNvPr id="27677" name="Oval 29"/>
          <p:cNvSpPr>
            <a:spLocks noChangeArrowheads="1"/>
          </p:cNvSpPr>
          <p:nvPr/>
        </p:nvSpPr>
        <p:spPr bwMode="auto">
          <a:xfrm>
            <a:off x="152400" y="3886200"/>
            <a:ext cx="1066800" cy="533400"/>
          </a:xfrm>
          <a:prstGeom prst="ellipse">
            <a:avLst/>
          </a:prstGeom>
          <a:noFill/>
          <a:ln w="9525">
            <a:solidFill>
              <a:schemeClr val="tx1"/>
            </a:solidFill>
            <a:round/>
            <a:headEnd/>
            <a:tailEnd/>
          </a:ln>
        </p:spPr>
        <p:txBody>
          <a:bodyPr wrap="none" anchor="ctr"/>
          <a:lstStyle/>
          <a:p>
            <a:endParaRPr lang="en-IN"/>
          </a:p>
        </p:txBody>
      </p:sp>
      <p:sp>
        <p:nvSpPr>
          <p:cNvPr id="27678" name="Oval 30"/>
          <p:cNvSpPr>
            <a:spLocks noChangeArrowheads="1"/>
          </p:cNvSpPr>
          <p:nvPr/>
        </p:nvSpPr>
        <p:spPr bwMode="auto">
          <a:xfrm>
            <a:off x="2362200" y="3886200"/>
            <a:ext cx="1066800" cy="533400"/>
          </a:xfrm>
          <a:prstGeom prst="ellipse">
            <a:avLst/>
          </a:prstGeom>
          <a:noFill/>
          <a:ln w="9525">
            <a:solidFill>
              <a:schemeClr val="tx1"/>
            </a:solidFill>
            <a:round/>
            <a:headEnd/>
            <a:tailEnd/>
          </a:ln>
        </p:spPr>
        <p:txBody>
          <a:bodyPr wrap="none" anchor="ctr"/>
          <a:lstStyle/>
          <a:p>
            <a:endParaRPr lang="en-IN"/>
          </a:p>
        </p:txBody>
      </p:sp>
      <p:sp>
        <p:nvSpPr>
          <p:cNvPr id="27679" name="Line 31"/>
          <p:cNvSpPr>
            <a:spLocks noChangeShapeType="1"/>
          </p:cNvSpPr>
          <p:nvPr/>
        </p:nvSpPr>
        <p:spPr bwMode="auto">
          <a:xfrm>
            <a:off x="914400" y="2743200"/>
            <a:ext cx="533400" cy="457200"/>
          </a:xfrm>
          <a:prstGeom prst="line">
            <a:avLst/>
          </a:prstGeom>
          <a:noFill/>
          <a:ln w="9525">
            <a:solidFill>
              <a:schemeClr val="tx1"/>
            </a:solidFill>
            <a:round/>
            <a:headEnd/>
            <a:tailEnd/>
          </a:ln>
        </p:spPr>
        <p:txBody>
          <a:bodyPr/>
          <a:lstStyle/>
          <a:p>
            <a:endParaRPr lang="en-US"/>
          </a:p>
        </p:txBody>
      </p:sp>
      <p:sp>
        <p:nvSpPr>
          <p:cNvPr id="27680" name="Line 32"/>
          <p:cNvSpPr>
            <a:spLocks noChangeShapeType="1"/>
          </p:cNvSpPr>
          <p:nvPr/>
        </p:nvSpPr>
        <p:spPr bwMode="auto">
          <a:xfrm flipH="1">
            <a:off x="1981200" y="2743200"/>
            <a:ext cx="457200" cy="457200"/>
          </a:xfrm>
          <a:prstGeom prst="line">
            <a:avLst/>
          </a:prstGeom>
          <a:noFill/>
          <a:ln w="9525">
            <a:solidFill>
              <a:schemeClr val="tx1"/>
            </a:solidFill>
            <a:round/>
            <a:headEnd/>
            <a:tailEnd/>
          </a:ln>
        </p:spPr>
        <p:txBody>
          <a:bodyPr/>
          <a:lstStyle/>
          <a:p>
            <a:endParaRPr lang="en-US"/>
          </a:p>
        </p:txBody>
      </p:sp>
      <p:sp>
        <p:nvSpPr>
          <p:cNvPr id="27681" name="Line 33"/>
          <p:cNvSpPr>
            <a:spLocks noChangeShapeType="1"/>
          </p:cNvSpPr>
          <p:nvPr/>
        </p:nvSpPr>
        <p:spPr bwMode="auto">
          <a:xfrm flipH="1" flipV="1">
            <a:off x="2438400" y="3505200"/>
            <a:ext cx="457200" cy="381000"/>
          </a:xfrm>
          <a:prstGeom prst="line">
            <a:avLst/>
          </a:prstGeom>
          <a:noFill/>
          <a:ln w="9525">
            <a:solidFill>
              <a:schemeClr val="tx1"/>
            </a:solidFill>
            <a:round/>
            <a:headEnd/>
            <a:tailEnd/>
          </a:ln>
        </p:spPr>
        <p:txBody>
          <a:bodyPr/>
          <a:lstStyle/>
          <a:p>
            <a:endParaRPr lang="en-US"/>
          </a:p>
        </p:txBody>
      </p:sp>
      <p:sp>
        <p:nvSpPr>
          <p:cNvPr id="27682" name="Line 34"/>
          <p:cNvSpPr>
            <a:spLocks noChangeShapeType="1"/>
          </p:cNvSpPr>
          <p:nvPr/>
        </p:nvSpPr>
        <p:spPr bwMode="auto">
          <a:xfrm flipV="1">
            <a:off x="685800" y="3505200"/>
            <a:ext cx="609600" cy="381000"/>
          </a:xfrm>
          <a:prstGeom prst="line">
            <a:avLst/>
          </a:prstGeom>
          <a:noFill/>
          <a:ln w="9525">
            <a:solidFill>
              <a:schemeClr val="tx1"/>
            </a:solidFill>
            <a:round/>
            <a:headEnd/>
            <a:tailEnd/>
          </a:ln>
        </p:spPr>
        <p:txBody>
          <a:bodyPr/>
          <a:lstStyle/>
          <a:p>
            <a:endParaRPr lang="en-US"/>
          </a:p>
        </p:txBody>
      </p:sp>
      <p:sp>
        <p:nvSpPr>
          <p:cNvPr id="27683" name="Text Box 35"/>
          <p:cNvSpPr txBox="1">
            <a:spLocks noChangeArrowheads="1"/>
          </p:cNvSpPr>
          <p:nvPr/>
        </p:nvSpPr>
        <p:spPr bwMode="auto">
          <a:xfrm>
            <a:off x="381000" y="2286000"/>
            <a:ext cx="762000" cy="366713"/>
          </a:xfrm>
          <a:prstGeom prst="rect">
            <a:avLst/>
          </a:prstGeom>
          <a:noFill/>
          <a:ln w="9525">
            <a:noFill/>
            <a:miter lim="800000"/>
            <a:headEnd/>
            <a:tailEnd/>
          </a:ln>
        </p:spPr>
        <p:txBody>
          <a:bodyPr>
            <a:spAutoFit/>
          </a:bodyPr>
          <a:lstStyle/>
          <a:p>
            <a:pPr>
              <a:spcBef>
                <a:spcPct val="50000"/>
              </a:spcBef>
            </a:pPr>
            <a:r>
              <a:rPr lang="en-US" altLang="zh-TW" u="sng" dirty="0"/>
              <a:t>SID</a:t>
            </a:r>
          </a:p>
        </p:txBody>
      </p:sp>
      <p:sp>
        <p:nvSpPr>
          <p:cNvPr id="27684" name="Text Box 36"/>
          <p:cNvSpPr txBox="1">
            <a:spLocks noChangeArrowheads="1"/>
          </p:cNvSpPr>
          <p:nvPr/>
        </p:nvSpPr>
        <p:spPr bwMode="auto">
          <a:xfrm>
            <a:off x="2286000" y="2286000"/>
            <a:ext cx="8382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27685" name="Text Box 37"/>
          <p:cNvSpPr txBox="1">
            <a:spLocks noChangeArrowheads="1"/>
          </p:cNvSpPr>
          <p:nvPr/>
        </p:nvSpPr>
        <p:spPr bwMode="auto">
          <a:xfrm>
            <a:off x="304800" y="3962400"/>
            <a:ext cx="838200" cy="366713"/>
          </a:xfrm>
          <a:prstGeom prst="rect">
            <a:avLst/>
          </a:prstGeom>
          <a:noFill/>
          <a:ln w="9525">
            <a:noFill/>
            <a:miter lim="800000"/>
            <a:headEnd/>
            <a:tailEnd/>
          </a:ln>
        </p:spPr>
        <p:txBody>
          <a:bodyPr wrap="square">
            <a:spAutoFit/>
          </a:bodyPr>
          <a:lstStyle/>
          <a:p>
            <a:pPr>
              <a:spcBef>
                <a:spcPct val="50000"/>
              </a:spcBef>
            </a:pPr>
            <a:r>
              <a:rPr lang="en-US" altLang="zh-TW" dirty="0"/>
              <a:t>Major</a:t>
            </a:r>
          </a:p>
        </p:txBody>
      </p:sp>
      <p:sp>
        <p:nvSpPr>
          <p:cNvPr id="27686" name="Text Box 38"/>
          <p:cNvSpPr txBox="1">
            <a:spLocks noChangeArrowheads="1"/>
          </p:cNvSpPr>
          <p:nvPr/>
        </p:nvSpPr>
        <p:spPr bwMode="auto">
          <a:xfrm>
            <a:off x="2590800" y="3962400"/>
            <a:ext cx="685800" cy="366713"/>
          </a:xfrm>
          <a:prstGeom prst="rect">
            <a:avLst/>
          </a:prstGeom>
          <a:noFill/>
          <a:ln w="9525">
            <a:noFill/>
            <a:miter lim="800000"/>
            <a:headEnd/>
            <a:tailEnd/>
          </a:ln>
        </p:spPr>
        <p:txBody>
          <a:bodyPr>
            <a:spAutoFit/>
          </a:bodyPr>
          <a:lstStyle/>
          <a:p>
            <a:pPr>
              <a:spcBef>
                <a:spcPct val="50000"/>
              </a:spcBef>
            </a:pPr>
            <a:r>
              <a:rPr lang="en-US" altLang="zh-TW" dirty="0"/>
              <a:t>GPA</a:t>
            </a:r>
          </a:p>
        </p:txBody>
      </p:sp>
      <p:sp>
        <p:nvSpPr>
          <p:cNvPr id="27687" name="AutoShape 39"/>
          <p:cNvSpPr>
            <a:spLocks noChangeArrowheads="1"/>
          </p:cNvSpPr>
          <p:nvPr/>
        </p:nvSpPr>
        <p:spPr bwMode="auto">
          <a:xfrm>
            <a:off x="1295400" y="3962400"/>
            <a:ext cx="1066800" cy="914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IN"/>
          </a:p>
        </p:txBody>
      </p:sp>
      <p:sp>
        <p:nvSpPr>
          <p:cNvPr id="27688" name="AutoShape 55"/>
          <p:cNvSpPr>
            <a:spLocks noChangeArrowheads="1"/>
          </p:cNvSpPr>
          <p:nvPr/>
        </p:nvSpPr>
        <p:spPr bwMode="auto">
          <a:xfrm>
            <a:off x="4800600" y="3733800"/>
            <a:ext cx="838200" cy="609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IN"/>
          </a:p>
        </p:txBody>
      </p:sp>
      <p:graphicFrame>
        <p:nvGraphicFramePr>
          <p:cNvPr id="29789" name="Group 93"/>
          <p:cNvGraphicFramePr>
            <a:graphicFrameLocks noGrp="1"/>
          </p:cNvGraphicFramePr>
          <p:nvPr>
            <p:ph sz="half" idx="2"/>
          </p:nvPr>
        </p:nvGraphicFramePr>
        <p:xfrm>
          <a:off x="4876800" y="4343400"/>
          <a:ext cx="2590800" cy="2377440"/>
        </p:xfrm>
        <a:graphic>
          <a:graphicData uri="http://schemas.openxmlformats.org/drawingml/2006/table">
            <a:tbl>
              <a:tblPr/>
              <a:tblGrid>
                <a:gridCol w="1295400"/>
                <a:gridCol w="1295400"/>
              </a:tblGrid>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err="1" smtClean="0">
                          <a:ln>
                            <a:noFill/>
                          </a:ln>
                          <a:solidFill>
                            <a:schemeClr val="tx1"/>
                          </a:solidFill>
                          <a:effectLst/>
                          <a:latin typeface="Arial" charset="0"/>
                          <a:ea typeface="新細明體" pitchFamily="18" charset="-120"/>
                        </a:rPr>
                        <a:t>Stud_SID</a:t>
                      </a:r>
                      <a:endParaRPr kumimoji="1" lang="en-US" altLang="zh-TW" sz="2000" b="0" i="0" u="sng" strike="noStrike" cap="none" normalizeH="0" baseline="0" dirty="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charset="0"/>
                          <a:ea typeface="新細明體"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12" name="Oval 76"/>
          <p:cNvSpPr>
            <a:spLocks noChangeArrowheads="1"/>
          </p:cNvSpPr>
          <p:nvPr/>
        </p:nvSpPr>
        <p:spPr bwMode="auto">
          <a:xfrm>
            <a:off x="4627418" y="2923308"/>
            <a:ext cx="1274618" cy="637309"/>
          </a:xfrm>
          <a:prstGeom prst="ellipse">
            <a:avLst/>
          </a:prstGeom>
          <a:noFill/>
          <a:ln w="9525">
            <a:solidFill>
              <a:schemeClr val="tx1"/>
            </a:solidFill>
            <a:round/>
            <a:headEnd/>
            <a:tailEnd/>
          </a:ln>
        </p:spPr>
        <p:txBody>
          <a:bodyPr wrap="none" anchor="ctr"/>
          <a:lstStyle/>
          <a:p>
            <a:endParaRPr lang="en-IN"/>
          </a:p>
        </p:txBody>
      </p:sp>
      <p:sp>
        <p:nvSpPr>
          <p:cNvPr id="27713" name="Oval 74"/>
          <p:cNvSpPr>
            <a:spLocks noChangeArrowheads="1"/>
          </p:cNvSpPr>
          <p:nvPr/>
        </p:nvSpPr>
        <p:spPr bwMode="auto">
          <a:xfrm flipV="1">
            <a:off x="4724400" y="2971800"/>
            <a:ext cx="1066800" cy="533400"/>
          </a:xfrm>
          <a:prstGeom prst="ellipse">
            <a:avLst/>
          </a:prstGeom>
          <a:noFill/>
          <a:ln w="9525">
            <a:solidFill>
              <a:schemeClr val="tx1"/>
            </a:solidFill>
            <a:round/>
            <a:headEnd/>
            <a:tailEnd/>
          </a:ln>
        </p:spPr>
        <p:txBody>
          <a:bodyPr wrap="none" anchor="ctr"/>
          <a:lstStyle/>
          <a:p>
            <a:endParaRPr lang="en-IN"/>
          </a:p>
        </p:txBody>
      </p:sp>
      <p:sp>
        <p:nvSpPr>
          <p:cNvPr id="27714" name="Text Box 75"/>
          <p:cNvSpPr txBox="1">
            <a:spLocks noChangeArrowheads="1"/>
          </p:cNvSpPr>
          <p:nvPr/>
        </p:nvSpPr>
        <p:spPr bwMode="auto">
          <a:xfrm>
            <a:off x="4648200" y="3048000"/>
            <a:ext cx="1219200" cy="366713"/>
          </a:xfrm>
          <a:prstGeom prst="rect">
            <a:avLst/>
          </a:prstGeom>
          <a:noFill/>
          <a:ln w="9525">
            <a:noFill/>
            <a:miter lim="800000"/>
            <a:headEnd/>
            <a:tailEnd/>
          </a:ln>
        </p:spPr>
        <p:txBody>
          <a:bodyPr wrap="square">
            <a:spAutoFit/>
          </a:bodyPr>
          <a:lstStyle/>
          <a:p>
            <a:pPr>
              <a:spcBef>
                <a:spcPct val="50000"/>
              </a:spcBef>
            </a:pPr>
            <a:r>
              <a:rPr lang="en-US" altLang="zh-TW" dirty="0" smtClean="0"/>
              <a:t> Children</a:t>
            </a:r>
            <a:endParaRPr lang="en-US" altLang="zh-TW" dirty="0"/>
          </a:p>
        </p:txBody>
      </p:sp>
      <p:sp>
        <p:nvSpPr>
          <p:cNvPr id="27715" name="Line 77"/>
          <p:cNvSpPr>
            <a:spLocks noChangeShapeType="1"/>
          </p:cNvSpPr>
          <p:nvPr/>
        </p:nvSpPr>
        <p:spPr bwMode="auto">
          <a:xfrm flipH="1">
            <a:off x="2438400" y="3352800"/>
            <a:ext cx="2133600" cy="0"/>
          </a:xfrm>
          <a:prstGeom prst="line">
            <a:avLst/>
          </a:prstGeom>
          <a:noFill/>
          <a:ln w="9525">
            <a:solidFill>
              <a:schemeClr val="tx1"/>
            </a:solidFill>
            <a:round/>
            <a:headEnd/>
            <a:tailEnd/>
          </a:ln>
        </p:spPr>
        <p:txBody>
          <a:bodyPr/>
          <a:lstStyle/>
          <a:p>
            <a:endParaRPr lang="en-US"/>
          </a:p>
        </p:txBody>
      </p:sp>
      <p:sp>
        <p:nvSpPr>
          <p:cNvPr id="27716" name="Text Box 96"/>
          <p:cNvSpPr txBox="1">
            <a:spLocks noChangeArrowheads="1"/>
          </p:cNvSpPr>
          <p:nvPr/>
        </p:nvSpPr>
        <p:spPr bwMode="auto">
          <a:xfrm>
            <a:off x="6172200" y="3048000"/>
            <a:ext cx="2743200" cy="1190625"/>
          </a:xfrm>
          <a:prstGeom prst="rect">
            <a:avLst/>
          </a:prstGeom>
          <a:noFill/>
          <a:ln w="9525">
            <a:noFill/>
            <a:miter lim="800000"/>
            <a:headEnd/>
            <a:tailEnd/>
          </a:ln>
        </p:spPr>
        <p:txBody>
          <a:bodyPr>
            <a:spAutoFit/>
          </a:bodyPr>
          <a:lstStyle/>
          <a:p>
            <a:pPr>
              <a:spcBef>
                <a:spcPct val="50000"/>
              </a:spcBef>
            </a:pPr>
            <a:r>
              <a:rPr lang="en-US" altLang="zh-TW" dirty="0"/>
              <a:t>The primary key for this table is </a:t>
            </a:r>
            <a:r>
              <a:rPr lang="en-US" altLang="zh-TW" dirty="0" err="1"/>
              <a:t>Student_SID</a:t>
            </a:r>
            <a:r>
              <a:rPr lang="en-US" altLang="zh-TW" dirty="0"/>
              <a:t> + Children, the union of all attributes</a:t>
            </a:r>
          </a:p>
        </p:txBody>
      </p:sp>
      <p:sp>
        <p:nvSpPr>
          <p:cNvPr id="27" name="Rectangle 26"/>
          <p:cNvSpPr/>
          <p:nvPr/>
        </p:nvSpPr>
        <p:spPr>
          <a:xfrm>
            <a:off x="457200" y="685800"/>
            <a:ext cx="8077200" cy="923330"/>
          </a:xfrm>
          <a:prstGeom prst="rect">
            <a:avLst/>
          </a:prstGeom>
          <a:noFill/>
        </p:spPr>
        <p:txBody>
          <a:bodyPr wrap="square">
            <a:spAutoFit/>
          </a:bodyPr>
          <a:lstStyle/>
          <a:p>
            <a:pPr marL="609600" indent="-609600">
              <a:buFont typeface="Wingdings" pitchFamily="2" charset="2"/>
              <a:buChar char="§"/>
              <a:defRPr/>
            </a:pPr>
            <a:r>
              <a:rPr lang="en-US" dirty="0" smtClean="0"/>
              <a:t>Two new relations are created. </a:t>
            </a:r>
          </a:p>
          <a:p>
            <a:pPr marL="609600" indent="-609600">
              <a:buFont typeface="Wingdings" pitchFamily="2" charset="2"/>
              <a:buChar char="§"/>
              <a:defRPr/>
            </a:pPr>
            <a:r>
              <a:rPr lang="en-US" dirty="0" smtClean="0"/>
              <a:t>First will contain all attribute except </a:t>
            </a:r>
            <a:r>
              <a:rPr lang="en-US" dirty="0" err="1" smtClean="0"/>
              <a:t>multivalued</a:t>
            </a:r>
            <a:r>
              <a:rPr lang="en-US" dirty="0" smtClean="0"/>
              <a:t>. </a:t>
            </a:r>
          </a:p>
          <a:p>
            <a:pPr marL="609600" indent="-609600">
              <a:buFont typeface="Wingdings" pitchFamily="2" charset="2"/>
              <a:buChar char="§"/>
              <a:defRPr/>
            </a:pPr>
            <a:r>
              <a:rPr lang="en-US" dirty="0" smtClean="0"/>
              <a:t>Second will contain two attribute </a:t>
            </a:r>
            <a:r>
              <a:rPr lang="en-US" dirty="0" err="1" smtClean="0"/>
              <a:t>Pk</a:t>
            </a:r>
            <a:r>
              <a:rPr lang="en-US" dirty="0" smtClean="0"/>
              <a:t> of first and </a:t>
            </a:r>
            <a:r>
              <a:rPr lang="en-US" dirty="0" err="1" smtClean="0"/>
              <a:t>multivalued</a:t>
            </a:r>
            <a:r>
              <a:rPr lang="en-US" dirty="0" smtClean="0"/>
              <a:t> attribute.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TW" sz="4000">
                <a:solidFill>
                  <a:srgbClr val="0000FF"/>
                </a:solidFill>
              </a:rPr>
              <a:t>Representation of Weak Entity Set</a:t>
            </a:r>
          </a:p>
        </p:txBody>
      </p:sp>
      <p:sp>
        <p:nvSpPr>
          <p:cNvPr id="14339" name="Rectangle 3"/>
          <p:cNvSpPr>
            <a:spLocks noGrp="1" noChangeArrowheads="1"/>
          </p:cNvSpPr>
          <p:nvPr>
            <p:ph type="body" sz="half" idx="1"/>
          </p:nvPr>
        </p:nvSpPr>
        <p:spPr>
          <a:xfrm>
            <a:off x="457200" y="1600200"/>
            <a:ext cx="8229600" cy="4876800"/>
          </a:xfrm>
        </p:spPr>
        <p:txBody>
          <a:bodyPr/>
          <a:lstStyle/>
          <a:p>
            <a:r>
              <a:rPr lang="en-US" altLang="zh-TW" dirty="0"/>
              <a:t>Weak Entity Set Cannot exists alone</a:t>
            </a:r>
          </a:p>
          <a:p>
            <a:r>
              <a:rPr lang="en-US" altLang="zh-TW" dirty="0"/>
              <a:t>To build a table/schema for weak entity set</a:t>
            </a:r>
            <a:r>
              <a:rPr lang="en-US" altLang="zh-TW" sz="2800" dirty="0"/>
              <a:t> </a:t>
            </a:r>
          </a:p>
          <a:p>
            <a:pPr lvl="1"/>
            <a:r>
              <a:rPr lang="en-US" altLang="zh-TW" sz="2400" dirty="0"/>
              <a:t>Construct a table with one column for each attribute in the weak entity set</a:t>
            </a:r>
          </a:p>
          <a:p>
            <a:pPr lvl="1"/>
            <a:r>
              <a:rPr lang="en-US" altLang="zh-TW" sz="2400" dirty="0"/>
              <a:t>Remember to include discriminator</a:t>
            </a:r>
          </a:p>
          <a:p>
            <a:pPr lvl="1"/>
            <a:r>
              <a:rPr lang="en-US" altLang="zh-TW" sz="2400" dirty="0"/>
              <a:t>Augment one extra column on the right side of the table, put in there the primary key of the Strong Entity Set (the entity set that the weak entity set is depending on)</a:t>
            </a:r>
          </a:p>
          <a:p>
            <a:pPr lvl="1"/>
            <a:r>
              <a:rPr lang="en-US" altLang="zh-TW" sz="2400" i="1" dirty="0"/>
              <a:t>Primary Key of the weak entity set = Discriminator + foreign </a:t>
            </a:r>
            <a:r>
              <a:rPr lang="en-US" altLang="zh-TW" sz="2400" i="1" dirty="0" smtClean="0"/>
              <a:t>key(</a:t>
            </a:r>
            <a:r>
              <a:rPr lang="en-US" altLang="zh-TW" dirty="0" smtClean="0"/>
              <a:t>primary key of the Strong Entity Set</a:t>
            </a:r>
            <a:r>
              <a:rPr lang="en-US" altLang="zh-TW" sz="2400" i="1" dirty="0" smtClean="0"/>
              <a:t>)</a:t>
            </a:r>
            <a:endParaRPr lang="en-US" altLang="zh-TW" sz="24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762000"/>
          </a:xfrm>
          <a:noFill/>
        </p:spPr>
        <p:txBody>
          <a:bodyPr>
            <a:normAutofit fontScale="90000"/>
          </a:bodyPr>
          <a:lstStyle/>
          <a:p>
            <a:r>
              <a:rPr lang="en-US" altLang="zh-TW" dirty="0">
                <a:solidFill>
                  <a:srgbClr val="0000FF"/>
                </a:solidFill>
              </a:rPr>
              <a:t>Example – Weak Entity Set</a:t>
            </a:r>
          </a:p>
        </p:txBody>
      </p:sp>
      <p:graphicFrame>
        <p:nvGraphicFramePr>
          <p:cNvPr id="15444" name="Group 84"/>
          <p:cNvGraphicFramePr>
            <a:graphicFrameLocks noGrp="1"/>
          </p:cNvGraphicFramePr>
          <p:nvPr>
            <p:ph sz="half" idx="1"/>
          </p:nvPr>
        </p:nvGraphicFramePr>
        <p:xfrm>
          <a:off x="3810000" y="4724400"/>
          <a:ext cx="4876800" cy="1188720"/>
        </p:xfrm>
        <a:graphic>
          <a:graphicData uri="http://schemas.openxmlformats.org/drawingml/2006/table">
            <a:tbl>
              <a:tblPr/>
              <a:tblGrid>
                <a:gridCol w="1625600"/>
                <a:gridCol w="1625600"/>
                <a:gridCol w="1625600"/>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Parent_SID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Bart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5678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5" name="Rectangle 25"/>
          <p:cNvSpPr>
            <a:spLocks noChangeArrowheads="1"/>
          </p:cNvSpPr>
          <p:nvPr/>
        </p:nvSpPr>
        <p:spPr bwMode="auto">
          <a:xfrm>
            <a:off x="1447800" y="2057400"/>
            <a:ext cx="1143000" cy="457200"/>
          </a:xfrm>
          <a:prstGeom prst="rect">
            <a:avLst/>
          </a:prstGeom>
          <a:noFill/>
          <a:ln w="9525">
            <a:solidFill>
              <a:schemeClr val="tx1"/>
            </a:solidFill>
            <a:miter lim="800000"/>
            <a:headEnd/>
            <a:tailEnd/>
          </a:ln>
          <a:effectLst/>
        </p:spPr>
        <p:txBody>
          <a:bodyPr wrap="none" anchor="ctr"/>
          <a:lstStyle/>
          <a:p>
            <a:endParaRPr lang="en-US"/>
          </a:p>
        </p:txBody>
      </p:sp>
      <p:sp>
        <p:nvSpPr>
          <p:cNvPr id="15386" name="Text Box 26"/>
          <p:cNvSpPr txBox="1">
            <a:spLocks noChangeArrowheads="1"/>
          </p:cNvSpPr>
          <p:nvPr/>
        </p:nvSpPr>
        <p:spPr bwMode="auto">
          <a:xfrm>
            <a:off x="1371600" y="2133600"/>
            <a:ext cx="1295400" cy="369332"/>
          </a:xfrm>
          <a:prstGeom prst="rect">
            <a:avLst/>
          </a:prstGeom>
          <a:noFill/>
          <a:ln w="9525">
            <a:noFill/>
            <a:miter lim="800000"/>
            <a:headEnd/>
            <a:tailEnd/>
          </a:ln>
          <a:effectLst/>
        </p:spPr>
        <p:txBody>
          <a:bodyPr wrap="square">
            <a:spAutoFit/>
          </a:bodyPr>
          <a:lstStyle/>
          <a:p>
            <a:pPr>
              <a:spcBef>
                <a:spcPct val="50000"/>
              </a:spcBef>
            </a:pPr>
            <a:r>
              <a:rPr lang="en-US" altLang="zh-TW" dirty="0" err="1" smtClean="0"/>
              <a:t>Phd_Stud</a:t>
            </a:r>
            <a:endParaRPr lang="en-US" altLang="zh-TW" dirty="0"/>
          </a:p>
        </p:txBody>
      </p:sp>
      <p:sp>
        <p:nvSpPr>
          <p:cNvPr id="15387" name="Oval 27"/>
          <p:cNvSpPr>
            <a:spLocks noChangeArrowheads="1"/>
          </p:cNvSpPr>
          <p:nvPr/>
        </p:nvSpPr>
        <p:spPr bwMode="auto">
          <a:xfrm>
            <a:off x="19050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5388" name="Oval 28"/>
          <p:cNvSpPr>
            <a:spLocks noChangeArrowheads="1"/>
          </p:cNvSpPr>
          <p:nvPr/>
        </p:nvSpPr>
        <p:spPr bwMode="auto">
          <a:xfrm>
            <a:off x="3048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5389" name="Oval 29"/>
          <p:cNvSpPr>
            <a:spLocks noChangeArrowheads="1"/>
          </p:cNvSpPr>
          <p:nvPr/>
        </p:nvSpPr>
        <p:spPr bwMode="auto">
          <a:xfrm>
            <a:off x="304800" y="28956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5390" name="Oval 30"/>
          <p:cNvSpPr>
            <a:spLocks noChangeArrowheads="1"/>
          </p:cNvSpPr>
          <p:nvPr/>
        </p:nvSpPr>
        <p:spPr bwMode="auto">
          <a:xfrm>
            <a:off x="2286000" y="2971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5391"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5392"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5393"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5394"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5395" name="Text Box 35"/>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t>SID</a:t>
            </a:r>
          </a:p>
        </p:txBody>
      </p:sp>
      <p:sp>
        <p:nvSpPr>
          <p:cNvPr id="15396" name="Text Box 36"/>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t>Name</a:t>
            </a:r>
          </a:p>
        </p:txBody>
      </p:sp>
      <p:sp>
        <p:nvSpPr>
          <p:cNvPr id="15397" name="Text Box 37"/>
          <p:cNvSpPr txBox="1">
            <a:spLocks noChangeArrowheads="1"/>
          </p:cNvSpPr>
          <p:nvPr/>
        </p:nvSpPr>
        <p:spPr bwMode="auto">
          <a:xfrm>
            <a:off x="304800" y="2971800"/>
            <a:ext cx="914400" cy="366713"/>
          </a:xfrm>
          <a:prstGeom prst="rect">
            <a:avLst/>
          </a:prstGeom>
          <a:noFill/>
          <a:ln w="9525">
            <a:noFill/>
            <a:miter lim="800000"/>
            <a:headEnd/>
            <a:tailEnd/>
          </a:ln>
          <a:effectLst/>
        </p:spPr>
        <p:txBody>
          <a:bodyPr wrap="square">
            <a:spAutoFit/>
          </a:bodyPr>
          <a:lstStyle/>
          <a:p>
            <a:pPr>
              <a:spcBef>
                <a:spcPct val="50000"/>
              </a:spcBef>
            </a:pPr>
            <a:r>
              <a:rPr lang="en-US" altLang="zh-TW" dirty="0" smtClean="0"/>
              <a:t>  Major   </a:t>
            </a:r>
            <a:endParaRPr lang="en-US" altLang="zh-TW" dirty="0"/>
          </a:p>
        </p:txBody>
      </p:sp>
      <p:sp>
        <p:nvSpPr>
          <p:cNvPr id="15398" name="Text Box 38"/>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t>GPA</a:t>
            </a:r>
          </a:p>
        </p:txBody>
      </p:sp>
      <p:sp>
        <p:nvSpPr>
          <p:cNvPr id="15400" name="AutoShape 40"/>
          <p:cNvSpPr>
            <a:spLocks noChangeArrowheads="1"/>
          </p:cNvSpPr>
          <p:nvPr/>
        </p:nvSpPr>
        <p:spPr bwMode="auto">
          <a:xfrm>
            <a:off x="3733800" y="1905000"/>
            <a:ext cx="1676400" cy="762000"/>
          </a:xfrm>
          <a:prstGeom prst="flowChartDecision">
            <a:avLst/>
          </a:prstGeom>
          <a:noFill/>
          <a:ln w="9525">
            <a:solidFill>
              <a:schemeClr val="tx1"/>
            </a:solidFill>
            <a:miter lim="800000"/>
            <a:headEnd/>
            <a:tailEnd/>
          </a:ln>
          <a:effectLst/>
        </p:spPr>
        <p:txBody>
          <a:bodyPr wrap="none" anchor="ctr"/>
          <a:lstStyle/>
          <a:p>
            <a:endParaRPr lang="en-US"/>
          </a:p>
        </p:txBody>
      </p:sp>
      <p:sp>
        <p:nvSpPr>
          <p:cNvPr id="15403" name="Rectangle 43"/>
          <p:cNvSpPr>
            <a:spLocks noChangeArrowheads="1"/>
          </p:cNvSpPr>
          <p:nvPr/>
        </p:nvSpPr>
        <p:spPr bwMode="auto">
          <a:xfrm>
            <a:off x="6553200" y="2057400"/>
            <a:ext cx="1219200" cy="533400"/>
          </a:xfrm>
          <a:prstGeom prst="rect">
            <a:avLst/>
          </a:prstGeom>
          <a:noFill/>
          <a:ln w="9525">
            <a:solidFill>
              <a:schemeClr val="tx1"/>
            </a:solidFill>
            <a:miter lim="800000"/>
            <a:headEnd/>
            <a:tailEnd/>
          </a:ln>
          <a:effectLst/>
        </p:spPr>
        <p:txBody>
          <a:bodyPr wrap="none" anchor="ctr"/>
          <a:lstStyle/>
          <a:p>
            <a:endParaRPr lang="en-US"/>
          </a:p>
        </p:txBody>
      </p:sp>
      <p:sp>
        <p:nvSpPr>
          <p:cNvPr id="15408" name="Oval 48"/>
          <p:cNvSpPr>
            <a:spLocks noChangeArrowheads="1"/>
          </p:cNvSpPr>
          <p:nvPr/>
        </p:nvSpPr>
        <p:spPr bwMode="auto">
          <a:xfrm>
            <a:off x="7315200" y="12192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5409" name="Text Box 49"/>
          <p:cNvSpPr txBox="1">
            <a:spLocks noChangeArrowheads="1"/>
          </p:cNvSpPr>
          <p:nvPr/>
        </p:nvSpPr>
        <p:spPr bwMode="auto">
          <a:xfrm>
            <a:off x="74676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t>Name</a:t>
            </a:r>
          </a:p>
        </p:txBody>
      </p:sp>
      <p:sp>
        <p:nvSpPr>
          <p:cNvPr id="15410" name="Oval 50"/>
          <p:cNvSpPr>
            <a:spLocks noChangeArrowheads="1"/>
          </p:cNvSpPr>
          <p:nvPr/>
        </p:nvSpPr>
        <p:spPr bwMode="auto">
          <a:xfrm>
            <a:off x="5486400" y="1066800"/>
            <a:ext cx="1066800" cy="533400"/>
          </a:xfrm>
          <a:prstGeom prst="ellipse">
            <a:avLst/>
          </a:prstGeom>
          <a:noFill/>
          <a:ln w="9525">
            <a:solidFill>
              <a:schemeClr val="tx1"/>
            </a:solidFill>
            <a:round/>
            <a:headEnd/>
            <a:tailEnd/>
          </a:ln>
          <a:effectLst/>
        </p:spPr>
        <p:txBody>
          <a:bodyPr wrap="none" anchor="ctr"/>
          <a:lstStyle/>
          <a:p>
            <a:endParaRPr lang="en-US"/>
          </a:p>
        </p:txBody>
      </p:sp>
      <p:sp>
        <p:nvSpPr>
          <p:cNvPr id="15411" name="Text Box 51"/>
          <p:cNvSpPr txBox="1">
            <a:spLocks noChangeArrowheads="1"/>
          </p:cNvSpPr>
          <p:nvPr/>
        </p:nvSpPr>
        <p:spPr bwMode="auto">
          <a:xfrm>
            <a:off x="5638800" y="1143000"/>
            <a:ext cx="762000" cy="366713"/>
          </a:xfrm>
          <a:prstGeom prst="rect">
            <a:avLst/>
          </a:prstGeom>
          <a:noFill/>
          <a:ln w="9525">
            <a:noFill/>
            <a:miter lim="800000"/>
            <a:headEnd/>
            <a:tailEnd/>
          </a:ln>
          <a:effectLst/>
        </p:spPr>
        <p:txBody>
          <a:bodyPr>
            <a:spAutoFit/>
          </a:bodyPr>
          <a:lstStyle/>
          <a:p>
            <a:pPr>
              <a:spcBef>
                <a:spcPct val="50000"/>
              </a:spcBef>
            </a:pPr>
            <a:r>
              <a:rPr lang="en-US" altLang="zh-TW"/>
              <a:t>Age</a:t>
            </a:r>
          </a:p>
        </p:txBody>
      </p:sp>
      <p:sp>
        <p:nvSpPr>
          <p:cNvPr id="15413" name="Line 53"/>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5415" name="AutoShape 55"/>
          <p:cNvSpPr>
            <a:spLocks noChangeArrowheads="1"/>
          </p:cNvSpPr>
          <p:nvPr/>
        </p:nvSpPr>
        <p:spPr bwMode="auto">
          <a:xfrm>
            <a:off x="5943600" y="3200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5435" name="Line 75"/>
          <p:cNvSpPr>
            <a:spLocks noChangeShapeType="1"/>
          </p:cNvSpPr>
          <p:nvPr/>
        </p:nvSpPr>
        <p:spPr bwMode="auto">
          <a:xfrm>
            <a:off x="5257800" y="2209800"/>
            <a:ext cx="1295400" cy="0"/>
          </a:xfrm>
          <a:prstGeom prst="line">
            <a:avLst/>
          </a:prstGeom>
          <a:noFill/>
          <a:ln w="9525">
            <a:solidFill>
              <a:schemeClr val="tx1"/>
            </a:solidFill>
            <a:round/>
            <a:headEnd/>
            <a:tailEnd/>
          </a:ln>
          <a:effectLst/>
        </p:spPr>
        <p:txBody>
          <a:bodyPr/>
          <a:lstStyle/>
          <a:p>
            <a:endParaRPr lang="en-US"/>
          </a:p>
        </p:txBody>
      </p:sp>
      <p:sp>
        <p:nvSpPr>
          <p:cNvPr id="15436" name="Line 76"/>
          <p:cNvSpPr>
            <a:spLocks noChangeShapeType="1"/>
          </p:cNvSpPr>
          <p:nvPr/>
        </p:nvSpPr>
        <p:spPr bwMode="auto">
          <a:xfrm>
            <a:off x="5257800" y="2362200"/>
            <a:ext cx="1295400" cy="0"/>
          </a:xfrm>
          <a:prstGeom prst="line">
            <a:avLst/>
          </a:prstGeom>
          <a:noFill/>
          <a:ln w="9525">
            <a:solidFill>
              <a:schemeClr val="tx1"/>
            </a:solidFill>
            <a:round/>
            <a:headEnd/>
            <a:tailEnd/>
          </a:ln>
          <a:effectLst/>
        </p:spPr>
        <p:txBody>
          <a:bodyPr/>
          <a:lstStyle/>
          <a:p>
            <a:endParaRPr lang="en-US"/>
          </a:p>
        </p:txBody>
      </p:sp>
      <p:sp>
        <p:nvSpPr>
          <p:cNvPr id="15437" name="Line 77"/>
          <p:cNvSpPr>
            <a:spLocks noChangeShapeType="1"/>
          </p:cNvSpPr>
          <p:nvPr/>
        </p:nvSpPr>
        <p:spPr bwMode="auto">
          <a:xfrm>
            <a:off x="7543800" y="1600200"/>
            <a:ext cx="685800" cy="0"/>
          </a:xfrm>
          <a:prstGeom prst="line">
            <a:avLst/>
          </a:prstGeom>
          <a:noFill/>
          <a:ln w="9525">
            <a:solidFill>
              <a:schemeClr val="tx1"/>
            </a:solidFill>
            <a:prstDash val="dash"/>
            <a:round/>
            <a:headEnd/>
            <a:tailEnd/>
          </a:ln>
          <a:effectLst/>
        </p:spPr>
        <p:txBody>
          <a:bodyPr/>
          <a:lstStyle/>
          <a:p>
            <a:endParaRPr lang="en-US"/>
          </a:p>
        </p:txBody>
      </p:sp>
      <p:sp>
        <p:nvSpPr>
          <p:cNvPr id="15438" name="Line 78"/>
          <p:cNvSpPr>
            <a:spLocks noChangeShapeType="1"/>
          </p:cNvSpPr>
          <p:nvPr/>
        </p:nvSpPr>
        <p:spPr bwMode="auto">
          <a:xfrm>
            <a:off x="6477000" y="1447800"/>
            <a:ext cx="304800" cy="609600"/>
          </a:xfrm>
          <a:prstGeom prst="line">
            <a:avLst/>
          </a:prstGeom>
          <a:noFill/>
          <a:ln w="9525">
            <a:solidFill>
              <a:schemeClr val="tx1"/>
            </a:solidFill>
            <a:round/>
            <a:headEnd/>
            <a:tailEnd/>
          </a:ln>
          <a:effectLst/>
        </p:spPr>
        <p:txBody>
          <a:bodyPr/>
          <a:lstStyle/>
          <a:p>
            <a:endParaRPr lang="en-US"/>
          </a:p>
        </p:txBody>
      </p:sp>
      <p:sp>
        <p:nvSpPr>
          <p:cNvPr id="15439" name="Line 79"/>
          <p:cNvSpPr>
            <a:spLocks noChangeShapeType="1"/>
          </p:cNvSpPr>
          <p:nvPr/>
        </p:nvSpPr>
        <p:spPr bwMode="auto">
          <a:xfrm flipH="1">
            <a:off x="2590800" y="2286000"/>
            <a:ext cx="1143000" cy="0"/>
          </a:xfrm>
          <a:prstGeom prst="line">
            <a:avLst/>
          </a:prstGeom>
          <a:noFill/>
          <a:ln w="9525">
            <a:solidFill>
              <a:schemeClr val="tx1"/>
            </a:solidFill>
            <a:round/>
            <a:headEnd/>
            <a:tailEnd type="triangle" w="med" len="med"/>
          </a:ln>
          <a:effectLst/>
        </p:spPr>
        <p:txBody>
          <a:bodyPr/>
          <a:lstStyle/>
          <a:p>
            <a:endParaRPr lang="en-US"/>
          </a:p>
        </p:txBody>
      </p:sp>
      <p:sp>
        <p:nvSpPr>
          <p:cNvPr id="15445" name="Rectangle 85"/>
          <p:cNvSpPr>
            <a:spLocks noChangeArrowheads="1"/>
          </p:cNvSpPr>
          <p:nvPr/>
        </p:nvSpPr>
        <p:spPr bwMode="auto">
          <a:xfrm>
            <a:off x="6629400" y="2133600"/>
            <a:ext cx="1066800" cy="381000"/>
          </a:xfrm>
          <a:prstGeom prst="rect">
            <a:avLst/>
          </a:prstGeom>
          <a:noFill/>
          <a:ln w="9525">
            <a:solidFill>
              <a:schemeClr val="tx1"/>
            </a:solidFill>
            <a:miter lim="800000"/>
            <a:headEnd/>
            <a:tailEnd/>
          </a:ln>
          <a:effectLst/>
        </p:spPr>
        <p:txBody>
          <a:bodyPr wrap="none" anchor="ctr"/>
          <a:lstStyle/>
          <a:p>
            <a:endParaRPr lang="en-US"/>
          </a:p>
        </p:txBody>
      </p:sp>
      <p:sp>
        <p:nvSpPr>
          <p:cNvPr id="15404" name="Text Box 44"/>
          <p:cNvSpPr txBox="1">
            <a:spLocks noChangeArrowheads="1"/>
          </p:cNvSpPr>
          <p:nvPr/>
        </p:nvSpPr>
        <p:spPr bwMode="auto">
          <a:xfrm>
            <a:off x="6629400" y="2133600"/>
            <a:ext cx="1219200" cy="366713"/>
          </a:xfrm>
          <a:prstGeom prst="rect">
            <a:avLst/>
          </a:prstGeom>
          <a:noFill/>
          <a:ln w="9525">
            <a:noFill/>
            <a:miter lim="800000"/>
            <a:headEnd/>
            <a:tailEnd/>
          </a:ln>
          <a:effectLst/>
        </p:spPr>
        <p:txBody>
          <a:bodyPr>
            <a:spAutoFit/>
          </a:bodyPr>
          <a:lstStyle/>
          <a:p>
            <a:pPr>
              <a:spcBef>
                <a:spcPct val="50000"/>
              </a:spcBef>
            </a:pPr>
            <a:r>
              <a:rPr lang="en-US" altLang="zh-TW"/>
              <a:t>Children</a:t>
            </a:r>
          </a:p>
        </p:txBody>
      </p:sp>
      <p:sp>
        <p:nvSpPr>
          <p:cNvPr id="15446" name="AutoShape 86"/>
          <p:cNvSpPr>
            <a:spLocks noChangeArrowheads="1"/>
          </p:cNvSpPr>
          <p:nvPr/>
        </p:nvSpPr>
        <p:spPr bwMode="auto">
          <a:xfrm>
            <a:off x="3886200" y="1981200"/>
            <a:ext cx="1371600" cy="609600"/>
          </a:xfrm>
          <a:prstGeom prst="flowChartDecision">
            <a:avLst/>
          </a:prstGeom>
          <a:noFill/>
          <a:ln w="9525">
            <a:solidFill>
              <a:schemeClr val="tx1"/>
            </a:solidFill>
            <a:miter lim="800000"/>
            <a:headEnd/>
            <a:tailEnd/>
          </a:ln>
          <a:effectLst/>
        </p:spPr>
        <p:txBody>
          <a:bodyPr wrap="none" anchor="ctr"/>
          <a:lstStyle/>
          <a:p>
            <a:endParaRPr lang="en-US"/>
          </a:p>
        </p:txBody>
      </p:sp>
      <p:sp>
        <p:nvSpPr>
          <p:cNvPr id="15401" name="Text Box 41"/>
          <p:cNvSpPr txBox="1">
            <a:spLocks noChangeArrowheads="1"/>
          </p:cNvSpPr>
          <p:nvPr/>
        </p:nvSpPr>
        <p:spPr bwMode="auto">
          <a:xfrm>
            <a:off x="4191000" y="2133600"/>
            <a:ext cx="762000" cy="366713"/>
          </a:xfrm>
          <a:prstGeom prst="rect">
            <a:avLst/>
          </a:prstGeom>
          <a:noFill/>
          <a:ln w="9525">
            <a:noFill/>
            <a:miter lim="800000"/>
            <a:headEnd/>
            <a:tailEnd/>
          </a:ln>
          <a:effectLst/>
        </p:spPr>
        <p:txBody>
          <a:bodyPr>
            <a:spAutoFit/>
          </a:bodyPr>
          <a:lstStyle/>
          <a:p>
            <a:pPr>
              <a:spcBef>
                <a:spcPct val="50000"/>
              </a:spcBef>
            </a:pPr>
            <a:r>
              <a:rPr lang="en-US" altLang="zh-TW"/>
              <a:t>owns</a:t>
            </a:r>
          </a:p>
        </p:txBody>
      </p:sp>
      <p:sp>
        <p:nvSpPr>
          <p:cNvPr id="15447" name="Text Box 87"/>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of </a:t>
            </a:r>
            <a:r>
              <a:rPr lang="en-US" altLang="zh-TW" i="1"/>
              <a:t>Children</a:t>
            </a:r>
            <a:r>
              <a:rPr lang="en-US" altLang="zh-TW"/>
              <a:t> is </a:t>
            </a:r>
            <a:r>
              <a:rPr lang="en-US" altLang="zh-TW" i="1"/>
              <a:t>Parent_SID</a:t>
            </a:r>
            <a:r>
              <a:rPr lang="en-US" altLang="zh-TW"/>
              <a:t> + </a:t>
            </a:r>
            <a:r>
              <a:rPr lang="en-US" altLang="zh-TW" i="1"/>
              <a:t>Name</a:t>
            </a:r>
            <a:r>
              <a:rPr lang="en-US" altLang="zh-TW"/>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819</TotalTime>
  <Words>1370</Words>
  <Application>Microsoft Office PowerPoint</Application>
  <PresentationFormat>On-screen Show (4:3)</PresentationFormat>
  <Paragraphs>443</Paragraphs>
  <Slides>32</Slides>
  <Notes>4</Notes>
  <HiddenSlides>9</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Mapping of ER-diagram to Relational Schema </vt:lpstr>
      <vt:lpstr>  Outline</vt:lpstr>
      <vt:lpstr>Specifying Constraints in Data Models</vt:lpstr>
      <vt:lpstr>PowerPoint Presentation</vt:lpstr>
      <vt:lpstr>PowerPoint Presentation</vt:lpstr>
      <vt:lpstr>Representing Composite Attribute</vt:lpstr>
      <vt:lpstr>Representing Multivalue attribute</vt:lpstr>
      <vt:lpstr>Representation of Weak Entity Set</vt:lpstr>
      <vt:lpstr>Example – Weak Entity Set</vt:lpstr>
      <vt:lpstr>Representation of Relationship Set</vt:lpstr>
      <vt:lpstr>Representing Relationship Set </vt:lpstr>
      <vt:lpstr>Example – One-to-One Relationship Set</vt:lpstr>
      <vt:lpstr>PowerPoint Presentation</vt:lpstr>
      <vt:lpstr>Translating ER Diagrams </vt:lpstr>
      <vt:lpstr>PowerPoint Presentation</vt:lpstr>
      <vt:lpstr>Example – One-to-One Relationship Set</vt:lpstr>
      <vt:lpstr>PowerPoint Presentation</vt:lpstr>
      <vt:lpstr>Example – Many-to-One Relationship Set</vt:lpstr>
      <vt:lpstr>PowerPoint Presentation</vt:lpstr>
      <vt:lpstr>Representing Relationship Set N-ary Relationship</vt:lpstr>
      <vt:lpstr>Example – N-ary Relationship Set</vt:lpstr>
      <vt:lpstr> Ternary relationship types. (a) The SUPPLY relationship. </vt:lpstr>
      <vt:lpstr> Mapping Identifying Relationship</vt:lpstr>
      <vt:lpstr>Mapping EER Model Constructs to Relations</vt:lpstr>
      <vt:lpstr>Example</vt:lpstr>
      <vt:lpstr>PowerPoint Presentation</vt:lpstr>
      <vt:lpstr>Example</vt:lpstr>
      <vt:lpstr> Summary of Mapping constructs and constraints</vt:lpstr>
      <vt:lpstr>Relational Model: Summary</vt:lpstr>
      <vt:lpstr> Draw ER diagram</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dc:creator>
  <cp:lastModifiedBy>SangeetaPC</cp:lastModifiedBy>
  <cp:revision>248</cp:revision>
  <dcterms:created xsi:type="dcterms:W3CDTF">2013-08-15T12:49:03Z</dcterms:created>
  <dcterms:modified xsi:type="dcterms:W3CDTF">2017-09-13T05:19:20Z</dcterms:modified>
</cp:coreProperties>
</file>