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5"/>
  </p:notesMasterIdLst>
  <p:sldIdLst>
    <p:sldId id="256" r:id="rId2"/>
    <p:sldId id="275" r:id="rId3"/>
    <p:sldId id="304" r:id="rId4"/>
    <p:sldId id="305" r:id="rId5"/>
    <p:sldId id="294" r:id="rId6"/>
    <p:sldId id="295" r:id="rId7"/>
    <p:sldId id="290" r:id="rId8"/>
    <p:sldId id="296" r:id="rId9"/>
    <p:sldId id="260" r:id="rId10"/>
    <p:sldId id="265" r:id="rId11"/>
    <p:sldId id="267" r:id="rId12"/>
    <p:sldId id="268" r:id="rId13"/>
    <p:sldId id="269" r:id="rId14"/>
    <p:sldId id="278" r:id="rId15"/>
    <p:sldId id="291" r:id="rId16"/>
    <p:sldId id="310" r:id="rId17"/>
    <p:sldId id="307" r:id="rId18"/>
    <p:sldId id="312" r:id="rId19"/>
    <p:sldId id="314" r:id="rId20"/>
    <p:sldId id="308" r:id="rId21"/>
    <p:sldId id="282" r:id="rId22"/>
    <p:sldId id="311" r:id="rId23"/>
    <p:sldId id="31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9C7BF-BA99-4E9A-928E-B4A6A86EAAF7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4B781-364A-4C86-931A-5127B25E23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16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0774-40DE-429D-97AF-DB5AFD397946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469F4-A03D-4E41-A1D4-3E1767383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0774-40DE-429D-97AF-DB5AFD397946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469F4-A03D-4E41-A1D4-3E1767383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0774-40DE-429D-97AF-DB5AFD397946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469F4-A03D-4E41-A1D4-3E1767383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0774-40DE-429D-97AF-DB5AFD397946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469F4-A03D-4E41-A1D4-3E1767383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0774-40DE-429D-97AF-DB5AFD397946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469F4-A03D-4E41-A1D4-3E1767383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0774-40DE-429D-97AF-DB5AFD397946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469F4-A03D-4E41-A1D4-3E1767383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0774-40DE-429D-97AF-DB5AFD397946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469F4-A03D-4E41-A1D4-3E1767383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0774-40DE-429D-97AF-DB5AFD397946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469F4-A03D-4E41-A1D4-3E1767383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0774-40DE-429D-97AF-DB5AFD397946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469F4-A03D-4E41-A1D4-3E1767383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0774-40DE-429D-97AF-DB5AFD397946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469F4-A03D-4E41-A1D4-3E1767383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0774-40DE-429D-97AF-DB5AFD397946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6469F4-A03D-4E41-A1D4-3E1767383A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7D50774-40DE-429D-97AF-DB5AFD397946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6469F4-A03D-4E41-A1D4-3E1767383A6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Microsoft_Word_97_-_2003_Document1.doc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057400"/>
            <a:ext cx="7851648" cy="1828800"/>
          </a:xfrm>
        </p:spPr>
        <p:txBody>
          <a:bodyPr/>
          <a:lstStyle/>
          <a:p>
            <a:pPr algn="l"/>
            <a:r>
              <a:rPr lang="en-US" dirty="0" smtClean="0"/>
              <a:t>       Functional </a:t>
            </a:r>
            <a:br>
              <a:rPr lang="en-US" dirty="0" smtClean="0"/>
            </a:br>
            <a:r>
              <a:rPr lang="en-US" dirty="0" smtClean="0"/>
              <a:t>           Dependency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Closure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58200" cy="4724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Let a relation </a:t>
            </a:r>
            <a:r>
              <a:rPr lang="en-US" sz="2800" i="1" dirty="0"/>
              <a:t>R</a:t>
            </a:r>
            <a:r>
              <a:rPr lang="en-US" sz="2800" dirty="0"/>
              <a:t> have some </a:t>
            </a:r>
            <a:r>
              <a:rPr lang="en-US" sz="2800" dirty="0" smtClean="0"/>
              <a:t>functional dependencies </a:t>
            </a:r>
            <a:r>
              <a:rPr lang="en-US" sz="2800" i="1" dirty="0"/>
              <a:t>F</a:t>
            </a:r>
            <a:r>
              <a:rPr lang="en-US" sz="2800" dirty="0"/>
              <a:t> specified. </a:t>
            </a:r>
            <a:endParaRPr lang="en-US" sz="2800" dirty="0" smtClean="0"/>
          </a:p>
          <a:p>
            <a:pPr>
              <a:buFont typeface="Wingdings" pitchFamily="2" charset="2"/>
              <a:buChar char="§"/>
            </a:pPr>
            <a:r>
              <a:rPr lang="en-US" sz="2800" b="1" dirty="0" smtClean="0"/>
              <a:t>The </a:t>
            </a:r>
            <a:r>
              <a:rPr lang="en-US" sz="2800" b="1" i="1" dirty="0"/>
              <a:t>closure of F</a:t>
            </a:r>
            <a:r>
              <a:rPr lang="en-US" sz="2800" b="1" dirty="0"/>
              <a:t> (usually written as </a:t>
            </a:r>
            <a:r>
              <a:rPr lang="en-US" sz="2800" b="1" i="1" dirty="0"/>
              <a:t>F+</a:t>
            </a:r>
            <a:r>
              <a:rPr lang="en-US" sz="2800" b="1" dirty="0"/>
              <a:t>) is the set of all functional dependencies that may be logically derived from </a:t>
            </a:r>
            <a:r>
              <a:rPr lang="en-US" sz="2800" b="1" i="1" dirty="0"/>
              <a:t>F</a:t>
            </a:r>
            <a:r>
              <a:rPr lang="en-US" sz="2800" b="1" dirty="0"/>
              <a:t>. </a:t>
            </a:r>
            <a:endParaRPr lang="en-US" sz="2800" b="1" dirty="0" smtClean="0"/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Often </a:t>
            </a:r>
            <a:r>
              <a:rPr lang="en-US" sz="2800" i="1" dirty="0"/>
              <a:t>F</a:t>
            </a:r>
            <a:r>
              <a:rPr lang="en-US" sz="2800" dirty="0"/>
              <a:t> is the set of most obvious and important functional </a:t>
            </a:r>
            <a:r>
              <a:rPr lang="en-US" sz="2800" dirty="0" smtClean="0"/>
              <a:t>dependencies. </a:t>
            </a:r>
          </a:p>
          <a:p>
            <a:pPr>
              <a:buFont typeface="Wingdings" pitchFamily="2" charset="2"/>
              <a:buChar char="§"/>
            </a:pPr>
            <a:r>
              <a:rPr lang="en-US" sz="2800" b="1" i="1" dirty="0" smtClean="0"/>
              <a:t>F</a:t>
            </a:r>
            <a:r>
              <a:rPr lang="en-US" sz="2800" b="1" i="1" dirty="0"/>
              <a:t>+</a:t>
            </a:r>
            <a:r>
              <a:rPr lang="en-US" sz="2800" dirty="0"/>
              <a:t>, the closure, is the set of all the functional dependencies including </a:t>
            </a:r>
            <a:r>
              <a:rPr lang="en-US" sz="2800" i="1" dirty="0"/>
              <a:t>F</a:t>
            </a:r>
            <a:r>
              <a:rPr lang="en-US" sz="2800" dirty="0"/>
              <a:t> and those that can be deduced from </a:t>
            </a:r>
            <a:r>
              <a:rPr lang="en-US" sz="2800" i="1" dirty="0"/>
              <a:t>F</a:t>
            </a:r>
            <a:r>
              <a:rPr lang="en-US" sz="2800" dirty="0"/>
              <a:t>. 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Axioms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To determine closure </a:t>
            </a:r>
            <a:r>
              <a:rPr lang="en-US" dirty="0"/>
              <a:t>of the </a:t>
            </a:r>
            <a:r>
              <a:rPr lang="en-US" dirty="0" smtClean="0"/>
              <a:t>relation we need to learn some rules.</a:t>
            </a: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Developed by Armstrong in </a:t>
            </a:r>
            <a:r>
              <a:rPr lang="en-US" dirty="0" smtClean="0"/>
              <a:t>1974.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There </a:t>
            </a:r>
            <a:r>
              <a:rPr lang="en-US" b="1" dirty="0"/>
              <a:t>are six rules (axioms</a:t>
            </a:r>
            <a:r>
              <a:rPr lang="en-US" b="1" dirty="0" smtClean="0"/>
              <a:t>),</a:t>
            </a:r>
            <a:r>
              <a:rPr lang="en-US" dirty="0" smtClean="0"/>
              <a:t> using these RULES all   possible </a:t>
            </a:r>
            <a:r>
              <a:rPr lang="en-US" dirty="0"/>
              <a:t>functional dependencies may be </a:t>
            </a:r>
            <a:r>
              <a:rPr lang="en-US" dirty="0" smtClean="0"/>
              <a:t>derived.</a:t>
            </a: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Armstrong’s Axioms</a:t>
            </a:r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92500" lnSpcReduction="20000"/>
          </a:bodyPr>
          <a:lstStyle/>
          <a:p>
            <a:pPr marL="609600" indent="-609600">
              <a:buFont typeface="Wingdings" pitchFamily="2" charset="2"/>
              <a:buNone/>
            </a:pPr>
            <a:r>
              <a:rPr lang="en-US" i="1" dirty="0" smtClean="0"/>
              <a:t>1. </a:t>
            </a:r>
            <a:r>
              <a:rPr lang="en-US" i="1" u="sng" dirty="0" smtClean="0"/>
              <a:t>Reflexivity </a:t>
            </a:r>
            <a:r>
              <a:rPr lang="en-US" i="1" u="sng" dirty="0"/>
              <a:t>Rule</a:t>
            </a:r>
            <a:r>
              <a:rPr lang="en-US" u="sng" dirty="0"/>
              <a:t> </a:t>
            </a:r>
            <a:r>
              <a:rPr lang="en-US" dirty="0" smtClean="0"/>
              <a:t>: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dirty="0" smtClean="0"/>
              <a:t>	</a:t>
            </a:r>
            <a:r>
              <a:rPr lang="en-US" altLang="zh-TW" b="1" dirty="0" smtClean="0">
                <a:ea typeface="PMingLiU" pitchFamily="18" charset="-120"/>
              </a:rPr>
              <a:t> </a:t>
            </a:r>
            <a:r>
              <a:rPr lang="en-US" altLang="zh-TW" dirty="0" smtClean="0">
                <a:ea typeface="PMingLiU" pitchFamily="18" charset="-120"/>
              </a:rPr>
              <a:t>If</a:t>
            </a:r>
            <a:r>
              <a:rPr lang="en-US" altLang="zh-TW" b="1" dirty="0" smtClean="0">
                <a:ea typeface="PMingLiU" pitchFamily="18" charset="-120"/>
              </a:rPr>
              <a:t> </a:t>
            </a:r>
            <a:r>
              <a:rPr lang="en-US" altLang="zh-TW" b="1" dirty="0" smtClean="0">
                <a:ea typeface="PMingLiU" pitchFamily="18" charset="-120"/>
                <a:sym typeface="Symbol" pitchFamily="18" charset="2"/>
              </a:rPr>
              <a:t>Y  X, 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zh-TW" b="1" dirty="0" smtClean="0">
                <a:ea typeface="PMingLiU" pitchFamily="18" charset="-120"/>
                <a:sym typeface="Symbol" pitchFamily="18" charset="2"/>
              </a:rPr>
              <a:t>	</a:t>
            </a:r>
            <a:r>
              <a:rPr lang="en-US" altLang="zh-TW" dirty="0" smtClean="0">
                <a:ea typeface="PMingLiU" pitchFamily="18" charset="-120"/>
                <a:sym typeface="Symbol" pitchFamily="18" charset="2"/>
              </a:rPr>
              <a:t>then</a:t>
            </a:r>
            <a:r>
              <a:rPr lang="en-US" altLang="zh-TW" b="1" dirty="0" smtClean="0">
                <a:ea typeface="PMingLiU" pitchFamily="18" charset="-120"/>
                <a:sym typeface="Symbol" pitchFamily="18" charset="2"/>
              </a:rPr>
              <a:t> X  Y</a:t>
            </a:r>
            <a:r>
              <a:rPr lang="en-US" altLang="zh-TW" b="1" dirty="0" smtClean="0">
                <a:ea typeface="PMingLiU" pitchFamily="18" charset="-120"/>
              </a:rPr>
              <a:t> 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sz="2400" dirty="0" smtClean="0"/>
              <a:t>each </a:t>
            </a:r>
            <a:r>
              <a:rPr lang="en-US" sz="2400" dirty="0"/>
              <a:t>subset of </a:t>
            </a:r>
            <a:r>
              <a:rPr lang="en-US" sz="2400" i="1" dirty="0"/>
              <a:t>X</a:t>
            </a:r>
            <a:r>
              <a:rPr lang="en-US" sz="2400" dirty="0"/>
              <a:t> is functionally dependent on </a:t>
            </a:r>
            <a:r>
              <a:rPr lang="en-US" sz="2400" i="1" dirty="0"/>
              <a:t>X</a:t>
            </a:r>
            <a:r>
              <a:rPr lang="en-US" sz="2400" dirty="0"/>
              <a:t>. </a:t>
            </a:r>
            <a:endParaRPr lang="en-US" sz="2400" dirty="0" smtClean="0"/>
          </a:p>
          <a:p>
            <a:pPr marL="609600" indent="-609600">
              <a:buFont typeface="Wingdings" pitchFamily="2" charset="2"/>
              <a:buNone/>
            </a:pPr>
            <a:endParaRPr lang="en-US" sz="2400" dirty="0"/>
          </a:p>
          <a:p>
            <a:pPr marL="609600" indent="-609600">
              <a:buFont typeface="Wingdings" pitchFamily="2" charset="2"/>
              <a:buNone/>
            </a:pPr>
            <a:r>
              <a:rPr lang="en-US" i="1" dirty="0"/>
              <a:t>2.</a:t>
            </a:r>
            <a:r>
              <a:rPr lang="en-US" dirty="0"/>
              <a:t> </a:t>
            </a:r>
            <a:r>
              <a:rPr lang="en-US" i="1" u="sng" dirty="0" smtClean="0"/>
              <a:t>Augmentation Rule</a:t>
            </a:r>
            <a:r>
              <a:rPr lang="en-US" u="sng" dirty="0" smtClean="0"/>
              <a:t> </a:t>
            </a:r>
            <a:r>
              <a:rPr lang="en-US" dirty="0" smtClean="0"/>
              <a:t>: 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dirty="0" smtClean="0"/>
              <a:t>	If </a:t>
            </a:r>
            <a:r>
              <a:rPr lang="en-US" b="1" i="1" dirty="0"/>
              <a:t>X </a:t>
            </a:r>
            <a:r>
              <a:rPr lang="en-US" b="1" i="1" dirty="0">
                <a:sym typeface="Symbol" pitchFamily="18" charset="2"/>
              </a:rPr>
              <a:t></a:t>
            </a:r>
            <a:r>
              <a:rPr lang="en-US" b="1" i="1" dirty="0"/>
              <a:t> Y</a:t>
            </a:r>
            <a:r>
              <a:rPr lang="en-US" dirty="0"/>
              <a:t> holds and </a:t>
            </a:r>
            <a:endParaRPr lang="en-US" dirty="0" smtClean="0"/>
          </a:p>
          <a:p>
            <a:pPr marL="609600" indent="-609600">
              <a:buFont typeface="Wingdings" pitchFamily="2" charset="2"/>
              <a:buNone/>
            </a:pPr>
            <a:r>
              <a:rPr lang="en-US" i="1" dirty="0" smtClean="0"/>
              <a:t>	W</a:t>
            </a:r>
            <a:r>
              <a:rPr lang="en-US" dirty="0" smtClean="0"/>
              <a:t> </a:t>
            </a:r>
            <a:r>
              <a:rPr lang="en-US" dirty="0"/>
              <a:t>is a set of attributes, </a:t>
            </a:r>
            <a:endParaRPr lang="en-US" dirty="0" smtClean="0"/>
          </a:p>
          <a:p>
            <a:pPr marL="609600" indent="-609600">
              <a:buFont typeface="Wingdings" pitchFamily="2" charset="2"/>
              <a:buNone/>
            </a:pPr>
            <a:r>
              <a:rPr lang="en-US" dirty="0" smtClean="0"/>
              <a:t>	then </a:t>
            </a:r>
            <a:r>
              <a:rPr lang="en-US" b="1" i="1" dirty="0">
                <a:solidFill>
                  <a:schemeClr val="accent1"/>
                </a:solidFill>
              </a:rPr>
              <a:t>W</a:t>
            </a:r>
            <a:r>
              <a:rPr lang="en-US" b="1" i="1" dirty="0"/>
              <a:t>X  </a:t>
            </a:r>
            <a:r>
              <a:rPr lang="en-US" b="1" i="1" dirty="0">
                <a:sym typeface="Symbol" pitchFamily="18" charset="2"/>
              </a:rPr>
              <a:t></a:t>
            </a:r>
            <a:r>
              <a:rPr lang="en-US" b="1" i="1" dirty="0"/>
              <a:t> </a:t>
            </a:r>
            <a:r>
              <a:rPr lang="en-US" b="1" i="1" dirty="0">
                <a:solidFill>
                  <a:schemeClr val="accent1"/>
                </a:solidFill>
              </a:rPr>
              <a:t>W</a:t>
            </a:r>
            <a:r>
              <a:rPr lang="en-US" b="1" i="1" dirty="0"/>
              <a:t>Y</a:t>
            </a:r>
            <a:r>
              <a:rPr lang="en-US" dirty="0"/>
              <a:t> holds. </a:t>
            </a:r>
            <a:endParaRPr lang="en-US" dirty="0" smtClean="0"/>
          </a:p>
          <a:p>
            <a:pPr marL="609600" indent="-609600">
              <a:buFont typeface="Wingdings" pitchFamily="2" charset="2"/>
              <a:buNone/>
            </a:pPr>
            <a:endParaRPr lang="en-US" dirty="0"/>
          </a:p>
          <a:p>
            <a:pPr marL="609600" indent="-609600">
              <a:buFont typeface="Wingdings" pitchFamily="2" charset="2"/>
              <a:buNone/>
            </a:pPr>
            <a:r>
              <a:rPr lang="en-US" i="1" dirty="0"/>
              <a:t>3. </a:t>
            </a:r>
            <a:r>
              <a:rPr lang="en-US" i="1" u="sng" dirty="0"/>
              <a:t>Transitivity </a:t>
            </a:r>
            <a:r>
              <a:rPr lang="en-US" i="1" u="sng" dirty="0" smtClean="0"/>
              <a:t>Rule </a:t>
            </a:r>
            <a:r>
              <a:rPr lang="en-US" i="1" dirty="0" smtClean="0"/>
              <a:t>:</a:t>
            </a:r>
            <a:r>
              <a:rPr lang="en-US" dirty="0" smtClean="0"/>
              <a:t> 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dirty="0" smtClean="0"/>
              <a:t>	If </a:t>
            </a:r>
            <a:r>
              <a:rPr lang="en-US" b="1" i="1" dirty="0"/>
              <a:t>X </a:t>
            </a:r>
            <a:r>
              <a:rPr lang="en-US" b="1" i="1" dirty="0">
                <a:sym typeface="Symbol" pitchFamily="18" charset="2"/>
              </a:rPr>
              <a:t></a:t>
            </a:r>
            <a:r>
              <a:rPr lang="en-US" b="1" i="1" dirty="0"/>
              <a:t> Y</a:t>
            </a:r>
            <a:r>
              <a:rPr lang="en-US" dirty="0"/>
              <a:t> and </a:t>
            </a:r>
            <a:r>
              <a:rPr lang="en-US" b="1" i="1" dirty="0"/>
              <a:t>Y </a:t>
            </a:r>
            <a:r>
              <a:rPr lang="en-US" b="1" i="1" dirty="0">
                <a:sym typeface="Symbol" pitchFamily="18" charset="2"/>
              </a:rPr>
              <a:t></a:t>
            </a:r>
            <a:r>
              <a:rPr lang="en-US" b="1" i="1" dirty="0"/>
              <a:t> Z</a:t>
            </a:r>
            <a:r>
              <a:rPr lang="en-US" dirty="0"/>
              <a:t> holds, </a:t>
            </a:r>
            <a:endParaRPr lang="en-US" dirty="0" smtClean="0"/>
          </a:p>
          <a:p>
            <a:pPr marL="609600" indent="-609600">
              <a:buFont typeface="Wingdings" pitchFamily="2" charset="2"/>
              <a:buNone/>
            </a:pPr>
            <a:r>
              <a:rPr lang="en-US" dirty="0" smtClean="0"/>
              <a:t>	then </a:t>
            </a:r>
            <a:r>
              <a:rPr lang="en-US" b="1" i="1" dirty="0"/>
              <a:t>X </a:t>
            </a:r>
            <a:r>
              <a:rPr lang="en-US" b="1" i="1" dirty="0">
                <a:sym typeface="Symbol" pitchFamily="18" charset="2"/>
              </a:rPr>
              <a:t></a:t>
            </a:r>
            <a:r>
              <a:rPr lang="en-US" b="1" i="1" dirty="0"/>
              <a:t> Z</a:t>
            </a:r>
            <a:r>
              <a:rPr lang="en-US" dirty="0"/>
              <a:t> holds.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4800" y="0"/>
            <a:ext cx="8229600" cy="838200"/>
          </a:xfrm>
        </p:spPr>
        <p:txBody>
          <a:bodyPr>
            <a:noAutofit/>
          </a:bodyPr>
          <a:lstStyle/>
          <a:p>
            <a:r>
              <a:rPr lang="en-US" sz="3600" dirty="0"/>
              <a:t>Derived Theorems from </a:t>
            </a:r>
            <a:r>
              <a:rPr lang="en-US" altLang="zh-TW" sz="3600" dirty="0" smtClean="0">
                <a:ea typeface="PMingLiU" pitchFamily="18" charset="-120"/>
              </a:rPr>
              <a:t>Armstrong’s Axioms</a:t>
            </a:r>
            <a:endParaRPr lang="en-US" sz="3600" dirty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dirty="0"/>
              <a:t>4. </a:t>
            </a:r>
            <a:r>
              <a:rPr lang="en-US" i="1" u="sng" dirty="0" smtClean="0"/>
              <a:t>Union Rule</a:t>
            </a:r>
            <a:r>
              <a:rPr lang="en-US" i="1" dirty="0" smtClean="0"/>
              <a:t> : </a:t>
            </a:r>
          </a:p>
          <a:p>
            <a:pPr>
              <a:buFont typeface="Wingdings" pitchFamily="2" charset="2"/>
              <a:buNone/>
            </a:pPr>
            <a:r>
              <a:rPr lang="en-US" i="1" dirty="0" smtClean="0"/>
              <a:t>		</a:t>
            </a:r>
            <a:r>
              <a:rPr lang="en-US" dirty="0" smtClean="0"/>
              <a:t>If </a:t>
            </a:r>
            <a:r>
              <a:rPr lang="en-US" b="1" i="1" dirty="0"/>
              <a:t>X </a:t>
            </a:r>
            <a:r>
              <a:rPr lang="en-US" b="1" i="1" dirty="0">
                <a:sym typeface="Symbol" pitchFamily="18" charset="2"/>
              </a:rPr>
              <a:t></a:t>
            </a:r>
            <a:r>
              <a:rPr lang="en-US" b="1" i="1" dirty="0"/>
              <a:t> </a:t>
            </a:r>
            <a:r>
              <a:rPr lang="en-US" b="1" i="1" dirty="0">
                <a:solidFill>
                  <a:schemeClr val="accent1"/>
                </a:solidFill>
              </a:rPr>
              <a:t>Y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</a:t>
            </a:r>
            <a:r>
              <a:rPr lang="en-US" b="1" i="1" dirty="0"/>
              <a:t>X </a:t>
            </a:r>
            <a:r>
              <a:rPr lang="en-US" b="1" i="1" dirty="0">
                <a:sym typeface="Symbol" pitchFamily="18" charset="2"/>
              </a:rPr>
              <a:t></a:t>
            </a:r>
            <a:r>
              <a:rPr lang="en-US" b="1" i="1" dirty="0"/>
              <a:t> </a:t>
            </a:r>
            <a:r>
              <a:rPr lang="en-US" b="1" i="1" dirty="0">
                <a:solidFill>
                  <a:schemeClr val="accent1"/>
                </a:solidFill>
              </a:rPr>
              <a:t>Z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holds, </a:t>
            </a:r>
            <a:endParaRPr lang="en-US" dirty="0" smtClean="0"/>
          </a:p>
          <a:p>
            <a:pPr>
              <a:buFont typeface="Wingdings" pitchFamily="2" charset="2"/>
              <a:buNone/>
            </a:pPr>
            <a:r>
              <a:rPr lang="en-US" dirty="0" smtClean="0"/>
              <a:t>		then </a:t>
            </a:r>
            <a:r>
              <a:rPr lang="en-US" b="1" i="1" dirty="0"/>
              <a:t>X </a:t>
            </a:r>
            <a:r>
              <a:rPr lang="en-US" b="1" i="1" dirty="0">
                <a:sym typeface="Symbol" pitchFamily="18" charset="2"/>
              </a:rPr>
              <a:t></a:t>
            </a:r>
            <a:r>
              <a:rPr lang="en-US" b="1" i="1" dirty="0"/>
              <a:t> </a:t>
            </a:r>
            <a:r>
              <a:rPr lang="en-US" b="1" i="1" dirty="0">
                <a:solidFill>
                  <a:schemeClr val="accent1"/>
                </a:solidFill>
              </a:rPr>
              <a:t>YZ</a:t>
            </a:r>
            <a:r>
              <a:rPr lang="en-US" dirty="0"/>
              <a:t> holds. </a:t>
            </a:r>
            <a:endParaRPr lang="en-US" dirty="0" smtClean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dirty="0"/>
              <a:t>5. </a:t>
            </a:r>
            <a:r>
              <a:rPr lang="en-US" i="1" u="sng" dirty="0"/>
              <a:t>Decomposition Rule</a:t>
            </a:r>
            <a:r>
              <a:rPr lang="en-US" dirty="0"/>
              <a:t> </a:t>
            </a:r>
            <a:r>
              <a:rPr lang="en-US" dirty="0" smtClean="0"/>
              <a:t>: 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		If </a:t>
            </a:r>
            <a:r>
              <a:rPr lang="en-US" b="1" i="1" dirty="0"/>
              <a:t>X </a:t>
            </a:r>
            <a:r>
              <a:rPr lang="en-US" b="1" i="1" dirty="0">
                <a:sym typeface="Symbol" pitchFamily="18" charset="2"/>
              </a:rPr>
              <a:t></a:t>
            </a:r>
            <a:r>
              <a:rPr lang="en-US" b="1" i="1" dirty="0"/>
              <a:t> </a:t>
            </a:r>
            <a:r>
              <a:rPr lang="en-US" b="1" i="1" dirty="0">
                <a:solidFill>
                  <a:schemeClr val="accent1"/>
                </a:solidFill>
              </a:rPr>
              <a:t>YZ</a:t>
            </a:r>
            <a:r>
              <a:rPr lang="en-US" dirty="0"/>
              <a:t> holds, </a:t>
            </a:r>
            <a:endParaRPr lang="en-US" dirty="0" smtClean="0"/>
          </a:p>
          <a:p>
            <a:pPr>
              <a:buFont typeface="Wingdings" pitchFamily="2" charset="2"/>
              <a:buNone/>
            </a:pPr>
            <a:r>
              <a:rPr lang="en-US" dirty="0" smtClean="0"/>
              <a:t>		then </a:t>
            </a:r>
            <a:r>
              <a:rPr lang="en-US" dirty="0"/>
              <a:t>so do </a:t>
            </a:r>
            <a:r>
              <a:rPr lang="en-US" b="1" i="1" dirty="0"/>
              <a:t>X </a:t>
            </a:r>
            <a:r>
              <a:rPr lang="en-US" b="1" i="1" dirty="0">
                <a:sym typeface="Symbol" pitchFamily="18" charset="2"/>
              </a:rPr>
              <a:t></a:t>
            </a:r>
            <a:r>
              <a:rPr lang="en-US" b="1" i="1" dirty="0"/>
              <a:t> </a:t>
            </a:r>
            <a:r>
              <a:rPr lang="en-US" b="1" i="1" dirty="0">
                <a:solidFill>
                  <a:schemeClr val="accent1"/>
                </a:solidFill>
              </a:rPr>
              <a:t>Y</a:t>
            </a:r>
            <a:r>
              <a:rPr lang="en-US" dirty="0"/>
              <a:t> and </a:t>
            </a:r>
            <a:r>
              <a:rPr lang="en-US" b="1" i="1" dirty="0"/>
              <a:t>X </a:t>
            </a:r>
            <a:r>
              <a:rPr lang="en-US" b="1" i="1" dirty="0">
                <a:sym typeface="Symbol" pitchFamily="18" charset="2"/>
              </a:rPr>
              <a:t></a:t>
            </a:r>
            <a:r>
              <a:rPr lang="en-US" b="1" i="1" dirty="0"/>
              <a:t> </a:t>
            </a:r>
            <a:r>
              <a:rPr lang="en-US" b="1" i="1" dirty="0">
                <a:solidFill>
                  <a:schemeClr val="accent1"/>
                </a:solidFill>
              </a:rPr>
              <a:t>Z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</a:t>
            </a:r>
            <a:endParaRPr lang="en-US" dirty="0" smtClean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dirty="0"/>
              <a:t>6. </a:t>
            </a:r>
            <a:r>
              <a:rPr lang="en-US" i="1" u="sng" dirty="0" err="1"/>
              <a:t>Pseudotransitivity</a:t>
            </a:r>
            <a:r>
              <a:rPr lang="en-US" i="1" u="sng" dirty="0"/>
              <a:t> </a:t>
            </a:r>
            <a:r>
              <a:rPr lang="en-US" i="1" u="sng" dirty="0" smtClean="0"/>
              <a:t>Rule</a:t>
            </a:r>
            <a:r>
              <a:rPr lang="en-US" i="1" dirty="0" smtClean="0"/>
              <a:t> : </a:t>
            </a:r>
            <a:r>
              <a:rPr lang="en-US" dirty="0" smtClean="0"/>
              <a:t> 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		If </a:t>
            </a:r>
            <a:r>
              <a:rPr lang="en-US" b="1" i="1" dirty="0"/>
              <a:t>X </a:t>
            </a:r>
            <a:r>
              <a:rPr lang="en-US" b="1" i="1" dirty="0">
                <a:sym typeface="Symbol" pitchFamily="18" charset="2"/>
              </a:rPr>
              <a:t></a:t>
            </a:r>
            <a:r>
              <a:rPr lang="en-US" b="1" i="1" dirty="0"/>
              <a:t> </a:t>
            </a:r>
            <a:r>
              <a:rPr lang="en-US" b="1" i="1" dirty="0">
                <a:solidFill>
                  <a:schemeClr val="accent1"/>
                </a:solidFill>
              </a:rPr>
              <a:t>Y</a:t>
            </a:r>
            <a:r>
              <a:rPr lang="en-US" dirty="0"/>
              <a:t> and </a:t>
            </a:r>
            <a:r>
              <a:rPr lang="en-US" b="1" i="1" dirty="0">
                <a:solidFill>
                  <a:schemeClr val="accent1"/>
                </a:solidFill>
              </a:rPr>
              <a:t>WY</a:t>
            </a:r>
            <a:r>
              <a:rPr lang="en-US" b="1" i="1" dirty="0"/>
              <a:t> </a:t>
            </a:r>
            <a:r>
              <a:rPr lang="en-US" b="1" i="1" dirty="0">
                <a:sym typeface="Symbol" pitchFamily="18" charset="2"/>
              </a:rPr>
              <a:t></a:t>
            </a:r>
            <a:r>
              <a:rPr lang="en-US" b="1" i="1" dirty="0"/>
              <a:t> Z</a:t>
            </a:r>
            <a:r>
              <a:rPr lang="en-US" dirty="0"/>
              <a:t> hold </a:t>
            </a:r>
            <a:r>
              <a:rPr lang="en-US" dirty="0" smtClean="0"/>
              <a:t>				then </a:t>
            </a:r>
            <a:r>
              <a:rPr lang="en-US" dirty="0"/>
              <a:t>so does </a:t>
            </a:r>
            <a:r>
              <a:rPr lang="en-US" b="1" i="1" dirty="0"/>
              <a:t>WX </a:t>
            </a:r>
            <a:r>
              <a:rPr lang="en-US" b="1" i="1" dirty="0">
                <a:sym typeface="Symbol" pitchFamily="18" charset="2"/>
              </a:rPr>
              <a:t></a:t>
            </a:r>
            <a:r>
              <a:rPr lang="en-US" b="1" i="1" dirty="0"/>
              <a:t> Z</a:t>
            </a:r>
            <a:r>
              <a:rPr lang="en-US" dirty="0"/>
              <a:t>. </a:t>
            </a:r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ea typeface="PMingLiU" pitchFamily="18" charset="-120"/>
              </a:rPr>
              <a:t>Examples of Armstrong’s Axioms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334000"/>
          </a:xfrm>
        </p:spPr>
        <p:txBody>
          <a:bodyPr>
            <a:noAutofit/>
          </a:bodyPr>
          <a:lstStyle/>
          <a:p>
            <a:r>
              <a:rPr lang="en-US" altLang="zh-TW" sz="2400" dirty="0">
                <a:ea typeface="PMingLiU" pitchFamily="18" charset="-120"/>
              </a:rPr>
              <a:t>We can find all of </a:t>
            </a:r>
            <a:r>
              <a:rPr lang="en-US" altLang="zh-TW" sz="2400" b="1" dirty="0">
                <a:ea typeface="PMingLiU" pitchFamily="18" charset="-120"/>
              </a:rPr>
              <a:t>F</a:t>
            </a:r>
            <a:r>
              <a:rPr lang="en-US" altLang="zh-TW" sz="2400" b="1" baseline="30000" dirty="0">
                <a:ea typeface="PMingLiU" pitchFamily="18" charset="-120"/>
              </a:rPr>
              <a:t>+</a:t>
            </a:r>
            <a:r>
              <a:rPr lang="en-US" altLang="zh-TW" sz="2400" b="1" dirty="0">
                <a:ea typeface="PMingLiU" pitchFamily="18" charset="-120"/>
              </a:rPr>
              <a:t> </a:t>
            </a:r>
            <a:r>
              <a:rPr lang="en-US" altLang="zh-TW" sz="2400" dirty="0">
                <a:ea typeface="PMingLiU" pitchFamily="18" charset="-120"/>
              </a:rPr>
              <a:t>by applying :</a:t>
            </a:r>
          </a:p>
          <a:p>
            <a:pPr lvl="1"/>
            <a:r>
              <a:rPr lang="en-US" altLang="zh-TW" b="1" dirty="0">
                <a:ea typeface="PMingLiU" pitchFamily="18" charset="-120"/>
              </a:rPr>
              <a:t>if </a:t>
            </a:r>
            <a:r>
              <a:rPr lang="en-US" altLang="zh-TW" b="1" dirty="0" smtClean="0">
                <a:ea typeface="PMingLiU" pitchFamily="18" charset="-120"/>
                <a:sym typeface="Symbol" pitchFamily="18" charset="2"/>
              </a:rPr>
              <a:t>Y </a:t>
            </a:r>
            <a:r>
              <a:rPr lang="en-US" altLang="zh-TW" b="1" dirty="0">
                <a:ea typeface="PMingLiU" pitchFamily="18" charset="-120"/>
                <a:sym typeface="Symbol" pitchFamily="18" charset="2"/>
              </a:rPr>
              <a:t> </a:t>
            </a:r>
            <a:r>
              <a:rPr lang="en-US" altLang="zh-TW" b="1" dirty="0" smtClean="0">
                <a:ea typeface="PMingLiU" pitchFamily="18" charset="-120"/>
                <a:sym typeface="Symbol" pitchFamily="18" charset="2"/>
              </a:rPr>
              <a:t>X, </a:t>
            </a:r>
            <a:r>
              <a:rPr lang="en-US" altLang="zh-TW" b="1" dirty="0">
                <a:ea typeface="PMingLiU" pitchFamily="18" charset="-120"/>
                <a:sym typeface="Symbol" pitchFamily="18" charset="2"/>
              </a:rPr>
              <a:t>then </a:t>
            </a:r>
            <a:r>
              <a:rPr lang="en-US" altLang="zh-TW" b="1" dirty="0" smtClean="0">
                <a:ea typeface="PMingLiU" pitchFamily="18" charset="-120"/>
                <a:sym typeface="Symbol" pitchFamily="18" charset="2"/>
              </a:rPr>
              <a:t>X </a:t>
            </a:r>
            <a:r>
              <a:rPr lang="en-US" altLang="zh-TW" b="1" dirty="0">
                <a:ea typeface="PMingLiU" pitchFamily="18" charset="-120"/>
                <a:sym typeface="Symbol" pitchFamily="18" charset="2"/>
              </a:rPr>
              <a:t> </a:t>
            </a:r>
            <a:r>
              <a:rPr lang="en-US" altLang="zh-TW" b="1" dirty="0" smtClean="0">
                <a:ea typeface="PMingLiU" pitchFamily="18" charset="-120"/>
                <a:sym typeface="Symbol" pitchFamily="18" charset="2"/>
              </a:rPr>
              <a:t>Y</a:t>
            </a:r>
            <a:r>
              <a:rPr lang="en-US" altLang="zh-TW" b="1" dirty="0" smtClean="0">
                <a:ea typeface="PMingLiU" pitchFamily="18" charset="-120"/>
              </a:rPr>
              <a:t> </a:t>
            </a:r>
            <a:r>
              <a:rPr lang="en-US" altLang="zh-TW" b="1" dirty="0">
                <a:ea typeface="PMingLiU" pitchFamily="18" charset="-120"/>
              </a:rPr>
              <a:t>(</a:t>
            </a:r>
            <a:r>
              <a:rPr lang="en-US" altLang="zh-TW" b="1" i="1" dirty="0">
                <a:ea typeface="PMingLiU" pitchFamily="18" charset="-120"/>
              </a:rPr>
              <a:t>reflexivity</a:t>
            </a:r>
            <a:r>
              <a:rPr lang="en-US" altLang="zh-TW" b="1" dirty="0">
                <a:ea typeface="PMingLiU" pitchFamily="18" charset="-120"/>
              </a:rPr>
              <a:t>)</a:t>
            </a:r>
            <a:r>
              <a:rPr lang="en-US" altLang="zh-TW" dirty="0">
                <a:ea typeface="PMingLiU" pitchFamily="18" charset="-120"/>
              </a:rPr>
              <a:t/>
            </a:r>
            <a:br>
              <a:rPr lang="en-US" altLang="zh-TW" dirty="0">
                <a:ea typeface="PMingLiU" pitchFamily="18" charset="-120"/>
              </a:rPr>
            </a:br>
            <a:r>
              <a:rPr lang="en-US" altLang="zh-TW" dirty="0">
                <a:ea typeface="PMingLiU" pitchFamily="18" charset="-120"/>
              </a:rPr>
              <a:t>loan-no </a:t>
            </a:r>
            <a:r>
              <a:rPr lang="en-US" altLang="zh-TW" dirty="0">
                <a:ea typeface="PMingLiU" pitchFamily="18" charset="-120"/>
                <a:sym typeface="Symbol" pitchFamily="18" charset="2"/>
              </a:rPr>
              <a:t></a:t>
            </a:r>
            <a:r>
              <a:rPr lang="en-US" altLang="zh-TW" dirty="0">
                <a:ea typeface="PMingLiU" pitchFamily="18" charset="-120"/>
              </a:rPr>
              <a:t> loan-no	</a:t>
            </a:r>
            <a:br>
              <a:rPr lang="en-US" altLang="zh-TW" dirty="0">
                <a:ea typeface="PMingLiU" pitchFamily="18" charset="-120"/>
              </a:rPr>
            </a:br>
            <a:r>
              <a:rPr lang="en-US" altLang="zh-TW" dirty="0" err="1">
                <a:ea typeface="PMingLiU" pitchFamily="18" charset="-120"/>
              </a:rPr>
              <a:t>loan-no</a:t>
            </a:r>
            <a:r>
              <a:rPr lang="en-US" altLang="zh-TW" dirty="0">
                <a:ea typeface="PMingLiU" pitchFamily="18" charset="-120"/>
              </a:rPr>
              <a:t>, amount </a:t>
            </a:r>
            <a:r>
              <a:rPr lang="en-US" altLang="zh-TW" dirty="0">
                <a:ea typeface="PMingLiU" pitchFamily="18" charset="-120"/>
                <a:sym typeface="Symbol" pitchFamily="18" charset="2"/>
              </a:rPr>
              <a:t></a:t>
            </a:r>
            <a:r>
              <a:rPr lang="en-US" altLang="zh-TW" dirty="0">
                <a:ea typeface="PMingLiU" pitchFamily="18" charset="-120"/>
              </a:rPr>
              <a:t> loan-no</a:t>
            </a:r>
            <a:br>
              <a:rPr lang="en-US" altLang="zh-TW" dirty="0">
                <a:ea typeface="PMingLiU" pitchFamily="18" charset="-120"/>
              </a:rPr>
            </a:br>
            <a:r>
              <a:rPr lang="en-US" altLang="zh-TW" dirty="0">
                <a:ea typeface="PMingLiU" pitchFamily="18" charset="-120"/>
              </a:rPr>
              <a:t>loan-no, amount </a:t>
            </a:r>
            <a:r>
              <a:rPr lang="en-US" altLang="zh-TW" dirty="0">
                <a:ea typeface="PMingLiU" pitchFamily="18" charset="-120"/>
                <a:sym typeface="Symbol" pitchFamily="18" charset="2"/>
              </a:rPr>
              <a:t></a:t>
            </a:r>
            <a:r>
              <a:rPr lang="en-US" altLang="zh-TW" dirty="0">
                <a:ea typeface="PMingLiU" pitchFamily="18" charset="-120"/>
              </a:rPr>
              <a:t> amount</a:t>
            </a:r>
            <a:br>
              <a:rPr lang="en-US" altLang="zh-TW" dirty="0">
                <a:ea typeface="PMingLiU" pitchFamily="18" charset="-120"/>
              </a:rPr>
            </a:br>
            <a:endParaRPr lang="en-US" altLang="zh-TW" dirty="0">
              <a:ea typeface="PMingLiU" pitchFamily="18" charset="-120"/>
            </a:endParaRPr>
          </a:p>
          <a:p>
            <a:pPr lvl="1"/>
            <a:r>
              <a:rPr lang="en-US" altLang="zh-TW" b="1" dirty="0">
                <a:ea typeface="PMingLiU" pitchFamily="18" charset="-120"/>
              </a:rPr>
              <a:t>if </a:t>
            </a:r>
            <a:r>
              <a:rPr lang="en-US" altLang="zh-TW" b="1" dirty="0" smtClean="0">
                <a:ea typeface="PMingLiU" pitchFamily="18" charset="-120"/>
                <a:sym typeface="Symbol" pitchFamily="18" charset="2"/>
              </a:rPr>
              <a:t>X </a:t>
            </a:r>
            <a:r>
              <a:rPr lang="en-US" altLang="zh-TW" b="1" dirty="0">
                <a:ea typeface="PMingLiU" pitchFamily="18" charset="-120"/>
                <a:sym typeface="Symbol" pitchFamily="18" charset="2"/>
              </a:rPr>
              <a:t> </a:t>
            </a:r>
            <a:r>
              <a:rPr lang="en-US" altLang="zh-TW" b="1" dirty="0" smtClean="0">
                <a:ea typeface="PMingLiU" pitchFamily="18" charset="-120"/>
                <a:sym typeface="Symbol" pitchFamily="18" charset="2"/>
              </a:rPr>
              <a:t>Y, </a:t>
            </a:r>
            <a:r>
              <a:rPr lang="en-US" altLang="zh-TW" b="1" dirty="0">
                <a:ea typeface="PMingLiU" pitchFamily="18" charset="-120"/>
                <a:sym typeface="Symbol" pitchFamily="18" charset="2"/>
              </a:rPr>
              <a:t>then </a:t>
            </a:r>
            <a:r>
              <a:rPr lang="en-US" altLang="zh-TW" b="1" dirty="0" smtClean="0">
                <a:ea typeface="PMingLiU" pitchFamily="18" charset="-120"/>
                <a:sym typeface="Symbol" pitchFamily="18" charset="2"/>
              </a:rPr>
              <a:t>WX </a:t>
            </a:r>
            <a:r>
              <a:rPr lang="en-US" altLang="zh-TW" b="1" dirty="0">
                <a:ea typeface="PMingLiU" pitchFamily="18" charset="-120"/>
                <a:sym typeface="Symbol" pitchFamily="18" charset="2"/>
              </a:rPr>
              <a:t> </a:t>
            </a:r>
            <a:r>
              <a:rPr lang="en-US" altLang="zh-TW" b="1" dirty="0" smtClean="0">
                <a:ea typeface="PMingLiU" pitchFamily="18" charset="-120"/>
                <a:sym typeface="Symbol" pitchFamily="18" charset="2"/>
              </a:rPr>
              <a:t>WY </a:t>
            </a:r>
            <a:r>
              <a:rPr lang="en-US" altLang="zh-TW" b="1" dirty="0">
                <a:ea typeface="PMingLiU" pitchFamily="18" charset="-120"/>
                <a:sym typeface="Symbol" pitchFamily="18" charset="2"/>
              </a:rPr>
              <a:t>(</a:t>
            </a:r>
            <a:r>
              <a:rPr lang="en-US" altLang="zh-TW" b="1" i="1" dirty="0">
                <a:ea typeface="PMingLiU" pitchFamily="18" charset="-120"/>
                <a:sym typeface="Symbol" pitchFamily="18" charset="2"/>
              </a:rPr>
              <a:t>augmentation</a:t>
            </a:r>
            <a:r>
              <a:rPr lang="en-US" altLang="zh-TW" b="1" dirty="0">
                <a:ea typeface="PMingLiU" pitchFamily="18" charset="-120"/>
                <a:sym typeface="Symbol" pitchFamily="18" charset="2"/>
              </a:rPr>
              <a:t>)</a:t>
            </a:r>
            <a:r>
              <a:rPr lang="en-US" altLang="zh-TW" dirty="0">
                <a:ea typeface="PMingLiU" pitchFamily="18" charset="-120"/>
                <a:sym typeface="Symbol" pitchFamily="18" charset="2"/>
              </a:rPr>
              <a:t/>
            </a:r>
            <a:br>
              <a:rPr lang="en-US" altLang="zh-TW" dirty="0">
                <a:ea typeface="PMingLiU" pitchFamily="18" charset="-120"/>
                <a:sym typeface="Symbol" pitchFamily="18" charset="2"/>
              </a:rPr>
            </a:br>
            <a:r>
              <a:rPr lang="en-US" altLang="zh-TW" dirty="0">
                <a:ea typeface="PMingLiU" pitchFamily="18" charset="-120"/>
              </a:rPr>
              <a:t>loan-no </a:t>
            </a:r>
            <a:r>
              <a:rPr lang="en-US" altLang="zh-TW" dirty="0">
                <a:ea typeface="PMingLiU" pitchFamily="18" charset="-120"/>
                <a:sym typeface="Symbol" pitchFamily="18" charset="2"/>
              </a:rPr>
              <a:t></a:t>
            </a:r>
            <a:r>
              <a:rPr lang="en-US" altLang="zh-TW" dirty="0">
                <a:ea typeface="PMingLiU" pitchFamily="18" charset="-120"/>
              </a:rPr>
              <a:t> amount			(given)</a:t>
            </a:r>
            <a:br>
              <a:rPr lang="en-US" altLang="zh-TW" dirty="0">
                <a:ea typeface="PMingLiU" pitchFamily="18" charset="-120"/>
              </a:rPr>
            </a:br>
            <a:r>
              <a:rPr lang="en-US" altLang="zh-TW" i="1" dirty="0">
                <a:ea typeface="PMingLiU" pitchFamily="18" charset="-120"/>
              </a:rPr>
              <a:t>loan-no, branch-name </a:t>
            </a:r>
            <a:r>
              <a:rPr lang="en-US" altLang="zh-TW" i="1" dirty="0">
                <a:ea typeface="PMingLiU" pitchFamily="18" charset="-120"/>
                <a:sym typeface="Symbol" pitchFamily="18" charset="2"/>
              </a:rPr>
              <a:t></a:t>
            </a:r>
            <a:r>
              <a:rPr lang="en-US" altLang="zh-TW" i="1" dirty="0">
                <a:ea typeface="PMingLiU" pitchFamily="18" charset="-120"/>
              </a:rPr>
              <a:t> amount, branch-name </a:t>
            </a:r>
            <a:br>
              <a:rPr lang="en-US" altLang="zh-TW" i="1" dirty="0">
                <a:ea typeface="PMingLiU" pitchFamily="18" charset="-120"/>
              </a:rPr>
            </a:br>
            <a:endParaRPr lang="en-US" altLang="zh-TW" i="1" dirty="0">
              <a:ea typeface="PMingLiU" pitchFamily="18" charset="-120"/>
            </a:endParaRPr>
          </a:p>
          <a:p>
            <a:pPr lvl="1"/>
            <a:r>
              <a:rPr lang="en-US" altLang="zh-TW" b="1" dirty="0">
                <a:ea typeface="PMingLiU" pitchFamily="18" charset="-120"/>
                <a:sym typeface="Symbol" pitchFamily="18" charset="2"/>
              </a:rPr>
              <a:t>if </a:t>
            </a:r>
            <a:r>
              <a:rPr lang="en-US" altLang="zh-TW" b="1" dirty="0" smtClean="0">
                <a:ea typeface="PMingLiU" pitchFamily="18" charset="-120"/>
                <a:sym typeface="Symbol" pitchFamily="18" charset="2"/>
              </a:rPr>
              <a:t>X  Y and Y  Z , then X  Z (</a:t>
            </a:r>
            <a:r>
              <a:rPr lang="en-US" altLang="zh-TW" b="1" i="1" dirty="0" smtClean="0">
                <a:ea typeface="PMingLiU" pitchFamily="18" charset="-120"/>
                <a:sym typeface="Symbol" pitchFamily="18" charset="2"/>
              </a:rPr>
              <a:t>transitivity</a:t>
            </a:r>
            <a:r>
              <a:rPr lang="en-US" altLang="zh-TW" b="1" dirty="0">
                <a:ea typeface="PMingLiU" pitchFamily="18" charset="-120"/>
                <a:sym typeface="Symbol" pitchFamily="18" charset="2"/>
              </a:rPr>
              <a:t>)</a:t>
            </a:r>
            <a:r>
              <a:rPr lang="en-US" altLang="zh-TW" dirty="0">
                <a:ea typeface="PMingLiU" pitchFamily="18" charset="-120"/>
                <a:sym typeface="Symbol" pitchFamily="18" charset="2"/>
              </a:rPr>
              <a:t/>
            </a:r>
            <a:br>
              <a:rPr lang="en-US" altLang="zh-TW" dirty="0">
                <a:ea typeface="PMingLiU" pitchFamily="18" charset="-120"/>
                <a:sym typeface="Symbol" pitchFamily="18" charset="2"/>
              </a:rPr>
            </a:br>
            <a:r>
              <a:rPr lang="en-US" altLang="zh-TW" dirty="0">
                <a:ea typeface="PMingLiU" pitchFamily="18" charset="-120"/>
              </a:rPr>
              <a:t>loan-no </a:t>
            </a:r>
            <a:r>
              <a:rPr lang="en-US" altLang="zh-TW" dirty="0">
                <a:ea typeface="PMingLiU" pitchFamily="18" charset="-120"/>
                <a:sym typeface="Symbol" pitchFamily="18" charset="2"/>
              </a:rPr>
              <a:t></a:t>
            </a:r>
            <a:r>
              <a:rPr lang="en-US" altLang="zh-TW" dirty="0">
                <a:ea typeface="PMingLiU" pitchFamily="18" charset="-120"/>
              </a:rPr>
              <a:t> branch-name		(given) </a:t>
            </a:r>
            <a:br>
              <a:rPr lang="en-US" altLang="zh-TW" dirty="0">
                <a:ea typeface="PMingLiU" pitchFamily="18" charset="-120"/>
              </a:rPr>
            </a:br>
            <a:r>
              <a:rPr lang="en-US" altLang="zh-TW" dirty="0">
                <a:ea typeface="PMingLiU" pitchFamily="18" charset="-120"/>
              </a:rPr>
              <a:t>branch-name </a:t>
            </a:r>
            <a:r>
              <a:rPr lang="en-US" altLang="zh-TW" dirty="0">
                <a:ea typeface="PMingLiU" pitchFamily="18" charset="-120"/>
                <a:sym typeface="Symbol" pitchFamily="18" charset="2"/>
              </a:rPr>
              <a:t></a:t>
            </a:r>
            <a:r>
              <a:rPr lang="en-US" altLang="zh-TW" dirty="0">
                <a:ea typeface="PMingLiU" pitchFamily="18" charset="-120"/>
              </a:rPr>
              <a:t> branch-city 		(given)</a:t>
            </a:r>
            <a:br>
              <a:rPr lang="en-US" altLang="zh-TW" dirty="0">
                <a:ea typeface="PMingLiU" pitchFamily="18" charset="-120"/>
              </a:rPr>
            </a:br>
            <a:r>
              <a:rPr lang="en-US" altLang="zh-TW" i="1" dirty="0">
                <a:ea typeface="PMingLiU" pitchFamily="18" charset="-120"/>
              </a:rPr>
              <a:t>loan-no </a:t>
            </a:r>
            <a:r>
              <a:rPr lang="en-US" altLang="zh-TW" i="1" dirty="0">
                <a:ea typeface="PMingLiU" pitchFamily="18" charset="-120"/>
                <a:sym typeface="Symbol" pitchFamily="18" charset="2"/>
              </a:rPr>
              <a:t> </a:t>
            </a:r>
            <a:r>
              <a:rPr lang="en-US" altLang="zh-TW" i="1" dirty="0">
                <a:ea typeface="PMingLiU" pitchFamily="18" charset="-120"/>
              </a:rPr>
              <a:t>branch-city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334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Example: C</a:t>
            </a:r>
            <a:r>
              <a:rPr lang="en-US" sz="2400" b="1" dirty="0" smtClean="0"/>
              <a:t>losure of set </a:t>
            </a:r>
            <a:r>
              <a:rPr lang="en-US" sz="2400" b="1" i="1" dirty="0" smtClean="0"/>
              <a:t>F of functional dependencies 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14400"/>
            <a:ext cx="7696200" cy="5232400"/>
          </a:xfrm>
        </p:spPr>
        <p:txBody>
          <a:bodyPr/>
          <a:lstStyle/>
          <a:p>
            <a:pPr>
              <a:lnSpc>
                <a:spcPct val="150000"/>
              </a:lnSpc>
              <a:tabLst>
                <a:tab pos="803275" algn="l"/>
              </a:tabLst>
            </a:pPr>
            <a:r>
              <a:rPr lang="en-US" sz="1800" i="1" dirty="0"/>
              <a:t>R = (A, B, C, G, H, I)</a:t>
            </a:r>
            <a:br>
              <a:rPr lang="en-US" sz="1800" i="1" dirty="0"/>
            </a:br>
            <a:r>
              <a:rPr lang="en-US" sz="1800" i="1" dirty="0"/>
              <a:t>F = </a:t>
            </a:r>
            <a:r>
              <a:rPr lang="en-US" sz="1800" i="1" dirty="0" smtClean="0"/>
              <a:t> </a:t>
            </a:r>
            <a:r>
              <a:rPr lang="en-US" sz="1800" dirty="0" smtClean="0"/>
              <a:t>{  </a:t>
            </a:r>
            <a:r>
              <a:rPr lang="en-US" sz="1800" i="1" dirty="0">
                <a:sym typeface="Iconic Symbols Ext" pitchFamily="2" charset="2"/>
              </a:rPr>
              <a:t>A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>
                <a:sym typeface="Monotype Sorts" pitchFamily="2" charset="2"/>
              </a:rPr>
              <a:t> </a:t>
            </a:r>
            <a:r>
              <a:rPr lang="en-US" sz="1800" i="1" dirty="0">
                <a:sym typeface="Monotype Sorts" pitchFamily="2" charset="2"/>
              </a:rPr>
              <a:t>B</a:t>
            </a:r>
            <a:br>
              <a:rPr lang="en-US" sz="1800" i="1" dirty="0">
                <a:sym typeface="Monotype Sorts" pitchFamily="2" charset="2"/>
              </a:rPr>
            </a:br>
            <a:r>
              <a:rPr lang="en-US" sz="1800" i="1" dirty="0">
                <a:sym typeface="Monotype Sorts" pitchFamily="2" charset="2"/>
              </a:rPr>
              <a:t>	   </a:t>
            </a:r>
            <a:r>
              <a:rPr lang="en-US" sz="1800" i="1" dirty="0">
                <a:sym typeface="Iconic Symbols Ext" pitchFamily="2" charset="2"/>
              </a:rPr>
              <a:t>A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>
                <a:sym typeface="Monotype Sorts" pitchFamily="2" charset="2"/>
              </a:rPr>
              <a:t> </a:t>
            </a:r>
            <a:r>
              <a:rPr lang="en-US" sz="1800" i="1" dirty="0">
                <a:sym typeface="Monotype Sorts" pitchFamily="2" charset="2"/>
              </a:rPr>
              <a:t>C</a:t>
            </a:r>
            <a:br>
              <a:rPr lang="en-US" sz="1800" i="1" dirty="0">
                <a:sym typeface="Monotype Sorts" pitchFamily="2" charset="2"/>
              </a:rPr>
            </a:br>
            <a:r>
              <a:rPr lang="en-US" sz="1800" i="1" dirty="0">
                <a:sym typeface="Monotype Sorts" pitchFamily="2" charset="2"/>
              </a:rPr>
              <a:t>	</a:t>
            </a:r>
            <a:r>
              <a:rPr lang="en-US" sz="1800" i="1" dirty="0">
                <a:sym typeface="Iconic Symbols Ext" pitchFamily="2" charset="2"/>
              </a:rPr>
              <a:t>CG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>
                <a:sym typeface="Monotype Sorts" pitchFamily="2" charset="2"/>
              </a:rPr>
              <a:t> </a:t>
            </a:r>
            <a:r>
              <a:rPr lang="en-US" sz="1800" i="1" dirty="0">
                <a:sym typeface="Monotype Sorts" pitchFamily="2" charset="2"/>
              </a:rPr>
              <a:t>H</a:t>
            </a:r>
            <a:br>
              <a:rPr lang="en-US" sz="1800" i="1" dirty="0">
                <a:sym typeface="Monotype Sorts" pitchFamily="2" charset="2"/>
              </a:rPr>
            </a:br>
            <a:r>
              <a:rPr lang="en-US" sz="1800" i="1" dirty="0">
                <a:sym typeface="Monotype Sorts" pitchFamily="2" charset="2"/>
              </a:rPr>
              <a:t>	</a:t>
            </a:r>
            <a:r>
              <a:rPr lang="en-US" sz="1800" i="1" dirty="0">
                <a:sym typeface="Iconic Symbols Ext" pitchFamily="2" charset="2"/>
              </a:rPr>
              <a:t>CG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>
                <a:sym typeface="Monotype Sorts" pitchFamily="2" charset="2"/>
              </a:rPr>
              <a:t> </a:t>
            </a:r>
            <a:r>
              <a:rPr lang="en-US" sz="1800" i="1" dirty="0">
                <a:sym typeface="Monotype Sorts" pitchFamily="2" charset="2"/>
              </a:rPr>
              <a:t>I</a:t>
            </a:r>
            <a:br>
              <a:rPr lang="en-US" sz="1800" i="1" dirty="0">
                <a:sym typeface="Monotype Sorts" pitchFamily="2" charset="2"/>
              </a:rPr>
            </a:br>
            <a:r>
              <a:rPr lang="en-US" sz="1800" i="1" dirty="0">
                <a:sym typeface="Monotype Sorts" pitchFamily="2" charset="2"/>
              </a:rPr>
              <a:t>	   </a:t>
            </a:r>
            <a:r>
              <a:rPr lang="en-US" sz="1800" i="1" dirty="0">
                <a:sym typeface="Iconic Symbols Ext" pitchFamily="2" charset="2"/>
              </a:rPr>
              <a:t>B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>
                <a:sym typeface="Monotype Sorts" pitchFamily="2" charset="2"/>
              </a:rPr>
              <a:t> </a:t>
            </a:r>
            <a:r>
              <a:rPr lang="en-US" sz="1800" i="1" dirty="0" smtClean="0">
                <a:sym typeface="Monotype Sorts" pitchFamily="2" charset="2"/>
              </a:rPr>
              <a:t>H   </a:t>
            </a:r>
            <a:r>
              <a:rPr lang="en-US" sz="1800" dirty="0" smtClean="0">
                <a:sym typeface="Monotype Sorts" pitchFamily="2" charset="2"/>
              </a:rPr>
              <a:t>}</a:t>
            </a:r>
            <a:endParaRPr lang="en-US" sz="1800" dirty="0">
              <a:sym typeface="MS LineDraw" pitchFamily="49" charset="2"/>
            </a:endParaRPr>
          </a:p>
          <a:p>
            <a:pPr>
              <a:tabLst>
                <a:tab pos="803275" algn="l"/>
              </a:tabLst>
            </a:pPr>
            <a:r>
              <a:rPr lang="en-US" sz="1800" dirty="0" smtClean="0">
                <a:sym typeface="MS LineDraw" pitchFamily="49" charset="2"/>
              </a:rPr>
              <a:t>Find Closure of F: some </a:t>
            </a:r>
            <a:r>
              <a:rPr lang="en-US" sz="1800" dirty="0">
                <a:sym typeface="MS LineDraw" pitchFamily="49" charset="2"/>
              </a:rPr>
              <a:t>members of </a:t>
            </a:r>
            <a:r>
              <a:rPr lang="en-US" sz="1800" i="1" dirty="0">
                <a:sym typeface="MS LineDraw" pitchFamily="49" charset="2"/>
              </a:rPr>
              <a:t>F </a:t>
            </a:r>
            <a:r>
              <a:rPr lang="en-US" sz="1800" baseline="30000" dirty="0" smtClean="0">
                <a:sym typeface="MS LineDraw" pitchFamily="49" charset="2"/>
              </a:rPr>
              <a:t>+</a:t>
            </a:r>
            <a:endParaRPr lang="en-US" sz="1800" dirty="0">
              <a:sym typeface="MS LineDraw" pitchFamily="49" charset="2"/>
            </a:endParaRPr>
          </a:p>
          <a:p>
            <a:pPr lvl="1">
              <a:tabLst>
                <a:tab pos="803275" algn="l"/>
              </a:tabLst>
            </a:pPr>
            <a:r>
              <a:rPr lang="en-US" sz="1800" i="1" dirty="0">
                <a:sym typeface="Monotype Sorts" pitchFamily="2" charset="2"/>
              </a:rPr>
              <a:t>A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>
                <a:sym typeface="Monotype Sorts" pitchFamily="2" charset="2"/>
              </a:rPr>
              <a:t> </a:t>
            </a:r>
            <a:r>
              <a:rPr lang="en-US" sz="1800" i="1" dirty="0">
                <a:sym typeface="Monotype Sorts" pitchFamily="2" charset="2"/>
              </a:rPr>
              <a:t>H        </a:t>
            </a:r>
          </a:p>
          <a:p>
            <a:pPr marL="1085850" lvl="2">
              <a:tabLst>
                <a:tab pos="803275" algn="l"/>
              </a:tabLst>
            </a:pPr>
            <a:r>
              <a:rPr lang="en-US" sz="1800" dirty="0">
                <a:sym typeface="Monotype Sorts" pitchFamily="2" charset="2"/>
              </a:rPr>
              <a:t>by transitivity from </a:t>
            </a:r>
            <a:r>
              <a:rPr lang="en-US" sz="1800" i="1" dirty="0">
                <a:sym typeface="Iconic Symbols Ext" pitchFamily="2" charset="2"/>
              </a:rPr>
              <a:t>A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>
                <a:sym typeface="Monotype Sorts" pitchFamily="2" charset="2"/>
              </a:rPr>
              <a:t> </a:t>
            </a:r>
            <a:r>
              <a:rPr lang="en-US" sz="1800" i="1" dirty="0">
                <a:sym typeface="Monotype Sorts" pitchFamily="2" charset="2"/>
              </a:rPr>
              <a:t>B and </a:t>
            </a:r>
            <a:r>
              <a:rPr lang="en-US" sz="1800" i="1" dirty="0">
                <a:sym typeface="Iconic Symbols Ext" pitchFamily="2" charset="2"/>
              </a:rPr>
              <a:t>B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>
                <a:sym typeface="Monotype Sorts" pitchFamily="2" charset="2"/>
              </a:rPr>
              <a:t> </a:t>
            </a:r>
            <a:r>
              <a:rPr lang="en-US" sz="1800" i="1" dirty="0">
                <a:sym typeface="Monotype Sorts" pitchFamily="2" charset="2"/>
              </a:rPr>
              <a:t>H</a:t>
            </a:r>
          </a:p>
          <a:p>
            <a:pPr lvl="1">
              <a:tabLst>
                <a:tab pos="803275" algn="l"/>
              </a:tabLst>
            </a:pPr>
            <a:r>
              <a:rPr lang="en-US" sz="1800" i="1" dirty="0">
                <a:sym typeface="Monotype Sorts" pitchFamily="2" charset="2"/>
              </a:rPr>
              <a:t>AG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>
                <a:sym typeface="Monotype Sorts" pitchFamily="2" charset="2"/>
              </a:rPr>
              <a:t> </a:t>
            </a:r>
            <a:r>
              <a:rPr lang="en-US" sz="1800" i="1" dirty="0">
                <a:sym typeface="Monotype Sorts" pitchFamily="2" charset="2"/>
              </a:rPr>
              <a:t>I       </a:t>
            </a:r>
            <a:endParaRPr lang="en-US" sz="1800" dirty="0">
              <a:sym typeface="Monotype Sorts" pitchFamily="2" charset="2"/>
            </a:endParaRPr>
          </a:p>
          <a:p>
            <a:pPr marL="1085850" lvl="2">
              <a:tabLst>
                <a:tab pos="803275" algn="l"/>
              </a:tabLst>
            </a:pPr>
            <a:r>
              <a:rPr lang="en-US" sz="1800" dirty="0">
                <a:sym typeface="Monotype Sorts" pitchFamily="2" charset="2"/>
              </a:rPr>
              <a:t>by augmenting </a:t>
            </a:r>
            <a:r>
              <a:rPr lang="en-US" sz="1800" i="1" dirty="0">
                <a:sym typeface="Iconic Symbols Ext" pitchFamily="2" charset="2"/>
              </a:rPr>
              <a:t>A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>
                <a:sym typeface="Monotype Sorts" pitchFamily="2" charset="2"/>
              </a:rPr>
              <a:t> </a:t>
            </a:r>
            <a:r>
              <a:rPr lang="en-US" sz="1800" i="1" dirty="0">
                <a:sym typeface="Monotype Sorts" pitchFamily="2" charset="2"/>
              </a:rPr>
              <a:t>C </a:t>
            </a:r>
            <a:r>
              <a:rPr lang="en-US" sz="1800" dirty="0">
                <a:sym typeface="Monotype Sorts" pitchFamily="2" charset="2"/>
              </a:rPr>
              <a:t>with G, to get </a:t>
            </a:r>
            <a:r>
              <a:rPr lang="en-US" sz="1800" i="1" dirty="0">
                <a:sym typeface="Iconic Symbols Ext" pitchFamily="2" charset="2"/>
              </a:rPr>
              <a:t>AG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>
                <a:sym typeface="Monotype Sorts" pitchFamily="2" charset="2"/>
              </a:rPr>
              <a:t> </a:t>
            </a:r>
            <a:r>
              <a:rPr lang="en-US" sz="1800" i="1" dirty="0">
                <a:sym typeface="Monotype Sorts" pitchFamily="2" charset="2"/>
              </a:rPr>
              <a:t>CG </a:t>
            </a:r>
            <a:br>
              <a:rPr lang="en-US" sz="1800" i="1" dirty="0">
                <a:sym typeface="Monotype Sorts" pitchFamily="2" charset="2"/>
              </a:rPr>
            </a:br>
            <a:r>
              <a:rPr lang="en-US" sz="1800" i="1" dirty="0">
                <a:sym typeface="Monotype Sorts" pitchFamily="2" charset="2"/>
              </a:rPr>
              <a:t>                   </a:t>
            </a:r>
            <a:r>
              <a:rPr lang="en-US" sz="1800" dirty="0">
                <a:sym typeface="Monotype Sorts" pitchFamily="2" charset="2"/>
              </a:rPr>
              <a:t>and then transitivity with </a:t>
            </a:r>
            <a:r>
              <a:rPr lang="en-US" sz="1800" i="1" dirty="0">
                <a:sym typeface="Iconic Symbols Ext" pitchFamily="2" charset="2"/>
              </a:rPr>
              <a:t>CG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>
                <a:sym typeface="Monotype Sorts" pitchFamily="2" charset="2"/>
              </a:rPr>
              <a:t> </a:t>
            </a:r>
            <a:r>
              <a:rPr lang="en-US" sz="1800" i="1" dirty="0">
                <a:sym typeface="Monotype Sorts" pitchFamily="2" charset="2"/>
              </a:rPr>
              <a:t>I </a:t>
            </a:r>
          </a:p>
          <a:p>
            <a:pPr lvl="1">
              <a:tabLst>
                <a:tab pos="803275" algn="l"/>
              </a:tabLst>
            </a:pPr>
            <a:r>
              <a:rPr lang="en-US" sz="1800" i="1" dirty="0">
                <a:sym typeface="Monotype Sorts" pitchFamily="2" charset="2"/>
              </a:rPr>
              <a:t>CG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>
                <a:sym typeface="Monotype Sorts" pitchFamily="2" charset="2"/>
              </a:rPr>
              <a:t> </a:t>
            </a:r>
            <a:r>
              <a:rPr lang="en-US" sz="1800" i="1" dirty="0">
                <a:sym typeface="Monotype Sorts" pitchFamily="2" charset="2"/>
              </a:rPr>
              <a:t>HI     </a:t>
            </a:r>
            <a:endParaRPr lang="en-US" sz="1800" dirty="0">
              <a:sym typeface="Monotype Sorts" pitchFamily="2" charset="2"/>
            </a:endParaRPr>
          </a:p>
          <a:p>
            <a:pPr marL="1085850" lvl="2">
              <a:tabLst>
                <a:tab pos="803275" algn="l"/>
              </a:tabLst>
            </a:pPr>
            <a:r>
              <a:rPr lang="en-US" sz="1800" dirty="0">
                <a:sym typeface="Monotype Sorts" pitchFamily="2" charset="2"/>
              </a:rPr>
              <a:t>from </a:t>
            </a:r>
            <a:r>
              <a:rPr lang="en-US" sz="1800" i="1" dirty="0">
                <a:sym typeface="Iconic Symbols Ext" pitchFamily="2" charset="2"/>
              </a:rPr>
              <a:t>CG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>
                <a:sym typeface="Monotype Sorts" pitchFamily="2" charset="2"/>
              </a:rPr>
              <a:t> </a:t>
            </a:r>
            <a:r>
              <a:rPr lang="en-US" sz="1800" i="1" dirty="0">
                <a:sym typeface="Monotype Sorts" pitchFamily="2" charset="2"/>
              </a:rPr>
              <a:t>H and </a:t>
            </a:r>
            <a:r>
              <a:rPr lang="en-US" sz="1800" i="1" dirty="0">
                <a:sym typeface="Iconic Symbols Ext" pitchFamily="2" charset="2"/>
              </a:rPr>
              <a:t>CG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>
                <a:sym typeface="Monotype Sorts" pitchFamily="2" charset="2"/>
              </a:rPr>
              <a:t> </a:t>
            </a:r>
            <a:r>
              <a:rPr lang="en-US" sz="1800" i="1" dirty="0">
                <a:sym typeface="Monotype Sorts" pitchFamily="2" charset="2"/>
              </a:rPr>
              <a:t>I :   </a:t>
            </a:r>
            <a:r>
              <a:rPr lang="en-US" sz="1800" dirty="0">
                <a:sym typeface="Monotype Sorts" pitchFamily="2" charset="2"/>
              </a:rPr>
              <a:t>“union rule”</a:t>
            </a:r>
            <a:endParaRPr lang="en-US" sz="2000" dirty="0">
              <a:sym typeface="Monotype Sorts" pitchFamily="2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53000" y="1981200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GIVEN</a:t>
            </a: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3886200" y="1447800"/>
            <a:ext cx="536448" cy="1828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381000" y="533400"/>
            <a:ext cx="82296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2000" dirty="0" smtClean="0"/>
              <a:t>Compute the closure of the following set </a:t>
            </a:r>
            <a:r>
              <a:rPr lang="en-US" sz="2000" i="1" dirty="0" smtClean="0"/>
              <a:t>F of functional dependencies for relation </a:t>
            </a:r>
            <a:r>
              <a:rPr lang="pt-BR" sz="2000" dirty="0" smtClean="0"/>
              <a:t>schema </a:t>
            </a:r>
            <a:r>
              <a:rPr lang="pt-BR" sz="2000" i="1" dirty="0" smtClean="0"/>
              <a:t>R = (A, B, C, D, E).</a:t>
            </a:r>
          </a:p>
          <a:p>
            <a:pPr lvl="1"/>
            <a:r>
              <a:rPr lang="en-US" sz="2000" b="1" i="1" dirty="0" smtClean="0"/>
              <a:t>A →BC</a:t>
            </a:r>
          </a:p>
          <a:p>
            <a:pPr lvl="1"/>
            <a:r>
              <a:rPr lang="en-US" sz="2000" b="1" i="1" dirty="0" smtClean="0"/>
              <a:t>CD →E</a:t>
            </a:r>
          </a:p>
          <a:p>
            <a:pPr lvl="1"/>
            <a:r>
              <a:rPr lang="en-US" sz="2000" b="1" i="1" dirty="0" smtClean="0"/>
              <a:t>B→ D</a:t>
            </a:r>
          </a:p>
          <a:p>
            <a:pPr lvl="1"/>
            <a:r>
              <a:rPr lang="en-US" sz="2000" b="1" i="1" dirty="0" smtClean="0"/>
              <a:t>E→ A</a:t>
            </a:r>
          </a:p>
          <a:p>
            <a:endParaRPr lang="en-US" dirty="0" smtClean="0"/>
          </a:p>
          <a:p>
            <a:r>
              <a:rPr lang="en-US" dirty="0" smtClean="0"/>
              <a:t>Solution:</a:t>
            </a:r>
          </a:p>
          <a:p>
            <a:pPr>
              <a:lnSpc>
                <a:spcPct val="150000"/>
              </a:lnSpc>
            </a:pPr>
            <a:r>
              <a:rPr lang="en-US" i="1" dirty="0" smtClean="0"/>
              <a:t>A → BC, we can conclude: </a:t>
            </a:r>
            <a:r>
              <a:rPr lang="en-US" b="1" i="1" dirty="0" smtClean="0"/>
              <a:t>A → B </a:t>
            </a:r>
            <a:r>
              <a:rPr lang="en-US" i="1" dirty="0" smtClean="0"/>
              <a:t>and </a:t>
            </a:r>
            <a:r>
              <a:rPr lang="en-US" b="1" i="1" dirty="0" smtClean="0"/>
              <a:t>A → C. </a:t>
            </a:r>
            <a:r>
              <a:rPr lang="en-US" i="1" dirty="0" smtClean="0"/>
              <a:t>	(decomposition)</a:t>
            </a:r>
          </a:p>
          <a:p>
            <a:pPr>
              <a:lnSpc>
                <a:spcPct val="150000"/>
              </a:lnSpc>
            </a:pPr>
            <a:r>
              <a:rPr lang="en-US" i="1" dirty="0" smtClean="0"/>
              <a:t>A → B and B → D   </a:t>
            </a:r>
            <a:r>
              <a:rPr lang="en-US" i="1" dirty="0" smtClean="0">
                <a:sym typeface="Wingdings" pitchFamily="2" charset="2"/>
              </a:rPr>
              <a:t> </a:t>
            </a:r>
            <a:r>
              <a:rPr lang="en-US" b="1" i="1" dirty="0" smtClean="0"/>
              <a:t>A → D</a:t>
            </a:r>
            <a:r>
              <a:rPr lang="en-US" i="1" dirty="0" smtClean="0"/>
              <a:t>		(transitive)</a:t>
            </a:r>
          </a:p>
          <a:p>
            <a:pPr>
              <a:lnSpc>
                <a:spcPct val="150000"/>
              </a:lnSpc>
            </a:pPr>
            <a:r>
              <a:rPr lang="en-US" b="1" i="1" dirty="0" smtClean="0"/>
              <a:t>A → CD </a:t>
            </a:r>
            <a:r>
              <a:rPr lang="en-US" i="1" dirty="0" smtClean="0"/>
              <a:t>and CD → E, </a:t>
            </a:r>
            <a:r>
              <a:rPr lang="en-US" b="1" i="1" dirty="0" smtClean="0"/>
              <a:t>A → E </a:t>
            </a:r>
            <a:r>
              <a:rPr lang="en-US" i="1" dirty="0" smtClean="0"/>
              <a:t>		(union, decomposition, transitive)</a:t>
            </a:r>
          </a:p>
          <a:p>
            <a:pPr>
              <a:lnSpc>
                <a:spcPct val="150000"/>
              </a:lnSpc>
            </a:pPr>
            <a:r>
              <a:rPr lang="en-US" i="1" dirty="0" smtClean="0"/>
              <a:t>A → A, we have (reflexive)</a:t>
            </a:r>
          </a:p>
          <a:p>
            <a:pPr>
              <a:lnSpc>
                <a:spcPct val="150000"/>
              </a:lnSpc>
            </a:pPr>
            <a:r>
              <a:rPr lang="en-US" b="1" i="1" dirty="0" smtClean="0"/>
              <a:t>A → ABCDE </a:t>
            </a:r>
            <a:r>
              <a:rPr lang="en-US" i="1" dirty="0" smtClean="0"/>
              <a:t>from the above steps 		(union)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Since </a:t>
            </a:r>
            <a:r>
              <a:rPr lang="en-US" i="1" dirty="0" smtClean="0"/>
              <a:t>E → A, </a:t>
            </a:r>
            <a:r>
              <a:rPr lang="en-US" b="1" i="1" dirty="0" smtClean="0"/>
              <a:t>E → ABCDE </a:t>
            </a:r>
            <a:r>
              <a:rPr lang="en-US" i="1" dirty="0" smtClean="0"/>
              <a:t>			(transitive)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Since </a:t>
            </a:r>
            <a:r>
              <a:rPr lang="en-US" i="1" dirty="0" smtClean="0"/>
              <a:t>CD → E, </a:t>
            </a:r>
            <a:r>
              <a:rPr lang="en-US" b="1" i="1" dirty="0" smtClean="0"/>
              <a:t>CD → ABCDE </a:t>
            </a:r>
            <a:r>
              <a:rPr lang="en-US" i="1" dirty="0" smtClean="0"/>
              <a:t>		(transitive)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Since </a:t>
            </a:r>
            <a:r>
              <a:rPr lang="en-US" i="1" dirty="0" smtClean="0"/>
              <a:t>B → D and B</a:t>
            </a:r>
            <a:r>
              <a:rPr lang="en-US" b="1" i="1" dirty="0" smtClean="0"/>
              <a:t>C</a:t>
            </a:r>
            <a:r>
              <a:rPr lang="en-US" i="1" dirty="0" smtClean="0"/>
              <a:t> → </a:t>
            </a:r>
            <a:r>
              <a:rPr lang="en-US" b="1" i="1" dirty="0" smtClean="0"/>
              <a:t>C</a:t>
            </a:r>
            <a:r>
              <a:rPr lang="en-US" i="1" dirty="0" smtClean="0"/>
              <a:t>D, </a:t>
            </a:r>
            <a:r>
              <a:rPr lang="en-US" b="1" i="1" dirty="0" smtClean="0"/>
              <a:t>BC → ABCDE </a:t>
            </a:r>
            <a:r>
              <a:rPr lang="en-US" i="1" dirty="0" smtClean="0"/>
              <a:t>	(augmentative, transitive)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Also, </a:t>
            </a:r>
            <a:r>
              <a:rPr lang="en-US" i="1" dirty="0" smtClean="0"/>
              <a:t>C → C, D → D, BD → D, etc.</a:t>
            </a:r>
          </a:p>
          <a:p>
            <a:pPr lvl="1"/>
            <a:endParaRPr lang="en-US" sz="2000" b="1" i="1" dirty="0" smtClean="0"/>
          </a:p>
          <a:p>
            <a:pPr lvl="1"/>
            <a:endParaRPr lang="en-US" sz="2000" b="1" i="1" dirty="0" smtClean="0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57200" y="228600"/>
            <a:ext cx="86868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4400" dirty="0" smtClean="0">
                <a:solidFill>
                  <a:schemeClr val="accent2"/>
                </a:solidFill>
              </a:rPr>
              <a:t>Example:</a:t>
            </a:r>
            <a:endParaRPr lang="en-US" sz="4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4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4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4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4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4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4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4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4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4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4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uiExpand="1" build="p" bldLvl="2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381000" y="1295400"/>
            <a:ext cx="8763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Starting with the given set of attributes, repeatedly expand the set by adding the right sides of </a:t>
            </a:r>
            <a:r>
              <a:rPr lang="en-US" sz="2000" b="1" dirty="0">
                <a:solidFill>
                  <a:srgbClr val="FF0000"/>
                </a:solidFill>
              </a:rPr>
              <a:t>FD</a:t>
            </a:r>
            <a:r>
              <a:rPr lang="en-US" sz="2000" dirty="0">
                <a:solidFill>
                  <a:srgbClr val="FF0000"/>
                </a:solidFill>
              </a:rPr>
              <a:t>’s as soon as we have included their left sides.</a:t>
            </a:r>
            <a:r>
              <a:rPr lang="en-US" sz="2000" dirty="0"/>
              <a:t>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/>
              <a:t>Eventually, we cannot expand the set any more, and the resulting set is the </a:t>
            </a:r>
            <a:r>
              <a:rPr lang="en-US" sz="2000" b="1" dirty="0"/>
              <a:t>closure</a:t>
            </a:r>
            <a:r>
              <a:rPr lang="en-US" sz="2000" dirty="0" smtClean="0"/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sz="2000" dirty="0"/>
          </a:p>
          <a:p>
            <a:pPr marL="342900" indent="-342900">
              <a:spcBef>
                <a:spcPct val="20000"/>
              </a:spcBef>
              <a:buFontTx/>
              <a:buChar char="1"/>
            </a:pPr>
            <a:r>
              <a:rPr lang="en-US" sz="2000" dirty="0" smtClean="0"/>
              <a:t>Let </a:t>
            </a:r>
            <a:r>
              <a:rPr lang="en-US" sz="2000" b="1" dirty="0">
                <a:solidFill>
                  <a:schemeClr val="accent2"/>
                </a:solidFill>
              </a:rPr>
              <a:t>X</a:t>
            </a:r>
            <a:r>
              <a:rPr lang="en-US" sz="2000" dirty="0"/>
              <a:t> be a set of attributes that eventually will become the closure. </a:t>
            </a:r>
            <a:endParaRPr lang="en-US" sz="2000" dirty="0" smtClean="0"/>
          </a:p>
          <a:p>
            <a:pPr marL="342900" indent="-342900">
              <a:spcBef>
                <a:spcPct val="20000"/>
              </a:spcBef>
            </a:pPr>
            <a:r>
              <a:rPr lang="en-US" sz="2000" dirty="0" smtClean="0"/>
              <a:t>     First </a:t>
            </a:r>
            <a:r>
              <a:rPr lang="en-US" sz="2000" dirty="0"/>
              <a:t>we </a:t>
            </a:r>
            <a:r>
              <a:rPr lang="en-US" sz="2000" b="1" dirty="0">
                <a:solidFill>
                  <a:schemeClr val="accent2"/>
                </a:solidFill>
              </a:rPr>
              <a:t>initialize</a:t>
            </a:r>
            <a:r>
              <a:rPr lang="en-US" sz="2000" dirty="0"/>
              <a:t> </a:t>
            </a:r>
            <a:r>
              <a:rPr lang="en-US" sz="2000" b="1" dirty="0"/>
              <a:t>X</a:t>
            </a:r>
            <a:r>
              <a:rPr lang="en-US" sz="2000" dirty="0"/>
              <a:t> to be </a:t>
            </a:r>
            <a:r>
              <a:rPr lang="en-US" sz="2000" b="1" dirty="0"/>
              <a:t>{A</a:t>
            </a:r>
            <a:r>
              <a:rPr lang="en-US" sz="2000" b="1" baseline="-25000" dirty="0"/>
              <a:t>1</a:t>
            </a:r>
            <a:r>
              <a:rPr lang="en-US" sz="2000" b="1" dirty="0"/>
              <a:t>, A</a:t>
            </a:r>
            <a:r>
              <a:rPr lang="en-US" sz="2000" b="1" baseline="-25000" dirty="0"/>
              <a:t>2</a:t>
            </a:r>
            <a:r>
              <a:rPr lang="en-US" sz="2000" b="1" dirty="0"/>
              <a:t>, …, A</a:t>
            </a:r>
            <a:r>
              <a:rPr lang="en-US" sz="2000" b="1" baseline="-25000" dirty="0"/>
              <a:t>n</a:t>
            </a:r>
            <a:r>
              <a:rPr lang="en-US" sz="2000" b="1" dirty="0"/>
              <a:t>}</a:t>
            </a:r>
            <a:r>
              <a:rPr lang="en-US" sz="2000" dirty="0"/>
              <a:t>.</a:t>
            </a:r>
          </a:p>
          <a:p>
            <a:pPr marL="342900" indent="-342900">
              <a:spcBef>
                <a:spcPct val="20000"/>
              </a:spcBef>
              <a:buFontTx/>
              <a:buChar char="2"/>
            </a:pPr>
            <a:r>
              <a:rPr lang="en-US" sz="2000" dirty="0"/>
              <a:t>Now, </a:t>
            </a:r>
            <a:r>
              <a:rPr lang="en-US" sz="2000" b="1" dirty="0">
                <a:solidFill>
                  <a:schemeClr val="accent2"/>
                </a:solidFill>
              </a:rPr>
              <a:t>repeatedly</a:t>
            </a:r>
            <a:r>
              <a:rPr lang="en-US" sz="2000" dirty="0"/>
              <a:t> search for some </a:t>
            </a:r>
            <a:r>
              <a:rPr lang="en-US" sz="2000" b="1" dirty="0"/>
              <a:t>FD</a:t>
            </a:r>
            <a:r>
              <a:rPr lang="en-US" sz="2000" dirty="0"/>
              <a:t> in </a:t>
            </a:r>
            <a:r>
              <a:rPr lang="en-US" sz="2000" b="1" dirty="0"/>
              <a:t>S</a:t>
            </a:r>
            <a:r>
              <a:rPr lang="en-US" sz="2000" dirty="0"/>
              <a:t>: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/>
              <a:t>		B</a:t>
            </a:r>
            <a:r>
              <a:rPr lang="en-US" sz="2000" baseline="-25000" dirty="0"/>
              <a:t>1</a:t>
            </a:r>
            <a:r>
              <a:rPr lang="en-US" sz="2000" dirty="0"/>
              <a:t>B</a:t>
            </a:r>
            <a:r>
              <a:rPr lang="en-US" sz="2000" baseline="-25000" dirty="0"/>
              <a:t>2</a:t>
            </a:r>
            <a:r>
              <a:rPr lang="en-US" sz="2000" dirty="0"/>
              <a:t>…</a:t>
            </a:r>
            <a:r>
              <a:rPr lang="en-US" sz="2000" dirty="0" err="1"/>
              <a:t>B</a:t>
            </a:r>
            <a:r>
              <a:rPr lang="en-US" sz="2000" baseline="-25000" dirty="0" err="1"/>
              <a:t>m</a:t>
            </a:r>
            <a:r>
              <a:rPr lang="en-US" sz="2000" dirty="0" err="1">
                <a:sym typeface="Symbol" pitchFamily="18" charset="2"/>
              </a:rPr>
              <a:t>C</a:t>
            </a:r>
            <a:endParaRPr lang="en-US" sz="2000" b="1" dirty="0"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000" b="1" dirty="0">
                <a:sym typeface="Symbol" pitchFamily="18" charset="2"/>
              </a:rPr>
              <a:t>	</a:t>
            </a:r>
            <a:r>
              <a:rPr lang="en-US" sz="2000" dirty="0">
                <a:sym typeface="Symbol" pitchFamily="18" charset="2"/>
              </a:rPr>
              <a:t>such that all of </a:t>
            </a:r>
            <a:r>
              <a:rPr lang="en-US" sz="2000" b="1" dirty="0">
                <a:sym typeface="Symbol" pitchFamily="18" charset="2"/>
              </a:rPr>
              <a:t>B</a:t>
            </a:r>
            <a:r>
              <a:rPr lang="en-US" sz="2000" dirty="0">
                <a:sym typeface="Symbol" pitchFamily="18" charset="2"/>
              </a:rPr>
              <a:t>’s are in the set </a:t>
            </a:r>
            <a:r>
              <a:rPr lang="en-US" sz="2000" b="1" dirty="0">
                <a:sym typeface="Symbol" pitchFamily="18" charset="2"/>
              </a:rPr>
              <a:t>X</a:t>
            </a:r>
            <a:r>
              <a:rPr lang="en-US" sz="2000" dirty="0">
                <a:sym typeface="Symbol" pitchFamily="18" charset="2"/>
              </a:rPr>
              <a:t>, but </a:t>
            </a:r>
            <a:r>
              <a:rPr lang="en-US" sz="2000" b="1" dirty="0">
                <a:sym typeface="Symbol" pitchFamily="18" charset="2"/>
              </a:rPr>
              <a:t>C</a:t>
            </a:r>
            <a:r>
              <a:rPr lang="en-US" sz="2000" dirty="0">
                <a:sym typeface="Symbol" pitchFamily="18" charset="2"/>
              </a:rPr>
              <a:t> is not. We then add </a:t>
            </a:r>
            <a:r>
              <a:rPr lang="en-US" sz="2000" b="1" dirty="0">
                <a:sym typeface="Symbol" pitchFamily="18" charset="2"/>
              </a:rPr>
              <a:t>C</a:t>
            </a:r>
            <a:r>
              <a:rPr lang="en-US" sz="2000" dirty="0">
                <a:sym typeface="Symbol" pitchFamily="18" charset="2"/>
              </a:rPr>
              <a:t> to </a:t>
            </a:r>
            <a:r>
              <a:rPr lang="en-US" sz="2000" b="1" dirty="0">
                <a:sym typeface="Symbol" pitchFamily="18" charset="2"/>
              </a:rPr>
              <a:t>X</a:t>
            </a:r>
            <a:r>
              <a:rPr lang="en-US" sz="2000" dirty="0">
                <a:sym typeface="Symbol" pitchFamily="18" charset="2"/>
              </a:rPr>
              <a:t>.</a:t>
            </a:r>
            <a:endParaRPr lang="en-US" sz="2000" dirty="0"/>
          </a:p>
          <a:p>
            <a:pPr marL="342900" indent="-342900">
              <a:spcBef>
                <a:spcPct val="20000"/>
              </a:spcBef>
              <a:buFontTx/>
              <a:buChar char="3"/>
            </a:pPr>
            <a:r>
              <a:rPr lang="en-US" sz="2000" b="1" dirty="0">
                <a:solidFill>
                  <a:schemeClr val="accent2"/>
                </a:solidFill>
              </a:rPr>
              <a:t>Repeat step 2</a:t>
            </a:r>
            <a:r>
              <a:rPr lang="en-US" sz="2000" dirty="0"/>
              <a:t> as many times as necessary until no more attributes can be added to </a:t>
            </a:r>
            <a:r>
              <a:rPr lang="en-US" sz="2000" b="1" dirty="0"/>
              <a:t>X</a:t>
            </a:r>
            <a:r>
              <a:rPr lang="en-US" sz="2000" dirty="0"/>
              <a:t>. 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dirty="0"/>
              <a:t>	Since </a:t>
            </a:r>
            <a:r>
              <a:rPr lang="en-US" b="1" dirty="0"/>
              <a:t>X</a:t>
            </a:r>
            <a:r>
              <a:rPr lang="en-US" dirty="0"/>
              <a:t> can only grow, and the number of attributes is finite, eventually nothing more can be added to </a:t>
            </a:r>
            <a:r>
              <a:rPr lang="en-US" b="1" dirty="0"/>
              <a:t>X</a:t>
            </a:r>
            <a:r>
              <a:rPr lang="en-US" dirty="0"/>
              <a:t>.</a:t>
            </a:r>
          </a:p>
          <a:p>
            <a:pPr marL="342900" indent="-342900">
              <a:spcBef>
                <a:spcPct val="20000"/>
              </a:spcBef>
              <a:buFontTx/>
              <a:buChar char="4"/>
            </a:pPr>
            <a:r>
              <a:rPr lang="en-US" sz="2000" dirty="0"/>
              <a:t>The set </a:t>
            </a:r>
            <a:r>
              <a:rPr lang="en-US" sz="2000" b="1" dirty="0">
                <a:solidFill>
                  <a:schemeClr val="accent2"/>
                </a:solidFill>
              </a:rPr>
              <a:t>X</a:t>
            </a:r>
            <a:r>
              <a:rPr lang="en-US" sz="2000" dirty="0"/>
              <a:t> after no more attributes can be added to it is the: </a:t>
            </a:r>
            <a:r>
              <a:rPr lang="en-US" sz="2000" b="1" dirty="0">
                <a:solidFill>
                  <a:schemeClr val="accent2"/>
                </a:solidFill>
              </a:rPr>
              <a:t>{A</a:t>
            </a:r>
            <a:r>
              <a:rPr lang="en-US" sz="2000" b="1" baseline="-25000" dirty="0">
                <a:solidFill>
                  <a:schemeClr val="accent2"/>
                </a:solidFill>
              </a:rPr>
              <a:t>1</a:t>
            </a:r>
            <a:r>
              <a:rPr lang="en-US" sz="2000" b="1" dirty="0">
                <a:solidFill>
                  <a:schemeClr val="accent2"/>
                </a:solidFill>
              </a:rPr>
              <a:t>, A</a:t>
            </a:r>
            <a:r>
              <a:rPr lang="en-US" sz="2000" b="1" baseline="-25000" dirty="0">
                <a:solidFill>
                  <a:schemeClr val="accent2"/>
                </a:solidFill>
              </a:rPr>
              <a:t>2</a:t>
            </a:r>
            <a:r>
              <a:rPr lang="en-US" sz="2000" b="1" dirty="0">
                <a:solidFill>
                  <a:schemeClr val="accent2"/>
                </a:solidFill>
              </a:rPr>
              <a:t>, …, A</a:t>
            </a:r>
            <a:r>
              <a:rPr lang="en-US" sz="2000" b="1" baseline="-25000" dirty="0">
                <a:solidFill>
                  <a:schemeClr val="accent2"/>
                </a:solidFill>
              </a:rPr>
              <a:t>n</a:t>
            </a:r>
            <a:r>
              <a:rPr lang="en-US" sz="2000" b="1" dirty="0">
                <a:solidFill>
                  <a:schemeClr val="accent2"/>
                </a:solidFill>
              </a:rPr>
              <a:t>}</a:t>
            </a:r>
            <a:r>
              <a:rPr lang="en-US" sz="2000" b="1" baseline="30000" dirty="0">
                <a:solidFill>
                  <a:schemeClr val="accent2"/>
                </a:solidFill>
              </a:rPr>
              <a:t>+</a:t>
            </a:r>
            <a:r>
              <a:rPr lang="en-US" sz="2000" dirty="0"/>
              <a:t>.</a:t>
            </a:r>
            <a:endParaRPr lang="en-US" sz="2000" b="1" dirty="0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04800" y="304800"/>
            <a:ext cx="8686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4400">
                <a:solidFill>
                  <a:schemeClr val="accent2"/>
                </a:solidFill>
              </a:rPr>
              <a:t>Computing the Closure of Attributes -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uiExpand="1" build="p" bldLvl="2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7702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5334000"/>
          </a:xfrm>
        </p:spPr>
        <p:txBody>
          <a:bodyPr/>
          <a:lstStyle/>
          <a:p>
            <a:r>
              <a:rPr lang="en-US" dirty="0" smtClean="0"/>
              <a:t>R(A,B, C)</a:t>
            </a:r>
          </a:p>
          <a:p>
            <a:r>
              <a:rPr lang="en-US" dirty="0" smtClean="0"/>
              <a:t>FD: A-&gt;B, B-&gt;C</a:t>
            </a:r>
          </a:p>
          <a:p>
            <a:r>
              <a:rPr lang="en-US" dirty="0" smtClean="0"/>
              <a:t>A</a:t>
            </a:r>
            <a:r>
              <a:rPr lang="en-US" baseline="30000" dirty="0" smtClean="0"/>
              <a:t>+</a:t>
            </a:r>
            <a:r>
              <a:rPr lang="en-US" dirty="0" smtClean="0"/>
              <a:t> ={A, B, C}</a:t>
            </a:r>
          </a:p>
          <a:p>
            <a:r>
              <a:rPr lang="en-US" dirty="0" smtClean="0"/>
              <a:t>B</a:t>
            </a:r>
            <a:r>
              <a:rPr lang="en-US" baseline="30000" dirty="0" smtClean="0"/>
              <a:t>+ </a:t>
            </a:r>
            <a:r>
              <a:rPr lang="en-US" dirty="0" smtClean="0"/>
              <a:t> = {B, C}</a:t>
            </a:r>
          </a:p>
          <a:p>
            <a:r>
              <a:rPr lang="en-US" dirty="0" smtClean="0"/>
              <a:t>C</a:t>
            </a:r>
            <a:r>
              <a:rPr lang="en-US" baseline="30000" dirty="0" smtClean="0"/>
              <a:t>+</a:t>
            </a:r>
            <a:r>
              <a:rPr lang="en-US" dirty="0" smtClean="0"/>
              <a:t> = {C}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97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7702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5334000"/>
          </a:xfrm>
        </p:spPr>
        <p:txBody>
          <a:bodyPr/>
          <a:lstStyle/>
          <a:p>
            <a:r>
              <a:rPr lang="en-US" dirty="0" smtClean="0"/>
              <a:t>R(A,B, C, D, F, G)</a:t>
            </a:r>
          </a:p>
          <a:p>
            <a:r>
              <a:rPr lang="en-US" dirty="0" smtClean="0"/>
              <a:t>FD: A-&gt;B, BC-&gt;DE, ABG-&gt;G</a:t>
            </a:r>
          </a:p>
          <a:p>
            <a:r>
              <a:rPr lang="en-US" dirty="0" smtClean="0"/>
              <a:t>Find AC</a:t>
            </a:r>
            <a:r>
              <a:rPr lang="en-US" baseline="30000" dirty="0" smtClean="0"/>
              <a:t>+</a:t>
            </a:r>
            <a:r>
              <a:rPr lang="en-US" dirty="0" smtClean="0"/>
              <a:t> ?</a:t>
            </a:r>
          </a:p>
          <a:p>
            <a:r>
              <a:rPr lang="en-US" dirty="0" smtClean="0"/>
              <a:t>AC</a:t>
            </a:r>
            <a:r>
              <a:rPr lang="en-US" baseline="30000" dirty="0" smtClean="0"/>
              <a:t>+</a:t>
            </a:r>
            <a:r>
              <a:rPr lang="en-US" dirty="0" smtClean="0"/>
              <a:t> = {A, B, C, D, E}</a:t>
            </a:r>
          </a:p>
        </p:txBody>
      </p:sp>
    </p:spTree>
    <p:extLst>
      <p:ext uri="{BB962C8B-B14F-4D97-AF65-F5344CB8AC3E}">
        <p14:creationId xmlns:p14="http://schemas.microsoft.com/office/powerpoint/2010/main" val="319251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08050"/>
            <a:ext cx="7793037" cy="76835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Angsana New" pitchFamily="18" charset="-34"/>
              </a:rPr>
              <a:t>Functional Dependence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1844675"/>
            <a:ext cx="8415338" cy="4752975"/>
          </a:xfrm>
        </p:spPr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a relation including attribute A and B,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B is functional dependent on A if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for every valid occurrence, the value A determines the value B</a:t>
            </a:r>
            <a:endParaRPr lang="en-US" sz="2800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 is ‘Functional Dependent on’ A, then A ‘is the determinant of B’</a:t>
            </a:r>
          </a:p>
          <a:p>
            <a:pPr lvl="1"/>
            <a:r>
              <a:rPr lang="en-US" sz="2400" b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All fields are functionally dependent on the primary key – or indeed any candidate key – be definition.</a:t>
            </a:r>
          </a:p>
        </p:txBody>
      </p:sp>
      <p:pic>
        <p:nvPicPr>
          <p:cNvPr id="4" name="Picture 6" descr="DS3-Figure 13-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5181600"/>
            <a:ext cx="7162800" cy="1219200"/>
          </a:xfrm>
          <a:prstGeom prst="rect">
            <a:avLst/>
          </a:prstGeom>
          <a:noFill/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8915400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b="1" dirty="0" smtClean="0">
                <a:sym typeface="Symbol" pitchFamily="18" charset="2"/>
              </a:rPr>
              <a:t>What is {A,B}</a:t>
            </a:r>
            <a:r>
              <a:rPr lang="en-US" sz="2000" b="1" baseline="30000" dirty="0" smtClean="0">
                <a:sym typeface="Symbol" pitchFamily="18" charset="2"/>
              </a:rPr>
              <a:t>+</a:t>
            </a:r>
            <a:r>
              <a:rPr lang="en-US" sz="2000" b="1" dirty="0" smtClean="0">
                <a:sym typeface="Symbol" pitchFamily="18" charset="2"/>
              </a:rPr>
              <a:t>? </a:t>
            </a:r>
            <a:endParaRPr lang="en-US" sz="2000" b="1" dirty="0"/>
          </a:p>
          <a:p>
            <a:pPr marL="342900" indent="-342900">
              <a:spcBef>
                <a:spcPct val="20000"/>
              </a:spcBef>
            </a:pPr>
            <a:r>
              <a:rPr lang="en-US" sz="2000" dirty="0"/>
              <a:t>		</a:t>
            </a:r>
            <a:r>
              <a:rPr lang="en-US" dirty="0">
                <a:solidFill>
                  <a:srgbClr val="FF0000"/>
                </a:solidFill>
              </a:rPr>
              <a:t>AB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C, 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		BCAD, 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		DE,  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		CFB.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 smtClean="0">
                <a:sym typeface="Symbol" pitchFamily="18" charset="2"/>
              </a:rPr>
              <a:t>Solution: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 smtClean="0">
                <a:sym typeface="Symbol" pitchFamily="18" charset="2"/>
              </a:rPr>
              <a:t>{A, B}</a:t>
            </a:r>
            <a:r>
              <a:rPr lang="en-US" sz="2000" baseline="30000" dirty="0" smtClean="0">
                <a:sym typeface="Symbol" pitchFamily="18" charset="2"/>
              </a:rPr>
              <a:t>+</a:t>
            </a:r>
            <a:r>
              <a:rPr lang="en-US" sz="2000" dirty="0" smtClean="0">
                <a:sym typeface="Symbol" pitchFamily="18" charset="2"/>
              </a:rPr>
              <a:t>  </a:t>
            </a:r>
            <a:r>
              <a:rPr lang="en-US" sz="2000" baseline="30000" dirty="0" smtClean="0">
                <a:sym typeface="Symbol" pitchFamily="18" charset="2"/>
              </a:rPr>
              <a:t>=</a:t>
            </a:r>
            <a:r>
              <a:rPr lang="en-US" sz="2000" dirty="0" smtClean="0">
                <a:sym typeface="Symbol" pitchFamily="18" charset="2"/>
              </a:rPr>
              <a:t> {A, B, C, D, E}</a:t>
            </a:r>
          </a:p>
          <a:p>
            <a:pPr marL="342900" indent="-342900">
              <a:spcBef>
                <a:spcPct val="20000"/>
              </a:spcBef>
            </a:pPr>
            <a:endParaRPr lang="en-US" sz="20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8915400" cy="6096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smtClean="0"/>
              <a:t> QUES. Given </a:t>
            </a:r>
            <a:r>
              <a:rPr lang="en-US" sz="2400" b="1" dirty="0"/>
              <a:t>this FD for this R(A,B,C,D,E,F)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/>
              <a:t>AB</a:t>
            </a:r>
            <a:r>
              <a:rPr lang="en-US" b="1" dirty="0">
                <a:sym typeface="Wingdings" pitchFamily="2" charset="2"/>
              </a:rPr>
              <a:t> C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sym typeface="Wingdings" pitchFamily="2" charset="2"/>
              </a:rPr>
              <a:t>AD 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sym typeface="Wingdings" pitchFamily="2" charset="2"/>
              </a:rPr>
              <a:t>BD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sym typeface="Wingdings" pitchFamily="2" charset="2"/>
              </a:rPr>
              <a:t>AFB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sym typeface="Wingdings" pitchFamily="2" charset="2"/>
              </a:rPr>
              <a:t>Check if AB+  is a key for this relation?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sym typeface="Wingdings" pitchFamily="2" charset="2"/>
              </a:rPr>
              <a:t>AB+ is key if AB+ can find all the attribute of </a:t>
            </a:r>
            <a:r>
              <a:rPr lang="en-US" b="1" dirty="0" smtClean="0">
                <a:sym typeface="Wingdings" pitchFamily="2" charset="2"/>
              </a:rPr>
              <a:t>R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b="1" dirty="0">
              <a:sym typeface="Wingdings" pitchFamily="2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smtClean="0">
                <a:sym typeface="Wingdings" pitchFamily="2" charset="2"/>
              </a:rPr>
              <a:t>  Solution: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>
                <a:sym typeface="Wingdings" pitchFamily="2" charset="2"/>
              </a:rPr>
              <a:t>AB</a:t>
            </a:r>
            <a:r>
              <a:rPr lang="en-US" dirty="0">
                <a:sym typeface="Wingdings" pitchFamily="2" charset="2"/>
              </a:rPr>
              <a:t>AB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sym typeface="Wingdings" pitchFamily="2" charset="2"/>
              </a:rPr>
              <a:t>BD so B </a:t>
            </a:r>
            <a:r>
              <a:rPr lang="en-US" altLang="zh-TW" dirty="0">
                <a:ea typeface="PMingLiU" pitchFamily="18" charset="-120"/>
                <a:sym typeface="Symbol" pitchFamily="18" charset="2"/>
              </a:rPr>
              <a:t>AB </a:t>
            </a:r>
            <a:r>
              <a:rPr lang="en-US" altLang="zh-TW" dirty="0">
                <a:ea typeface="PMingLiU" pitchFamily="18" charset="-120"/>
                <a:sym typeface="Wingdings" pitchFamily="2" charset="2"/>
              </a:rPr>
              <a:t> AB+ABD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dirty="0">
                <a:ea typeface="PMingLiU" pitchFamily="18" charset="-120"/>
                <a:sym typeface="Wingdings" pitchFamily="2" charset="2"/>
              </a:rPr>
              <a:t>ADE so AD </a:t>
            </a:r>
            <a:r>
              <a:rPr lang="en-US" altLang="zh-TW" dirty="0">
                <a:ea typeface="PMingLiU" pitchFamily="18" charset="-120"/>
                <a:sym typeface="Symbol" pitchFamily="18" charset="2"/>
              </a:rPr>
              <a:t>ABD</a:t>
            </a:r>
            <a:r>
              <a:rPr lang="en-US" altLang="zh-TW" dirty="0">
                <a:ea typeface="PMingLiU" pitchFamily="18" charset="-120"/>
                <a:sym typeface="Wingdings" pitchFamily="2" charset="2"/>
              </a:rPr>
              <a:t>AB+ABDE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dirty="0">
                <a:ea typeface="PMingLiU" pitchFamily="18" charset="-120"/>
                <a:sym typeface="Wingdings" pitchFamily="2" charset="2"/>
              </a:rPr>
              <a:t>ABC so AB </a:t>
            </a:r>
            <a:r>
              <a:rPr lang="en-US" altLang="zh-TW" dirty="0">
                <a:ea typeface="PMingLiU" pitchFamily="18" charset="-120"/>
                <a:sym typeface="Symbol" pitchFamily="18" charset="2"/>
              </a:rPr>
              <a:t>ABDE </a:t>
            </a:r>
            <a:r>
              <a:rPr lang="en-US" altLang="zh-TW" dirty="0">
                <a:ea typeface="PMingLiU" pitchFamily="18" charset="-120"/>
                <a:sym typeface="Wingdings" pitchFamily="2" charset="2"/>
              </a:rPr>
              <a:t>AB+ABCDE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dirty="0">
                <a:ea typeface="PMingLiU" pitchFamily="18" charset="-120"/>
                <a:sym typeface="Wingdings" pitchFamily="2" charset="2"/>
              </a:rPr>
              <a:t>AFB so AF Not </a:t>
            </a:r>
            <a:r>
              <a:rPr lang="en-US" altLang="zh-TW" dirty="0">
                <a:ea typeface="PMingLiU" pitchFamily="18" charset="-120"/>
                <a:sym typeface="Symbol" pitchFamily="18" charset="2"/>
              </a:rPr>
              <a:t>ABDE </a:t>
            </a:r>
            <a:r>
              <a:rPr lang="en-US" altLang="zh-TW" dirty="0">
                <a:ea typeface="PMingLiU" pitchFamily="18" charset="-120"/>
                <a:sym typeface="Wingdings" pitchFamily="2" charset="2"/>
              </a:rPr>
              <a:t> AB+ABCDE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AB not a key because it does not contain all attributes such as F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267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5350" y="1163638"/>
            <a:ext cx="8248650" cy="5600700"/>
          </a:xfrm>
        </p:spPr>
        <p:txBody>
          <a:bodyPr/>
          <a:lstStyle/>
          <a:p>
            <a:pPr>
              <a:tabLst>
                <a:tab pos="803275" algn="l"/>
              </a:tabLst>
            </a:pPr>
            <a:r>
              <a:rPr lang="en-US" sz="1800" i="1" dirty="0" smtClean="0"/>
              <a:t>R = (A, B, C, G, H, I)</a:t>
            </a:r>
            <a:br>
              <a:rPr lang="en-US" sz="1800" i="1" dirty="0" smtClean="0"/>
            </a:br>
            <a:r>
              <a:rPr lang="en-US" sz="1800" i="1" dirty="0" smtClean="0"/>
              <a:t>F = </a:t>
            </a:r>
            <a:r>
              <a:rPr lang="en-US" sz="1800" dirty="0" smtClean="0"/>
              <a:t>{  </a:t>
            </a:r>
            <a:r>
              <a:rPr lang="en-US" sz="1800" i="1" dirty="0" smtClean="0">
                <a:sym typeface="Iconic Symbols Ext" pitchFamily="2" charset="2"/>
              </a:rPr>
              <a:t>A </a:t>
            </a:r>
            <a:r>
              <a:rPr lang="en-US" sz="1800" dirty="0" smtClean="0">
                <a:sym typeface="Symbol" pitchFamily="18" charset="2"/>
              </a:rPr>
              <a:t></a:t>
            </a:r>
            <a:r>
              <a:rPr lang="en-US" sz="1800" dirty="0" smtClean="0">
                <a:sym typeface="Monotype Sorts" pitchFamily="2" charset="2"/>
              </a:rPr>
              <a:t> </a:t>
            </a:r>
            <a:r>
              <a:rPr lang="en-US" sz="1800" i="1" dirty="0" smtClean="0">
                <a:sym typeface="Monotype Sorts" pitchFamily="2" charset="2"/>
              </a:rPr>
              <a:t>B</a:t>
            </a:r>
            <a:br>
              <a:rPr lang="en-US" sz="1800" i="1" dirty="0" smtClean="0">
                <a:sym typeface="Monotype Sorts" pitchFamily="2" charset="2"/>
              </a:rPr>
            </a:br>
            <a:r>
              <a:rPr lang="en-US" sz="1800" i="1" dirty="0" smtClean="0">
                <a:sym typeface="Monotype Sorts" pitchFamily="2" charset="2"/>
              </a:rPr>
              <a:t>	   </a:t>
            </a:r>
            <a:r>
              <a:rPr lang="en-US" sz="1800" i="1" dirty="0" smtClean="0">
                <a:sym typeface="Iconic Symbols Ext" pitchFamily="2" charset="2"/>
              </a:rPr>
              <a:t>A </a:t>
            </a:r>
            <a:r>
              <a:rPr lang="en-US" sz="1800" dirty="0" smtClean="0">
                <a:sym typeface="Symbol" pitchFamily="18" charset="2"/>
              </a:rPr>
              <a:t></a:t>
            </a:r>
            <a:r>
              <a:rPr lang="en-US" sz="1800" dirty="0" smtClean="0">
                <a:sym typeface="Monotype Sorts" pitchFamily="2" charset="2"/>
              </a:rPr>
              <a:t> </a:t>
            </a:r>
            <a:r>
              <a:rPr lang="en-US" sz="1800" i="1" dirty="0" smtClean="0">
                <a:sym typeface="Monotype Sorts" pitchFamily="2" charset="2"/>
              </a:rPr>
              <a:t>C</a:t>
            </a:r>
            <a:br>
              <a:rPr lang="en-US" sz="1800" i="1" dirty="0" smtClean="0">
                <a:sym typeface="Monotype Sorts" pitchFamily="2" charset="2"/>
              </a:rPr>
            </a:br>
            <a:r>
              <a:rPr lang="en-US" sz="1800" i="1" dirty="0" smtClean="0">
                <a:sym typeface="Monotype Sorts" pitchFamily="2" charset="2"/>
              </a:rPr>
              <a:t>	</a:t>
            </a:r>
            <a:r>
              <a:rPr lang="en-US" sz="1800" i="1" dirty="0" smtClean="0">
                <a:sym typeface="Iconic Symbols Ext" pitchFamily="2" charset="2"/>
              </a:rPr>
              <a:t>CG </a:t>
            </a:r>
            <a:r>
              <a:rPr lang="en-US" sz="1800" dirty="0" smtClean="0">
                <a:sym typeface="Symbol" pitchFamily="18" charset="2"/>
              </a:rPr>
              <a:t></a:t>
            </a:r>
            <a:r>
              <a:rPr lang="en-US" sz="1800" dirty="0" smtClean="0">
                <a:sym typeface="Monotype Sorts" pitchFamily="2" charset="2"/>
              </a:rPr>
              <a:t> </a:t>
            </a:r>
            <a:r>
              <a:rPr lang="en-US" sz="1800" i="1" dirty="0" smtClean="0">
                <a:sym typeface="Monotype Sorts" pitchFamily="2" charset="2"/>
              </a:rPr>
              <a:t>H</a:t>
            </a:r>
            <a:br>
              <a:rPr lang="en-US" sz="1800" i="1" dirty="0" smtClean="0">
                <a:sym typeface="Monotype Sorts" pitchFamily="2" charset="2"/>
              </a:rPr>
            </a:br>
            <a:r>
              <a:rPr lang="en-US" sz="1800" i="1" dirty="0" smtClean="0">
                <a:sym typeface="Monotype Sorts" pitchFamily="2" charset="2"/>
              </a:rPr>
              <a:t>	</a:t>
            </a:r>
            <a:r>
              <a:rPr lang="en-US" sz="1800" i="1" dirty="0" smtClean="0">
                <a:sym typeface="Iconic Symbols Ext" pitchFamily="2" charset="2"/>
              </a:rPr>
              <a:t>CG </a:t>
            </a:r>
            <a:r>
              <a:rPr lang="en-US" sz="1800" dirty="0" smtClean="0">
                <a:sym typeface="Symbol" pitchFamily="18" charset="2"/>
              </a:rPr>
              <a:t></a:t>
            </a:r>
            <a:r>
              <a:rPr lang="en-US" sz="1800" dirty="0" smtClean="0">
                <a:sym typeface="Monotype Sorts" pitchFamily="2" charset="2"/>
              </a:rPr>
              <a:t> </a:t>
            </a:r>
            <a:r>
              <a:rPr lang="en-US" sz="1800" i="1" dirty="0" smtClean="0">
                <a:sym typeface="Monotype Sorts" pitchFamily="2" charset="2"/>
              </a:rPr>
              <a:t>I				</a:t>
            </a:r>
            <a:br>
              <a:rPr lang="en-US" sz="1800" i="1" dirty="0" smtClean="0">
                <a:sym typeface="Monotype Sorts" pitchFamily="2" charset="2"/>
              </a:rPr>
            </a:br>
            <a:r>
              <a:rPr lang="en-US" sz="1800" i="1" dirty="0" smtClean="0">
                <a:sym typeface="Monotype Sorts" pitchFamily="2" charset="2"/>
              </a:rPr>
              <a:t>	   </a:t>
            </a:r>
            <a:r>
              <a:rPr lang="en-US" sz="1800" i="1" dirty="0" smtClean="0">
                <a:sym typeface="Iconic Symbols Ext" pitchFamily="2" charset="2"/>
              </a:rPr>
              <a:t>B </a:t>
            </a:r>
            <a:r>
              <a:rPr lang="en-US" sz="1800" dirty="0" smtClean="0">
                <a:sym typeface="Symbol" pitchFamily="18" charset="2"/>
              </a:rPr>
              <a:t></a:t>
            </a:r>
            <a:r>
              <a:rPr lang="en-US" sz="1800" dirty="0" smtClean="0">
                <a:sym typeface="Monotype Sorts" pitchFamily="2" charset="2"/>
              </a:rPr>
              <a:t> </a:t>
            </a:r>
            <a:r>
              <a:rPr lang="en-US" sz="1800" i="1" dirty="0" smtClean="0">
                <a:sym typeface="Monotype Sorts" pitchFamily="2" charset="2"/>
              </a:rPr>
              <a:t>H</a:t>
            </a:r>
            <a:r>
              <a:rPr lang="en-US" sz="1800" dirty="0" smtClean="0">
                <a:sym typeface="Monotype Sorts" pitchFamily="2" charset="2"/>
              </a:rPr>
              <a:t>}</a:t>
            </a:r>
          </a:p>
          <a:p>
            <a:pPr>
              <a:tabLst>
                <a:tab pos="803275" algn="l"/>
              </a:tabLst>
            </a:pPr>
            <a:endParaRPr lang="en-US" sz="1800" dirty="0">
              <a:sym typeface="Monotype Sorts" pitchFamily="2" charset="2"/>
            </a:endParaRPr>
          </a:p>
          <a:p>
            <a:pPr>
              <a:tabLst>
                <a:tab pos="803275" algn="l"/>
              </a:tabLst>
            </a:pPr>
            <a:r>
              <a:rPr lang="en-US" sz="1800" dirty="0">
                <a:sym typeface="Monotype Sorts" pitchFamily="2" charset="2"/>
              </a:rPr>
              <a:t>(AG) </a:t>
            </a:r>
            <a:r>
              <a:rPr lang="en-US" sz="1800" baseline="30000" dirty="0">
                <a:sym typeface="Monotype Sorts" pitchFamily="2" charset="2"/>
              </a:rPr>
              <a:t>+ </a:t>
            </a:r>
            <a:r>
              <a:rPr lang="en-US" sz="1800" dirty="0">
                <a:sym typeface="Monotype Sorts" pitchFamily="2" charset="2"/>
              </a:rPr>
              <a:t>?</a:t>
            </a:r>
            <a:r>
              <a:rPr lang="en-US" sz="1800" baseline="30000" dirty="0">
                <a:sym typeface="Monotype Sorts" pitchFamily="2" charset="2"/>
              </a:rPr>
              <a:t> </a:t>
            </a:r>
          </a:p>
          <a:p>
            <a:pPr>
              <a:tabLst>
                <a:tab pos="803275" algn="l"/>
              </a:tabLst>
            </a:pPr>
            <a:r>
              <a:rPr lang="en-US" sz="1800" baseline="30000" dirty="0">
                <a:sym typeface="Monotype Sorts" pitchFamily="2" charset="2"/>
              </a:rPr>
              <a:t>	</a:t>
            </a:r>
            <a:r>
              <a:rPr lang="en-US" sz="1800" dirty="0">
                <a:sym typeface="Monotype Sorts" pitchFamily="2" charset="2"/>
              </a:rPr>
              <a:t> </a:t>
            </a:r>
            <a:r>
              <a:rPr lang="en-US" sz="1800" baseline="30000" dirty="0">
                <a:sym typeface="Monotype Sorts" pitchFamily="2" charset="2"/>
              </a:rPr>
              <a:t> </a:t>
            </a:r>
            <a:r>
              <a:rPr lang="en-US" sz="1800" i="1" dirty="0">
                <a:sym typeface="MS LineDraw" pitchFamily="49" charset="2"/>
              </a:rPr>
              <a:t>1.</a:t>
            </a:r>
            <a:r>
              <a:rPr lang="en-US" sz="1800" dirty="0">
                <a:sym typeface="MS LineDraw" pitchFamily="49" charset="2"/>
              </a:rPr>
              <a:t> result = AG</a:t>
            </a:r>
          </a:p>
          <a:p>
            <a:pPr lvl="1">
              <a:tabLst>
                <a:tab pos="803275" algn="l"/>
              </a:tabLst>
            </a:pPr>
            <a:r>
              <a:rPr lang="en-US" sz="1800" dirty="0">
                <a:sym typeface="MS LineDraw" pitchFamily="49" charset="2"/>
              </a:rPr>
              <a:t>2.	</a:t>
            </a:r>
            <a:r>
              <a:rPr lang="en-US" sz="1800" i="0" dirty="0">
                <a:sym typeface="MS LineDraw" pitchFamily="49" charset="2"/>
              </a:rPr>
              <a:t>result = ABCG	(A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>
                <a:sym typeface="Monotype Sorts" pitchFamily="2" charset="2"/>
              </a:rPr>
              <a:t> </a:t>
            </a:r>
            <a:r>
              <a:rPr lang="en-US" sz="1800" i="0" dirty="0">
                <a:sym typeface="Monotype Sorts" pitchFamily="2" charset="2"/>
              </a:rPr>
              <a:t>C </a:t>
            </a:r>
            <a:r>
              <a:rPr lang="en-US" sz="1800" dirty="0">
                <a:sym typeface="Monotype Sorts" pitchFamily="2" charset="2"/>
              </a:rPr>
              <a:t>and </a:t>
            </a:r>
            <a:r>
              <a:rPr lang="en-US" sz="1800" i="0" dirty="0">
                <a:sym typeface="Monotype Sorts" pitchFamily="2" charset="2"/>
              </a:rPr>
              <a:t>A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i="0" dirty="0">
                <a:sym typeface="Symbol" pitchFamily="18" charset="2"/>
              </a:rPr>
              <a:t> B)</a:t>
            </a:r>
            <a:endParaRPr lang="en-US" sz="1800" dirty="0">
              <a:sym typeface="Symbol" pitchFamily="18" charset="2"/>
            </a:endParaRPr>
          </a:p>
          <a:p>
            <a:pPr lvl="1">
              <a:tabLst>
                <a:tab pos="803275" algn="l"/>
              </a:tabLst>
            </a:pPr>
            <a:r>
              <a:rPr lang="en-US" sz="1800" dirty="0">
                <a:sym typeface="Symbol" pitchFamily="18" charset="2"/>
              </a:rPr>
              <a:t>3.	</a:t>
            </a:r>
            <a:r>
              <a:rPr lang="en-US" sz="1800" i="0" dirty="0">
                <a:sym typeface="MS LineDraw" pitchFamily="49" charset="2"/>
              </a:rPr>
              <a:t>result = ABCG</a:t>
            </a:r>
            <a:r>
              <a:rPr lang="en-US" sz="1800" i="0" dirty="0">
                <a:sym typeface="Monotype Sorts" pitchFamily="2" charset="2"/>
              </a:rPr>
              <a:t>H	(CG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>
                <a:sym typeface="Monotype Sorts" pitchFamily="2" charset="2"/>
              </a:rPr>
              <a:t> </a:t>
            </a:r>
            <a:r>
              <a:rPr lang="en-US" sz="1800" i="0" dirty="0">
                <a:sym typeface="Monotype Sorts" pitchFamily="2" charset="2"/>
              </a:rPr>
              <a:t>H</a:t>
            </a:r>
            <a:r>
              <a:rPr lang="en-US" sz="1800" dirty="0">
                <a:sym typeface="Monotype Sorts" pitchFamily="2" charset="2"/>
              </a:rPr>
              <a:t> and </a:t>
            </a:r>
            <a:r>
              <a:rPr lang="en-US" sz="1800" i="0" dirty="0">
                <a:sym typeface="Monotype Sorts" pitchFamily="2" charset="2"/>
              </a:rPr>
              <a:t>CG </a:t>
            </a:r>
            <a:r>
              <a:rPr lang="en-US" sz="1800" dirty="0">
                <a:sym typeface="Symbol" pitchFamily="18" charset="2"/>
              </a:rPr>
              <a:t> </a:t>
            </a:r>
            <a:r>
              <a:rPr lang="en-US" sz="1800" i="0" dirty="0">
                <a:sym typeface="Symbol" pitchFamily="18" charset="2"/>
              </a:rPr>
              <a:t>AGBC)</a:t>
            </a:r>
          </a:p>
          <a:p>
            <a:pPr lvl="1">
              <a:tabLst>
                <a:tab pos="803275" algn="l"/>
              </a:tabLst>
            </a:pPr>
            <a:r>
              <a:rPr lang="en-US" sz="1800" dirty="0">
                <a:sym typeface="Symbol" pitchFamily="18" charset="2"/>
              </a:rPr>
              <a:t>4.	</a:t>
            </a:r>
            <a:r>
              <a:rPr lang="en-US" sz="1800" i="0" dirty="0">
                <a:sym typeface="MS LineDraw" pitchFamily="49" charset="2"/>
              </a:rPr>
              <a:t>result = ABCG</a:t>
            </a:r>
            <a:r>
              <a:rPr lang="en-US" sz="1800" i="0" dirty="0">
                <a:sym typeface="Monotype Sorts" pitchFamily="2" charset="2"/>
              </a:rPr>
              <a:t>HI	(CG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>
                <a:sym typeface="Monotype Sorts" pitchFamily="2" charset="2"/>
              </a:rPr>
              <a:t> </a:t>
            </a:r>
            <a:r>
              <a:rPr lang="en-US" sz="1800" i="0" dirty="0">
                <a:sym typeface="Monotype Sorts" pitchFamily="2" charset="2"/>
              </a:rPr>
              <a:t>I</a:t>
            </a:r>
            <a:r>
              <a:rPr lang="en-US" sz="1800" dirty="0">
                <a:sym typeface="Monotype Sorts" pitchFamily="2" charset="2"/>
              </a:rPr>
              <a:t> and </a:t>
            </a:r>
            <a:r>
              <a:rPr lang="en-US" sz="1800" i="0" dirty="0">
                <a:sym typeface="Monotype Sorts" pitchFamily="2" charset="2"/>
              </a:rPr>
              <a:t>CG </a:t>
            </a:r>
            <a:r>
              <a:rPr lang="en-US" sz="1800" dirty="0">
                <a:sym typeface="Symbol" pitchFamily="18" charset="2"/>
              </a:rPr>
              <a:t> </a:t>
            </a:r>
            <a:r>
              <a:rPr lang="en-US" sz="1800" i="0" dirty="0">
                <a:sym typeface="Symbol" pitchFamily="18" charset="2"/>
              </a:rPr>
              <a:t>AGBCH</a:t>
            </a:r>
          </a:p>
          <a:p>
            <a:pPr lvl="1">
              <a:tabLst>
                <a:tab pos="803275" algn="l"/>
              </a:tabLst>
            </a:pPr>
            <a:endParaRPr lang="en-US" sz="1800" i="0" dirty="0">
              <a:sym typeface="Symbol" pitchFamily="18" charset="2"/>
            </a:endParaRPr>
          </a:p>
          <a:p>
            <a:pPr>
              <a:tabLst>
                <a:tab pos="803275" algn="l"/>
              </a:tabLst>
            </a:pPr>
            <a:r>
              <a:rPr lang="en-US" sz="2000" dirty="0">
                <a:sym typeface="Symbol" pitchFamily="18" charset="2"/>
              </a:rPr>
              <a:t>Is (AG) a candidate key ?</a:t>
            </a:r>
          </a:p>
          <a:p>
            <a:pPr>
              <a:tabLst>
                <a:tab pos="803275" algn="l"/>
              </a:tabLst>
            </a:pPr>
            <a:r>
              <a:rPr lang="en-US" sz="2000" dirty="0">
                <a:sym typeface="Symbol" pitchFamily="18" charset="2"/>
              </a:rPr>
              <a:t>      </a:t>
            </a:r>
            <a:r>
              <a:rPr lang="en-US" sz="2000" dirty="0" smtClean="0">
                <a:sym typeface="Symbol" pitchFamily="18" charset="2"/>
              </a:rPr>
              <a:t>(</a:t>
            </a:r>
            <a:r>
              <a:rPr lang="en-US" sz="2000" dirty="0">
                <a:sym typeface="Symbol" pitchFamily="18" charset="2"/>
              </a:rPr>
              <a:t>A+) = BC, (G+) = G.</a:t>
            </a:r>
          </a:p>
          <a:p>
            <a:pPr>
              <a:tabLst>
                <a:tab pos="803275" algn="l"/>
              </a:tabLst>
            </a:pPr>
            <a:r>
              <a:rPr lang="en-US" sz="2000" i="1" dirty="0">
                <a:sym typeface="Symbol" pitchFamily="18" charset="2"/>
              </a:rPr>
              <a:t>     </a:t>
            </a:r>
            <a:r>
              <a:rPr lang="en-US" sz="2000" i="1" dirty="0">
                <a:solidFill>
                  <a:srgbClr val="FF0000"/>
                </a:solidFill>
                <a:sym typeface="Symbol" pitchFamily="18" charset="2"/>
              </a:rPr>
              <a:t>YES.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r>
              <a:rPr lang="en-US" dirty="0"/>
              <a:t>Finding keys of the </a:t>
            </a:r>
            <a:r>
              <a:rPr lang="en-US" dirty="0" smtClean="0"/>
              <a:t>relation</a:t>
            </a:r>
          </a:p>
          <a:p>
            <a:r>
              <a:rPr lang="en-US" dirty="0" smtClean="0"/>
              <a:t>Minimal Cover</a:t>
            </a:r>
          </a:p>
          <a:p>
            <a:r>
              <a:rPr lang="en-US" dirty="0" smtClean="0"/>
              <a:t>Equivalence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64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10600" cy="609600"/>
          </a:xfrm>
          <a:noFill/>
          <a:ln/>
        </p:spPr>
        <p:txBody>
          <a:bodyPr lIns="90488" tIns="44450" rIns="90488" bIns="44450">
            <a:normAutofit fontScale="90000"/>
          </a:bodyPr>
          <a:lstStyle/>
          <a:p>
            <a:r>
              <a:rPr lang="en-GB" b="1" dirty="0" smtClean="0"/>
              <a:t>Example: </a:t>
            </a:r>
            <a:r>
              <a:rPr lang="en-GB" b="1" dirty="0"/>
              <a:t>Functional Dependency</a:t>
            </a:r>
          </a:p>
        </p:txBody>
      </p:sp>
      <p:pic>
        <p:nvPicPr>
          <p:cNvPr id="32778" name="Picture 10" descr="C13NF0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 l="34996" t="658"/>
          <a:stretch>
            <a:fillRect/>
          </a:stretch>
        </p:blipFill>
        <p:spPr>
          <a:xfrm>
            <a:off x="762000" y="914400"/>
            <a:ext cx="7086600" cy="5646794"/>
          </a:xfrm>
          <a:noFill/>
          <a:ln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6"/>
          <p:cNvSpPr>
            <a:spLocks noGrp="1" noChangeArrowheads="1"/>
          </p:cNvSpPr>
          <p:nvPr>
            <p:ph type="title"/>
          </p:nvPr>
        </p:nvSpPr>
        <p:spPr>
          <a:xfrm>
            <a:off x="533400" y="704088"/>
            <a:ext cx="8229600" cy="1143000"/>
          </a:xfrm>
        </p:spPr>
        <p:txBody>
          <a:bodyPr/>
          <a:lstStyle/>
          <a:p>
            <a:r>
              <a:rPr lang="en-US" altLang="zh-TW">
                <a:ea typeface="PMingLiU" pitchFamily="18" charset="-120"/>
              </a:rPr>
              <a:t>Examples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3810000" cy="216535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TW" sz="2000" dirty="0">
                <a:ea typeface="PMingLiU" pitchFamily="18" charset="-120"/>
              </a:rPr>
              <a:t/>
            </a:r>
            <a:br>
              <a:rPr lang="en-US" altLang="zh-TW" sz="2000" dirty="0">
                <a:ea typeface="PMingLiU" pitchFamily="18" charset="-120"/>
              </a:rPr>
            </a:br>
            <a:r>
              <a:rPr lang="en-US" altLang="zh-TW" sz="2000" dirty="0">
                <a:ea typeface="PMingLiU" pitchFamily="18" charset="-120"/>
              </a:rPr>
              <a:t>loan-number </a:t>
            </a:r>
            <a:r>
              <a:rPr lang="en-US" altLang="zh-TW" sz="2000" dirty="0">
                <a:ea typeface="PMingLiU" pitchFamily="18" charset="-120"/>
                <a:sym typeface="Symbol" pitchFamily="18" charset="2"/>
              </a:rPr>
              <a:t> amount</a:t>
            </a:r>
            <a:br>
              <a:rPr lang="en-US" altLang="zh-TW" sz="2000" dirty="0">
                <a:ea typeface="PMingLiU" pitchFamily="18" charset="-120"/>
                <a:sym typeface="Symbol" pitchFamily="18" charset="2"/>
              </a:rPr>
            </a:br>
            <a:r>
              <a:rPr lang="en-US" altLang="zh-TW" sz="2000" dirty="0">
                <a:ea typeface="PMingLiU" pitchFamily="18" charset="-120"/>
                <a:sym typeface="Symbol" pitchFamily="18" charset="2"/>
              </a:rPr>
              <a:t>loan-number  branch-name</a:t>
            </a:r>
            <a:br>
              <a:rPr lang="en-US" altLang="zh-TW" sz="2000" dirty="0">
                <a:ea typeface="PMingLiU" pitchFamily="18" charset="-120"/>
                <a:sym typeface="Symbol" pitchFamily="18" charset="2"/>
              </a:rPr>
            </a:br>
            <a:r>
              <a:rPr lang="en-US" altLang="zh-TW" sz="2000" dirty="0">
                <a:ea typeface="PMingLiU" pitchFamily="18" charset="-120"/>
                <a:sym typeface="Symbol" pitchFamily="18" charset="2"/>
              </a:rPr>
              <a:t/>
            </a:r>
            <a:br>
              <a:rPr lang="en-US" altLang="zh-TW" sz="2000" dirty="0">
                <a:ea typeface="PMingLiU" pitchFamily="18" charset="-120"/>
                <a:sym typeface="Symbol" pitchFamily="18" charset="2"/>
              </a:rPr>
            </a:br>
            <a:r>
              <a:rPr lang="en-US" altLang="zh-TW" sz="2000" dirty="0">
                <a:ea typeface="PMingLiU" pitchFamily="18" charset="-120"/>
                <a:sym typeface="Symbol" pitchFamily="18" charset="2"/>
              </a:rPr>
              <a:t>loan-number </a:t>
            </a:r>
            <a:r>
              <a:rPr lang="en-US" altLang="zh-TW" sz="2000" dirty="0" smtClean="0">
                <a:ea typeface="PMingLiU" pitchFamily="18" charset="-120"/>
                <a:sym typeface="Symbol" pitchFamily="18" charset="2"/>
              </a:rPr>
              <a:t>  </a:t>
            </a:r>
            <a:r>
              <a:rPr lang="en-US" altLang="zh-TW" sz="2000" dirty="0">
                <a:ea typeface="PMingLiU" pitchFamily="18" charset="-120"/>
                <a:sym typeface="Symbol" pitchFamily="18" charset="2"/>
              </a:rPr>
              <a:t>customer-name</a:t>
            </a:r>
            <a:endParaRPr lang="en-US" altLang="zh-TW" sz="2000" dirty="0">
              <a:ea typeface="PMingLiU" pitchFamily="18" charset="-120"/>
            </a:endParaRPr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1828800" y="2667000"/>
            <a:ext cx="60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1" lang="en-US" altLang="zh-TW" sz="2400" dirty="0" smtClean="0">
                <a:latin typeface="Tahoma" pitchFamily="34" charset="0"/>
                <a:ea typeface="PMingLiU" pitchFamily="18" charset="-120"/>
                <a:sym typeface="Symbol" pitchFamily="18" charset="2"/>
              </a:rPr>
              <a:t>  </a:t>
            </a:r>
            <a:endParaRPr kumimoji="1" lang="en-US" sz="2400" dirty="0">
              <a:latin typeface="Tahoma" pitchFamily="34" charset="0"/>
              <a:ea typeface="PMingLiU" pitchFamily="18" charset="-120"/>
              <a:sym typeface="Symbol" pitchFamily="18" charset="2"/>
            </a:endParaRPr>
          </a:p>
        </p:txBody>
      </p:sp>
      <p:graphicFrame>
        <p:nvGraphicFramePr>
          <p:cNvPr id="8205" name="Object 13"/>
          <p:cNvGraphicFramePr>
            <a:graphicFrameLocks noChangeAspect="1"/>
          </p:cNvGraphicFramePr>
          <p:nvPr/>
        </p:nvGraphicFramePr>
        <p:xfrm>
          <a:off x="1676399" y="3581400"/>
          <a:ext cx="5354129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5" name="Document" r:id="rId4" imgW="4366909" imgH="1925913" progId="Word.Document.8">
                  <p:embed/>
                </p:oleObj>
              </mc:Choice>
              <mc:Fallback>
                <p:oleObj name="Document" r:id="rId4" imgW="4366909" imgH="1925913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399" y="3581400"/>
                        <a:ext cx="5354129" cy="243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ChangeArrowheads="1"/>
          </p:cNvSpPr>
          <p:nvPr/>
        </p:nvSpPr>
        <p:spPr bwMode="auto">
          <a:xfrm>
            <a:off x="584200" y="2266950"/>
            <a:ext cx="8061325" cy="1543050"/>
          </a:xfrm>
          <a:prstGeom prst="rect">
            <a:avLst/>
          </a:prstGeom>
          <a:solidFill>
            <a:srgbClr val="F0F5FE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04900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accent2"/>
                </a:solidFill>
                <a:latin typeface="Times New Roman" pitchFamily="18" charset="0"/>
              </a:rPr>
              <a:t>Functional Dependency</a:t>
            </a:r>
            <a:endParaRPr lang="en-US" dirty="0"/>
          </a:p>
        </p:txBody>
      </p:sp>
      <p:sp>
        <p:nvSpPr>
          <p:cNvPr id="2744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4838" y="2293938"/>
            <a:ext cx="8016875" cy="136366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Clr>
                <a:schemeClr val="accent2"/>
              </a:buClr>
              <a:buFont typeface="Monotype Sorts" pitchFamily="2" charset="2"/>
              <a:buNone/>
            </a:pPr>
            <a:r>
              <a:rPr lang="en-US" sz="2200" b="1" dirty="0">
                <a:solidFill>
                  <a:srgbClr val="0000FF"/>
                </a:solidFill>
                <a:latin typeface="Times New Roman" pitchFamily="18" charset="0"/>
              </a:rPr>
              <a:t>Full Functional Dependency</a:t>
            </a:r>
            <a:r>
              <a:rPr lang="en-US" sz="2200" dirty="0">
                <a:solidFill>
                  <a:schemeClr val="tx2"/>
                </a:solidFill>
                <a:latin typeface="Times New Roman" pitchFamily="18" charset="0"/>
              </a:rPr>
              <a:t>: </a:t>
            </a:r>
            <a:endParaRPr lang="en-US" sz="2200" dirty="0" smtClean="0">
              <a:solidFill>
                <a:schemeClr val="tx2"/>
              </a:solidFill>
              <a:latin typeface="Times New Roman" pitchFamily="18" charset="0"/>
            </a:endParaRPr>
          </a:p>
          <a:p>
            <a:pPr marL="0" indent="0">
              <a:lnSpc>
                <a:spcPct val="90000"/>
              </a:lnSpc>
              <a:buClr>
                <a:schemeClr val="accent2"/>
              </a:buClr>
              <a:buFont typeface="Monotype Sorts" pitchFamily="2" charset="2"/>
              <a:buNone/>
            </a:pPr>
            <a:r>
              <a:rPr lang="en-US" sz="2200" dirty="0" smtClean="0">
                <a:solidFill>
                  <a:schemeClr val="tx2"/>
                </a:solidFill>
                <a:latin typeface="Times New Roman" pitchFamily="18" charset="0"/>
              </a:rPr>
              <a:t>Only </a:t>
            </a:r>
            <a:r>
              <a:rPr lang="en-US" sz="2200" dirty="0">
                <a:solidFill>
                  <a:schemeClr val="tx2"/>
                </a:solidFill>
                <a:latin typeface="Times New Roman" pitchFamily="18" charset="0"/>
              </a:rPr>
              <a:t>of relevance with composite determinants. </a:t>
            </a:r>
            <a:endParaRPr lang="en-US" sz="2200" dirty="0" smtClean="0">
              <a:solidFill>
                <a:schemeClr val="tx2"/>
              </a:solidFill>
              <a:latin typeface="Times New Roman" pitchFamily="18" charset="0"/>
            </a:endParaRPr>
          </a:p>
          <a:p>
            <a:pPr marL="0" indent="0">
              <a:lnSpc>
                <a:spcPct val="90000"/>
              </a:lnSpc>
              <a:buClr>
                <a:schemeClr val="accent2"/>
              </a:buClr>
              <a:buFont typeface="Monotype Sorts" pitchFamily="2" charset="2"/>
              <a:buNone/>
            </a:pPr>
            <a:r>
              <a:rPr lang="en-US" sz="2200" dirty="0" smtClean="0">
                <a:solidFill>
                  <a:schemeClr val="tx2"/>
                </a:solidFill>
                <a:latin typeface="Times New Roman" pitchFamily="18" charset="0"/>
              </a:rPr>
              <a:t>This </a:t>
            </a:r>
            <a:r>
              <a:rPr lang="en-US" sz="2200" dirty="0">
                <a:solidFill>
                  <a:schemeClr val="tx2"/>
                </a:solidFill>
                <a:latin typeface="Times New Roman" pitchFamily="18" charset="0"/>
              </a:rPr>
              <a:t>is the situation when it is necessary to use all the attributes of the composite determinant to identify its object uniquely.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228600" y="4343399"/>
            <a:ext cx="3555147" cy="1792192"/>
            <a:chOff x="336" y="2302"/>
            <a:chExt cx="1735" cy="1128"/>
          </a:xfrm>
        </p:grpSpPr>
        <p:sp>
          <p:nvSpPr>
            <p:cNvPr id="274442" name="Text Box 10"/>
            <p:cNvSpPr txBox="1">
              <a:spLocks noChangeArrowheads="1"/>
            </p:cNvSpPr>
            <p:nvPr/>
          </p:nvSpPr>
          <p:spPr bwMode="auto">
            <a:xfrm>
              <a:off x="336" y="2590"/>
              <a:ext cx="1735" cy="83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r>
                <a:rPr lang="en-GB" sz="1600" b="1" dirty="0">
                  <a:solidFill>
                    <a:schemeClr val="tx2"/>
                  </a:solidFill>
                </a:rPr>
                <a:t>order# </a:t>
              </a:r>
              <a:r>
                <a:rPr lang="en-GB" sz="1600" b="1" dirty="0" smtClean="0">
                  <a:solidFill>
                    <a:schemeClr val="tx2"/>
                  </a:solidFill>
                </a:rPr>
                <a:t>	  </a:t>
              </a:r>
              <a:r>
                <a:rPr lang="en-GB" sz="1600" b="1" dirty="0">
                  <a:solidFill>
                    <a:schemeClr val="tx2"/>
                  </a:solidFill>
                </a:rPr>
                <a:t>line#    qty     </a:t>
              </a:r>
              <a:r>
                <a:rPr lang="en-GB" sz="1600" b="1" dirty="0" smtClean="0">
                  <a:solidFill>
                    <a:schemeClr val="tx2"/>
                  </a:solidFill>
                </a:rPr>
                <a:t>          price        </a:t>
              </a:r>
              <a:endParaRPr lang="en-GB" sz="1600" b="1" dirty="0">
                <a:solidFill>
                  <a:schemeClr val="tx2"/>
                </a:solidFill>
              </a:endParaRPr>
            </a:p>
            <a:p>
              <a:r>
                <a:rPr lang="en-GB" sz="1600" dirty="0">
                  <a:solidFill>
                    <a:srgbClr val="0000FF"/>
                  </a:solidFill>
                </a:rPr>
                <a:t>A001     </a:t>
              </a:r>
              <a:r>
                <a:rPr lang="en-GB" sz="1600" dirty="0" smtClean="0">
                  <a:solidFill>
                    <a:srgbClr val="0000FF"/>
                  </a:solidFill>
                </a:rPr>
                <a:t>	   001         10                200</a:t>
              </a:r>
              <a:endParaRPr lang="en-GB" sz="1600" dirty="0">
                <a:solidFill>
                  <a:srgbClr val="0000FF"/>
                </a:solidFill>
              </a:endParaRPr>
            </a:p>
            <a:p>
              <a:r>
                <a:rPr lang="en-GB" sz="1600" dirty="0">
                  <a:solidFill>
                    <a:srgbClr val="0000FF"/>
                  </a:solidFill>
                </a:rPr>
                <a:t>A002    </a:t>
              </a:r>
              <a:r>
                <a:rPr lang="en-GB" sz="1600" dirty="0" smtClean="0">
                  <a:solidFill>
                    <a:srgbClr val="0000FF"/>
                  </a:solidFill>
                </a:rPr>
                <a:t>	   </a:t>
              </a:r>
              <a:r>
                <a:rPr lang="en-GB" sz="1600" dirty="0">
                  <a:solidFill>
                    <a:srgbClr val="0000FF"/>
                  </a:solidFill>
                </a:rPr>
                <a:t>001        </a:t>
              </a:r>
              <a:r>
                <a:rPr lang="en-GB" sz="1600" dirty="0" smtClean="0">
                  <a:solidFill>
                    <a:srgbClr val="0000FF"/>
                  </a:solidFill>
                </a:rPr>
                <a:t> 20     	 400</a:t>
              </a:r>
              <a:endParaRPr lang="en-GB" sz="1600" dirty="0">
                <a:solidFill>
                  <a:srgbClr val="0000FF"/>
                </a:solidFill>
              </a:endParaRPr>
            </a:p>
            <a:p>
              <a:r>
                <a:rPr lang="en-GB" sz="1600" dirty="0">
                  <a:solidFill>
                    <a:srgbClr val="0000FF"/>
                  </a:solidFill>
                </a:rPr>
                <a:t>A002    </a:t>
              </a:r>
              <a:r>
                <a:rPr lang="en-GB" sz="1600" dirty="0" smtClean="0">
                  <a:solidFill>
                    <a:srgbClr val="0000FF"/>
                  </a:solidFill>
                </a:rPr>
                <a:t>	   </a:t>
              </a:r>
              <a:r>
                <a:rPr lang="en-GB" sz="1600" dirty="0">
                  <a:solidFill>
                    <a:srgbClr val="0000FF"/>
                  </a:solidFill>
                </a:rPr>
                <a:t>002        20     </a:t>
              </a:r>
              <a:r>
                <a:rPr lang="en-GB" sz="1600" dirty="0" smtClean="0">
                  <a:solidFill>
                    <a:srgbClr val="0000FF"/>
                  </a:solidFill>
                </a:rPr>
                <a:t>	800</a:t>
              </a:r>
              <a:endParaRPr lang="en-GB" sz="1600" dirty="0">
                <a:solidFill>
                  <a:srgbClr val="0000FF"/>
                </a:solidFill>
              </a:endParaRPr>
            </a:p>
            <a:p>
              <a:r>
                <a:rPr lang="en-GB" sz="1600" dirty="0">
                  <a:solidFill>
                    <a:srgbClr val="0000FF"/>
                  </a:solidFill>
                </a:rPr>
                <a:t>A004  </a:t>
              </a:r>
              <a:r>
                <a:rPr lang="en-GB" sz="1600" dirty="0" smtClean="0">
                  <a:solidFill>
                    <a:srgbClr val="0000FF"/>
                  </a:solidFill>
                </a:rPr>
                <a:t>	   </a:t>
              </a:r>
              <a:r>
                <a:rPr lang="en-GB" sz="1600" dirty="0">
                  <a:solidFill>
                    <a:srgbClr val="0000FF"/>
                  </a:solidFill>
                </a:rPr>
                <a:t>001        </a:t>
              </a:r>
              <a:r>
                <a:rPr lang="en-GB" sz="1600" dirty="0" smtClean="0">
                  <a:solidFill>
                    <a:srgbClr val="0000FF"/>
                  </a:solidFill>
                </a:rPr>
                <a:t> 15               300</a:t>
              </a:r>
              <a:endParaRPr lang="en-GB" sz="1600" dirty="0">
                <a:solidFill>
                  <a:srgbClr val="0000FF"/>
                </a:solidFill>
              </a:endParaRPr>
            </a:p>
          </p:txBody>
        </p:sp>
        <p:sp>
          <p:nvSpPr>
            <p:cNvPr id="274443" name="Line 11"/>
            <p:cNvSpPr>
              <a:spLocks noChangeShapeType="1"/>
            </p:cNvSpPr>
            <p:nvPr/>
          </p:nvSpPr>
          <p:spPr bwMode="auto">
            <a:xfrm flipH="1">
              <a:off x="1526" y="2590"/>
              <a:ext cx="0" cy="8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444" name="Line 12"/>
            <p:cNvSpPr>
              <a:spLocks noChangeShapeType="1"/>
            </p:cNvSpPr>
            <p:nvPr/>
          </p:nvSpPr>
          <p:spPr bwMode="auto">
            <a:xfrm>
              <a:off x="819" y="2590"/>
              <a:ext cx="1" cy="8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445" name="Line 13"/>
            <p:cNvSpPr>
              <a:spLocks noChangeShapeType="1"/>
            </p:cNvSpPr>
            <p:nvPr/>
          </p:nvSpPr>
          <p:spPr bwMode="auto">
            <a:xfrm>
              <a:off x="1154" y="2590"/>
              <a:ext cx="0" cy="8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25"/>
            <p:cNvGrpSpPr>
              <a:grpSpLocks/>
            </p:cNvGrpSpPr>
            <p:nvPr/>
          </p:nvGrpSpPr>
          <p:grpSpPr bwMode="auto">
            <a:xfrm>
              <a:off x="401" y="2777"/>
              <a:ext cx="1578" cy="483"/>
              <a:chOff x="401" y="2777"/>
              <a:chExt cx="2580" cy="483"/>
            </a:xfrm>
          </p:grpSpPr>
          <p:sp>
            <p:nvSpPr>
              <p:cNvPr id="274446" name="Line 14"/>
              <p:cNvSpPr>
                <a:spLocks noChangeShapeType="1"/>
              </p:cNvSpPr>
              <p:nvPr/>
            </p:nvSpPr>
            <p:spPr bwMode="auto">
              <a:xfrm>
                <a:off x="401" y="2777"/>
                <a:ext cx="2580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4447" name="Line 15"/>
              <p:cNvSpPr>
                <a:spLocks noChangeShapeType="1"/>
              </p:cNvSpPr>
              <p:nvPr/>
            </p:nvSpPr>
            <p:spPr bwMode="auto">
              <a:xfrm>
                <a:off x="402" y="2942"/>
                <a:ext cx="2561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4448" name="Line 16"/>
              <p:cNvSpPr>
                <a:spLocks noChangeShapeType="1"/>
              </p:cNvSpPr>
              <p:nvPr/>
            </p:nvSpPr>
            <p:spPr bwMode="auto">
              <a:xfrm>
                <a:off x="403" y="3095"/>
                <a:ext cx="2570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4450" name="Line 18"/>
              <p:cNvSpPr>
                <a:spLocks noChangeShapeType="1"/>
              </p:cNvSpPr>
              <p:nvPr/>
            </p:nvSpPr>
            <p:spPr bwMode="auto">
              <a:xfrm>
                <a:off x="404" y="3259"/>
                <a:ext cx="2570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4452" name="Text Box 20"/>
            <p:cNvSpPr txBox="1">
              <a:spLocks noChangeArrowheads="1"/>
            </p:cNvSpPr>
            <p:nvPr/>
          </p:nvSpPr>
          <p:spPr bwMode="auto">
            <a:xfrm>
              <a:off x="336" y="2302"/>
              <a:ext cx="728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000"/>
                <a:t>Example:</a:t>
              </a:r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4800600" y="4648200"/>
            <a:ext cx="3360737" cy="1747837"/>
            <a:chOff x="2495" y="2295"/>
            <a:chExt cx="2117" cy="1101"/>
          </a:xfrm>
        </p:grpSpPr>
        <p:sp>
          <p:nvSpPr>
            <p:cNvPr id="274440" name="Rectangle 8"/>
            <p:cNvSpPr>
              <a:spLocks noChangeArrowheads="1"/>
            </p:cNvSpPr>
            <p:nvPr/>
          </p:nvSpPr>
          <p:spPr bwMode="auto">
            <a:xfrm>
              <a:off x="2495" y="2583"/>
              <a:ext cx="2117" cy="46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451" name="Text Box 19"/>
            <p:cNvSpPr txBox="1">
              <a:spLocks noChangeArrowheads="1"/>
            </p:cNvSpPr>
            <p:nvPr/>
          </p:nvSpPr>
          <p:spPr bwMode="auto">
            <a:xfrm>
              <a:off x="2554" y="2589"/>
              <a:ext cx="1631" cy="80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000" dirty="0">
                  <a:solidFill>
                    <a:schemeClr val="tx2"/>
                  </a:solidFill>
                </a:rPr>
                <a:t>(Order#, line#) </a:t>
              </a:r>
              <a:r>
                <a:rPr lang="en-US" sz="2000" dirty="0">
                  <a:solidFill>
                    <a:schemeClr val="accent2"/>
                  </a:solidFill>
                  <a:sym typeface="Symbol" pitchFamily="18" charset="2"/>
                </a:rPr>
                <a:t></a:t>
              </a:r>
              <a:r>
                <a:rPr lang="en-US" sz="2000" dirty="0">
                  <a:solidFill>
                    <a:schemeClr val="tx2"/>
                  </a:solidFill>
                  <a:sym typeface="Symbol" pitchFamily="18" charset="2"/>
                </a:rPr>
                <a:t> qty</a:t>
              </a:r>
            </a:p>
            <a:p>
              <a:r>
                <a:rPr lang="en-GB" sz="2000" dirty="0">
                  <a:solidFill>
                    <a:schemeClr val="tx2"/>
                  </a:solidFill>
                </a:rPr>
                <a:t>(Order#, line#) </a:t>
              </a:r>
              <a:r>
                <a:rPr lang="en-US" sz="2000" dirty="0">
                  <a:solidFill>
                    <a:schemeClr val="accent2"/>
                  </a:solidFill>
                  <a:sym typeface="Symbol" pitchFamily="18" charset="2"/>
                </a:rPr>
                <a:t></a:t>
              </a:r>
              <a:r>
                <a:rPr lang="en-US" sz="2000" dirty="0">
                  <a:solidFill>
                    <a:schemeClr val="tx2"/>
                  </a:solidFill>
                  <a:sym typeface="Symbol" pitchFamily="18" charset="2"/>
                </a:rPr>
                <a:t> price</a:t>
              </a:r>
            </a:p>
            <a:p>
              <a:endParaRPr lang="en-US" sz="2000" dirty="0">
                <a:solidFill>
                  <a:schemeClr val="tx2"/>
                </a:solidFill>
                <a:sym typeface="Symbol" pitchFamily="18" charset="2"/>
              </a:endParaRPr>
            </a:p>
            <a:p>
              <a:r>
                <a:rPr lang="en-US" dirty="0">
                  <a:sym typeface="Symbol" pitchFamily="18" charset="2"/>
                </a:rPr>
                <a:t>	 </a:t>
              </a:r>
              <a:endParaRPr lang="en-GB" dirty="0">
                <a:sym typeface="Symbol" pitchFamily="18" charset="2"/>
              </a:endParaRPr>
            </a:p>
          </p:txBody>
        </p:sp>
        <p:sp>
          <p:nvSpPr>
            <p:cNvPr id="274453" name="Text Box 21"/>
            <p:cNvSpPr txBox="1">
              <a:spLocks noChangeArrowheads="1"/>
            </p:cNvSpPr>
            <p:nvPr/>
          </p:nvSpPr>
          <p:spPr bwMode="auto">
            <a:xfrm>
              <a:off x="2495" y="2295"/>
              <a:ext cx="2033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000" u="sng" dirty="0"/>
                <a:t>Full Functional Dependencies</a:t>
              </a:r>
            </a:p>
          </p:txBody>
        </p:sp>
      </p:grpSp>
      <p:sp>
        <p:nvSpPr>
          <p:cNvPr id="274454" name="Rectangle 22"/>
          <p:cNvSpPr>
            <a:spLocks noChangeArrowheads="1"/>
          </p:cNvSpPr>
          <p:nvPr/>
        </p:nvSpPr>
        <p:spPr bwMode="auto">
          <a:xfrm>
            <a:off x="558800" y="1074738"/>
            <a:ext cx="8061325" cy="1025525"/>
          </a:xfrm>
          <a:prstGeom prst="rect">
            <a:avLst/>
          </a:prstGeom>
          <a:solidFill>
            <a:srgbClr val="F0F5FE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456" name="Rectangle 24"/>
          <p:cNvSpPr>
            <a:spLocks noChangeArrowheads="1"/>
          </p:cNvSpPr>
          <p:nvPr/>
        </p:nvSpPr>
        <p:spPr bwMode="auto">
          <a:xfrm>
            <a:off x="592138" y="1071563"/>
            <a:ext cx="8016875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200" b="1">
                <a:solidFill>
                  <a:srgbClr val="0000FF"/>
                </a:solidFill>
              </a:rPr>
              <a:t>Compound Determinants</a:t>
            </a:r>
            <a:r>
              <a:rPr lang="en-US" sz="2200">
                <a:solidFill>
                  <a:schemeClr val="tx2"/>
                </a:solidFill>
              </a:rPr>
              <a:t>: If more than one attribute is necessary to determine another attribute in an entity, then such a determinant is termed a </a:t>
            </a:r>
            <a:r>
              <a:rPr lang="en-US" sz="2200">
                <a:solidFill>
                  <a:schemeClr val="accent2"/>
                </a:solidFill>
              </a:rPr>
              <a:t>composite determinant</a:t>
            </a:r>
            <a:r>
              <a:rPr lang="en-US" sz="2200">
                <a:solidFill>
                  <a:schemeClr val="tx2"/>
                </a:solidFill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ChangeArrowheads="1"/>
          </p:cNvSpPr>
          <p:nvPr/>
        </p:nvSpPr>
        <p:spPr bwMode="auto">
          <a:xfrm>
            <a:off x="557213" y="1136650"/>
            <a:ext cx="8061325" cy="1025525"/>
          </a:xfrm>
          <a:prstGeom prst="rect">
            <a:avLst/>
          </a:prstGeom>
          <a:solidFill>
            <a:srgbClr val="F0F5FE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04900"/>
          </a:xfrm>
        </p:spPr>
        <p:txBody>
          <a:bodyPr/>
          <a:lstStyle/>
          <a:p>
            <a:pPr algn="ctr"/>
            <a:r>
              <a:rPr lang="en-US" sz="3600">
                <a:solidFill>
                  <a:schemeClr val="accent2"/>
                </a:solidFill>
                <a:latin typeface="Times New Roman" pitchFamily="18" charset="0"/>
              </a:rPr>
              <a:t>Functional Dependency</a:t>
            </a:r>
            <a:endParaRPr lang="en-US"/>
          </a:p>
        </p:txBody>
      </p:sp>
      <p:sp>
        <p:nvSpPr>
          <p:cNvPr id="2754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77850" y="1163638"/>
            <a:ext cx="8016875" cy="1069975"/>
          </a:xfrm>
        </p:spPr>
        <p:txBody>
          <a:bodyPr/>
          <a:lstStyle/>
          <a:p>
            <a:pPr marL="0" indent="0">
              <a:lnSpc>
                <a:spcPct val="90000"/>
              </a:lnSpc>
              <a:buClr>
                <a:schemeClr val="accent2"/>
              </a:buClr>
              <a:buFont typeface="Monotype Sorts" pitchFamily="2" charset="2"/>
              <a:buNone/>
            </a:pPr>
            <a:r>
              <a:rPr lang="en-US" sz="2200" b="1">
                <a:solidFill>
                  <a:srgbClr val="0000FF"/>
                </a:solidFill>
                <a:latin typeface="Times New Roman" pitchFamily="18" charset="0"/>
              </a:rPr>
              <a:t>Partial Functional Dependency</a:t>
            </a:r>
            <a:r>
              <a:rPr lang="en-US" sz="2200">
                <a:solidFill>
                  <a:schemeClr val="tx2"/>
                </a:solidFill>
                <a:latin typeface="Times New Roman" pitchFamily="18" charset="0"/>
              </a:rPr>
              <a:t>: This is the situation that exists if it is necessary to only use a subset of the attributes of the composite determinant to identify its object uniquely.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506413" y="2524125"/>
            <a:ext cx="3379787" cy="1814513"/>
            <a:chOff x="319" y="1590"/>
            <a:chExt cx="1901" cy="1143"/>
          </a:xfrm>
        </p:grpSpPr>
        <p:sp>
          <p:nvSpPr>
            <p:cNvPr id="275461" name="Text Box 5"/>
            <p:cNvSpPr txBox="1">
              <a:spLocks noChangeArrowheads="1"/>
            </p:cNvSpPr>
            <p:nvPr/>
          </p:nvSpPr>
          <p:spPr bwMode="auto">
            <a:xfrm>
              <a:off x="369" y="1886"/>
              <a:ext cx="1842" cy="83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GB" sz="1600" b="1" dirty="0">
                  <a:solidFill>
                    <a:schemeClr val="tx2"/>
                  </a:solidFill>
                </a:rPr>
                <a:t>student#   unit#   </a:t>
              </a:r>
              <a:r>
                <a:rPr lang="en-GB" sz="1600" b="1" dirty="0" smtClean="0">
                  <a:solidFill>
                    <a:schemeClr val="tx2"/>
                  </a:solidFill>
                </a:rPr>
                <a:t> room    </a:t>
              </a:r>
              <a:r>
                <a:rPr lang="en-GB" sz="1600" b="1" dirty="0">
                  <a:solidFill>
                    <a:schemeClr val="tx2"/>
                  </a:solidFill>
                </a:rPr>
                <a:t>grade</a:t>
              </a:r>
            </a:p>
            <a:p>
              <a:r>
                <a:rPr lang="en-GB" sz="1600" dirty="0">
                  <a:solidFill>
                    <a:srgbClr val="0000FF"/>
                  </a:solidFill>
                </a:rPr>
                <a:t>9900100     A01  </a:t>
              </a:r>
              <a:r>
                <a:rPr lang="en-GB" sz="1600" dirty="0" smtClean="0">
                  <a:solidFill>
                    <a:srgbClr val="0000FF"/>
                  </a:solidFill>
                </a:rPr>
                <a:t>      </a:t>
              </a:r>
              <a:r>
                <a:rPr lang="en-GB" sz="1600" dirty="0">
                  <a:solidFill>
                    <a:srgbClr val="0000FF"/>
                  </a:solidFill>
                </a:rPr>
                <a:t>TH224      2</a:t>
              </a:r>
            </a:p>
            <a:p>
              <a:r>
                <a:rPr lang="en-GB" sz="1600" dirty="0">
                  <a:solidFill>
                    <a:srgbClr val="0000FF"/>
                  </a:solidFill>
                </a:rPr>
                <a:t>9900010     A01   </a:t>
              </a:r>
              <a:r>
                <a:rPr lang="en-GB" sz="1600" dirty="0" smtClean="0">
                  <a:solidFill>
                    <a:srgbClr val="0000FF"/>
                  </a:solidFill>
                </a:rPr>
                <a:t>     TH224    </a:t>
              </a:r>
              <a:r>
                <a:rPr lang="en-GB" sz="1600" dirty="0">
                  <a:solidFill>
                    <a:srgbClr val="0000FF"/>
                  </a:solidFill>
                </a:rPr>
                <a:t>14</a:t>
              </a:r>
            </a:p>
            <a:p>
              <a:r>
                <a:rPr lang="en-GB" sz="1600" dirty="0">
                  <a:solidFill>
                    <a:srgbClr val="0000FF"/>
                  </a:solidFill>
                </a:rPr>
                <a:t>9901011     </a:t>
              </a:r>
              <a:r>
                <a:rPr lang="en-GB" sz="1600" dirty="0" smtClean="0">
                  <a:solidFill>
                    <a:srgbClr val="0000FF"/>
                  </a:solidFill>
                </a:rPr>
                <a:t>  A02        JS075       </a:t>
              </a:r>
              <a:r>
                <a:rPr lang="en-GB" sz="1600" dirty="0">
                  <a:solidFill>
                    <a:srgbClr val="0000FF"/>
                  </a:solidFill>
                </a:rPr>
                <a:t>3</a:t>
              </a:r>
            </a:p>
            <a:p>
              <a:r>
                <a:rPr lang="en-GB" sz="1600" dirty="0">
                  <a:solidFill>
                    <a:srgbClr val="0000FF"/>
                  </a:solidFill>
                </a:rPr>
                <a:t>9900001     A01   </a:t>
              </a:r>
              <a:r>
                <a:rPr lang="en-GB" sz="1600" dirty="0" smtClean="0">
                  <a:solidFill>
                    <a:srgbClr val="0000FF"/>
                  </a:solidFill>
                </a:rPr>
                <a:t>    TH224    </a:t>
              </a:r>
              <a:r>
                <a:rPr lang="en-GB" sz="1600" dirty="0">
                  <a:solidFill>
                    <a:srgbClr val="0000FF"/>
                  </a:solidFill>
                </a:rPr>
                <a:t>16</a:t>
              </a:r>
            </a:p>
          </p:txBody>
        </p:sp>
        <p:sp>
          <p:nvSpPr>
            <p:cNvPr id="275462" name="Line 6"/>
            <p:cNvSpPr>
              <a:spLocks noChangeShapeType="1"/>
            </p:cNvSpPr>
            <p:nvPr/>
          </p:nvSpPr>
          <p:spPr bwMode="auto">
            <a:xfrm flipH="1">
              <a:off x="1748" y="1888"/>
              <a:ext cx="0" cy="8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463" name="Line 7"/>
            <p:cNvSpPr>
              <a:spLocks noChangeShapeType="1"/>
            </p:cNvSpPr>
            <p:nvPr/>
          </p:nvSpPr>
          <p:spPr bwMode="auto">
            <a:xfrm>
              <a:off x="915" y="1893"/>
              <a:ext cx="1" cy="8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464" name="Line 8"/>
            <p:cNvSpPr>
              <a:spLocks noChangeShapeType="1"/>
            </p:cNvSpPr>
            <p:nvPr/>
          </p:nvSpPr>
          <p:spPr bwMode="auto">
            <a:xfrm>
              <a:off x="1311" y="1895"/>
              <a:ext cx="0" cy="8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384" y="2065"/>
              <a:ext cx="1836" cy="483"/>
              <a:chOff x="401" y="2777"/>
              <a:chExt cx="2580" cy="483"/>
            </a:xfrm>
          </p:grpSpPr>
          <p:sp>
            <p:nvSpPr>
              <p:cNvPr id="275466" name="Line 10"/>
              <p:cNvSpPr>
                <a:spLocks noChangeShapeType="1"/>
              </p:cNvSpPr>
              <p:nvPr/>
            </p:nvSpPr>
            <p:spPr bwMode="auto">
              <a:xfrm>
                <a:off x="401" y="2777"/>
                <a:ext cx="2580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5467" name="Line 11"/>
              <p:cNvSpPr>
                <a:spLocks noChangeShapeType="1"/>
              </p:cNvSpPr>
              <p:nvPr/>
            </p:nvSpPr>
            <p:spPr bwMode="auto">
              <a:xfrm>
                <a:off x="402" y="2942"/>
                <a:ext cx="2561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5468" name="Line 12"/>
              <p:cNvSpPr>
                <a:spLocks noChangeShapeType="1"/>
              </p:cNvSpPr>
              <p:nvPr/>
            </p:nvSpPr>
            <p:spPr bwMode="auto">
              <a:xfrm>
                <a:off x="403" y="3095"/>
                <a:ext cx="2570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5469" name="Line 13"/>
              <p:cNvSpPr>
                <a:spLocks noChangeShapeType="1"/>
              </p:cNvSpPr>
              <p:nvPr/>
            </p:nvSpPr>
            <p:spPr bwMode="auto">
              <a:xfrm>
                <a:off x="404" y="3259"/>
                <a:ext cx="2570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5470" name="Text Box 14"/>
            <p:cNvSpPr txBox="1">
              <a:spLocks noChangeArrowheads="1"/>
            </p:cNvSpPr>
            <p:nvPr/>
          </p:nvSpPr>
          <p:spPr bwMode="auto">
            <a:xfrm>
              <a:off x="319" y="1590"/>
              <a:ext cx="728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000" dirty="0"/>
                <a:t>Example:</a:t>
              </a:r>
            </a:p>
          </p:txBody>
        </p:sp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2573338" y="2624138"/>
            <a:ext cx="5427662" cy="2482850"/>
            <a:chOff x="1621" y="1653"/>
            <a:chExt cx="3419" cy="1564"/>
          </a:xfrm>
        </p:grpSpPr>
        <p:sp>
          <p:nvSpPr>
            <p:cNvPr id="275479" name="Rectangle 23"/>
            <p:cNvSpPr>
              <a:spLocks noChangeArrowheads="1"/>
            </p:cNvSpPr>
            <p:nvPr/>
          </p:nvSpPr>
          <p:spPr bwMode="auto">
            <a:xfrm>
              <a:off x="2710" y="2280"/>
              <a:ext cx="2323" cy="48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32"/>
            <p:cNvGrpSpPr>
              <a:grpSpLocks/>
            </p:cNvGrpSpPr>
            <p:nvPr/>
          </p:nvGrpSpPr>
          <p:grpSpPr bwMode="auto">
            <a:xfrm>
              <a:off x="1621" y="1653"/>
              <a:ext cx="3419" cy="1564"/>
              <a:chOff x="1621" y="1653"/>
              <a:chExt cx="3419" cy="1564"/>
            </a:xfrm>
          </p:grpSpPr>
          <p:grpSp>
            <p:nvGrpSpPr>
              <p:cNvPr id="6" name="Group 21"/>
              <p:cNvGrpSpPr>
                <a:grpSpLocks/>
              </p:cNvGrpSpPr>
              <p:nvPr/>
            </p:nvGrpSpPr>
            <p:grpSpPr bwMode="auto">
              <a:xfrm>
                <a:off x="2717" y="1653"/>
                <a:ext cx="2323" cy="621"/>
                <a:chOff x="2717" y="1653"/>
                <a:chExt cx="2117" cy="621"/>
              </a:xfrm>
            </p:grpSpPr>
            <p:sp>
              <p:nvSpPr>
                <p:cNvPr id="275471" name="Rectangle 15"/>
                <p:cNvSpPr>
                  <a:spLocks noChangeArrowheads="1"/>
                </p:cNvSpPr>
                <p:nvPr/>
              </p:nvSpPr>
              <p:spPr bwMode="auto">
                <a:xfrm>
                  <a:off x="2717" y="1653"/>
                  <a:ext cx="2117" cy="489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5472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776" y="1851"/>
                  <a:ext cx="1764" cy="42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GB" sz="2000">
                      <a:solidFill>
                        <a:schemeClr val="tx2"/>
                      </a:solidFill>
                    </a:rPr>
                    <a:t>(student#, unit#) </a:t>
                  </a:r>
                  <a:r>
                    <a:rPr lang="en-US" sz="2000">
                      <a:solidFill>
                        <a:schemeClr val="accent2"/>
                      </a:solidFill>
                      <a:sym typeface="Symbol" pitchFamily="18" charset="2"/>
                    </a:rPr>
                    <a:t></a:t>
                  </a:r>
                  <a:r>
                    <a:rPr lang="en-US" sz="2000">
                      <a:solidFill>
                        <a:schemeClr val="tx2"/>
                      </a:solidFill>
                      <a:sym typeface="Symbol" pitchFamily="18" charset="2"/>
                    </a:rPr>
                    <a:t> grade</a:t>
                  </a:r>
                </a:p>
                <a:p>
                  <a:r>
                    <a:rPr lang="en-US">
                      <a:sym typeface="Symbol" pitchFamily="18" charset="2"/>
                    </a:rPr>
                    <a:t>	 </a:t>
                  </a:r>
                  <a:endParaRPr lang="en-GB">
                    <a:sym typeface="Symbol" pitchFamily="18" charset="2"/>
                  </a:endParaRPr>
                </a:p>
              </p:txBody>
            </p:sp>
            <p:sp>
              <p:nvSpPr>
                <p:cNvPr id="27547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790" y="1653"/>
                  <a:ext cx="1853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GB" sz="2000" u="sng"/>
                    <a:t>Full Functional Dependencies</a:t>
                  </a:r>
                </a:p>
              </p:txBody>
            </p:sp>
          </p:grpSp>
          <p:sp>
            <p:nvSpPr>
              <p:cNvPr id="275480" name="Text Box 24"/>
              <p:cNvSpPr txBox="1">
                <a:spLocks noChangeArrowheads="1"/>
              </p:cNvSpPr>
              <p:nvPr/>
            </p:nvSpPr>
            <p:spPr bwMode="auto">
              <a:xfrm>
                <a:off x="2769" y="2478"/>
                <a:ext cx="1764" cy="42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GB" sz="2000">
                    <a:solidFill>
                      <a:schemeClr val="tx2"/>
                    </a:solidFill>
                  </a:rPr>
                  <a:t>unit# </a:t>
                </a:r>
                <a:r>
                  <a:rPr lang="en-US" sz="2000">
                    <a:solidFill>
                      <a:schemeClr val="accent2"/>
                    </a:solidFill>
                    <a:sym typeface="Symbol" pitchFamily="18" charset="2"/>
                  </a:rPr>
                  <a:t></a:t>
                </a:r>
                <a:r>
                  <a:rPr lang="en-US" sz="2000">
                    <a:solidFill>
                      <a:schemeClr val="tx2"/>
                    </a:solidFill>
                    <a:sym typeface="Symbol" pitchFamily="18" charset="2"/>
                  </a:rPr>
                  <a:t> room</a:t>
                </a:r>
              </a:p>
              <a:p>
                <a:r>
                  <a:rPr lang="en-US">
                    <a:sym typeface="Symbol" pitchFamily="18" charset="2"/>
                  </a:rPr>
                  <a:t>	 </a:t>
                </a:r>
                <a:endParaRPr lang="en-GB">
                  <a:sym typeface="Symbol" pitchFamily="18" charset="2"/>
                </a:endParaRPr>
              </a:p>
            </p:txBody>
          </p:sp>
          <p:sp>
            <p:nvSpPr>
              <p:cNvPr id="275481" name="Text Box 25"/>
              <p:cNvSpPr txBox="1">
                <a:spLocks noChangeArrowheads="1"/>
              </p:cNvSpPr>
              <p:nvPr/>
            </p:nvSpPr>
            <p:spPr bwMode="auto">
              <a:xfrm>
                <a:off x="2783" y="2280"/>
                <a:ext cx="2192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sz="2000" u="sng"/>
                  <a:t>Partial Functional Dependencies</a:t>
                </a:r>
              </a:p>
            </p:txBody>
          </p:sp>
          <p:sp>
            <p:nvSpPr>
              <p:cNvPr id="275483" name="Line 27"/>
              <p:cNvSpPr>
                <a:spLocks noChangeShapeType="1"/>
              </p:cNvSpPr>
              <p:nvPr/>
            </p:nvSpPr>
            <p:spPr bwMode="auto">
              <a:xfrm>
                <a:off x="1621" y="2675"/>
                <a:ext cx="540" cy="368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5484" name="Text Box 28"/>
              <p:cNvSpPr txBox="1">
                <a:spLocks noChangeArrowheads="1"/>
              </p:cNvSpPr>
              <p:nvPr/>
            </p:nvSpPr>
            <p:spPr bwMode="auto">
              <a:xfrm>
                <a:off x="2120" y="2986"/>
                <a:ext cx="1268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b="1"/>
                  <a:t>Repetition of data!</a:t>
                </a:r>
                <a:endParaRPr lang="en-GB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Times New Roman" pitchFamily="18" charset="0"/>
              </a:rPr>
              <a:t>Examples of FD constraints</a:t>
            </a:r>
            <a:r>
              <a:rPr lang="en-US"/>
              <a:t> 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S</a:t>
            </a:r>
            <a:r>
              <a:rPr lang="en-US" sz="2800">
                <a:cs typeface="Times New Roman" pitchFamily="18" charset="0"/>
              </a:rPr>
              <a:t>ocial Security Number determines employee name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cs typeface="Times New Roman" pitchFamily="18" charset="0"/>
              </a:rPr>
              <a:t>SSN </a:t>
            </a:r>
            <a:r>
              <a:rPr lang="en-US" sz="2400">
                <a:latin typeface="BostonII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>
                <a:latin typeface="BostonII" charset="0"/>
                <a:cs typeface="Times New Roman" pitchFamily="18" charset="0"/>
              </a:rPr>
              <a:t> </a:t>
            </a:r>
            <a:r>
              <a:rPr lang="en-US" sz="2400">
                <a:cs typeface="Times New Roman" pitchFamily="18" charset="0"/>
              </a:rPr>
              <a:t>ENAME</a:t>
            </a:r>
          </a:p>
          <a:p>
            <a:pPr>
              <a:lnSpc>
                <a:spcPct val="90000"/>
              </a:lnSpc>
            </a:pPr>
            <a:r>
              <a:rPr lang="en-US" sz="2800">
                <a:cs typeface="Times New Roman" pitchFamily="18" charset="0"/>
              </a:rPr>
              <a:t>Project Number determines project name and location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cs typeface="Times New Roman" pitchFamily="18" charset="0"/>
              </a:rPr>
              <a:t>PNUMBER </a:t>
            </a:r>
            <a:r>
              <a:rPr lang="en-US" sz="2400">
                <a:latin typeface="BostonII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>
                <a:latin typeface="BostonII" charset="0"/>
                <a:cs typeface="Times New Roman" pitchFamily="18" charset="0"/>
              </a:rPr>
              <a:t> </a:t>
            </a:r>
            <a:r>
              <a:rPr lang="en-US" sz="2400">
                <a:cs typeface="Times New Roman" pitchFamily="18" charset="0"/>
              </a:rPr>
              <a:t>{PNAME, PLOCATION}</a:t>
            </a:r>
          </a:p>
          <a:p>
            <a:pPr>
              <a:lnSpc>
                <a:spcPct val="90000"/>
              </a:lnSpc>
            </a:pPr>
            <a:r>
              <a:rPr lang="en-US" sz="2800">
                <a:cs typeface="Times New Roman" pitchFamily="18" charset="0"/>
              </a:rPr>
              <a:t>Employee SSN and project number determines the hours per week that the employee works on the project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cs typeface="Times New Roman" pitchFamily="18" charset="0"/>
              </a:rPr>
              <a:t>{SSN, PNUMBER} </a:t>
            </a:r>
            <a:r>
              <a:rPr lang="en-US" sz="2400"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>
                <a:latin typeface="BostonII" charset="0"/>
                <a:cs typeface="Times New Roman" pitchFamily="18" charset="0"/>
              </a:rPr>
              <a:t> </a:t>
            </a:r>
            <a:r>
              <a:rPr lang="en-US" sz="2400">
                <a:cs typeface="Times New Roman" pitchFamily="18" charset="0"/>
              </a:rPr>
              <a:t>HOURS</a:t>
            </a:r>
          </a:p>
          <a:p>
            <a:pPr>
              <a:lnSpc>
                <a:spcPct val="90000"/>
              </a:lnSpc>
            </a:pP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304800" y="1447800"/>
            <a:ext cx="8534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/>
              <a:t>A functional dependency </a:t>
            </a:r>
            <a:r>
              <a:rPr lang="en-US" sz="2400" b="1" dirty="0"/>
              <a:t>A</a:t>
            </a:r>
            <a:r>
              <a:rPr lang="en-US" sz="2400" b="1" baseline="-25000" dirty="0"/>
              <a:t>1</a:t>
            </a:r>
            <a:r>
              <a:rPr lang="en-US" sz="2400" b="1" dirty="0"/>
              <a:t>A</a:t>
            </a:r>
            <a:r>
              <a:rPr lang="en-US" sz="2400" b="1" baseline="-25000" dirty="0"/>
              <a:t>2</a:t>
            </a:r>
            <a:r>
              <a:rPr lang="en-US" sz="2400" b="1" dirty="0"/>
              <a:t>…</a:t>
            </a:r>
            <a:r>
              <a:rPr lang="en-US" sz="2400" b="1" dirty="0" err="1"/>
              <a:t>A</a:t>
            </a:r>
            <a:r>
              <a:rPr lang="en-US" sz="2400" b="1" baseline="-25000" dirty="0" err="1"/>
              <a:t>n</a:t>
            </a:r>
            <a:r>
              <a:rPr lang="en-US" sz="2400" b="1" dirty="0" err="1">
                <a:sym typeface="Symbol" pitchFamily="18" charset="2"/>
              </a:rPr>
              <a:t>B</a:t>
            </a:r>
            <a:r>
              <a:rPr lang="en-US" sz="2400" dirty="0"/>
              <a:t> is said to be </a:t>
            </a:r>
            <a:r>
              <a:rPr lang="en-US" sz="2400" b="1" dirty="0"/>
              <a:t>trivial</a:t>
            </a:r>
            <a:r>
              <a:rPr lang="en-US" sz="2400" dirty="0"/>
              <a:t> if </a:t>
            </a:r>
            <a:r>
              <a:rPr lang="en-US" sz="2400" b="1" dirty="0"/>
              <a:t>B</a:t>
            </a:r>
            <a:r>
              <a:rPr lang="en-US" sz="2400" dirty="0"/>
              <a:t> is one of </a:t>
            </a:r>
            <a:r>
              <a:rPr lang="en-US" sz="2400" b="1" dirty="0"/>
              <a:t>A</a:t>
            </a:r>
            <a:r>
              <a:rPr lang="en-US" sz="2400" dirty="0"/>
              <a:t>’s.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/>
              <a:t>For example: </a:t>
            </a:r>
            <a:r>
              <a:rPr lang="en-US" sz="2000" b="1" dirty="0" smtClean="0"/>
              <a:t>title, </a:t>
            </a:r>
            <a:r>
              <a:rPr lang="en-US" sz="2000" b="1" dirty="0"/>
              <a:t>year </a:t>
            </a:r>
            <a:r>
              <a:rPr lang="en-US" sz="2000" b="1" dirty="0">
                <a:sym typeface="Symbol" pitchFamily="18" charset="2"/>
              </a:rPr>
              <a:t>title</a:t>
            </a:r>
            <a:r>
              <a:rPr lang="en-US" sz="2000" dirty="0">
                <a:sym typeface="Symbol" pitchFamily="18" charset="2"/>
              </a:rPr>
              <a:t> is a trivial dependency.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sym typeface="Symbol" pitchFamily="18" charset="2"/>
              </a:rPr>
              <a:t>We say that a dependency </a:t>
            </a:r>
            <a:r>
              <a:rPr lang="en-US" sz="2400" b="1" dirty="0"/>
              <a:t>A</a:t>
            </a:r>
            <a:r>
              <a:rPr lang="en-US" sz="2400" b="1" baseline="-25000" dirty="0"/>
              <a:t>1</a:t>
            </a:r>
            <a:r>
              <a:rPr lang="en-US" sz="2400" b="1" dirty="0"/>
              <a:t>A</a:t>
            </a:r>
            <a:r>
              <a:rPr lang="en-US" sz="2400" b="1" baseline="-25000" dirty="0"/>
              <a:t>2</a:t>
            </a:r>
            <a:r>
              <a:rPr lang="en-US" sz="2400" b="1" dirty="0"/>
              <a:t>…A</a:t>
            </a:r>
            <a:r>
              <a:rPr lang="en-US" sz="2400" b="1" baseline="-25000" dirty="0"/>
              <a:t>n</a:t>
            </a:r>
            <a:r>
              <a:rPr lang="en-US" sz="2400" b="1" dirty="0">
                <a:sym typeface="Symbol" pitchFamily="18" charset="2"/>
              </a:rPr>
              <a:t>B</a:t>
            </a:r>
            <a:r>
              <a:rPr lang="en-US" sz="2400" b="1" baseline="-25000" dirty="0">
                <a:sym typeface="Symbol" pitchFamily="18" charset="2"/>
              </a:rPr>
              <a:t>1</a:t>
            </a:r>
            <a:r>
              <a:rPr lang="en-US" sz="2400" b="1" dirty="0">
                <a:sym typeface="Symbol" pitchFamily="18" charset="2"/>
              </a:rPr>
              <a:t>B</a:t>
            </a:r>
            <a:r>
              <a:rPr lang="en-US" sz="2400" b="1" baseline="-25000" dirty="0">
                <a:sym typeface="Symbol" pitchFamily="18" charset="2"/>
              </a:rPr>
              <a:t>2</a:t>
            </a:r>
            <a:r>
              <a:rPr lang="en-US" sz="2400" b="1" dirty="0">
                <a:sym typeface="Symbol" pitchFamily="18" charset="2"/>
              </a:rPr>
              <a:t>…</a:t>
            </a:r>
            <a:r>
              <a:rPr lang="en-US" sz="2400" b="1" dirty="0" err="1">
                <a:sym typeface="Symbol" pitchFamily="18" charset="2"/>
              </a:rPr>
              <a:t>B</a:t>
            </a:r>
            <a:r>
              <a:rPr lang="en-US" sz="2400" b="1" baseline="-25000" dirty="0" err="1">
                <a:sym typeface="Symbol" pitchFamily="18" charset="2"/>
              </a:rPr>
              <a:t>m</a:t>
            </a:r>
            <a:r>
              <a:rPr lang="en-US" sz="2400" baseline="-25000" dirty="0"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is: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b="1" dirty="0">
                <a:sym typeface="Symbol" pitchFamily="18" charset="2"/>
              </a:rPr>
              <a:t>Trivial</a:t>
            </a:r>
            <a:r>
              <a:rPr lang="en-US" sz="2000" dirty="0">
                <a:sym typeface="Symbol" pitchFamily="18" charset="2"/>
              </a:rPr>
              <a:t> if the </a:t>
            </a:r>
            <a:r>
              <a:rPr lang="en-US" sz="2000" b="1" dirty="0">
                <a:sym typeface="Symbol" pitchFamily="18" charset="2"/>
              </a:rPr>
              <a:t>B</a:t>
            </a:r>
            <a:r>
              <a:rPr lang="en-US" sz="2000" dirty="0">
                <a:sym typeface="Symbol" pitchFamily="18" charset="2"/>
              </a:rPr>
              <a:t>’s are subset of </a:t>
            </a:r>
            <a:r>
              <a:rPr lang="en-US" sz="2000" b="1" dirty="0">
                <a:sym typeface="Symbol" pitchFamily="18" charset="2"/>
              </a:rPr>
              <a:t>A</a:t>
            </a:r>
            <a:r>
              <a:rPr lang="en-US" sz="2000" dirty="0">
                <a:sym typeface="Symbol" pitchFamily="18" charset="2"/>
              </a:rPr>
              <a:t>’s.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b="1" dirty="0">
                <a:sym typeface="Symbol" pitchFamily="18" charset="2"/>
              </a:rPr>
              <a:t>Nontrivial</a:t>
            </a:r>
            <a:r>
              <a:rPr lang="en-US" sz="2000" dirty="0">
                <a:sym typeface="Symbol" pitchFamily="18" charset="2"/>
              </a:rPr>
              <a:t> if at least one of the </a:t>
            </a:r>
            <a:r>
              <a:rPr lang="en-US" sz="2000" b="1" dirty="0">
                <a:sym typeface="Symbol" pitchFamily="18" charset="2"/>
              </a:rPr>
              <a:t>B</a:t>
            </a:r>
            <a:r>
              <a:rPr lang="en-US" sz="2000" dirty="0">
                <a:sym typeface="Symbol" pitchFamily="18" charset="2"/>
              </a:rPr>
              <a:t>’s is not among the </a:t>
            </a:r>
            <a:r>
              <a:rPr lang="en-US" sz="2000" b="1" dirty="0">
                <a:sym typeface="Symbol" pitchFamily="18" charset="2"/>
              </a:rPr>
              <a:t>A</a:t>
            </a:r>
            <a:r>
              <a:rPr lang="en-US" sz="2000" dirty="0">
                <a:sym typeface="Symbol" pitchFamily="18" charset="2"/>
              </a:rPr>
              <a:t>’s.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b="1" dirty="0">
                <a:sym typeface="Symbol" pitchFamily="18" charset="2"/>
              </a:rPr>
              <a:t>Completely nontrivial</a:t>
            </a:r>
            <a:r>
              <a:rPr lang="en-US" sz="2000" dirty="0">
                <a:sym typeface="Symbol" pitchFamily="18" charset="2"/>
              </a:rPr>
              <a:t> if none of the </a:t>
            </a:r>
            <a:r>
              <a:rPr lang="en-US" sz="2000" b="1" dirty="0">
                <a:sym typeface="Symbol" pitchFamily="18" charset="2"/>
              </a:rPr>
              <a:t>B</a:t>
            </a:r>
            <a:r>
              <a:rPr lang="en-US" sz="2000" dirty="0">
                <a:sym typeface="Symbol" pitchFamily="18" charset="2"/>
              </a:rPr>
              <a:t>’s is also one of the </a:t>
            </a:r>
            <a:r>
              <a:rPr lang="en-US" sz="2000" b="1" dirty="0">
                <a:sym typeface="Symbol" pitchFamily="18" charset="2"/>
              </a:rPr>
              <a:t>A</a:t>
            </a:r>
            <a:r>
              <a:rPr lang="en-US" sz="2000" dirty="0">
                <a:sym typeface="Symbol" pitchFamily="18" charset="2"/>
              </a:rPr>
              <a:t>’s.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2000" dirty="0"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sym typeface="Symbol" pitchFamily="18" charset="2"/>
              </a:rPr>
              <a:t>Thus </a:t>
            </a:r>
            <a:r>
              <a:rPr lang="en-US" sz="2400" b="1" dirty="0" smtClean="0">
                <a:sym typeface="Symbol" pitchFamily="18" charset="2"/>
              </a:rPr>
              <a:t>title, </a:t>
            </a:r>
            <a:r>
              <a:rPr lang="en-US" sz="2400" b="1" dirty="0">
                <a:sym typeface="Symbol" pitchFamily="18" charset="2"/>
              </a:rPr>
              <a:t>year  year </a:t>
            </a:r>
            <a:r>
              <a:rPr lang="en-US" sz="2400" b="1" dirty="0" smtClean="0">
                <a:sym typeface="Symbol" pitchFamily="18" charset="2"/>
              </a:rPr>
              <a:t>,length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is nontrivial but not completely nontrivial. 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sym typeface="Symbol" pitchFamily="18" charset="2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457200" y="228600"/>
            <a:ext cx="7848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4400">
                <a:solidFill>
                  <a:schemeClr val="accent2"/>
                </a:solidFill>
              </a:rPr>
              <a:t>Trivial Dependencies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Keys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 smtClean="0"/>
              <a:t>   A </a:t>
            </a:r>
            <a:r>
              <a:rPr lang="en-US" dirty="0"/>
              <a:t>functional dependency allows us to express constraints that </a:t>
            </a:r>
            <a:r>
              <a:rPr lang="en-US" b="1" dirty="0"/>
              <a:t>uniquely identify the values of certain attributes. </a:t>
            </a:r>
            <a:endParaRPr lang="en-US" b="1" dirty="0" smtClean="0"/>
          </a:p>
          <a:p>
            <a:pPr>
              <a:buFont typeface="Wingdings" pitchFamily="2" charset="2"/>
              <a:buNone/>
            </a:pPr>
            <a:r>
              <a:rPr lang="en-US" dirty="0" smtClean="0"/>
              <a:t>   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Whereas a key is a set of attributes that uniquely </a:t>
            </a:r>
            <a:r>
              <a:rPr lang="en-US" b="1" dirty="0" smtClean="0"/>
              <a:t>identifies an entire tuple.</a:t>
            </a:r>
            <a:endParaRPr lang="en-US" b="1" dirty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dirty="0" smtClean="0"/>
              <a:t>   However</a:t>
            </a:r>
            <a:r>
              <a:rPr lang="en-US" dirty="0"/>
              <a:t>, a candidate key is always a determinant, but a determinant doesn’t need to be a key.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671</TotalTime>
  <Words>1002</Words>
  <Application>Microsoft Office PowerPoint</Application>
  <PresentationFormat>On-screen Show (4:3)</PresentationFormat>
  <Paragraphs>191</Paragraphs>
  <Slides>23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Flow</vt:lpstr>
      <vt:lpstr>Document</vt:lpstr>
      <vt:lpstr>       Functional             Dependency</vt:lpstr>
      <vt:lpstr>Functional Dependence</vt:lpstr>
      <vt:lpstr>Example: Functional Dependency</vt:lpstr>
      <vt:lpstr>Examples</vt:lpstr>
      <vt:lpstr>Functional Dependency</vt:lpstr>
      <vt:lpstr>Functional Dependency</vt:lpstr>
      <vt:lpstr>Examples of FD constraints </vt:lpstr>
      <vt:lpstr>PowerPoint Presentation</vt:lpstr>
      <vt:lpstr>Keys</vt:lpstr>
      <vt:lpstr>Closure</vt:lpstr>
      <vt:lpstr>Axioms</vt:lpstr>
      <vt:lpstr>Armstrong’s Axioms</vt:lpstr>
      <vt:lpstr>Derived Theorems from Armstrong’s Axioms</vt:lpstr>
      <vt:lpstr>Examples of Armstrong’s Axioms</vt:lpstr>
      <vt:lpstr>Example: Closure of set F of functional dependencies </vt:lpstr>
      <vt:lpstr>PowerPoint Presentation</vt:lpstr>
      <vt:lpstr>PowerPoint Presentation</vt:lpstr>
      <vt:lpstr>Closure</vt:lpstr>
      <vt:lpstr>Closure</vt:lpstr>
      <vt:lpstr>PowerPoint Presentation</vt:lpstr>
      <vt:lpstr>Example</vt:lpstr>
      <vt:lpstr>Example</vt:lpstr>
      <vt:lpstr>Other</vt:lpstr>
    </vt:vector>
  </TitlesOfParts>
  <Company>Jiitu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Functional             Dependency</dc:title>
  <dc:creator>aditi.sharma</dc:creator>
  <cp:lastModifiedBy>SangeetaPC</cp:lastModifiedBy>
  <cp:revision>201</cp:revision>
  <dcterms:created xsi:type="dcterms:W3CDTF">2013-09-25T05:20:18Z</dcterms:created>
  <dcterms:modified xsi:type="dcterms:W3CDTF">2017-11-08T04:57:31Z</dcterms:modified>
</cp:coreProperties>
</file>