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80" r:id="rId3"/>
    <p:sldId id="281" r:id="rId4"/>
    <p:sldId id="283" r:id="rId5"/>
    <p:sldId id="286" r:id="rId6"/>
    <p:sldId id="319" r:id="rId7"/>
    <p:sldId id="348" r:id="rId8"/>
    <p:sldId id="349" r:id="rId9"/>
    <p:sldId id="350" r:id="rId10"/>
    <p:sldId id="353" r:id="rId11"/>
    <p:sldId id="351" r:id="rId12"/>
    <p:sldId id="352" r:id="rId13"/>
    <p:sldId id="288" r:id="rId14"/>
    <p:sldId id="320" r:id="rId15"/>
    <p:sldId id="290" r:id="rId16"/>
    <p:sldId id="321" r:id="rId17"/>
    <p:sldId id="360" r:id="rId18"/>
    <p:sldId id="356" r:id="rId19"/>
    <p:sldId id="357" r:id="rId20"/>
    <p:sldId id="291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97" r:id="rId45"/>
    <p:sldId id="398" r:id="rId46"/>
    <p:sldId id="384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C4262-AB71-456D-A66B-CC5B5BE11BF1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64456-6C78-492D-A893-5ECB9040D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601A1-2C87-4818-9BC5-F15214DE7917}" type="slidenum">
              <a:rPr lang="en-GB"/>
              <a:pPr/>
              <a:t>7</a:t>
            </a:fld>
            <a:endParaRPr lang="en-GB"/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884613" y="87058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5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9525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3884613" y="8705850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5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0" y="8705850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3884613" y="3175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3884613" y="8704263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21</a:t>
            </a:r>
          </a:p>
        </p:txBody>
      </p: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0" y="8704263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0" y="3175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3884613" y="0"/>
            <a:ext cx="2973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9" name="Rectangle 15"/>
          <p:cNvSpPr>
            <a:spLocks noChangeArrowheads="1"/>
          </p:cNvSpPr>
          <p:nvPr/>
        </p:nvSpPr>
        <p:spPr bwMode="auto">
          <a:xfrm>
            <a:off x="3884613" y="8682038"/>
            <a:ext cx="297338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7</a:t>
            </a:r>
          </a:p>
        </p:txBody>
      </p:sp>
      <p:sp>
        <p:nvSpPr>
          <p:cNvPr id="190480" name="Rectangle 16"/>
          <p:cNvSpPr>
            <a:spLocks noChangeArrowheads="1"/>
          </p:cNvSpPr>
          <p:nvPr/>
        </p:nvSpPr>
        <p:spPr bwMode="auto">
          <a:xfrm>
            <a:off x="0" y="86820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1" name="Rectangle 17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3884613" y="1588"/>
            <a:ext cx="2973387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884613" y="8701088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7</a:t>
            </a:r>
          </a:p>
        </p:txBody>
      </p:sp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0" y="8701088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5" name="Rectangle 21"/>
          <p:cNvSpPr>
            <a:spLocks noChangeArrowheads="1"/>
          </p:cNvSpPr>
          <p:nvPr/>
        </p:nvSpPr>
        <p:spPr bwMode="auto">
          <a:xfrm>
            <a:off x="0" y="1588"/>
            <a:ext cx="2971800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6" name="Rectangle 2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0487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8163"/>
            <a:ext cx="5030787" cy="31527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Synthesize: combine separate elements into a single unit</a:t>
            </a:r>
            <a:endParaRPr lang="en-US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8D58-94A9-4EC1-ABF5-FF4F5DF5BDF7}" type="slidenum">
              <a:rPr lang="en-US"/>
              <a:pPr/>
              <a:t>55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443AF-18F5-461B-B3DD-7442D58ACB2B}" type="slidenum">
              <a:rPr lang="en-GB"/>
              <a:pPr/>
              <a:t>8</a:t>
            </a:fld>
            <a:endParaRPr lang="en-GB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3884613" y="87058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6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9525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3884613" y="8705850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6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0" y="8705850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0" y="63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3884613" y="3175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3884613" y="8704263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22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0" y="8704263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0" y="3175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3884613" y="0"/>
            <a:ext cx="2973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3884613" y="8682038"/>
            <a:ext cx="297338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8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0" y="86820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3884613" y="1588"/>
            <a:ext cx="2973387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3884613" y="8701088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8</a:t>
            </a:r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0" y="8701088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0" y="1588"/>
            <a:ext cx="2971800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34" name="Rectangle 2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253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8163"/>
            <a:ext cx="5030787" cy="31527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99B1B-AD0F-4D0E-AE8B-C254B49764B4}" type="slidenum">
              <a:rPr lang="en-GB"/>
              <a:pPr/>
              <a:t>9</a:t>
            </a:fld>
            <a:endParaRPr lang="en-GB"/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3884613" y="87058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7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0" y="9525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884613" y="8705850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7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0" y="8705850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0" y="63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3884613" y="3175"/>
            <a:ext cx="2973387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3884613" y="8704263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23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0" y="8704263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3" name="Rectangle 13"/>
          <p:cNvSpPr>
            <a:spLocks noChangeArrowheads="1"/>
          </p:cNvSpPr>
          <p:nvPr/>
        </p:nvSpPr>
        <p:spPr bwMode="auto">
          <a:xfrm>
            <a:off x="0" y="3175"/>
            <a:ext cx="2971800" cy="430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3884613" y="0"/>
            <a:ext cx="2973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884613" y="8682038"/>
            <a:ext cx="2973387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9</a:t>
            </a:r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0" y="86820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Rectangle 18"/>
          <p:cNvSpPr>
            <a:spLocks noChangeArrowheads="1"/>
          </p:cNvSpPr>
          <p:nvPr/>
        </p:nvSpPr>
        <p:spPr bwMode="auto">
          <a:xfrm>
            <a:off x="3884613" y="1588"/>
            <a:ext cx="2973387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79" name="Rectangle 19"/>
          <p:cNvSpPr>
            <a:spLocks noChangeArrowheads="1"/>
          </p:cNvSpPr>
          <p:nvPr/>
        </p:nvSpPr>
        <p:spPr bwMode="auto">
          <a:xfrm>
            <a:off x="3884613" y="8701088"/>
            <a:ext cx="2973387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9</a:t>
            </a:r>
          </a:p>
        </p:txBody>
      </p:sp>
      <p:sp>
        <p:nvSpPr>
          <p:cNvPr id="194580" name="Rectangle 20"/>
          <p:cNvSpPr>
            <a:spLocks noChangeArrowheads="1"/>
          </p:cNvSpPr>
          <p:nvPr/>
        </p:nvSpPr>
        <p:spPr bwMode="auto">
          <a:xfrm>
            <a:off x="0" y="8701088"/>
            <a:ext cx="29718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1" name="Rectangle 21"/>
          <p:cNvSpPr>
            <a:spLocks noChangeArrowheads="1"/>
          </p:cNvSpPr>
          <p:nvPr/>
        </p:nvSpPr>
        <p:spPr bwMode="auto">
          <a:xfrm>
            <a:off x="0" y="1588"/>
            <a:ext cx="2971800" cy="43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2" name="Rectangle 2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9458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8163"/>
            <a:ext cx="5030787" cy="31527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D2A9-1376-4225-B560-51B93F9D91B4}" type="slidenum">
              <a:rPr lang="en-GB"/>
              <a:pPr/>
              <a:t>11</a:t>
            </a:fld>
            <a:endParaRPr lang="en-GB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3884613" y="87058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14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0" y="9525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3884613" y="8705850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14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0" y="8705850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0" y="63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89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9750"/>
            <a:ext cx="5030787" cy="31527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5809A-C6B3-4F8D-81CD-A017B2D32C5A}" type="slidenum">
              <a:rPr lang="en-GB"/>
              <a:pPr/>
              <a:t>12</a:t>
            </a:fld>
            <a:endParaRPr lang="en-GB"/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884613" y="87058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15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9525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3884613" y="6350"/>
            <a:ext cx="297338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3884613" y="8705850"/>
            <a:ext cx="2973387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 eaLnBrk="0" hangingPunct="0"/>
            <a:r>
              <a:rPr lang="en-GB" sz="1000" i="1">
                <a:latin typeface="Times New Roman" pitchFamily="18" charset="0"/>
              </a:rPr>
              <a:t>15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0" y="8705850"/>
            <a:ext cx="2971800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0" y="6350"/>
            <a:ext cx="297180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54" name="Rectangle 1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109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9750"/>
            <a:ext cx="5030787" cy="31527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EDE6-B8BB-4203-8493-648048B39E8B}" type="slidenum">
              <a:rPr lang="en-CA"/>
              <a:pPr/>
              <a:t>47</a:t>
            </a:fld>
            <a:endParaRPr lang="en-CA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B416C-D375-4138-BA6C-144E72FBE75C}" type="slidenum">
              <a:rPr lang="en-CA"/>
              <a:pPr/>
              <a:t>50</a:t>
            </a:fld>
            <a:endParaRPr lang="en-CA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7F4D55-24AD-4A06-8408-384B53825F16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526F90-770A-4F16-B62D-9101F74F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2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51648" cy="1828800"/>
          </a:xfrm>
        </p:spPr>
        <p:txBody>
          <a:bodyPr/>
          <a:lstStyle/>
          <a:p>
            <a:pPr algn="l"/>
            <a:r>
              <a:rPr lang="en-US" dirty="0" smtClean="0">
                <a:cs typeface="Times New Roman" pitchFamily="18" charset="0"/>
              </a:rPr>
              <a:t>Database Design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  EXAMPLE 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Consider the relation: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    </a:t>
            </a:r>
            <a:r>
              <a:rPr lang="en-US" sz="2400" b="1" dirty="0">
                <a:cs typeface="Times New Roman" pitchFamily="18" charset="0"/>
              </a:rPr>
              <a:t>EMP_PROJ ( </a:t>
            </a:r>
            <a:r>
              <a:rPr lang="en-US" sz="2400" b="1" u="sng" dirty="0" err="1">
                <a:cs typeface="Times New Roman" pitchFamily="18" charset="0"/>
              </a:rPr>
              <a:t>Emp</a:t>
            </a:r>
            <a:r>
              <a:rPr lang="en-US" sz="2400" b="1" u="sng" dirty="0">
                <a:cs typeface="Times New Roman" pitchFamily="18" charset="0"/>
              </a:rPr>
              <a:t>#, </a:t>
            </a:r>
            <a:r>
              <a:rPr lang="en-US" sz="2400" b="1" u="sng" dirty="0" err="1">
                <a:cs typeface="Times New Roman" pitchFamily="18" charset="0"/>
              </a:rPr>
              <a:t>Proj</a:t>
            </a:r>
            <a:r>
              <a:rPr lang="en-US" sz="2400" b="1" u="sng" dirty="0">
                <a:cs typeface="Times New Roman" pitchFamily="18" charset="0"/>
              </a:rPr>
              <a:t>#,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Ename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Pname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No_hours</a:t>
            </a:r>
            <a:r>
              <a:rPr lang="en-US" sz="2400" b="1" dirty="0">
                <a:cs typeface="Times New Roman" pitchFamily="18" charset="0"/>
              </a:rPr>
              <a:t>)</a:t>
            </a:r>
            <a:r>
              <a:rPr lang="en-US" sz="2400" b="1" dirty="0"/>
              <a:t> </a:t>
            </a:r>
            <a:endParaRPr lang="en-US" sz="2000" b="1" dirty="0" smtClean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 lvl="1"/>
            <a:r>
              <a:rPr lang="en-US" sz="2400" b="1" dirty="0" smtClean="0">
                <a:cs typeface="Times New Roman" pitchFamily="18" charset="0"/>
              </a:rPr>
              <a:t>Update/Modify </a:t>
            </a:r>
            <a:r>
              <a:rPr lang="en-US" sz="2400" b="1" dirty="0">
                <a:cs typeface="Times New Roman" pitchFamily="18" charset="0"/>
              </a:rPr>
              <a:t>Anomaly</a:t>
            </a:r>
            <a:r>
              <a:rPr lang="en-US" sz="2400" dirty="0"/>
              <a:t> 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Changing the name of  project number P1 from “Billing” to “Customer-Accounting” may cause this update to be made for all 100 employees working on project P1</a:t>
            </a:r>
          </a:p>
          <a:p>
            <a:pPr lvl="1"/>
            <a:r>
              <a:rPr lang="en-US" sz="2400" b="1" dirty="0">
                <a:cs typeface="Times New Roman" pitchFamily="18" charset="0"/>
              </a:rPr>
              <a:t>Insert Anomaly</a:t>
            </a:r>
            <a:r>
              <a:rPr lang="en-US" sz="2400" dirty="0"/>
              <a:t> 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Cannot insert a project unless an employee is assigned to .</a:t>
            </a:r>
          </a:p>
          <a:p>
            <a:pPr lvl="2"/>
            <a:r>
              <a:rPr lang="en-US" sz="2000" dirty="0">
                <a:cs typeface="Times New Roman" pitchFamily="18" charset="0"/>
              </a:rPr>
              <a:t>Inversely- Cannot insert an employee unless he/she is assigned to a project.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/>
            <a:r>
              <a:rPr lang="en-US" b="1" dirty="0" smtClean="0">
                <a:cs typeface="Times New Roman" pitchFamily="18" charset="0"/>
              </a:rPr>
              <a:t>Delete Anomaly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2"/>
            <a:r>
              <a:rPr lang="en-US" sz="2000" dirty="0" smtClean="0">
                <a:cs typeface="Times New Roman" pitchFamily="18" charset="0"/>
              </a:rPr>
              <a:t>When a project is deleted, it will result in deleting all the employees who work on that project. </a:t>
            </a:r>
          </a:p>
          <a:p>
            <a:pPr lvl="2"/>
            <a:r>
              <a:rPr lang="en-US" sz="2000" dirty="0" smtClean="0">
                <a:cs typeface="Times New Roman" pitchFamily="18" charset="0"/>
              </a:rPr>
              <a:t>Alternately, if an employee is the sole employee on a project, deleting that employee would result in deleting the corresponding project.</a:t>
            </a:r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Relations for Anomalies!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every </a:t>
            </a:r>
            <a:r>
              <a:rPr lang="en-GB" dirty="0" err="1"/>
              <a:t>Tuple</a:t>
            </a:r>
            <a:r>
              <a:rPr lang="en-GB" dirty="0"/>
              <a:t> unique?</a:t>
            </a:r>
          </a:p>
          <a:p>
            <a:r>
              <a:rPr lang="en-GB" dirty="0" smtClean="0"/>
              <a:t>data </a:t>
            </a:r>
            <a:r>
              <a:rPr lang="en-GB" dirty="0"/>
              <a:t>cells atomic?</a:t>
            </a:r>
          </a:p>
          <a:p>
            <a:r>
              <a:rPr lang="en-GB" dirty="0"/>
              <a:t>for Relations with single-attribute keys:</a:t>
            </a:r>
          </a:p>
          <a:p>
            <a:pPr lvl="1"/>
            <a:r>
              <a:rPr lang="en-GB" dirty="0"/>
              <a:t>every Attribute depends upon the Primary Key?</a:t>
            </a:r>
          </a:p>
          <a:p>
            <a:r>
              <a:rPr lang="en-GB" dirty="0"/>
              <a:t>for Relations with composite </a:t>
            </a:r>
            <a:r>
              <a:rPr lang="en-GB" dirty="0" smtClean="0"/>
              <a:t>primary keys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every Attribute depends upon all of the Composite Key?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checks fail?</a:t>
            </a:r>
          </a:p>
        </p:txBody>
      </p:sp>
      <p:sp>
        <p:nvSpPr>
          <p:cNvPr id="20992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If any Relation fails ‘checks’:</a:t>
            </a:r>
          </a:p>
          <a:p>
            <a:pPr lvl="1"/>
            <a:r>
              <a:rPr lang="en-GB" dirty="0"/>
              <a:t>especially those checking dependency.</a:t>
            </a:r>
          </a:p>
          <a:p>
            <a:r>
              <a:rPr lang="en-GB" dirty="0"/>
              <a:t>we MUST split that Relation into multiple Relations:</a:t>
            </a:r>
          </a:p>
          <a:p>
            <a:pPr lvl="1"/>
            <a:r>
              <a:rPr lang="en-GB" dirty="0"/>
              <a:t>until they pass the tests.</a:t>
            </a:r>
          </a:p>
          <a:p>
            <a:r>
              <a:rPr lang="en-GB" dirty="0"/>
              <a:t>but MUST remember to leave behind a Foreign Key:</a:t>
            </a:r>
          </a:p>
          <a:p>
            <a:pPr lvl="1"/>
            <a:r>
              <a:rPr lang="en-GB" dirty="0"/>
              <a:t>to ‘point’ forwards to the Primary Key of the ‘new’ split-off Relation.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 3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placing attributes in a base relation whose values may frequently be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en-US" dirty="0" smtClean="0"/>
              <a:t>If NULLs are unavoidable:</a:t>
            </a:r>
          </a:p>
          <a:p>
            <a:pPr lvl="1"/>
            <a:r>
              <a:rPr lang="en-US" dirty="0" smtClean="0"/>
              <a:t>Make sure that they apply in exceptional cases only, not to a majority of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in Tuples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May group many attributes together and</a:t>
            </a:r>
          </a:p>
          <a:p>
            <a:pPr lvl="1"/>
            <a:r>
              <a:rPr lang="en-US" dirty="0" smtClean="0"/>
              <a:t>Can end up with many NULLs</a:t>
            </a:r>
          </a:p>
          <a:p>
            <a:r>
              <a:rPr lang="en-US" dirty="0" smtClean="0"/>
              <a:t>Problems with NULLs</a:t>
            </a:r>
          </a:p>
          <a:p>
            <a:pPr lvl="1"/>
            <a:r>
              <a:rPr lang="en-US" dirty="0" smtClean="0"/>
              <a:t>Wasted storage space</a:t>
            </a:r>
          </a:p>
          <a:p>
            <a:pPr lvl="1"/>
            <a:r>
              <a:rPr lang="en-US" dirty="0" smtClean="0"/>
              <a:t>Problems understanding meaning, it can be known but absent or unknown</a:t>
            </a:r>
          </a:p>
          <a:p>
            <a:pPr lvl="1"/>
            <a:r>
              <a:rPr lang="en-US" dirty="0" smtClean="0"/>
              <a:t>Problem in running aggregate queries like count,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 4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relation schemas to be joined with equality conditions on attributes that are appropriately related </a:t>
            </a:r>
          </a:p>
          <a:p>
            <a:pPr lvl="1"/>
            <a:r>
              <a:rPr lang="en-US" dirty="0" smtClean="0"/>
              <a:t>Guarantees that </a:t>
            </a:r>
            <a:r>
              <a:rPr lang="en-US" dirty="0" smtClean="0">
                <a:solidFill>
                  <a:srgbClr val="FF0000"/>
                </a:solidFill>
              </a:rPr>
              <a:t>no spurious tuples </a:t>
            </a:r>
            <a:r>
              <a:rPr lang="en-US" dirty="0" smtClean="0"/>
              <a:t>are generated</a:t>
            </a:r>
          </a:p>
          <a:p>
            <a:pPr lvl="1"/>
            <a:r>
              <a:rPr lang="en-US" dirty="0" smtClean="0"/>
              <a:t>A spurious tuple is a record in database that get created when two tables are joined badly. </a:t>
            </a:r>
            <a:r>
              <a:rPr lang="en-US" dirty="0" smtClean="0">
                <a:solidFill>
                  <a:srgbClr val="0070C0"/>
                </a:solidFill>
              </a:rPr>
              <a:t>Spurious tuples are created when two tables are joined on attributes that are neither primary keys nor foreign keys.</a:t>
            </a:r>
          </a:p>
          <a:p>
            <a:r>
              <a:rPr lang="en-US" dirty="0" smtClean="0"/>
              <a:t>Avoid relations that contain matching attributes that are not (foreign key, primary key)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Generation of Spurious Tuples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NATURAL JOIN </a:t>
            </a:r>
          </a:p>
          <a:p>
            <a:pPr lvl="1"/>
            <a:r>
              <a:rPr lang="en-US" dirty="0" smtClean="0"/>
              <a:t>Result produces many more tuples than the original set of tuples in EMP_PROJ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spurious tuples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Represent spurious information that is not valid</a:t>
            </a:r>
          </a:p>
          <a:p>
            <a:pPr lvl="1"/>
            <a:r>
              <a:rPr lang="en-US" dirty="0" smtClean="0"/>
              <a:t>No spurious tuples should be generated by doing a natural-join of any relations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7200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62000"/>
            <a:ext cx="7800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191000" y="2133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7881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731166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038600"/>
            <a:ext cx="68484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1676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Join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5334000"/>
            <a:ext cx="142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685800"/>
            <a:ext cx="6629400" cy="152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066800"/>
            <a:ext cx="6629400" cy="2286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" y="838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04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Spurious tuples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Levels at which we can discuss </a:t>
            </a:r>
            <a:r>
              <a:rPr lang="en-US" i="1" dirty="0" smtClean="0"/>
              <a:t>goodness</a:t>
            </a:r>
            <a:r>
              <a:rPr lang="en-US" dirty="0" smtClean="0"/>
              <a:t> of relation schemas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Logical (or conceptual) level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Implementation (or physical storage) level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Approaches to database design: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Bottom-up or top-down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 and Discussion of Design Guidelines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Anomalies cause redundant work to be done</a:t>
            </a:r>
          </a:p>
          <a:p>
            <a:r>
              <a:rPr lang="en-US" smtClean="0"/>
              <a:t>Waste of storage space due to NULLs </a:t>
            </a:r>
          </a:p>
          <a:p>
            <a:r>
              <a:rPr lang="en-US" smtClean="0"/>
              <a:t>Difficulty of performing operations and joins due to NULL values</a:t>
            </a:r>
          </a:p>
          <a:p>
            <a:r>
              <a:rPr lang="en-US" smtClean="0"/>
              <a:t>Generation of invalid and spurious data during joins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57400"/>
            <a:ext cx="7851648" cy="1828800"/>
          </a:xfrm>
        </p:spPr>
        <p:txBody>
          <a:bodyPr/>
          <a:lstStyle/>
          <a:p>
            <a:pPr algn="l"/>
            <a:r>
              <a:rPr lang="en-US" dirty="0" smtClean="0"/>
              <a:t>       Functional </a:t>
            </a:r>
            <a:br>
              <a:rPr lang="en-US" dirty="0" smtClean="0"/>
            </a:br>
            <a:r>
              <a:rPr lang="en-US" dirty="0" smtClean="0"/>
              <a:t>           Dependency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793037" cy="768350"/>
          </a:xfrm>
        </p:spPr>
        <p:txBody>
          <a:bodyPr>
            <a:normAutofit/>
          </a:bodyPr>
          <a:lstStyle/>
          <a:p>
            <a:r>
              <a:rPr lang="en-US" dirty="0">
                <a:cs typeface="Angsana New" pitchFamily="18" charset="-34"/>
              </a:rPr>
              <a:t>Functional 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44675"/>
            <a:ext cx="8415338" cy="475297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 relation including attribute A and B,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 is functional dependent on A 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for every valid occurrence, the value A determines the value B</a:t>
            </a:r>
            <a:endParaRPr lang="en-US" sz="28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is ‘Functional Dependent on’ A, then A ‘is the determinant of B’</a:t>
            </a:r>
          </a:p>
          <a:p>
            <a:pPr lvl="1"/>
            <a:r>
              <a:rPr lang="en-US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All fields are functionally dependent on the primary key – or indeed any candidate key – be definition.</a:t>
            </a:r>
          </a:p>
        </p:txBody>
      </p:sp>
      <p:pic>
        <p:nvPicPr>
          <p:cNvPr id="4" name="Picture 6" descr="DS3-Figure 13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181600"/>
            <a:ext cx="71628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04310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609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GB" b="1" dirty="0" smtClean="0"/>
              <a:t>Example: </a:t>
            </a:r>
            <a:r>
              <a:rPr lang="en-GB" b="1" dirty="0"/>
              <a:t>Functional Dependency</a:t>
            </a:r>
          </a:p>
        </p:txBody>
      </p:sp>
      <p:pic>
        <p:nvPicPr>
          <p:cNvPr id="32778" name="Picture 10" descr="C13NF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34996" t="658"/>
          <a:stretch>
            <a:fillRect/>
          </a:stretch>
        </p:blipFill>
        <p:spPr>
          <a:xfrm>
            <a:off x="762000" y="914400"/>
            <a:ext cx="7086600" cy="564679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362357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704088"/>
            <a:ext cx="8229600" cy="1143000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Examples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3810000" cy="2165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000" dirty="0">
                <a:ea typeface="PMingLiU" pitchFamily="18" charset="-120"/>
              </a:rPr>
              <a:t/>
            </a:r>
            <a:br>
              <a:rPr lang="en-US" altLang="zh-TW" sz="2000" dirty="0">
                <a:ea typeface="PMingLiU" pitchFamily="18" charset="-120"/>
              </a:rPr>
            </a:br>
            <a:r>
              <a:rPr lang="en-US" altLang="zh-TW" sz="2000" dirty="0">
                <a:ea typeface="PMingLiU" pitchFamily="18" charset="-120"/>
              </a:rPr>
              <a:t>loan-number </a:t>
            </a: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 amount</a:t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loan-number  branch-name</a:t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sz="2000" dirty="0">
                <a:ea typeface="PMingLiU" pitchFamily="18" charset="-120"/>
                <a:sym typeface="Symbol" pitchFamily="18" charset="2"/>
              </a:rPr>
            </a:b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loan-number </a:t>
            </a:r>
            <a:r>
              <a:rPr lang="en-US" altLang="zh-TW" sz="2000" dirty="0" smtClean="0">
                <a:ea typeface="PMingLiU" pitchFamily="18" charset="-120"/>
                <a:sym typeface="Symbol" pitchFamily="18" charset="2"/>
              </a:rPr>
              <a:t>  </a:t>
            </a:r>
            <a:r>
              <a:rPr lang="en-US" altLang="zh-TW" sz="2000" dirty="0">
                <a:ea typeface="PMingLiU" pitchFamily="18" charset="-120"/>
                <a:sym typeface="Symbol" pitchFamily="18" charset="2"/>
              </a:rPr>
              <a:t>customer-name</a:t>
            </a:r>
            <a:endParaRPr lang="en-US" altLang="zh-TW" sz="2000" dirty="0">
              <a:ea typeface="PMingLiU" pitchFamily="18" charset="-120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828800" y="2667000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sz="2400" dirty="0" smtClean="0">
                <a:latin typeface="Tahoma" pitchFamily="34" charset="0"/>
                <a:ea typeface="PMingLiU" pitchFamily="18" charset="-120"/>
                <a:sym typeface="Symbol" pitchFamily="18" charset="2"/>
              </a:rPr>
              <a:t>  </a:t>
            </a:r>
            <a:endParaRPr kumimoji="1" lang="en-US" sz="2400" dirty="0">
              <a:latin typeface="Tahoma" pitchFamily="34" charset="0"/>
              <a:ea typeface="PMingLiU" pitchFamily="18" charset="-120"/>
              <a:sym typeface="Symbol" pitchFamily="18" charset="2"/>
            </a:endParaRP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676399" y="3581400"/>
          <a:ext cx="535412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3" imgW="4366909" imgH="1925913" progId="Word.Document.8">
                  <p:embed/>
                </p:oleObj>
              </mc:Choice>
              <mc:Fallback>
                <p:oleObj name="Document" r:id="rId3" imgW="4366909" imgH="1925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3581400"/>
                        <a:ext cx="5354129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584200" y="2266950"/>
            <a:ext cx="8061325" cy="1543050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Times New Roman" pitchFamily="18" charset="0"/>
              </a:rPr>
              <a:t>Functional Dependency</a:t>
            </a:r>
            <a:endParaRPr lang="en-US" dirty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4838" y="2293938"/>
            <a:ext cx="8016875" cy="13636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 dirty="0">
                <a:solidFill>
                  <a:srgbClr val="0000FF"/>
                </a:solidFill>
                <a:latin typeface="Times New Roman" pitchFamily="18" charset="0"/>
              </a:rPr>
              <a:t>Full Functional Dependency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Only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of relevance with composite determinants. </a:t>
            </a:r>
            <a:endParaRPr lang="en-US" sz="22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dirty="0" smtClean="0">
                <a:solidFill>
                  <a:schemeClr val="tx2"/>
                </a:solidFill>
                <a:latin typeface="Times New Roman" pitchFamily="18" charset="0"/>
              </a:rPr>
              <a:t>This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is the situation when it is necessary to use all the attributes of the composite determinant to identify its object uniquely.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8600" y="4343399"/>
            <a:ext cx="3555147" cy="1792192"/>
            <a:chOff x="336" y="2302"/>
            <a:chExt cx="1735" cy="1128"/>
          </a:xfrm>
        </p:grpSpPr>
        <p:sp>
          <p:nvSpPr>
            <p:cNvPr id="274442" name="Text Box 10"/>
            <p:cNvSpPr txBox="1">
              <a:spLocks noChangeArrowheads="1"/>
            </p:cNvSpPr>
            <p:nvPr/>
          </p:nvSpPr>
          <p:spPr bwMode="auto">
            <a:xfrm>
              <a:off x="336" y="2590"/>
              <a:ext cx="1735" cy="8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</a:rPr>
                <a:t>order#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	  </a:t>
              </a:r>
              <a:r>
                <a:rPr lang="en-GB" sz="1600" b="1" dirty="0">
                  <a:solidFill>
                    <a:schemeClr val="tx2"/>
                  </a:solidFill>
                </a:rPr>
                <a:t>line#    qty   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         price        </a:t>
              </a:r>
              <a:endParaRPr lang="en-GB" sz="1600" b="1" dirty="0">
                <a:solidFill>
                  <a:schemeClr val="tx2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A001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001         10                200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001   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20     	 400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A002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002        20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	800</a:t>
              </a:r>
              <a:endParaRPr lang="en-GB" sz="1600" dirty="0">
                <a:solidFill>
                  <a:srgbClr val="0000FF"/>
                </a:solidFill>
              </a:endParaRPr>
            </a:p>
            <a:p>
              <a:r>
                <a:rPr lang="en-GB" sz="1600" dirty="0">
                  <a:solidFill>
                    <a:srgbClr val="0000FF"/>
                  </a:solidFill>
                </a:rPr>
                <a:t>A004  </a:t>
              </a:r>
              <a:r>
                <a:rPr lang="en-GB" sz="1600" dirty="0" smtClean="0">
                  <a:solidFill>
                    <a:srgbClr val="0000FF"/>
                  </a:solidFill>
                </a:rPr>
                <a:t>	   </a:t>
              </a:r>
              <a:r>
                <a:rPr lang="en-GB" sz="1600" dirty="0">
                  <a:solidFill>
                    <a:srgbClr val="0000FF"/>
                  </a:solidFill>
                </a:rPr>
                <a:t>001   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15               300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74443" name="Line 11"/>
            <p:cNvSpPr>
              <a:spLocks noChangeShapeType="1"/>
            </p:cNvSpPr>
            <p:nvPr/>
          </p:nvSpPr>
          <p:spPr bwMode="auto">
            <a:xfrm flipH="1">
              <a:off x="1526" y="2590"/>
              <a:ext cx="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4" name="Line 12"/>
            <p:cNvSpPr>
              <a:spLocks noChangeShapeType="1"/>
            </p:cNvSpPr>
            <p:nvPr/>
          </p:nvSpPr>
          <p:spPr bwMode="auto">
            <a:xfrm>
              <a:off x="819" y="2590"/>
              <a:ext cx="1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>
              <a:off x="1154" y="2590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01" y="2777"/>
              <a:ext cx="1578" cy="483"/>
              <a:chOff x="401" y="2777"/>
              <a:chExt cx="2580" cy="483"/>
            </a:xfrm>
          </p:grpSpPr>
          <p:sp>
            <p:nvSpPr>
              <p:cNvPr id="274446" name="Line 14"/>
              <p:cNvSpPr>
                <a:spLocks noChangeShapeType="1"/>
              </p:cNvSpPr>
              <p:nvPr/>
            </p:nvSpPr>
            <p:spPr bwMode="auto">
              <a:xfrm>
                <a:off x="401" y="2777"/>
                <a:ext cx="258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7" name="Line 15"/>
              <p:cNvSpPr>
                <a:spLocks noChangeShapeType="1"/>
              </p:cNvSpPr>
              <p:nvPr/>
            </p:nvSpPr>
            <p:spPr bwMode="auto">
              <a:xfrm>
                <a:off x="402" y="2942"/>
                <a:ext cx="256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48" name="Line 16"/>
              <p:cNvSpPr>
                <a:spLocks noChangeShapeType="1"/>
              </p:cNvSpPr>
              <p:nvPr/>
            </p:nvSpPr>
            <p:spPr bwMode="auto">
              <a:xfrm>
                <a:off x="403" y="3095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450" name="Line 18"/>
              <p:cNvSpPr>
                <a:spLocks noChangeShapeType="1"/>
              </p:cNvSpPr>
              <p:nvPr/>
            </p:nvSpPr>
            <p:spPr bwMode="auto">
              <a:xfrm>
                <a:off x="404" y="3259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4452" name="Text Box 20"/>
            <p:cNvSpPr txBox="1">
              <a:spLocks noChangeArrowheads="1"/>
            </p:cNvSpPr>
            <p:nvPr/>
          </p:nvSpPr>
          <p:spPr bwMode="auto">
            <a:xfrm>
              <a:off x="336" y="2302"/>
              <a:ext cx="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/>
                <a:t>Example: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00600" y="4648200"/>
            <a:ext cx="3360737" cy="1747837"/>
            <a:chOff x="2495" y="2295"/>
            <a:chExt cx="2117" cy="1101"/>
          </a:xfrm>
        </p:grpSpPr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2495" y="2583"/>
              <a:ext cx="2117" cy="4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1" name="Text Box 19"/>
            <p:cNvSpPr txBox="1">
              <a:spLocks noChangeArrowheads="1"/>
            </p:cNvSpPr>
            <p:nvPr/>
          </p:nvSpPr>
          <p:spPr bwMode="auto">
            <a:xfrm>
              <a:off x="2554" y="2589"/>
              <a:ext cx="1631" cy="8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qty</a:t>
              </a:r>
            </a:p>
            <a:p>
              <a:r>
                <a:rPr lang="en-GB" sz="2000" dirty="0">
                  <a:solidFill>
                    <a:schemeClr val="tx2"/>
                  </a:solidFill>
                </a:rPr>
                <a:t>(Order#, line#) </a:t>
              </a:r>
              <a:r>
                <a:rPr lang="en-US" sz="200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sz="2000" dirty="0">
                  <a:solidFill>
                    <a:schemeClr val="tx2"/>
                  </a:solidFill>
                  <a:sym typeface="Symbol" pitchFamily="18" charset="2"/>
                </a:rPr>
                <a:t> price</a:t>
              </a:r>
            </a:p>
            <a:p>
              <a:endParaRPr lang="en-US" sz="2000" dirty="0">
                <a:solidFill>
                  <a:schemeClr val="tx2"/>
                </a:solidFill>
                <a:sym typeface="Symbol" pitchFamily="18" charset="2"/>
              </a:endParaRPr>
            </a:p>
            <a:p>
              <a:r>
                <a:rPr lang="en-US" dirty="0">
                  <a:sym typeface="Symbol" pitchFamily="18" charset="2"/>
                </a:rPr>
                <a:t>	 </a:t>
              </a:r>
              <a:endParaRPr lang="en-GB" dirty="0">
                <a:sym typeface="Symbol" pitchFamily="18" charset="2"/>
              </a:endParaRPr>
            </a:p>
          </p:txBody>
        </p:sp>
        <p:sp>
          <p:nvSpPr>
            <p:cNvPr id="274453" name="Text Box 21"/>
            <p:cNvSpPr txBox="1">
              <a:spLocks noChangeArrowheads="1"/>
            </p:cNvSpPr>
            <p:nvPr/>
          </p:nvSpPr>
          <p:spPr bwMode="auto">
            <a:xfrm>
              <a:off x="2495" y="2295"/>
              <a:ext cx="20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u="sng" dirty="0"/>
                <a:t>Full Functional Dependencies</a:t>
              </a:r>
            </a:p>
          </p:txBody>
        </p:sp>
      </p:grp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558800" y="1074738"/>
            <a:ext cx="8061325" cy="1025525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592138" y="1071563"/>
            <a:ext cx="80168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200" b="1">
                <a:solidFill>
                  <a:srgbClr val="0000FF"/>
                </a:solidFill>
              </a:rPr>
              <a:t>Compound Determinants</a:t>
            </a:r>
            <a:r>
              <a:rPr lang="en-US" sz="2200">
                <a:solidFill>
                  <a:schemeClr val="tx2"/>
                </a:solidFill>
              </a:rPr>
              <a:t>: If more than one attribute is necessary to determine another attribute in an entity, then such a determinant is termed a </a:t>
            </a:r>
            <a:r>
              <a:rPr lang="en-US" sz="2200">
                <a:solidFill>
                  <a:schemeClr val="accent2"/>
                </a:solidFill>
              </a:rPr>
              <a:t>composite determinant</a:t>
            </a:r>
            <a:r>
              <a:rPr lang="en-US" sz="220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96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57213" y="1136650"/>
            <a:ext cx="8061325" cy="1025525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accent2"/>
                </a:solidFill>
                <a:latin typeface="Times New Roman" pitchFamily="18" charset="0"/>
              </a:rPr>
              <a:t>Functional Dependency</a:t>
            </a:r>
            <a:endParaRPr lang="en-US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7850" y="1163638"/>
            <a:ext cx="8016875" cy="1069975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</a:pPr>
            <a:r>
              <a:rPr lang="en-US" sz="2200" b="1">
                <a:solidFill>
                  <a:srgbClr val="0000FF"/>
                </a:solidFill>
                <a:latin typeface="Times New Roman" pitchFamily="18" charset="0"/>
              </a:rPr>
              <a:t>Partial Functional Dependency</a:t>
            </a: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: This is the situation that exists if it is necessary to only use a subset of the attributes of the composite determinant to identify its object uniquely.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6413" y="2524125"/>
            <a:ext cx="3379787" cy="1814513"/>
            <a:chOff x="319" y="1590"/>
            <a:chExt cx="1901" cy="1143"/>
          </a:xfrm>
        </p:grpSpPr>
        <p:sp>
          <p:nvSpPr>
            <p:cNvPr id="275461" name="Text Box 5"/>
            <p:cNvSpPr txBox="1">
              <a:spLocks noChangeArrowheads="1"/>
            </p:cNvSpPr>
            <p:nvPr/>
          </p:nvSpPr>
          <p:spPr bwMode="auto">
            <a:xfrm>
              <a:off x="369" y="1886"/>
              <a:ext cx="1842" cy="8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GB" sz="1600" b="1" dirty="0">
                  <a:solidFill>
                    <a:schemeClr val="tx2"/>
                  </a:solidFill>
                </a:rPr>
                <a:t>student#   unit#   </a:t>
              </a:r>
              <a:r>
                <a:rPr lang="en-GB" sz="1600" b="1" dirty="0" smtClean="0">
                  <a:solidFill>
                    <a:schemeClr val="tx2"/>
                  </a:solidFill>
                </a:rPr>
                <a:t> room    </a:t>
              </a:r>
              <a:r>
                <a:rPr lang="en-GB" sz="1600" b="1" dirty="0">
                  <a:solidFill>
                    <a:schemeClr val="tx2"/>
                  </a:solidFill>
                </a:rPr>
                <a:t>grade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9900100     A01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 </a:t>
              </a:r>
              <a:r>
                <a:rPr lang="en-GB" sz="1600" dirty="0">
                  <a:solidFill>
                    <a:srgbClr val="0000FF"/>
                  </a:solidFill>
                </a:rPr>
                <a:t>TH224      2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9900010     A01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 TH224    </a:t>
              </a:r>
              <a:r>
                <a:rPr lang="en-GB" sz="1600" dirty="0">
                  <a:solidFill>
                    <a:srgbClr val="0000FF"/>
                  </a:solidFill>
                </a:rPr>
                <a:t>14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9901011  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A02        JS075       </a:t>
              </a:r>
              <a:r>
                <a:rPr lang="en-GB" sz="1600" dirty="0">
                  <a:solidFill>
                    <a:srgbClr val="0000FF"/>
                  </a:solidFill>
                </a:rPr>
                <a:t>3</a:t>
              </a:r>
            </a:p>
            <a:p>
              <a:r>
                <a:rPr lang="en-GB" sz="1600" dirty="0">
                  <a:solidFill>
                    <a:srgbClr val="0000FF"/>
                  </a:solidFill>
                </a:rPr>
                <a:t>9900001     A01   </a:t>
              </a:r>
              <a:r>
                <a:rPr lang="en-GB" sz="1600" dirty="0" smtClean="0">
                  <a:solidFill>
                    <a:srgbClr val="0000FF"/>
                  </a:solidFill>
                </a:rPr>
                <a:t>    TH224    </a:t>
              </a:r>
              <a:r>
                <a:rPr lang="en-GB" sz="1600" dirty="0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275462" name="Line 6"/>
            <p:cNvSpPr>
              <a:spLocks noChangeShapeType="1"/>
            </p:cNvSpPr>
            <p:nvPr/>
          </p:nvSpPr>
          <p:spPr bwMode="auto">
            <a:xfrm flipH="1">
              <a:off x="1748" y="1888"/>
              <a:ext cx="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3" name="Line 7"/>
            <p:cNvSpPr>
              <a:spLocks noChangeShapeType="1"/>
            </p:cNvSpPr>
            <p:nvPr/>
          </p:nvSpPr>
          <p:spPr bwMode="auto">
            <a:xfrm>
              <a:off x="915" y="1893"/>
              <a:ext cx="1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464" name="Line 8"/>
            <p:cNvSpPr>
              <a:spLocks noChangeShapeType="1"/>
            </p:cNvSpPr>
            <p:nvPr/>
          </p:nvSpPr>
          <p:spPr bwMode="auto">
            <a:xfrm>
              <a:off x="1311" y="1895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84" y="2065"/>
              <a:ext cx="1836" cy="483"/>
              <a:chOff x="401" y="2777"/>
              <a:chExt cx="2580" cy="483"/>
            </a:xfrm>
          </p:grpSpPr>
          <p:sp>
            <p:nvSpPr>
              <p:cNvPr id="275466" name="Line 10"/>
              <p:cNvSpPr>
                <a:spLocks noChangeShapeType="1"/>
              </p:cNvSpPr>
              <p:nvPr/>
            </p:nvSpPr>
            <p:spPr bwMode="auto">
              <a:xfrm>
                <a:off x="401" y="2777"/>
                <a:ext cx="258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7" name="Line 11"/>
              <p:cNvSpPr>
                <a:spLocks noChangeShapeType="1"/>
              </p:cNvSpPr>
              <p:nvPr/>
            </p:nvSpPr>
            <p:spPr bwMode="auto">
              <a:xfrm>
                <a:off x="402" y="2942"/>
                <a:ext cx="2561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8" name="Line 12"/>
              <p:cNvSpPr>
                <a:spLocks noChangeShapeType="1"/>
              </p:cNvSpPr>
              <p:nvPr/>
            </p:nvSpPr>
            <p:spPr bwMode="auto">
              <a:xfrm>
                <a:off x="403" y="3095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69" name="Line 13"/>
              <p:cNvSpPr>
                <a:spLocks noChangeShapeType="1"/>
              </p:cNvSpPr>
              <p:nvPr/>
            </p:nvSpPr>
            <p:spPr bwMode="auto">
              <a:xfrm>
                <a:off x="404" y="3259"/>
                <a:ext cx="2570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5470" name="Text Box 14"/>
            <p:cNvSpPr txBox="1">
              <a:spLocks noChangeArrowheads="1"/>
            </p:cNvSpPr>
            <p:nvPr/>
          </p:nvSpPr>
          <p:spPr bwMode="auto">
            <a:xfrm>
              <a:off x="319" y="1590"/>
              <a:ext cx="72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/>
                <a:t>Example: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573338" y="2624138"/>
            <a:ext cx="5427662" cy="2482850"/>
            <a:chOff x="1621" y="1653"/>
            <a:chExt cx="3419" cy="1564"/>
          </a:xfrm>
        </p:grpSpPr>
        <p:sp>
          <p:nvSpPr>
            <p:cNvPr id="275479" name="Rectangle 23"/>
            <p:cNvSpPr>
              <a:spLocks noChangeArrowheads="1"/>
            </p:cNvSpPr>
            <p:nvPr/>
          </p:nvSpPr>
          <p:spPr bwMode="auto">
            <a:xfrm>
              <a:off x="2710" y="2280"/>
              <a:ext cx="2323" cy="4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621" y="1653"/>
              <a:ext cx="3419" cy="1564"/>
              <a:chOff x="1621" y="1653"/>
              <a:chExt cx="3419" cy="1564"/>
            </a:xfrm>
          </p:grpSpPr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2717" y="1653"/>
                <a:ext cx="2323" cy="621"/>
                <a:chOff x="2717" y="1653"/>
                <a:chExt cx="2117" cy="621"/>
              </a:xfrm>
            </p:grpSpPr>
            <p:sp>
              <p:nvSpPr>
                <p:cNvPr id="2754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717" y="1653"/>
                  <a:ext cx="2117" cy="48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47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76" y="1851"/>
                  <a:ext cx="1764" cy="4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GB" sz="2000">
                      <a:solidFill>
                        <a:schemeClr val="tx2"/>
                      </a:solidFill>
                    </a:rPr>
                    <a:t>(student#, unit#) </a:t>
                  </a:r>
                  <a:r>
                    <a:rPr lang="en-US" sz="2000">
                      <a:solidFill>
                        <a:schemeClr val="accent2"/>
                      </a:solidFill>
                      <a:sym typeface="Symbol" pitchFamily="18" charset="2"/>
                    </a:rPr>
                    <a:t></a:t>
                  </a:r>
                  <a:r>
                    <a:rPr lang="en-US" sz="2000">
                      <a:solidFill>
                        <a:schemeClr val="tx2"/>
                      </a:solidFill>
                      <a:sym typeface="Symbol" pitchFamily="18" charset="2"/>
                    </a:rPr>
                    <a:t> grade</a:t>
                  </a:r>
                </a:p>
                <a:p>
                  <a:r>
                    <a:rPr lang="en-US">
                      <a:sym typeface="Symbol" pitchFamily="18" charset="2"/>
                    </a:rPr>
                    <a:t>	 </a:t>
                  </a:r>
                  <a:endParaRPr lang="en-GB">
                    <a:sym typeface="Symbol" pitchFamily="18" charset="2"/>
                  </a:endParaRPr>
                </a:p>
              </p:txBody>
            </p:sp>
            <p:sp>
              <p:nvSpPr>
                <p:cNvPr id="2754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790" y="1653"/>
                  <a:ext cx="1853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sz="2000" u="sng"/>
                    <a:t>Full Functional Dependencies</a:t>
                  </a:r>
                </a:p>
              </p:txBody>
            </p:sp>
          </p:grpSp>
          <p:sp>
            <p:nvSpPr>
              <p:cNvPr id="275480" name="Text Box 24"/>
              <p:cNvSpPr txBox="1">
                <a:spLocks noChangeArrowheads="1"/>
              </p:cNvSpPr>
              <p:nvPr/>
            </p:nvSpPr>
            <p:spPr bwMode="auto">
              <a:xfrm>
                <a:off x="2769" y="2478"/>
                <a:ext cx="1764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sz="2000">
                    <a:solidFill>
                      <a:schemeClr val="tx2"/>
                    </a:solidFill>
                  </a:rPr>
                  <a:t>unit# </a:t>
                </a:r>
                <a:r>
                  <a:rPr lang="en-US" sz="2000">
                    <a:solidFill>
                      <a:schemeClr val="accent2"/>
                    </a:solidFill>
                    <a:sym typeface="Symbol" pitchFamily="18" charset="2"/>
                  </a:rPr>
                  <a:t></a:t>
                </a:r>
                <a:r>
                  <a:rPr lang="en-US" sz="2000">
                    <a:solidFill>
                      <a:schemeClr val="tx2"/>
                    </a:solidFill>
                    <a:sym typeface="Symbol" pitchFamily="18" charset="2"/>
                  </a:rPr>
                  <a:t> room</a:t>
                </a:r>
              </a:p>
              <a:p>
                <a:r>
                  <a:rPr lang="en-US">
                    <a:sym typeface="Symbol" pitchFamily="18" charset="2"/>
                  </a:rPr>
                  <a:t>	 </a:t>
                </a:r>
                <a:endParaRPr lang="en-GB">
                  <a:sym typeface="Symbol" pitchFamily="18" charset="2"/>
                </a:endParaRPr>
              </a:p>
            </p:txBody>
          </p:sp>
          <p:sp>
            <p:nvSpPr>
              <p:cNvPr id="275481" name="Text Box 25"/>
              <p:cNvSpPr txBox="1">
                <a:spLocks noChangeArrowheads="1"/>
              </p:cNvSpPr>
              <p:nvPr/>
            </p:nvSpPr>
            <p:spPr bwMode="auto">
              <a:xfrm>
                <a:off x="2783" y="2280"/>
                <a:ext cx="219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2000" u="sng"/>
                  <a:t>Partial Functional Dependencies</a:t>
                </a:r>
              </a:p>
            </p:txBody>
          </p:sp>
          <p:sp>
            <p:nvSpPr>
              <p:cNvPr id="275483" name="Line 27"/>
              <p:cNvSpPr>
                <a:spLocks noChangeShapeType="1"/>
              </p:cNvSpPr>
              <p:nvPr/>
            </p:nvSpPr>
            <p:spPr bwMode="auto">
              <a:xfrm>
                <a:off x="1621" y="2675"/>
                <a:ext cx="540" cy="36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484" name="Text Box 28"/>
              <p:cNvSpPr txBox="1">
                <a:spLocks noChangeArrowheads="1"/>
              </p:cNvSpPr>
              <p:nvPr/>
            </p:nvSpPr>
            <p:spPr bwMode="auto">
              <a:xfrm>
                <a:off x="2120" y="2986"/>
                <a:ext cx="126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b="1"/>
                  <a:t>Repetition of data!</a:t>
                </a:r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8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Examples of FD constraints</a:t>
            </a:r>
            <a:r>
              <a:rPr lang="en-US"/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</a:t>
            </a:r>
            <a:r>
              <a:rPr lang="en-US" sz="2800">
                <a:cs typeface="Times New Roman" pitchFamily="18" charset="0"/>
              </a:rPr>
              <a:t>ocial Security Number determines employee name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SSN </a:t>
            </a:r>
            <a:r>
              <a:rPr lang="en-US" sz="240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ENAME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Project Number determines project name and location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PNUMBER </a:t>
            </a:r>
            <a:r>
              <a:rPr lang="en-US" sz="2400">
                <a:latin typeface="BostonII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{PNAME, PLOCATION}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{SSN, PNUMBER} </a:t>
            </a:r>
            <a:r>
              <a:rPr lang="en-US" sz="240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BostonII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HOURS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75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A functional dependency </a:t>
            </a:r>
            <a:r>
              <a:rPr lang="en-US" sz="2400" b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A</a:t>
            </a:r>
            <a:r>
              <a:rPr lang="en-US" sz="2400" b="1" baseline="-25000" dirty="0"/>
              <a:t>2</a:t>
            </a:r>
            <a:r>
              <a:rPr lang="en-US" sz="2400" b="1" dirty="0"/>
              <a:t>…</a:t>
            </a:r>
            <a:r>
              <a:rPr lang="en-US" sz="2400" b="1" dirty="0" err="1"/>
              <a:t>A</a:t>
            </a:r>
            <a:r>
              <a:rPr lang="en-US" sz="2400" b="1" baseline="-25000" dirty="0" err="1"/>
              <a:t>n</a:t>
            </a:r>
            <a:r>
              <a:rPr lang="en-US" sz="2400" b="1" dirty="0" err="1">
                <a:sym typeface="Symbol" pitchFamily="18" charset="2"/>
              </a:rPr>
              <a:t>B</a:t>
            </a:r>
            <a:r>
              <a:rPr lang="en-US" sz="2400" dirty="0"/>
              <a:t> is said to be </a:t>
            </a:r>
            <a:r>
              <a:rPr lang="en-US" sz="2400" b="1" dirty="0"/>
              <a:t>trivial</a:t>
            </a:r>
            <a:r>
              <a:rPr lang="en-US" sz="2400" dirty="0"/>
              <a:t> if </a:t>
            </a:r>
            <a:r>
              <a:rPr lang="en-US" sz="2400" b="1" dirty="0"/>
              <a:t>B</a:t>
            </a:r>
            <a:r>
              <a:rPr lang="en-US" sz="2400" dirty="0"/>
              <a:t> is one of </a:t>
            </a:r>
            <a:r>
              <a:rPr lang="en-US" sz="2400" b="1" dirty="0"/>
              <a:t>A</a:t>
            </a:r>
            <a:r>
              <a:rPr lang="en-US" sz="2400" dirty="0"/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For example: </a:t>
            </a:r>
            <a:r>
              <a:rPr lang="en-US" sz="2000" b="1" dirty="0" smtClean="0"/>
              <a:t>title, </a:t>
            </a:r>
            <a:r>
              <a:rPr lang="en-US" sz="2000" b="1" dirty="0"/>
              <a:t>year </a:t>
            </a:r>
            <a:r>
              <a:rPr lang="en-US" sz="2000" b="1" dirty="0">
                <a:sym typeface="Symbol" pitchFamily="18" charset="2"/>
              </a:rPr>
              <a:t>title</a:t>
            </a:r>
            <a:r>
              <a:rPr lang="en-US" sz="2000" dirty="0">
                <a:sym typeface="Symbol" pitchFamily="18" charset="2"/>
              </a:rPr>
              <a:t> is a trivial dependency.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Symbol" pitchFamily="18" charset="2"/>
              </a:rPr>
              <a:t>We say that a dependency </a:t>
            </a:r>
            <a:r>
              <a:rPr lang="en-US" sz="2400" b="1" dirty="0"/>
              <a:t>A</a:t>
            </a:r>
            <a:r>
              <a:rPr lang="en-US" sz="2400" b="1" baseline="-25000" dirty="0"/>
              <a:t>1</a:t>
            </a:r>
            <a:r>
              <a:rPr lang="en-US" sz="2400" b="1" dirty="0"/>
              <a:t>A</a:t>
            </a:r>
            <a:r>
              <a:rPr lang="en-US" sz="2400" b="1" baseline="-25000" dirty="0"/>
              <a:t>2</a:t>
            </a:r>
            <a:r>
              <a:rPr lang="en-US" sz="2400" b="1" dirty="0"/>
              <a:t>…A</a:t>
            </a:r>
            <a:r>
              <a:rPr lang="en-US" sz="2400" b="1" baseline="-25000" dirty="0"/>
              <a:t>n</a:t>
            </a:r>
            <a:r>
              <a:rPr lang="en-US" sz="2400" b="1" dirty="0">
                <a:sym typeface="Symbol" pitchFamily="18" charset="2"/>
              </a:rPr>
              <a:t>B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b="1" dirty="0">
                <a:sym typeface="Symbol" pitchFamily="18" charset="2"/>
              </a:rPr>
              <a:t>B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b="1" dirty="0">
                <a:sym typeface="Symbol" pitchFamily="18" charset="2"/>
              </a:rPr>
              <a:t>…</a:t>
            </a:r>
            <a:r>
              <a:rPr lang="en-US" sz="2400" b="1" dirty="0" err="1">
                <a:sym typeface="Symbol" pitchFamily="18" charset="2"/>
              </a:rPr>
              <a:t>B</a:t>
            </a:r>
            <a:r>
              <a:rPr lang="en-US" sz="2400" b="1" baseline="-25000" dirty="0" err="1">
                <a:sym typeface="Symbol" pitchFamily="18" charset="2"/>
              </a:rPr>
              <a:t>m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Trivial</a:t>
            </a:r>
            <a:r>
              <a:rPr lang="en-US" sz="2000" dirty="0">
                <a:sym typeface="Symbol" pitchFamily="18" charset="2"/>
              </a:rPr>
              <a:t> if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are subset of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Nontrivial</a:t>
            </a:r>
            <a:r>
              <a:rPr lang="en-US" sz="2000" dirty="0">
                <a:sym typeface="Symbol" pitchFamily="18" charset="2"/>
              </a:rPr>
              <a:t> if at least one of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is not among the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ym typeface="Symbol" pitchFamily="18" charset="2"/>
              </a:rPr>
              <a:t>Completely nontrivial</a:t>
            </a:r>
            <a:r>
              <a:rPr lang="en-US" sz="2000" dirty="0">
                <a:sym typeface="Symbol" pitchFamily="18" charset="2"/>
              </a:rPr>
              <a:t> if none of the </a:t>
            </a:r>
            <a:r>
              <a:rPr lang="en-US" sz="2000" b="1" dirty="0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’s is also one of the </a:t>
            </a:r>
            <a:r>
              <a:rPr lang="en-US" sz="2000" b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’s.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Symbol" pitchFamily="18" charset="2"/>
              </a:rPr>
              <a:t>Thus </a:t>
            </a:r>
            <a:r>
              <a:rPr lang="en-US" sz="2400" b="1" dirty="0" smtClean="0">
                <a:sym typeface="Symbol" pitchFamily="18" charset="2"/>
              </a:rPr>
              <a:t>title, </a:t>
            </a:r>
            <a:r>
              <a:rPr lang="en-US" sz="2400" b="1" dirty="0">
                <a:sym typeface="Symbol" pitchFamily="18" charset="2"/>
              </a:rPr>
              <a:t>year  year </a:t>
            </a:r>
            <a:r>
              <a:rPr lang="en-US" sz="2400" b="1" dirty="0" smtClean="0">
                <a:sym typeface="Symbol" pitchFamily="18" charset="2"/>
              </a:rPr>
              <a:t>,length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nontrivial but not completely nontrivial.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228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Trivial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068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   A </a:t>
            </a:r>
            <a:r>
              <a:rPr lang="en-US" dirty="0"/>
              <a:t>functional dependency allows us to express constraints that </a:t>
            </a:r>
            <a:r>
              <a:rPr lang="en-US" b="1" dirty="0"/>
              <a:t>uniquely identify the values of certain attributes. </a:t>
            </a:r>
            <a:endParaRPr lang="en-US" b="1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Whereas a key is a set of attributes that uniquely </a:t>
            </a:r>
            <a:r>
              <a:rPr lang="en-US" b="1" dirty="0" smtClean="0"/>
              <a:t>identifies an entire tuple.</a:t>
            </a:r>
            <a:endParaRPr lang="en-US" b="1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 However</a:t>
            </a:r>
            <a:r>
              <a:rPr lang="en-US" dirty="0"/>
              <a:t>, a candidate key is always a determinant, but a determinant doesn’t need to be a key. </a:t>
            </a:r>
          </a:p>
        </p:txBody>
      </p:sp>
    </p:spTree>
    <p:extLst>
      <p:ext uri="{BB962C8B-B14F-4D97-AF65-F5344CB8AC3E}">
        <p14:creationId xmlns:p14="http://schemas.microsoft.com/office/powerpoint/2010/main" val="19976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 Design Guidelines</a:t>
            </a:r>
            <a:br>
              <a:rPr lang="en-US" dirty="0" smtClean="0"/>
            </a:br>
            <a:r>
              <a:rPr lang="en-US" dirty="0" smtClean="0"/>
              <a:t>for Relation Schemas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Measures of quality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Making sure attribute semantics are clear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Reducing redundant information in tuples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Reducing NULL values in tuples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Disallowing possibility of generating spurious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Let a relation </a:t>
            </a:r>
            <a:r>
              <a:rPr lang="en-US" sz="2800" i="1" dirty="0"/>
              <a:t>R</a:t>
            </a:r>
            <a:r>
              <a:rPr lang="en-US" sz="2800" dirty="0"/>
              <a:t> have some </a:t>
            </a:r>
            <a:r>
              <a:rPr lang="en-US" sz="2800" dirty="0" smtClean="0"/>
              <a:t>functional dependencies </a:t>
            </a:r>
            <a:r>
              <a:rPr lang="en-US" sz="2800" i="1" dirty="0"/>
              <a:t>F</a:t>
            </a:r>
            <a:r>
              <a:rPr lang="en-US" sz="2800" dirty="0"/>
              <a:t> specified. </a:t>
            </a: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b="1" dirty="0" smtClean="0"/>
              <a:t>The </a:t>
            </a:r>
            <a:r>
              <a:rPr lang="en-US" sz="2800" b="1" i="1" dirty="0"/>
              <a:t>closure of F</a:t>
            </a:r>
            <a:r>
              <a:rPr lang="en-US" sz="2800" b="1" dirty="0"/>
              <a:t> (usually written as </a:t>
            </a:r>
            <a:r>
              <a:rPr lang="en-US" sz="2800" b="1" i="1" dirty="0"/>
              <a:t>F+</a:t>
            </a:r>
            <a:r>
              <a:rPr lang="en-US" sz="2800" b="1" dirty="0"/>
              <a:t>) is the set of all functional dependencies that may be logically derived from </a:t>
            </a:r>
            <a:r>
              <a:rPr lang="en-US" sz="2800" b="1" i="1" dirty="0"/>
              <a:t>F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Often </a:t>
            </a:r>
            <a:r>
              <a:rPr lang="en-US" sz="2800" i="1" dirty="0"/>
              <a:t>F</a:t>
            </a:r>
            <a:r>
              <a:rPr lang="en-US" sz="2800" dirty="0"/>
              <a:t> is the set of most obvious and important functional </a:t>
            </a:r>
            <a:r>
              <a:rPr lang="en-US" sz="2800" dirty="0" smtClean="0"/>
              <a:t>dependencies. </a:t>
            </a:r>
          </a:p>
          <a:p>
            <a:pPr>
              <a:buFont typeface="Wingdings" pitchFamily="2" charset="2"/>
              <a:buChar char="§"/>
            </a:pPr>
            <a:r>
              <a:rPr lang="en-US" sz="2800" b="1" i="1" dirty="0" smtClean="0"/>
              <a:t>F</a:t>
            </a:r>
            <a:r>
              <a:rPr lang="en-US" sz="2800" b="1" i="1" dirty="0"/>
              <a:t>+</a:t>
            </a:r>
            <a:r>
              <a:rPr lang="en-US" sz="2800" dirty="0"/>
              <a:t>, the closure, is the set of all the functional dependencies including </a:t>
            </a:r>
            <a:r>
              <a:rPr lang="en-US" sz="2800" i="1" dirty="0"/>
              <a:t>F</a:t>
            </a:r>
            <a:r>
              <a:rPr lang="en-US" sz="2800" dirty="0"/>
              <a:t> and those that can be deduced from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108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To determine closure </a:t>
            </a:r>
            <a:r>
              <a:rPr lang="en-US" dirty="0"/>
              <a:t>of the </a:t>
            </a:r>
            <a:r>
              <a:rPr lang="en-US" dirty="0" smtClean="0"/>
              <a:t>relation we need to learn some rules.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Developed by Armstrong in </a:t>
            </a:r>
            <a:r>
              <a:rPr lang="en-US" dirty="0" smtClean="0"/>
              <a:t>1974.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There </a:t>
            </a:r>
            <a:r>
              <a:rPr lang="en-US" b="1" dirty="0"/>
              <a:t>are six rules (axioms</a:t>
            </a:r>
            <a:r>
              <a:rPr lang="en-US" b="1" dirty="0" smtClean="0"/>
              <a:t>),</a:t>
            </a:r>
            <a:r>
              <a:rPr lang="en-US" dirty="0" smtClean="0"/>
              <a:t> using these RULES all   possible </a:t>
            </a:r>
            <a:r>
              <a:rPr lang="en-US" dirty="0"/>
              <a:t>functional dependencies may be </a:t>
            </a:r>
            <a:r>
              <a:rPr lang="en-US" dirty="0" smtClean="0"/>
              <a:t>derived.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Armstrong’s Axioms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i="1" dirty="0" smtClean="0"/>
              <a:t>1. </a:t>
            </a:r>
            <a:r>
              <a:rPr lang="en-US" i="1" u="sng" dirty="0" smtClean="0"/>
              <a:t>Reflexivity </a:t>
            </a:r>
            <a:r>
              <a:rPr lang="en-US" i="1" u="sng" dirty="0"/>
              <a:t>Rule</a:t>
            </a:r>
            <a:r>
              <a:rPr lang="en-US" u="sng" dirty="0"/>
              <a:t> </a:t>
            </a:r>
            <a:r>
              <a:rPr lang="en-US" dirty="0" smtClean="0"/>
              <a:t>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dirty="0" smtClean="0">
                <a:ea typeface="PMingLiU" pitchFamily="18" charset="-120"/>
              </a:rPr>
              <a:t>If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  X,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	</a:t>
            </a:r>
            <a:r>
              <a:rPr lang="en-US" altLang="zh-TW" dirty="0" smtClean="0">
                <a:ea typeface="PMingLiU" pitchFamily="18" charset="-120"/>
                <a:sym typeface="Symbol" pitchFamily="18" charset="2"/>
              </a:rPr>
              <a:t>then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 X  Y</a:t>
            </a:r>
            <a:r>
              <a:rPr lang="en-US" altLang="zh-TW" b="1" dirty="0" smtClean="0">
                <a:ea typeface="PMingLiU" pitchFamily="18" charset="-120"/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 smtClean="0"/>
              <a:t>each </a:t>
            </a:r>
            <a:r>
              <a:rPr lang="en-US" sz="2400" dirty="0"/>
              <a:t>subset of </a:t>
            </a:r>
            <a:r>
              <a:rPr lang="en-US" sz="2400" i="1" dirty="0"/>
              <a:t>X</a:t>
            </a:r>
            <a:r>
              <a:rPr lang="en-US" sz="2400" dirty="0"/>
              <a:t> is functionally dependent on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endParaRPr lang="en-US" sz="2400" dirty="0" smtClean="0"/>
          </a:p>
          <a:p>
            <a:pPr marL="609600" indent="-609600">
              <a:buFont typeface="Wingdings" pitchFamily="2" charset="2"/>
              <a:buNone/>
            </a:pPr>
            <a:endParaRPr lang="en-US" sz="2400" dirty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/>
              <a:t>2.</a:t>
            </a:r>
            <a:r>
              <a:rPr lang="en-US" dirty="0"/>
              <a:t> </a:t>
            </a:r>
            <a:r>
              <a:rPr lang="en-US" i="1" u="sng" dirty="0" smtClean="0"/>
              <a:t>Augmentation Rule</a:t>
            </a:r>
            <a:r>
              <a:rPr lang="en-US" u="sng" dirty="0" smtClean="0"/>
              <a:t> </a:t>
            </a:r>
            <a:r>
              <a:rPr lang="en-US" dirty="0" smtClean="0"/>
              <a:t>: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Y</a:t>
            </a:r>
            <a:r>
              <a:rPr lang="en-US" dirty="0"/>
              <a:t> holds and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 smtClean="0"/>
              <a:t>	W</a:t>
            </a:r>
            <a:r>
              <a:rPr lang="en-US" dirty="0" smtClean="0"/>
              <a:t> </a:t>
            </a:r>
            <a:r>
              <a:rPr lang="en-US" dirty="0"/>
              <a:t>is a set of attributes,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then </a:t>
            </a:r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/>
              <a:t>X 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/>
              <a:t>Y</a:t>
            </a:r>
            <a:r>
              <a:rPr lang="en-US" dirty="0"/>
              <a:t> holds.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endParaRPr lang="en-US" dirty="0"/>
          </a:p>
          <a:p>
            <a:pPr marL="609600" indent="-609600">
              <a:buFont typeface="Wingdings" pitchFamily="2" charset="2"/>
              <a:buNone/>
            </a:pPr>
            <a:r>
              <a:rPr lang="en-US" i="1" dirty="0"/>
              <a:t>3. </a:t>
            </a:r>
            <a:r>
              <a:rPr lang="en-US" i="1" u="sng" dirty="0"/>
              <a:t>Transitivity </a:t>
            </a:r>
            <a:r>
              <a:rPr lang="en-US" i="1" u="sng" dirty="0" smtClean="0"/>
              <a:t>Rule 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Y</a:t>
            </a:r>
            <a:r>
              <a:rPr lang="en-US" dirty="0"/>
              <a:t> and </a:t>
            </a:r>
            <a:r>
              <a:rPr lang="en-US" b="1" i="1" dirty="0"/>
              <a:t>Y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holds, </a:t>
            </a:r>
            <a:endParaRPr lang="en-US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dirty="0" smtClean="0"/>
              <a:t>	then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holds. </a:t>
            </a:r>
          </a:p>
        </p:txBody>
      </p:sp>
    </p:spTree>
    <p:extLst>
      <p:ext uri="{BB962C8B-B14F-4D97-AF65-F5344CB8AC3E}">
        <p14:creationId xmlns:p14="http://schemas.microsoft.com/office/powerpoint/2010/main" val="16265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/>
              <a:t>Derived Theorems from </a:t>
            </a:r>
            <a:r>
              <a:rPr lang="en-US" altLang="zh-TW" sz="3600" dirty="0" smtClean="0">
                <a:ea typeface="PMingLiU" pitchFamily="18" charset="-120"/>
              </a:rPr>
              <a:t>Armstrong’s Axioms</a:t>
            </a:r>
            <a:endParaRPr lang="en-US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4. </a:t>
            </a:r>
            <a:r>
              <a:rPr lang="en-US" i="1" u="sng" dirty="0" smtClean="0"/>
              <a:t>Union Rule</a:t>
            </a:r>
            <a:r>
              <a:rPr lang="en-US" i="1" dirty="0" smtClean="0"/>
              <a:t> : </a:t>
            </a:r>
          </a:p>
          <a:p>
            <a:pPr>
              <a:buFont typeface="Wingdings" pitchFamily="2" charset="2"/>
              <a:buNone/>
            </a:pPr>
            <a:r>
              <a:rPr lang="en-US" i="1" dirty="0" smtClean="0"/>
              <a:t>		</a:t>
            </a:r>
            <a:r>
              <a:rPr lang="en-US" dirty="0" smtClean="0"/>
              <a:t>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holds,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then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YZ</a:t>
            </a:r>
            <a:r>
              <a:rPr lang="en-US" dirty="0"/>
              <a:t> holds.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5. </a:t>
            </a:r>
            <a:r>
              <a:rPr lang="en-US" i="1" u="sng" dirty="0"/>
              <a:t>Decomposition Rule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YZ</a:t>
            </a:r>
            <a:r>
              <a:rPr lang="en-US" dirty="0"/>
              <a:t> holds,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	then </a:t>
            </a:r>
            <a:r>
              <a:rPr lang="en-US" dirty="0"/>
              <a:t>so do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/>
              <a:t> and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6. </a:t>
            </a:r>
            <a:r>
              <a:rPr lang="en-US" i="1" u="sng" dirty="0" err="1"/>
              <a:t>Pseudotransitivity</a:t>
            </a:r>
            <a:r>
              <a:rPr lang="en-US" i="1" u="sng" dirty="0"/>
              <a:t> </a:t>
            </a:r>
            <a:r>
              <a:rPr lang="en-US" i="1" u="sng" dirty="0" smtClean="0"/>
              <a:t>Rule</a:t>
            </a:r>
            <a:r>
              <a:rPr lang="en-US" i="1" dirty="0" smtClean="0"/>
              <a:t> :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If </a:t>
            </a:r>
            <a:r>
              <a:rPr lang="en-US" b="1" i="1" dirty="0"/>
              <a:t>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Y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1"/>
                </a:solidFill>
              </a:rPr>
              <a:t>WY</a:t>
            </a:r>
            <a:r>
              <a:rPr lang="en-US" b="1" i="1" dirty="0"/>
              <a:t>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 hold </a:t>
            </a:r>
            <a:r>
              <a:rPr lang="en-US" dirty="0" smtClean="0"/>
              <a:t>				then </a:t>
            </a:r>
            <a:r>
              <a:rPr lang="en-US" dirty="0"/>
              <a:t>so does </a:t>
            </a:r>
            <a:r>
              <a:rPr lang="en-US" b="1" i="1" dirty="0"/>
              <a:t>WX </a:t>
            </a:r>
            <a:r>
              <a:rPr lang="en-US" b="1" i="1" dirty="0">
                <a:sym typeface="Symbol" pitchFamily="18" charset="2"/>
              </a:rPr>
              <a:t></a:t>
            </a:r>
            <a:r>
              <a:rPr lang="en-US" b="1" i="1" dirty="0"/>
              <a:t> Z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PMingLiU" pitchFamily="18" charset="-120"/>
              </a:rPr>
              <a:t>Examples of Armstrong’s Axioms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PMingLiU" pitchFamily="18" charset="-120"/>
              </a:rPr>
              <a:t>We can find all of </a:t>
            </a:r>
            <a:r>
              <a:rPr lang="en-US" altLang="zh-TW" sz="2400" b="1" dirty="0">
                <a:ea typeface="PMingLiU" pitchFamily="18" charset="-120"/>
              </a:rPr>
              <a:t>F</a:t>
            </a:r>
            <a:r>
              <a:rPr lang="en-US" altLang="zh-TW" sz="2400" b="1" baseline="30000" dirty="0">
                <a:ea typeface="PMingLiU" pitchFamily="18" charset="-120"/>
              </a:rPr>
              <a:t>+</a:t>
            </a:r>
            <a:r>
              <a:rPr lang="en-US" altLang="zh-TW" sz="2400" b="1" dirty="0"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by applying :</a:t>
            </a:r>
          </a:p>
          <a:p>
            <a:pPr lvl="1"/>
            <a:r>
              <a:rPr lang="en-US" altLang="zh-TW" b="1" dirty="0">
                <a:ea typeface="PMingLiU" pitchFamily="18" charset="-120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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X,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then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</a:t>
            </a:r>
            <a:r>
              <a:rPr lang="en-US" altLang="zh-TW" b="1" dirty="0" smtClean="0">
                <a:ea typeface="PMingLiU" pitchFamily="18" charset="-120"/>
              </a:rPr>
              <a:t> </a:t>
            </a:r>
            <a:r>
              <a:rPr lang="en-US" altLang="zh-TW" b="1" dirty="0">
                <a:ea typeface="PMingLiU" pitchFamily="18" charset="-120"/>
              </a:rPr>
              <a:t>(</a:t>
            </a:r>
            <a:r>
              <a:rPr lang="en-US" altLang="zh-TW" b="1" i="1" dirty="0">
                <a:ea typeface="PMingLiU" pitchFamily="18" charset="-120"/>
              </a:rPr>
              <a:t>reflexivity</a:t>
            </a:r>
            <a:r>
              <a:rPr lang="en-US" altLang="zh-TW" b="1" dirty="0">
                <a:ea typeface="PMingLiU" pitchFamily="18" charset="-120"/>
              </a:rPr>
              <a:t>)</a:t>
            </a:r>
            <a:r>
              <a:rPr lang="en-US" altLang="zh-TW" dirty="0">
                <a:ea typeface="PMingLiU" pitchFamily="18" charset="-120"/>
              </a:rPr>
              <a:t/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loan-no	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 err="1">
                <a:ea typeface="PMingLiU" pitchFamily="18" charset="-120"/>
              </a:rPr>
              <a:t>loan-no</a:t>
            </a:r>
            <a:r>
              <a:rPr lang="en-US" altLang="zh-TW" dirty="0">
                <a:ea typeface="PMingLiU" pitchFamily="18" charset="-120"/>
              </a:rPr>
              <a:t>, amount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loan-no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loan-no, amount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amount</a:t>
            </a:r>
            <a:br>
              <a:rPr lang="en-US" altLang="zh-TW" dirty="0">
                <a:ea typeface="PMingLiU" pitchFamily="18" charset="-120"/>
              </a:rPr>
            </a:br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TW" b="1" dirty="0">
                <a:ea typeface="PMingLiU" pitchFamily="18" charset="-120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Y,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then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WX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WY 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(</a:t>
            </a:r>
            <a:r>
              <a:rPr lang="en-US" altLang="zh-TW" b="1" i="1" dirty="0">
                <a:ea typeface="PMingLiU" pitchFamily="18" charset="-120"/>
                <a:sym typeface="Symbol" pitchFamily="18" charset="2"/>
              </a:rPr>
              <a:t>augmentation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)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dirty="0">
                <a:ea typeface="PMingLiU" pitchFamily="18" charset="-120"/>
                <a:sym typeface="Symbol" pitchFamily="18" charset="2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amount			(given)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i="1" dirty="0">
                <a:ea typeface="PMingLiU" pitchFamily="18" charset="-120"/>
              </a:rPr>
              <a:t>loan-no, branch-name </a:t>
            </a:r>
            <a:r>
              <a:rPr lang="en-US" altLang="zh-TW" i="1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i="1" dirty="0">
                <a:ea typeface="PMingLiU" pitchFamily="18" charset="-120"/>
              </a:rPr>
              <a:t> amount, branch-name </a:t>
            </a:r>
            <a:br>
              <a:rPr lang="en-US" altLang="zh-TW" i="1" dirty="0">
                <a:ea typeface="PMingLiU" pitchFamily="18" charset="-120"/>
              </a:rPr>
            </a:br>
            <a:endParaRPr lang="en-US" altLang="zh-TW" i="1" dirty="0">
              <a:ea typeface="PMingLiU" pitchFamily="18" charset="-120"/>
            </a:endParaRPr>
          </a:p>
          <a:p>
            <a:pPr lvl="1"/>
            <a:r>
              <a:rPr lang="en-US" altLang="zh-TW" b="1" dirty="0">
                <a:ea typeface="PMingLiU" pitchFamily="18" charset="-120"/>
                <a:sym typeface="Symbol" pitchFamily="18" charset="2"/>
              </a:rPr>
              <a:t>if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X  Y and Y  Z , then X  Z (</a:t>
            </a:r>
            <a:r>
              <a:rPr lang="en-US" altLang="zh-TW" b="1" i="1" dirty="0" smtClean="0">
                <a:ea typeface="PMingLiU" pitchFamily="18" charset="-120"/>
                <a:sym typeface="Symbol" pitchFamily="18" charset="2"/>
              </a:rPr>
              <a:t>transitivity</a:t>
            </a:r>
            <a:r>
              <a:rPr lang="en-US" altLang="zh-TW" b="1" dirty="0">
                <a:ea typeface="PMingLiU" pitchFamily="18" charset="-120"/>
                <a:sym typeface="Symbol" pitchFamily="18" charset="2"/>
              </a:rPr>
              <a:t>)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/>
            </a:r>
            <a:br>
              <a:rPr lang="en-US" altLang="zh-TW" dirty="0">
                <a:ea typeface="PMingLiU" pitchFamily="18" charset="-120"/>
                <a:sym typeface="Symbol" pitchFamily="18" charset="2"/>
              </a:rPr>
            </a:br>
            <a:r>
              <a:rPr lang="en-US" altLang="zh-TW" dirty="0">
                <a:ea typeface="PMingLiU" pitchFamily="18" charset="-120"/>
              </a:rPr>
              <a:t>loan-no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branch-name		(given)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branch-name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dirty="0">
                <a:ea typeface="PMingLiU" pitchFamily="18" charset="-120"/>
              </a:rPr>
              <a:t> branch-city 		(given)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i="1" dirty="0">
                <a:ea typeface="PMingLiU" pitchFamily="18" charset="-120"/>
              </a:rPr>
              <a:t>loan-no </a:t>
            </a:r>
            <a:r>
              <a:rPr lang="en-US" altLang="zh-TW" i="1" dirty="0">
                <a:ea typeface="PMingLiU" pitchFamily="18" charset="-120"/>
                <a:sym typeface="Symbol" pitchFamily="18" charset="2"/>
              </a:rPr>
              <a:t> </a:t>
            </a:r>
            <a:r>
              <a:rPr lang="en-US" altLang="zh-TW" i="1" dirty="0">
                <a:ea typeface="PMingLiU" pitchFamily="18" charset="-120"/>
              </a:rPr>
              <a:t>branch-city </a:t>
            </a:r>
          </a:p>
        </p:txBody>
      </p:sp>
    </p:spTree>
    <p:extLst>
      <p:ext uri="{BB962C8B-B14F-4D97-AF65-F5344CB8AC3E}">
        <p14:creationId xmlns:p14="http://schemas.microsoft.com/office/powerpoint/2010/main" val="26195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Example: C</a:t>
            </a:r>
            <a:r>
              <a:rPr lang="en-US" sz="2400" b="1" dirty="0" smtClean="0"/>
              <a:t>losure of set </a:t>
            </a:r>
            <a:r>
              <a:rPr lang="en-US" sz="2400" b="1" i="1" dirty="0" smtClean="0"/>
              <a:t>F of functional dependencies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52324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i="1" dirty="0" smtClean="0"/>
              <a:t> </a:t>
            </a:r>
            <a:r>
              <a:rPr lang="en-US" sz="1800" dirty="0" smtClean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B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   </a:t>
            </a:r>
            <a:r>
              <a:rPr lang="en-US" sz="1800" dirty="0" smtClean="0">
                <a:sym typeface="Monotype Sorts" pitchFamily="2" charset="2"/>
              </a:rPr>
              <a:t>}</a:t>
            </a:r>
            <a:endParaRPr lang="en-US" sz="1800" dirty="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 smtClean="0">
                <a:sym typeface="MS LineDraw" pitchFamily="49" charset="2"/>
              </a:rPr>
              <a:t>Find Closure of F: some </a:t>
            </a:r>
            <a:r>
              <a:rPr lang="en-US" sz="1800" dirty="0">
                <a:sym typeface="MS LineDraw" pitchFamily="49" charset="2"/>
              </a:rPr>
              <a:t>members of </a:t>
            </a:r>
            <a:r>
              <a:rPr lang="en-US" sz="1800" i="1" dirty="0">
                <a:sym typeface="MS LineDraw" pitchFamily="49" charset="2"/>
              </a:rPr>
              <a:t>F </a:t>
            </a:r>
            <a:r>
              <a:rPr lang="en-US" sz="1800" baseline="30000" dirty="0" smtClean="0">
                <a:sym typeface="MS LineDraw" pitchFamily="49" charset="2"/>
              </a:rPr>
              <a:t>+</a:t>
            </a:r>
            <a:endParaRPr lang="en-US" sz="1800" dirty="0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        </a:t>
            </a: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by transitivity from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B and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AG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      </a:t>
            </a:r>
            <a:endParaRPr lang="en-US" sz="1800" dirty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by augmenting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 </a:t>
            </a:r>
            <a:r>
              <a:rPr lang="en-US" sz="1800" dirty="0">
                <a:sym typeface="Monotype Sorts" pitchFamily="2" charset="2"/>
              </a:rPr>
              <a:t>with G, to get </a:t>
            </a:r>
            <a:r>
              <a:rPr lang="en-US" sz="1800" i="1" dirty="0">
                <a:sym typeface="Iconic Symbols Ext" pitchFamily="2" charset="2"/>
              </a:rPr>
              <a:t>AG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CG </a:t>
            </a:r>
            <a:br>
              <a:rPr lang="en-US" sz="1800" i="1" dirty="0">
                <a:sym typeface="Monotype Sorts" pitchFamily="2" charset="2"/>
              </a:rPr>
            </a:br>
            <a:r>
              <a:rPr lang="en-US" sz="1800" i="1" dirty="0">
                <a:sym typeface="Monotype Sorts" pitchFamily="2" charset="2"/>
              </a:rPr>
              <a:t>                   </a:t>
            </a:r>
            <a:r>
              <a:rPr lang="en-US" sz="1800" dirty="0">
                <a:sym typeface="Monotype Sorts" pitchFamily="2" charset="2"/>
              </a:rPr>
              <a:t>and then transitivity with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HI     </a:t>
            </a:r>
            <a:endParaRPr lang="en-US" sz="1800" dirty="0">
              <a:sym typeface="Monotype Sorts" pitchFamily="2" charset="2"/>
            </a:endParaRPr>
          </a:p>
          <a:p>
            <a:pPr marL="1085850" lvl="2"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from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H and 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1" dirty="0">
                <a:sym typeface="Monotype Sorts" pitchFamily="2" charset="2"/>
              </a:rPr>
              <a:t>I :   </a:t>
            </a:r>
            <a:r>
              <a:rPr lang="en-US" sz="1800" dirty="0">
                <a:sym typeface="Monotype Sorts" pitchFamily="2" charset="2"/>
              </a:rPr>
              <a:t>“union rule”</a:t>
            </a:r>
            <a:endParaRPr lang="en-US" sz="2000" dirty="0">
              <a:sym typeface="Monotype Sort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98120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86200" y="1447800"/>
            <a:ext cx="536448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5334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 smtClean="0"/>
              <a:t>Compute the closure of the following set </a:t>
            </a:r>
            <a:r>
              <a:rPr lang="en-US" sz="2000" i="1" dirty="0" smtClean="0"/>
              <a:t>F of functional dependencies for relation </a:t>
            </a:r>
            <a:r>
              <a:rPr lang="pt-BR" sz="2000" dirty="0" smtClean="0"/>
              <a:t>schema </a:t>
            </a:r>
            <a:r>
              <a:rPr lang="pt-BR" sz="2000" i="1" dirty="0" smtClean="0"/>
              <a:t>R = (A, B, C, D, E).</a:t>
            </a:r>
          </a:p>
          <a:p>
            <a:pPr lvl="1"/>
            <a:r>
              <a:rPr lang="en-US" sz="2000" b="1" i="1" dirty="0" smtClean="0"/>
              <a:t>A →BC</a:t>
            </a:r>
          </a:p>
          <a:p>
            <a:pPr lvl="1"/>
            <a:r>
              <a:rPr lang="en-US" sz="2000" b="1" i="1" dirty="0" smtClean="0"/>
              <a:t>CD →E</a:t>
            </a:r>
          </a:p>
          <a:p>
            <a:pPr lvl="1"/>
            <a:r>
              <a:rPr lang="en-US" sz="2000" b="1" i="1" dirty="0" smtClean="0"/>
              <a:t>B→ D</a:t>
            </a:r>
          </a:p>
          <a:p>
            <a:pPr lvl="1"/>
            <a:r>
              <a:rPr lang="en-US" sz="2000" b="1" i="1" dirty="0" smtClean="0"/>
              <a:t>E→ A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BC, we can conclude: </a:t>
            </a:r>
            <a:r>
              <a:rPr lang="en-US" b="1" i="1" dirty="0" smtClean="0"/>
              <a:t>A → B </a:t>
            </a:r>
            <a:r>
              <a:rPr lang="en-US" i="1" dirty="0" smtClean="0"/>
              <a:t>and </a:t>
            </a:r>
            <a:r>
              <a:rPr lang="en-US" b="1" i="1" dirty="0" smtClean="0"/>
              <a:t>A → C. </a:t>
            </a:r>
            <a:r>
              <a:rPr lang="en-US" i="1" dirty="0" smtClean="0"/>
              <a:t>	(decomposition)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B and B → D   </a:t>
            </a:r>
            <a:r>
              <a:rPr lang="en-US" i="1" dirty="0" smtClean="0">
                <a:sym typeface="Wingdings" pitchFamily="2" charset="2"/>
              </a:rPr>
              <a:t> </a:t>
            </a:r>
            <a:r>
              <a:rPr lang="en-US" b="1" i="1" dirty="0" smtClean="0"/>
              <a:t>A → D</a:t>
            </a:r>
            <a:r>
              <a:rPr lang="en-US" i="1" dirty="0" smtClean="0"/>
              <a:t>		(transitive)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A → CD </a:t>
            </a:r>
            <a:r>
              <a:rPr lang="en-US" i="1" dirty="0" smtClean="0"/>
              <a:t>and CD → E, </a:t>
            </a:r>
            <a:r>
              <a:rPr lang="en-US" b="1" i="1" dirty="0" smtClean="0"/>
              <a:t>A → E </a:t>
            </a:r>
            <a:r>
              <a:rPr lang="en-US" i="1" dirty="0" smtClean="0"/>
              <a:t>		(union, decomposition, transitive)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A → A, we have (reflexive)</a:t>
            </a:r>
          </a:p>
          <a:p>
            <a:pPr>
              <a:lnSpc>
                <a:spcPct val="150000"/>
              </a:lnSpc>
            </a:pPr>
            <a:r>
              <a:rPr lang="en-US" b="1" i="1" dirty="0" smtClean="0"/>
              <a:t>A → ABCDE </a:t>
            </a:r>
            <a:r>
              <a:rPr lang="en-US" i="1" dirty="0" smtClean="0"/>
              <a:t>from the above steps 		(union)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E → A, </a:t>
            </a:r>
            <a:r>
              <a:rPr lang="en-US" b="1" i="1" dirty="0" smtClean="0"/>
              <a:t>E → ABCDE </a:t>
            </a:r>
            <a:r>
              <a:rPr lang="en-US" i="1" dirty="0" smtClean="0"/>
              <a:t>			(transitive)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CD → E, </a:t>
            </a:r>
            <a:r>
              <a:rPr lang="en-US" b="1" i="1" dirty="0" smtClean="0"/>
              <a:t>CD → ABCDE </a:t>
            </a:r>
            <a:r>
              <a:rPr lang="en-US" i="1" dirty="0" smtClean="0"/>
              <a:t>		(transitive)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</a:t>
            </a:r>
            <a:r>
              <a:rPr lang="en-US" i="1" dirty="0" smtClean="0"/>
              <a:t>B → D and B</a:t>
            </a:r>
            <a:r>
              <a:rPr lang="en-US" b="1" i="1" dirty="0" smtClean="0"/>
              <a:t>C</a:t>
            </a:r>
            <a:r>
              <a:rPr lang="en-US" i="1" dirty="0" smtClean="0"/>
              <a:t> → </a:t>
            </a:r>
            <a:r>
              <a:rPr lang="en-US" b="1" i="1" dirty="0" smtClean="0"/>
              <a:t>C</a:t>
            </a:r>
            <a:r>
              <a:rPr lang="en-US" i="1" dirty="0" smtClean="0"/>
              <a:t>D, </a:t>
            </a:r>
            <a:r>
              <a:rPr lang="en-US" b="1" i="1" dirty="0" smtClean="0"/>
              <a:t>BC → ABCDE </a:t>
            </a:r>
            <a:r>
              <a:rPr lang="en-US" i="1" dirty="0" smtClean="0"/>
              <a:t>	(augmentative, transitive)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Also, </a:t>
            </a:r>
            <a:r>
              <a:rPr lang="en-US" i="1" dirty="0" smtClean="0"/>
              <a:t>C → C, D → D, BD → D, etc.</a:t>
            </a:r>
          </a:p>
          <a:p>
            <a:pPr lvl="1"/>
            <a:endParaRPr lang="en-US" sz="2000" b="1" i="1" dirty="0" smtClean="0"/>
          </a:p>
          <a:p>
            <a:pPr lvl="1"/>
            <a:endParaRPr lang="en-US" sz="2000" b="1" i="1" dirty="0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28600"/>
            <a:ext cx="868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Example: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1295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Starting with the given set of attributes, repeatedly expand the set by adding the right sides of </a:t>
            </a:r>
            <a:r>
              <a:rPr lang="en-US" sz="1600" b="1" dirty="0">
                <a:solidFill>
                  <a:srgbClr val="FF0000"/>
                </a:solidFill>
              </a:rPr>
              <a:t>FD</a:t>
            </a:r>
            <a:r>
              <a:rPr lang="en-US" sz="1600" dirty="0">
                <a:solidFill>
                  <a:srgbClr val="FF0000"/>
                </a:solidFill>
              </a:rPr>
              <a:t>’s as soon as we have included their left sides.</a:t>
            </a:r>
            <a:r>
              <a:rPr lang="en-US" sz="1600" dirty="0"/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Eventually, we cannot expand the set any more, and the resulting set is the </a:t>
            </a:r>
            <a:r>
              <a:rPr lang="en-US" sz="1600" b="1" dirty="0"/>
              <a:t>closure</a:t>
            </a:r>
            <a:r>
              <a:rPr lang="en-US" sz="1600" dirty="0" smtClean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  <a:buFontTx/>
              <a:buChar char="1"/>
            </a:pPr>
            <a:r>
              <a:rPr lang="en-US" sz="1600" dirty="0" smtClean="0"/>
              <a:t>Let </a:t>
            </a:r>
            <a:r>
              <a:rPr lang="en-US" sz="1600" b="1" dirty="0">
                <a:solidFill>
                  <a:schemeClr val="accent2"/>
                </a:solidFill>
              </a:rPr>
              <a:t>X</a:t>
            </a:r>
            <a:r>
              <a:rPr lang="en-US" sz="1600" dirty="0"/>
              <a:t> be a set of attributes that eventually will become the closure. 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     First </a:t>
            </a:r>
            <a:r>
              <a:rPr lang="en-US" sz="1600" dirty="0"/>
              <a:t>we </a:t>
            </a:r>
            <a:r>
              <a:rPr lang="en-US" sz="1600" b="1" dirty="0">
                <a:solidFill>
                  <a:schemeClr val="accent2"/>
                </a:solidFill>
              </a:rPr>
              <a:t>initialize</a:t>
            </a:r>
            <a:r>
              <a:rPr lang="en-US" sz="1600" dirty="0"/>
              <a:t> </a:t>
            </a:r>
            <a:r>
              <a:rPr lang="en-US" sz="1600" b="1" dirty="0"/>
              <a:t>X</a:t>
            </a:r>
            <a:r>
              <a:rPr lang="en-US" sz="1600" dirty="0"/>
              <a:t> to be </a:t>
            </a:r>
            <a:r>
              <a:rPr lang="en-US" sz="1600" b="1" dirty="0"/>
              <a:t>{A</a:t>
            </a:r>
            <a:r>
              <a:rPr lang="en-US" sz="1600" b="1" baseline="-25000" dirty="0"/>
              <a:t>1</a:t>
            </a:r>
            <a:r>
              <a:rPr lang="en-US" sz="1600" b="1" dirty="0"/>
              <a:t>, A</a:t>
            </a:r>
            <a:r>
              <a:rPr lang="en-US" sz="1600" b="1" baseline="-25000" dirty="0"/>
              <a:t>2</a:t>
            </a:r>
            <a:r>
              <a:rPr lang="en-US" sz="1600" b="1" dirty="0"/>
              <a:t>, …, A</a:t>
            </a:r>
            <a:r>
              <a:rPr lang="en-US" sz="1600" b="1" baseline="-25000" dirty="0"/>
              <a:t>n</a:t>
            </a:r>
            <a:r>
              <a:rPr lang="en-US" sz="1600" b="1" dirty="0"/>
              <a:t>}</a:t>
            </a:r>
            <a:r>
              <a:rPr lang="en-US" sz="160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2"/>
            </a:pPr>
            <a:r>
              <a:rPr lang="en-US" sz="1600" dirty="0"/>
              <a:t>Now, </a:t>
            </a:r>
            <a:r>
              <a:rPr lang="en-US" sz="1600" b="1" dirty="0">
                <a:solidFill>
                  <a:schemeClr val="accent2"/>
                </a:solidFill>
              </a:rPr>
              <a:t>repeatedly</a:t>
            </a:r>
            <a:r>
              <a:rPr lang="en-US" sz="1600" dirty="0"/>
              <a:t> search for some </a:t>
            </a:r>
            <a:r>
              <a:rPr lang="en-US" sz="1600" b="1" dirty="0"/>
              <a:t>FD</a:t>
            </a:r>
            <a:r>
              <a:rPr lang="en-US" sz="1600" dirty="0"/>
              <a:t> in </a:t>
            </a:r>
            <a:r>
              <a:rPr lang="en-US" sz="1600" b="1" dirty="0"/>
              <a:t>S</a:t>
            </a:r>
            <a:r>
              <a:rPr lang="en-US" sz="1600" dirty="0"/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	B</a:t>
            </a:r>
            <a:r>
              <a:rPr lang="en-US" sz="1600" baseline="-25000" dirty="0"/>
              <a:t>1</a:t>
            </a:r>
            <a:r>
              <a:rPr lang="en-US" sz="1600" dirty="0"/>
              <a:t>B</a:t>
            </a:r>
            <a:r>
              <a:rPr lang="en-US" sz="1600" baseline="-25000" dirty="0"/>
              <a:t>2</a:t>
            </a:r>
            <a:r>
              <a:rPr lang="en-US" sz="1600" dirty="0"/>
              <a:t>…</a:t>
            </a:r>
            <a:r>
              <a:rPr lang="en-US" sz="1600" dirty="0" err="1"/>
              <a:t>B</a:t>
            </a:r>
            <a:r>
              <a:rPr lang="en-US" sz="1600" baseline="-25000" dirty="0" err="1"/>
              <a:t>m</a:t>
            </a:r>
            <a:r>
              <a:rPr lang="en-US" sz="1600" dirty="0" err="1">
                <a:sym typeface="Symbol" pitchFamily="18" charset="2"/>
              </a:rPr>
              <a:t>C</a:t>
            </a:r>
            <a:endParaRPr lang="en-US" sz="1600" b="1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ym typeface="Symbol" pitchFamily="18" charset="2"/>
              </a:rPr>
              <a:t>	</a:t>
            </a:r>
            <a:r>
              <a:rPr lang="en-US" sz="1600" dirty="0">
                <a:sym typeface="Symbol" pitchFamily="18" charset="2"/>
              </a:rPr>
              <a:t>such that all of </a:t>
            </a:r>
            <a:r>
              <a:rPr lang="en-US" sz="1600" b="1" dirty="0">
                <a:sym typeface="Symbol" pitchFamily="18" charset="2"/>
              </a:rPr>
              <a:t>B</a:t>
            </a:r>
            <a:r>
              <a:rPr lang="en-US" sz="1600" dirty="0">
                <a:sym typeface="Symbol" pitchFamily="18" charset="2"/>
              </a:rPr>
              <a:t>’s are in the set </a:t>
            </a:r>
            <a:r>
              <a:rPr lang="en-US" sz="1600" b="1" dirty="0">
                <a:sym typeface="Symbol" pitchFamily="18" charset="2"/>
              </a:rPr>
              <a:t>X</a:t>
            </a:r>
            <a:r>
              <a:rPr lang="en-US" sz="1600" dirty="0">
                <a:sym typeface="Symbol" pitchFamily="18" charset="2"/>
              </a:rPr>
              <a:t>, but </a:t>
            </a:r>
            <a:r>
              <a:rPr lang="en-US" sz="1600" b="1" dirty="0">
                <a:sym typeface="Symbol" pitchFamily="18" charset="2"/>
              </a:rPr>
              <a:t>C</a:t>
            </a:r>
            <a:r>
              <a:rPr lang="en-US" sz="1600" dirty="0">
                <a:sym typeface="Symbol" pitchFamily="18" charset="2"/>
              </a:rPr>
              <a:t> is not. We then add </a:t>
            </a:r>
            <a:r>
              <a:rPr lang="en-US" sz="1600" b="1" dirty="0">
                <a:sym typeface="Symbol" pitchFamily="18" charset="2"/>
              </a:rPr>
              <a:t>C</a:t>
            </a:r>
            <a:r>
              <a:rPr lang="en-US" sz="1600" dirty="0">
                <a:sym typeface="Symbol" pitchFamily="18" charset="2"/>
              </a:rPr>
              <a:t> to </a:t>
            </a:r>
            <a:r>
              <a:rPr lang="en-US" sz="1600" b="1" dirty="0">
                <a:sym typeface="Symbol" pitchFamily="18" charset="2"/>
              </a:rPr>
              <a:t>X</a:t>
            </a:r>
            <a:r>
              <a:rPr lang="en-US" sz="1600" dirty="0">
                <a:sym typeface="Symbol" pitchFamily="18" charset="2"/>
              </a:rPr>
              <a:t>.</a:t>
            </a:r>
            <a:endParaRPr lang="en-US" sz="1600" dirty="0"/>
          </a:p>
          <a:p>
            <a:pPr marL="342900" indent="-342900">
              <a:spcBef>
                <a:spcPct val="20000"/>
              </a:spcBef>
              <a:buFontTx/>
              <a:buChar char="3"/>
            </a:pPr>
            <a:r>
              <a:rPr lang="en-US" sz="1600" b="1" dirty="0">
                <a:solidFill>
                  <a:schemeClr val="accent2"/>
                </a:solidFill>
              </a:rPr>
              <a:t>Repeat step 2</a:t>
            </a:r>
            <a:r>
              <a:rPr lang="en-US" sz="1600" dirty="0"/>
              <a:t> as many times as necessary until no more attributes can be added to </a:t>
            </a:r>
            <a:r>
              <a:rPr lang="en-US" sz="1600" b="1" dirty="0"/>
              <a:t>X</a:t>
            </a:r>
            <a:r>
              <a:rPr lang="en-US" sz="1600" dirty="0"/>
              <a:t>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600" dirty="0"/>
              <a:t>	Since </a:t>
            </a:r>
            <a:r>
              <a:rPr lang="en-US" sz="1600" b="1" dirty="0"/>
              <a:t>X</a:t>
            </a:r>
            <a:r>
              <a:rPr lang="en-US" sz="1600" dirty="0"/>
              <a:t> can only grow, and the number of attributes is finite, eventually nothing more can be added to </a:t>
            </a:r>
            <a:r>
              <a:rPr lang="en-US" sz="1600" b="1" dirty="0"/>
              <a:t>X</a:t>
            </a:r>
            <a:r>
              <a:rPr lang="en-US" sz="1600" dirty="0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4"/>
            </a:pPr>
            <a:r>
              <a:rPr lang="en-US" sz="1600" dirty="0"/>
              <a:t>The set </a:t>
            </a:r>
            <a:r>
              <a:rPr lang="en-US" sz="1600" b="1" dirty="0">
                <a:solidFill>
                  <a:schemeClr val="accent2"/>
                </a:solidFill>
              </a:rPr>
              <a:t>X</a:t>
            </a:r>
            <a:r>
              <a:rPr lang="en-US" sz="1600" dirty="0"/>
              <a:t> after no more attributes can be added to it is the: </a:t>
            </a:r>
            <a:r>
              <a:rPr lang="en-US" sz="1600" b="1" dirty="0">
                <a:solidFill>
                  <a:schemeClr val="accent2"/>
                </a:solidFill>
              </a:rPr>
              <a:t>{A</a:t>
            </a:r>
            <a:r>
              <a:rPr lang="en-US" sz="1600" b="1" baseline="-25000" dirty="0">
                <a:solidFill>
                  <a:schemeClr val="accent2"/>
                </a:solidFill>
              </a:rPr>
              <a:t>1</a:t>
            </a:r>
            <a:r>
              <a:rPr lang="en-US" sz="1600" b="1" dirty="0">
                <a:solidFill>
                  <a:schemeClr val="accent2"/>
                </a:solidFill>
              </a:rPr>
              <a:t>, A</a:t>
            </a:r>
            <a:r>
              <a:rPr lang="en-US" sz="1600" b="1" baseline="-25000" dirty="0">
                <a:solidFill>
                  <a:schemeClr val="accent2"/>
                </a:solidFill>
              </a:rPr>
              <a:t>2</a:t>
            </a:r>
            <a:r>
              <a:rPr lang="en-US" sz="1600" b="1" dirty="0">
                <a:solidFill>
                  <a:schemeClr val="accent2"/>
                </a:solidFill>
              </a:rPr>
              <a:t>, …, A</a:t>
            </a:r>
            <a:r>
              <a:rPr lang="en-US" sz="1600" b="1" baseline="-25000" dirty="0">
                <a:solidFill>
                  <a:schemeClr val="accent2"/>
                </a:solidFill>
              </a:rPr>
              <a:t>n</a:t>
            </a:r>
            <a:r>
              <a:rPr lang="en-US" sz="1600" b="1" dirty="0">
                <a:solidFill>
                  <a:schemeClr val="accent2"/>
                </a:solidFill>
              </a:rPr>
              <a:t>}</a:t>
            </a:r>
            <a:r>
              <a:rPr lang="en-US" sz="1600" b="1" baseline="30000" dirty="0">
                <a:solidFill>
                  <a:schemeClr val="accent2"/>
                </a:solidFill>
              </a:rPr>
              <a:t>+</a:t>
            </a:r>
            <a:r>
              <a:rPr lang="en-US" sz="1600" dirty="0"/>
              <a:t>.</a:t>
            </a:r>
            <a:endParaRPr lang="en-US" sz="1600" b="1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" y="3048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Computing the Closure of Attributes - Algorithm</a:t>
            </a:r>
          </a:p>
        </p:txBody>
      </p:sp>
    </p:spTree>
    <p:extLst>
      <p:ext uri="{BB962C8B-B14F-4D97-AF65-F5344CB8AC3E}">
        <p14:creationId xmlns:p14="http://schemas.microsoft.com/office/powerpoint/2010/main" val="4831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0299"/>
          </a:xfrm>
        </p:spPr>
        <p:txBody>
          <a:bodyPr>
            <a:norm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R(A,B, C)</a:t>
            </a:r>
          </a:p>
          <a:p>
            <a:r>
              <a:rPr lang="en-US" dirty="0" smtClean="0"/>
              <a:t>FD: A-&gt;B, B-&gt;C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 ={A, B, C}</a:t>
            </a:r>
          </a:p>
          <a:p>
            <a:r>
              <a:rPr lang="en-US" dirty="0" smtClean="0"/>
              <a:t>B</a:t>
            </a:r>
            <a:r>
              <a:rPr lang="en-US" baseline="30000" dirty="0" smtClean="0"/>
              <a:t>+ </a:t>
            </a:r>
            <a:r>
              <a:rPr lang="en-US" dirty="0" smtClean="0"/>
              <a:t> = {B, C}</a:t>
            </a:r>
          </a:p>
          <a:p>
            <a:r>
              <a:rPr lang="en-US" dirty="0" smtClean="0"/>
              <a:t>C</a:t>
            </a:r>
            <a:r>
              <a:rPr lang="en-US" baseline="30000" dirty="0" smtClean="0"/>
              <a:t>+</a:t>
            </a:r>
            <a:r>
              <a:rPr lang="en-US" dirty="0" smtClean="0"/>
              <a:t> = {C}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70299"/>
          </a:xfrm>
        </p:spPr>
        <p:txBody>
          <a:bodyPr>
            <a:normAutofit/>
          </a:bodyPr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/>
          <a:lstStyle/>
          <a:p>
            <a:r>
              <a:rPr lang="en-US" dirty="0" smtClean="0"/>
              <a:t>R(A,B, C, D, F, G)</a:t>
            </a:r>
          </a:p>
          <a:p>
            <a:r>
              <a:rPr lang="en-US" dirty="0" smtClean="0"/>
              <a:t>FD: A-&gt;B, BC-&gt;DE, ABG-&gt;G</a:t>
            </a:r>
          </a:p>
          <a:p>
            <a:r>
              <a:rPr lang="en-US" dirty="0" smtClean="0"/>
              <a:t>Find AC</a:t>
            </a:r>
            <a:r>
              <a:rPr lang="en-US" baseline="30000" dirty="0" smtClean="0"/>
              <a:t>+</a:t>
            </a:r>
            <a:r>
              <a:rPr lang="en-US" dirty="0" smtClean="0"/>
              <a:t> ?</a:t>
            </a:r>
          </a:p>
          <a:p>
            <a:r>
              <a:rPr lang="en-US" dirty="0" smtClean="0"/>
              <a:t>AC</a:t>
            </a:r>
            <a:r>
              <a:rPr lang="en-US" baseline="30000" dirty="0" smtClean="0"/>
              <a:t>+</a:t>
            </a:r>
            <a:r>
              <a:rPr lang="en-US" dirty="0" smtClean="0"/>
              <a:t> = {A, B, C, D, E}</a:t>
            </a:r>
          </a:p>
        </p:txBody>
      </p:sp>
    </p:spTree>
    <p:extLst>
      <p:ext uri="{BB962C8B-B14F-4D97-AF65-F5344CB8AC3E}">
        <p14:creationId xmlns:p14="http://schemas.microsoft.com/office/powerpoint/2010/main" val="1235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38200"/>
          </a:xfrm>
        </p:spPr>
        <p:txBody>
          <a:bodyPr/>
          <a:lstStyle/>
          <a:p>
            <a:r>
              <a:rPr lang="en-US" dirty="0" smtClean="0"/>
              <a:t>Guideline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Design relation schema so that it is easy to explain its meaning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00"/>
                </a:solidFill>
              </a:rPr>
              <a:t>Do not combine attributes from multiple entity types </a:t>
            </a:r>
            <a:r>
              <a:rPr lang="en-US" dirty="0" smtClean="0"/>
              <a:t>and relationship types into a single relation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7724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 smtClean="0">
                <a:sym typeface="Symbol" pitchFamily="18" charset="2"/>
              </a:rPr>
              <a:t>What is {A,B}</a:t>
            </a:r>
            <a:r>
              <a:rPr lang="en-US" sz="2000" b="1" baseline="30000" dirty="0" smtClean="0">
                <a:sym typeface="Symbol" pitchFamily="18" charset="2"/>
              </a:rPr>
              <a:t>+</a:t>
            </a:r>
            <a:r>
              <a:rPr lang="en-US" sz="2000" b="1" dirty="0" smtClean="0">
                <a:sym typeface="Symbol" pitchFamily="18" charset="2"/>
              </a:rPr>
              <a:t>? 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		</a:t>
            </a:r>
            <a:r>
              <a:rPr lang="en-US" dirty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C,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BCAD,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DE, 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	CFB.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ym typeface="Symbol" pitchFamily="18" charset="2"/>
              </a:rPr>
              <a:t>Solution: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ym typeface="Symbol" pitchFamily="18" charset="2"/>
              </a:rPr>
              <a:t>{A, B}</a:t>
            </a:r>
            <a:r>
              <a:rPr lang="en-US" sz="2000" baseline="30000" dirty="0" smtClean="0">
                <a:sym typeface="Symbol" pitchFamily="18" charset="2"/>
              </a:rPr>
              <a:t>+</a:t>
            </a: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baseline="30000" dirty="0" smtClean="0">
                <a:sym typeface="Symbol" pitchFamily="18" charset="2"/>
              </a:rPr>
              <a:t>=</a:t>
            </a:r>
            <a:r>
              <a:rPr lang="en-US" sz="2000" dirty="0" smtClean="0">
                <a:sym typeface="Symbol" pitchFamily="18" charset="2"/>
              </a:rPr>
              <a:t> {A, B, C, D, E}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1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15400" cy="6096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/>
              <a:t> QUES. Given </a:t>
            </a:r>
            <a:r>
              <a:rPr lang="en-US" sz="2400" b="1" dirty="0"/>
              <a:t>this FD for this R(A,B,C,D,E,F)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AB</a:t>
            </a:r>
            <a:r>
              <a:rPr lang="en-US" b="1" dirty="0">
                <a:sym typeface="Wingdings" pitchFamily="2" charset="2"/>
              </a:rPr>
              <a:t>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AD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BD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AFB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Check if AB+  is a key for this relation?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Wingdings" pitchFamily="2" charset="2"/>
              </a:rPr>
              <a:t>AB+ is key if AB+ can find all the attribute of </a:t>
            </a:r>
            <a:r>
              <a:rPr lang="en-US" b="1" dirty="0" smtClean="0">
                <a:sym typeface="Wingdings" pitchFamily="2" charset="2"/>
              </a:rPr>
              <a:t>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ym typeface="Wingdings" pitchFamily="2" charset="2"/>
              </a:rPr>
              <a:t>  Solution: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AB</a:t>
            </a:r>
            <a:r>
              <a:rPr lang="en-US" dirty="0">
                <a:sym typeface="Wingdings" pitchFamily="2" charset="2"/>
              </a:rPr>
              <a:t>AB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Wingdings" pitchFamily="2" charset="2"/>
              </a:rPr>
              <a:t>BD so B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 AB+ABD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ADE so AD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AB+ABDE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ABC so AB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ABDE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AB+ABCDE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PMingLiU" pitchFamily="18" charset="-120"/>
                <a:sym typeface="Wingdings" pitchFamily="2" charset="2"/>
              </a:rPr>
              <a:t>AFB so AF Not </a:t>
            </a:r>
            <a:r>
              <a:rPr lang="en-US" altLang="zh-TW" dirty="0">
                <a:ea typeface="PMingLiU" pitchFamily="18" charset="-120"/>
                <a:sym typeface="Symbol" pitchFamily="18" charset="2"/>
              </a:rPr>
              <a:t>ABDE </a:t>
            </a:r>
            <a:r>
              <a:rPr lang="en-US" altLang="zh-TW" dirty="0">
                <a:ea typeface="PMingLiU" pitchFamily="18" charset="-120"/>
                <a:sym typeface="Wingdings" pitchFamily="2" charset="2"/>
              </a:rPr>
              <a:t> AB+ABCDE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AB not a key because it does not contain all attributes such as 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 smtClean="0"/>
              <a:t>R = (A, B, C, G, H, I)</a:t>
            </a:r>
            <a:br>
              <a:rPr lang="en-US" sz="1800" i="1" dirty="0" smtClean="0"/>
            </a:br>
            <a:r>
              <a:rPr lang="en-US" sz="1800" i="1" dirty="0" smtClean="0"/>
              <a:t>F = </a:t>
            </a:r>
            <a:r>
              <a:rPr lang="en-US" sz="1800" dirty="0" smtClean="0"/>
              <a:t>{  </a:t>
            </a:r>
            <a:r>
              <a:rPr lang="en-US" sz="1800" i="1" dirty="0" smtClean="0">
                <a:sym typeface="Iconic Symbols Ext" pitchFamily="2" charset="2"/>
              </a:rPr>
              <a:t>A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B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   </a:t>
            </a:r>
            <a:r>
              <a:rPr lang="en-US" sz="1800" i="1" dirty="0" smtClean="0">
                <a:sym typeface="Iconic Symbols Ext" pitchFamily="2" charset="2"/>
              </a:rPr>
              <a:t>A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C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</a:t>
            </a:r>
            <a:r>
              <a:rPr lang="en-US" sz="1800" i="1" dirty="0" smtClean="0">
                <a:sym typeface="Iconic Symbols Ext" pitchFamily="2" charset="2"/>
              </a:rPr>
              <a:t>CG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</a:t>
            </a:r>
            <a:r>
              <a:rPr lang="en-US" sz="1800" i="1" dirty="0" smtClean="0">
                <a:sym typeface="Iconic Symbols Ext" pitchFamily="2" charset="2"/>
              </a:rPr>
              <a:t>CG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I				</a:t>
            </a:r>
            <a:br>
              <a:rPr lang="en-US" sz="1800" i="1" dirty="0" smtClean="0">
                <a:sym typeface="Monotype Sorts" pitchFamily="2" charset="2"/>
              </a:rPr>
            </a:br>
            <a:r>
              <a:rPr lang="en-US" sz="1800" i="1" dirty="0" smtClean="0">
                <a:sym typeface="Monotype Sorts" pitchFamily="2" charset="2"/>
              </a:rPr>
              <a:t>	   </a:t>
            </a:r>
            <a:r>
              <a:rPr lang="en-US" sz="1800" i="1" dirty="0" smtClean="0">
                <a:sym typeface="Iconic Symbols Ext" pitchFamily="2" charset="2"/>
              </a:rPr>
              <a:t>B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>
                <a:sym typeface="Monotype Sorts" pitchFamily="2" charset="2"/>
              </a:rPr>
              <a:t> </a:t>
            </a:r>
            <a:r>
              <a:rPr lang="en-US" sz="1800" i="1" dirty="0" smtClean="0">
                <a:sym typeface="Monotype Sorts" pitchFamily="2" charset="2"/>
              </a:rPr>
              <a:t>H</a:t>
            </a:r>
            <a:r>
              <a:rPr lang="en-US" sz="1800" dirty="0" smtClean="0">
                <a:sym typeface="Monotype Sorts" pitchFamily="2" charset="2"/>
              </a:rPr>
              <a:t>}</a:t>
            </a:r>
          </a:p>
          <a:p>
            <a:pPr>
              <a:tabLst>
                <a:tab pos="803275" algn="l"/>
              </a:tabLst>
            </a:pPr>
            <a:endParaRPr lang="en-US" sz="1800" dirty="0">
              <a:sym typeface="Monotype Sorts" pitchFamily="2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pitchFamily="2" charset="2"/>
              </a:rPr>
              <a:t>(AG) </a:t>
            </a:r>
            <a:r>
              <a:rPr lang="en-US" sz="1800" baseline="30000" dirty="0">
                <a:sym typeface="Monotype Sorts" pitchFamily="2" charset="2"/>
              </a:rPr>
              <a:t>+ </a:t>
            </a:r>
            <a:r>
              <a:rPr lang="en-US" sz="1800" dirty="0">
                <a:sym typeface="Monotype Sorts" pitchFamily="2" charset="2"/>
              </a:rPr>
              <a:t>?</a:t>
            </a:r>
            <a:r>
              <a:rPr lang="en-US" sz="1800" baseline="30000" dirty="0">
                <a:sym typeface="Monotype Sorts" pitchFamily="2" charset="2"/>
              </a:rPr>
              <a:t> </a:t>
            </a:r>
          </a:p>
          <a:p>
            <a:pPr>
              <a:tabLst>
                <a:tab pos="803275" algn="l"/>
              </a:tabLst>
            </a:pPr>
            <a:r>
              <a:rPr lang="en-US" sz="1800" baseline="30000" dirty="0">
                <a:sym typeface="Monotype Sorts" pitchFamily="2" charset="2"/>
              </a:rPr>
              <a:t>	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baseline="30000" dirty="0">
                <a:sym typeface="Monotype Sorts" pitchFamily="2" charset="2"/>
              </a:rPr>
              <a:t> </a:t>
            </a: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C </a:t>
            </a:r>
            <a:r>
              <a:rPr lang="en-US" sz="1800" dirty="0">
                <a:sym typeface="Monotype Sorts" pitchFamily="2" charset="2"/>
              </a:rPr>
              <a:t>and </a:t>
            </a:r>
            <a:r>
              <a:rPr lang="en-US" sz="1800" i="0" dirty="0">
                <a:sym typeface="Monotype Sorts" pitchFamily="2" charset="2"/>
              </a:rPr>
              <a:t>A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i="0" dirty="0">
                <a:sym typeface="Symbol" pitchFamily="18" charset="2"/>
              </a:rPr>
              <a:t> B)</a:t>
            </a:r>
            <a:endParaRPr lang="en-US" sz="1800" dirty="0">
              <a:sym typeface="Symbol" pitchFamily="18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pitchFamily="18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pitchFamily="2" charset="2"/>
              </a:rPr>
              <a:t>H	(CG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H</a:t>
            </a:r>
            <a:r>
              <a:rPr lang="en-US" sz="1800" dirty="0">
                <a:sym typeface="Monotype Sorts" pitchFamily="2" charset="2"/>
              </a:rPr>
              <a:t> and </a:t>
            </a:r>
            <a:r>
              <a:rPr lang="en-US" sz="1800" i="0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0" dirty="0">
                <a:sym typeface="Symbol" pitchFamily="18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pitchFamily="18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pitchFamily="2" charset="2"/>
              </a:rPr>
              <a:t>HI	(CG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>
                <a:sym typeface="Monotype Sorts" pitchFamily="2" charset="2"/>
              </a:rPr>
              <a:t> </a:t>
            </a:r>
            <a:r>
              <a:rPr lang="en-US" sz="1800" i="0" dirty="0">
                <a:sym typeface="Monotype Sorts" pitchFamily="2" charset="2"/>
              </a:rPr>
              <a:t>I</a:t>
            </a:r>
            <a:r>
              <a:rPr lang="en-US" sz="1800" dirty="0">
                <a:sym typeface="Monotype Sorts" pitchFamily="2" charset="2"/>
              </a:rPr>
              <a:t> and </a:t>
            </a:r>
            <a:r>
              <a:rPr lang="en-US" sz="1800" i="0" dirty="0">
                <a:sym typeface="Monotype Sorts" pitchFamily="2" charset="2"/>
              </a:rPr>
              <a:t>CG </a:t>
            </a:r>
            <a:r>
              <a:rPr lang="en-US" sz="1800" dirty="0">
                <a:sym typeface="Symbol" pitchFamily="18" charset="2"/>
              </a:rPr>
              <a:t> </a:t>
            </a:r>
            <a:r>
              <a:rPr lang="en-US" sz="1800" i="0" dirty="0">
                <a:sym typeface="Symbol" pitchFamily="18" charset="2"/>
              </a:rPr>
              <a:t>AGBCH</a:t>
            </a:r>
          </a:p>
          <a:p>
            <a:pPr lvl="1">
              <a:tabLst>
                <a:tab pos="803275" algn="l"/>
              </a:tabLst>
            </a:pPr>
            <a:endParaRPr lang="en-US" sz="1800" i="0" dirty="0">
              <a:sym typeface="Symbol" pitchFamily="18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pitchFamily="18" charset="2"/>
              </a:rPr>
              <a:t>Is (AG) a candidate key ?</a:t>
            </a: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pitchFamily="18" charset="2"/>
              </a:rPr>
              <a:t>     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>
                <a:sym typeface="Symbol" pitchFamily="18" charset="2"/>
              </a:rPr>
              <a:t>A+) = BC, (G+) = G.</a:t>
            </a:r>
          </a:p>
          <a:p>
            <a:pPr>
              <a:tabLst>
                <a:tab pos="803275" algn="l"/>
              </a:tabLst>
            </a:pPr>
            <a:r>
              <a:rPr lang="en-US" sz="2000" i="1" dirty="0">
                <a:sym typeface="Symbol" pitchFamily="18" charset="2"/>
              </a:rPr>
              <a:t>    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16855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/>
              <a:t>Finding keys of the </a:t>
            </a:r>
            <a:r>
              <a:rPr lang="en-US" dirty="0" smtClean="0"/>
              <a:t>relation</a:t>
            </a:r>
          </a:p>
          <a:p>
            <a:r>
              <a:rPr lang="en-US" dirty="0" smtClean="0"/>
              <a:t>Minimal Cover</a:t>
            </a:r>
          </a:p>
          <a:p>
            <a:r>
              <a:rPr lang="en-US" smtClean="0"/>
              <a:t>Equivalence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Given this FD for this R(A,B,C,D,E,F,G)</a:t>
            </a:r>
          </a:p>
          <a:p>
            <a:pPr>
              <a:buFontTx/>
              <a:buNone/>
            </a:pPr>
            <a:r>
              <a:rPr lang="en-US" sz="2000" dirty="0"/>
              <a:t>A</a:t>
            </a:r>
            <a:r>
              <a:rPr lang="en-US" sz="2000" dirty="0">
                <a:sym typeface="Wingdings" pitchFamily="2" charset="2"/>
              </a:rPr>
              <a:t> D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D CG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BE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EF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ABF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What are all the keys for this relation</a:t>
            </a:r>
            <a:r>
              <a:rPr lang="en-US" sz="2000" dirty="0" smtClean="0">
                <a:sym typeface="Wingdings" pitchFamily="2" charset="2"/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/>
              <a:t>Given this FD for this R(A,B,C,D,E,F,G)</a:t>
            </a:r>
          </a:p>
          <a:p>
            <a:pPr>
              <a:buFontTx/>
              <a:buNone/>
            </a:pPr>
            <a:r>
              <a:rPr lang="en-US" sz="2000" dirty="0"/>
              <a:t>A</a:t>
            </a:r>
            <a:r>
              <a:rPr lang="en-US" sz="2000" dirty="0">
                <a:sym typeface="Wingdings" pitchFamily="2" charset="2"/>
              </a:rPr>
              <a:t> D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D CG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BE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EF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ABF</a:t>
            </a:r>
          </a:p>
          <a:p>
            <a:pPr>
              <a:buFontTx/>
              <a:buNone/>
            </a:pPr>
            <a:r>
              <a:rPr lang="en-US" sz="2000" dirty="0">
                <a:sym typeface="Wingdings" pitchFamily="2" charset="2"/>
              </a:rPr>
              <a:t>What are all the keys for this relation</a:t>
            </a:r>
            <a:r>
              <a:rPr lang="en-US" sz="2000" dirty="0" smtClean="0">
                <a:sym typeface="Wingdings" pitchFamily="2" charset="2"/>
              </a:rPr>
              <a:t>?</a:t>
            </a:r>
          </a:p>
          <a:p>
            <a:pPr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Solution: </a:t>
            </a:r>
          </a:p>
          <a:p>
            <a:pPr marL="0" indent="0"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we look to the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right side of FD </a:t>
            </a:r>
            <a:r>
              <a:rPr lang="en-US" sz="2000" b="1" dirty="0" smtClean="0">
                <a:sym typeface="Wingdings" pitchFamily="2" charset="2"/>
              </a:rPr>
              <a:t>and take all the attribute which are not there in the FD</a:t>
            </a:r>
          </a:p>
          <a:p>
            <a:pPr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Here is AB</a:t>
            </a:r>
          </a:p>
          <a:p>
            <a:pPr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Then find AB+ = ABCDEFG    AB is a key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Dependency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Equivalence of Sets of FDs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Minimal Sets of FDs or canonical cover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Equivalence </a:t>
            </a:r>
            <a:r>
              <a:rPr lang="en-US" dirty="0"/>
              <a:t>of Sets of FDs 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Two sets of FDs F and G are </a:t>
            </a:r>
            <a:r>
              <a:rPr lang="en-US" sz="2400" b="1" dirty="0"/>
              <a:t>equivalent</a:t>
            </a:r>
            <a:r>
              <a:rPr lang="en-US" sz="2400" dirty="0"/>
              <a:t> if:</a:t>
            </a:r>
          </a:p>
          <a:p>
            <a:pPr lvl="1"/>
            <a:r>
              <a:rPr lang="en-US" sz="2200" dirty="0"/>
              <a:t>Every FD in F can be inferred from G, and</a:t>
            </a:r>
          </a:p>
          <a:p>
            <a:pPr lvl="1"/>
            <a:r>
              <a:rPr lang="en-US" sz="2200" dirty="0"/>
              <a:t>Every FD in G can be inferred from F</a:t>
            </a:r>
          </a:p>
          <a:p>
            <a:pPr lvl="1"/>
            <a:r>
              <a:rPr lang="en-US" sz="2200" dirty="0"/>
              <a:t>Hence, F and G are equivalent if F</a:t>
            </a:r>
            <a:r>
              <a:rPr lang="en-US" sz="2200" baseline="30000" dirty="0"/>
              <a:t>+</a:t>
            </a:r>
            <a:r>
              <a:rPr lang="en-US" sz="2200" dirty="0"/>
              <a:t> =G</a:t>
            </a:r>
            <a:r>
              <a:rPr lang="en-US" sz="2200" baseline="30000" dirty="0"/>
              <a:t>+</a:t>
            </a:r>
          </a:p>
          <a:p>
            <a:r>
              <a:rPr lang="en-US" sz="2400" dirty="0"/>
              <a:t>Definition (</a:t>
            </a:r>
            <a:r>
              <a:rPr lang="en-US" sz="2400" b="1" dirty="0"/>
              <a:t>Covers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F </a:t>
            </a:r>
            <a:r>
              <a:rPr lang="en-US" sz="2200" b="1" dirty="0"/>
              <a:t>covers</a:t>
            </a:r>
            <a:r>
              <a:rPr lang="en-US" sz="2200" dirty="0"/>
              <a:t> G if every FD in G can be inferred from F</a:t>
            </a:r>
          </a:p>
          <a:p>
            <a:pPr lvl="2"/>
            <a:r>
              <a:rPr lang="en-US" sz="2000" dirty="0"/>
              <a:t>(i.e., if G</a:t>
            </a:r>
            <a:r>
              <a:rPr lang="en-US" sz="2000" baseline="30000" dirty="0"/>
              <a:t>+</a:t>
            </a:r>
            <a:r>
              <a:rPr lang="en-US" sz="2000" dirty="0"/>
              <a:t> </a:t>
            </a:r>
            <a:r>
              <a:rPr lang="en-US" sz="2000" i="1" dirty="0"/>
              <a:t>subset-of</a:t>
            </a:r>
            <a:r>
              <a:rPr lang="en-US" sz="2000" dirty="0"/>
              <a:t> F</a:t>
            </a:r>
            <a:r>
              <a:rPr lang="en-US" sz="2000" baseline="30000" dirty="0"/>
              <a:t>+</a:t>
            </a:r>
            <a:r>
              <a:rPr lang="en-US" sz="2000" dirty="0"/>
              <a:t>)</a:t>
            </a:r>
          </a:p>
          <a:p>
            <a:r>
              <a:rPr lang="en-US" sz="2400" dirty="0"/>
              <a:t>F and G are equivalent if F covers G and G covers F</a:t>
            </a:r>
          </a:p>
          <a:p>
            <a:r>
              <a:rPr lang="en-US" sz="2400" dirty="0"/>
              <a:t>There is an algorithm for checking equivalence of sets of FDs </a:t>
            </a:r>
          </a:p>
        </p:txBody>
      </p:sp>
    </p:spTree>
    <p:extLst>
      <p:ext uri="{BB962C8B-B14F-4D97-AF65-F5344CB8AC3E}">
        <p14:creationId xmlns:p14="http://schemas.microsoft.com/office/powerpoint/2010/main" val="14723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873752"/>
          </a:xfrm>
        </p:spPr>
        <p:txBody>
          <a:bodyPr/>
          <a:lstStyle/>
          <a:p>
            <a:r>
              <a:rPr lang="en-US" dirty="0" smtClean="0"/>
              <a:t>R(ABC)</a:t>
            </a:r>
          </a:p>
          <a:p>
            <a:r>
              <a:rPr lang="en-US" dirty="0" smtClean="0"/>
              <a:t>F= { A       B, B      C, C      A }</a:t>
            </a:r>
          </a:p>
          <a:p>
            <a:r>
              <a:rPr lang="en-US" dirty="0" smtClean="0"/>
              <a:t>G={C        B, B       A, A       C }</a:t>
            </a:r>
          </a:p>
          <a:p>
            <a:endParaRPr lang="en-US" dirty="0" smtClean="0"/>
          </a:p>
          <a:p>
            <a:r>
              <a:rPr lang="en-US" dirty="0" smtClean="0"/>
              <a:t>First find closure F</a:t>
            </a:r>
            <a:r>
              <a:rPr lang="en-US" baseline="30000" dirty="0" smtClean="0"/>
              <a:t>+ </a:t>
            </a:r>
            <a:r>
              <a:rPr lang="en-US" dirty="0" smtClean="0"/>
              <a:t> , G</a:t>
            </a:r>
            <a:r>
              <a:rPr lang="en-US" baseline="30000" dirty="0" smtClean="0"/>
              <a:t>+  </a:t>
            </a:r>
          </a:p>
          <a:p>
            <a:r>
              <a:rPr lang="en-US" dirty="0" smtClean="0"/>
              <a:t>Calculate F</a:t>
            </a:r>
            <a:r>
              <a:rPr lang="en-US" baseline="30000" dirty="0" smtClean="0"/>
              <a:t>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</a:t>
            </a:r>
            <a:r>
              <a:rPr lang="en-US" dirty="0" smtClean="0"/>
              <a:t> G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Calculate G</a:t>
            </a:r>
            <a:r>
              <a:rPr lang="en-US" baseline="30000" dirty="0" smtClean="0"/>
              <a:t> </a:t>
            </a:r>
            <a:r>
              <a:rPr lang="en-US" altLang="zh-TW" b="1" dirty="0" smtClean="0">
                <a:ea typeface="PMingLiU" pitchFamily="18" charset="-120"/>
                <a:sym typeface="Symbol" pitchFamily="18" charset="2"/>
              </a:rPr>
              <a:t> </a:t>
            </a:r>
            <a:r>
              <a:rPr lang="en-US" dirty="0" smtClean="0"/>
              <a:t>F</a:t>
            </a:r>
            <a:r>
              <a:rPr lang="en-US" baseline="30000" dirty="0" smtClean="0"/>
              <a:t>+ </a:t>
            </a:r>
          </a:p>
          <a:p>
            <a:endParaRPr lang="en-US" baseline="30000" dirty="0" smtClean="0"/>
          </a:p>
          <a:p>
            <a:endParaRPr lang="en-US" baseline="30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2057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2057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057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2600" y="2514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5600" y="2514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8600" y="2514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F=(A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BC, A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D,CD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E}</a:t>
            </a:r>
          </a:p>
          <a:p>
            <a:r>
              <a:rPr lang="en-US" dirty="0" smtClean="0"/>
              <a:t>G={A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BCE, A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A B D, C 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E }</a:t>
            </a:r>
          </a:p>
          <a:p>
            <a:pPr>
              <a:buNone/>
            </a:pPr>
            <a:r>
              <a:rPr lang="en-US" dirty="0" smtClean="0"/>
              <a:t>  Find if F and G are equivalent?</a:t>
            </a:r>
          </a:p>
          <a:p>
            <a:endParaRPr lang="en-US" dirty="0" smtClean="0"/>
          </a:p>
          <a:p>
            <a:r>
              <a:rPr lang="en-US" dirty="0" smtClean="0"/>
              <a:t>G ‘= {A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BCDE}</a:t>
            </a:r>
          </a:p>
          <a:p>
            <a:pPr>
              <a:buNone/>
            </a:pPr>
            <a:r>
              <a:rPr lang="en-US" dirty="0" smtClean="0"/>
              <a:t>Find if F and G’ are equivalent?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 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5000"/>
            <a:ext cx="8686800" cy="438912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Design base relation schemas so that </a:t>
            </a:r>
            <a:r>
              <a:rPr lang="en-US" dirty="0" smtClean="0">
                <a:solidFill>
                  <a:srgbClr val="FF0000"/>
                </a:solidFill>
              </a:rPr>
              <a:t>no update anomalies are present</a:t>
            </a:r>
            <a:r>
              <a:rPr lang="en-US" dirty="0" smtClean="0"/>
              <a:t> in the relations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If any anomalies are present:</a:t>
            </a:r>
          </a:p>
          <a:p>
            <a:pPr lvl="1"/>
            <a:r>
              <a:rPr lang="en-US" dirty="0" smtClean="0"/>
              <a:t>Note them clearly</a:t>
            </a:r>
          </a:p>
          <a:p>
            <a:pPr lvl="1"/>
            <a:r>
              <a:rPr lang="en-US" dirty="0" smtClean="0"/>
              <a:t>Make sure that the programs that update the database will operate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</a:t>
            </a:r>
            <a:r>
              <a:rPr lang="en-US" dirty="0"/>
              <a:t>Sets of </a:t>
            </a:r>
            <a:r>
              <a:rPr lang="en-US" dirty="0" smtClean="0"/>
              <a:t>FDs</a:t>
            </a:r>
            <a:endParaRPr lang="en-US" dirty="0"/>
          </a:p>
        </p:txBody>
      </p:sp>
      <p:sp>
        <p:nvSpPr>
          <p:cNvPr id="7168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A set of FDs is </a:t>
            </a:r>
            <a:r>
              <a:rPr lang="en-US" b="1"/>
              <a:t>minimal</a:t>
            </a:r>
            <a:r>
              <a:rPr lang="en-US"/>
              <a:t> if it satisfies the following conditions: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Every dependency in F has a single attribute for its RHS.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  <p:extLst>
      <p:ext uri="{BB962C8B-B14F-4D97-AF65-F5344CB8AC3E}">
        <p14:creationId xmlns:p14="http://schemas.microsoft.com/office/powerpoint/2010/main" val="3564686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/>
              <a:t>Algorithm 15.2 </a:t>
            </a:r>
            <a:r>
              <a:rPr lang="en-US" sz="2400" dirty="0"/>
              <a:t> Finding a minimal cover </a:t>
            </a:r>
            <a:r>
              <a:rPr lang="en-US" sz="2400" i="1" dirty="0"/>
              <a:t>G </a:t>
            </a:r>
            <a:r>
              <a:rPr lang="en-US" sz="2400" dirty="0"/>
              <a:t>for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1.	Set </a:t>
            </a:r>
            <a:r>
              <a:rPr lang="en-US" sz="2400" i="1" dirty="0"/>
              <a:t>G</a:t>
            </a:r>
            <a:r>
              <a:rPr lang="en-US" sz="2400" dirty="0"/>
              <a:t> := </a:t>
            </a:r>
            <a:r>
              <a:rPr lang="en-US" sz="2400" i="1" dirty="0"/>
              <a:t>F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2.	Replace each FD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{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, ..., </a:t>
            </a:r>
            <a:r>
              <a:rPr lang="en-US" sz="2400" i="1" dirty="0" err="1">
                <a:cs typeface="Times New Roman" pitchFamily="18" charset="0"/>
              </a:rPr>
              <a:t>A</a:t>
            </a:r>
            <a:r>
              <a:rPr lang="en-US" sz="2400" i="1" baseline="-25000" dirty="0" err="1">
                <a:cs typeface="Times New Roman" pitchFamily="18" charset="0"/>
              </a:rPr>
              <a:t>k</a:t>
            </a:r>
            <a:r>
              <a:rPr lang="en-US" sz="2400" dirty="0">
                <a:cs typeface="Times New Roman" pitchFamily="18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dirty="0"/>
              <a:t>in </a:t>
            </a:r>
            <a:r>
              <a:rPr lang="en-US" sz="2400" i="1" dirty="0"/>
              <a:t>G</a:t>
            </a:r>
            <a:r>
              <a:rPr lang="en-US" sz="2400" dirty="0"/>
              <a:t> by the </a:t>
            </a:r>
            <a:r>
              <a:rPr lang="en-US" sz="2400" i="1" dirty="0"/>
              <a:t>n</a:t>
            </a:r>
            <a:r>
              <a:rPr lang="en-US" sz="2400" dirty="0"/>
              <a:t> 	functional dependencies 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baseline="-25000" dirty="0">
                <a:cs typeface="Times New Roman" pitchFamily="18" charset="0"/>
              </a:rPr>
              <a:t>2</a:t>
            </a:r>
            <a:r>
              <a:rPr lang="en-US" sz="2400" dirty="0"/>
              <a:t> , …, </a:t>
            </a:r>
            <a:r>
              <a:rPr lang="en-US" sz="2400" i="1" dirty="0" err="1"/>
              <a:t>X</a:t>
            </a:r>
            <a:r>
              <a:rPr lang="en-US" sz="2400" dirty="0" err="1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 err="1">
                <a:cs typeface="Times New Roman" pitchFamily="18" charset="0"/>
              </a:rPr>
              <a:t>A</a:t>
            </a:r>
            <a:r>
              <a:rPr lang="en-US" sz="2400" i="1" baseline="-25000" dirty="0" err="1">
                <a:cs typeface="Times New Roman" pitchFamily="18" charset="0"/>
              </a:rPr>
              <a:t>k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3.	For each FD 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/>
              <a:t> in </a:t>
            </a:r>
            <a:r>
              <a:rPr lang="en-US" sz="2400" i="1" dirty="0"/>
              <a:t>G</a:t>
            </a:r>
            <a:r>
              <a:rPr lang="en-US" sz="2400" dirty="0"/>
              <a:t> </a:t>
            </a:r>
          </a:p>
          <a:p>
            <a:pPr lvl="1">
              <a:buNone/>
            </a:pPr>
            <a:r>
              <a:rPr lang="en-US" sz="2400" dirty="0"/>
              <a:t>For each attribute </a:t>
            </a:r>
            <a:r>
              <a:rPr lang="en-US" sz="2400" i="1" dirty="0"/>
              <a:t>B</a:t>
            </a:r>
            <a:r>
              <a:rPr lang="en-US" sz="2400" dirty="0"/>
              <a:t> that is an element of </a:t>
            </a:r>
            <a:r>
              <a:rPr lang="en-US" sz="2400" i="1" dirty="0"/>
              <a:t>X</a:t>
            </a:r>
            <a:endParaRPr lang="en-US" sz="2400" dirty="0"/>
          </a:p>
          <a:p>
            <a:pPr lvl="2">
              <a:buNone/>
            </a:pPr>
            <a:r>
              <a:rPr lang="en-US" sz="2000" dirty="0"/>
              <a:t>if ((</a:t>
            </a:r>
            <a:r>
              <a:rPr lang="en-US" sz="2000" i="1" dirty="0"/>
              <a:t>G</a:t>
            </a:r>
            <a:r>
              <a:rPr lang="en-US" sz="2000" dirty="0"/>
              <a:t> -{</a:t>
            </a:r>
            <a:r>
              <a:rPr lang="en-US" sz="2000" i="1" dirty="0"/>
              <a:t>X</a:t>
            </a:r>
            <a:r>
              <a:rPr lang="en-US" sz="20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000" i="1" dirty="0"/>
              <a:t>A</a:t>
            </a:r>
            <a:r>
              <a:rPr lang="en-US" sz="2000" dirty="0"/>
              <a:t>}) </a:t>
            </a:r>
            <a:r>
              <a:rPr lang="en-US" sz="2000" dirty="0">
                <a:sym typeface="Symbol" pitchFamily="18" charset="2"/>
              </a:rPr>
              <a:t></a:t>
            </a:r>
            <a:r>
              <a:rPr lang="en-US" sz="2000" dirty="0"/>
              <a:t> {(</a:t>
            </a:r>
            <a:r>
              <a:rPr lang="en-US" sz="2000" i="1" dirty="0"/>
              <a:t>X</a:t>
            </a:r>
            <a:r>
              <a:rPr lang="en-US" sz="2000" dirty="0"/>
              <a:t>-{</a:t>
            </a:r>
            <a:r>
              <a:rPr lang="en-US" sz="2000" i="1" dirty="0"/>
              <a:t>B</a:t>
            </a:r>
            <a:r>
              <a:rPr lang="en-US" sz="2000" dirty="0"/>
              <a:t>})</a:t>
            </a:r>
            <a:r>
              <a:rPr lang="en-US" sz="20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000" i="1" dirty="0"/>
              <a:t>A</a:t>
            </a:r>
            <a:r>
              <a:rPr lang="en-US" sz="2000" dirty="0"/>
              <a:t>}) is equivalent to </a:t>
            </a:r>
            <a:r>
              <a:rPr lang="en-US" sz="2000" i="1" dirty="0"/>
              <a:t>G</a:t>
            </a:r>
            <a:r>
              <a:rPr lang="en-US" sz="2000" dirty="0"/>
              <a:t>, </a:t>
            </a:r>
          </a:p>
          <a:p>
            <a:pPr lvl="2">
              <a:buNone/>
            </a:pPr>
            <a:r>
              <a:rPr lang="en-US" sz="2000" dirty="0"/>
              <a:t>then replace </a:t>
            </a:r>
            <a:r>
              <a:rPr lang="en-US" sz="2000" i="1" dirty="0"/>
              <a:t>X</a:t>
            </a:r>
            <a:r>
              <a:rPr lang="en-US" sz="20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000" i="1" dirty="0"/>
              <a:t>A</a:t>
            </a:r>
            <a:r>
              <a:rPr lang="en-US" sz="2000" dirty="0"/>
              <a:t> with (</a:t>
            </a:r>
            <a:r>
              <a:rPr lang="en-US" sz="2000" i="1" dirty="0"/>
              <a:t>X</a:t>
            </a:r>
            <a:r>
              <a:rPr lang="en-US" sz="2000" dirty="0"/>
              <a:t>-{</a:t>
            </a:r>
            <a:r>
              <a:rPr lang="en-US" sz="2000" i="1" dirty="0"/>
              <a:t>B</a:t>
            </a:r>
            <a:r>
              <a:rPr lang="en-US" sz="2000" dirty="0"/>
              <a:t>})</a:t>
            </a:r>
            <a:r>
              <a:rPr lang="en-US" sz="20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000" i="1" dirty="0"/>
              <a:t>A</a:t>
            </a:r>
            <a:r>
              <a:rPr lang="en-US" sz="2000" dirty="0"/>
              <a:t> in </a:t>
            </a:r>
            <a:r>
              <a:rPr lang="en-US" sz="2000" i="1" dirty="0"/>
              <a:t>G</a:t>
            </a:r>
            <a:r>
              <a:rPr lang="en-US" sz="2000" dirty="0"/>
              <a:t>. </a:t>
            </a:r>
            <a:endParaRPr lang="en-US" sz="2000" dirty="0">
              <a:sym typeface="Symbol" pitchFamily="18" charset="2"/>
            </a:endParaRPr>
          </a:p>
          <a:p>
            <a:pPr lvl="2">
              <a:buNone/>
            </a:pPr>
            <a:endParaRPr lang="en-US" sz="2000" dirty="0"/>
          </a:p>
          <a:p>
            <a:pPr>
              <a:buNone/>
            </a:pPr>
            <a:r>
              <a:rPr lang="en-US" sz="2400" dirty="0"/>
              <a:t>4.	For each remaining FD 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/>
              <a:t> in </a:t>
            </a:r>
            <a:r>
              <a:rPr lang="en-US" sz="2400" i="1" dirty="0"/>
              <a:t>G,</a:t>
            </a:r>
            <a:r>
              <a:rPr lang="en-US" sz="2400" dirty="0"/>
              <a:t> </a:t>
            </a:r>
          </a:p>
          <a:p>
            <a:pPr lvl="1">
              <a:buNone/>
            </a:pPr>
            <a:r>
              <a:rPr lang="en-US" sz="2400" dirty="0"/>
              <a:t>if (</a:t>
            </a:r>
            <a:r>
              <a:rPr lang="en-US" sz="2400" i="1" dirty="0"/>
              <a:t>G</a:t>
            </a:r>
            <a:r>
              <a:rPr lang="en-US" sz="2400" dirty="0"/>
              <a:t>-{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/>
              <a:t>}) is equivalent to </a:t>
            </a:r>
            <a:r>
              <a:rPr lang="en-US" sz="2400" i="1" dirty="0"/>
              <a:t>G</a:t>
            </a:r>
            <a:r>
              <a:rPr lang="en-US" sz="2400" dirty="0"/>
              <a:t>, then remove </a:t>
            </a:r>
            <a:r>
              <a:rPr lang="en-US" sz="2400" i="1" dirty="0"/>
              <a:t>X</a:t>
            </a:r>
            <a:r>
              <a:rPr lang="en-US" sz="2400" dirty="0">
                <a:cs typeface="Tahoma" pitchFamily="34" charset="0"/>
                <a:sym typeface="Wingdings 3" pitchFamily="18" charset="2"/>
              </a:rPr>
              <a:t>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/>
              <a:t> from </a:t>
            </a:r>
            <a:r>
              <a:rPr lang="en-US" sz="2400" i="1" dirty="0"/>
              <a:t>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96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single attribute on RHS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extraneous attribute in LHS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Eliminate redundant FDs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R(A,B,C,D,E)</a:t>
            </a:r>
          </a:p>
          <a:p>
            <a:pPr marL="514350" indent="-514350">
              <a:buNone/>
            </a:pPr>
            <a:r>
              <a:rPr lang="en-US" dirty="0" smtClean="0"/>
              <a:t>FD { A</a:t>
            </a:r>
            <a:r>
              <a:rPr lang="en-US" dirty="0" smtClean="0">
                <a:sym typeface="Wingdings" pitchFamily="2" charset="2"/>
              </a:rPr>
              <a:t>D , 						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BCAD , 	</a:t>
            </a:r>
            <a:r>
              <a:rPr lang="en-US" sz="2000" dirty="0" smtClean="0">
                <a:sym typeface="Wingdings" pitchFamily="2" charset="2"/>
              </a:rPr>
              <a:t>Minimal cover</a:t>
            </a:r>
            <a:endParaRPr lang="en-US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CB, 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EA, 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ED} 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352800" y="472440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429000"/>
            <a:ext cx="2133600" cy="28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1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B</a:t>
            </a:r>
            <a:r>
              <a:rPr lang="en-US" dirty="0"/>
              <a:t>} is a minimal cover for </a:t>
            </a:r>
            <a:br>
              <a:rPr lang="en-US" dirty="0"/>
            </a:br>
            <a:r>
              <a:rPr lang="en-US" dirty="0"/>
              <a:t>  {</a:t>
            </a:r>
            <a:r>
              <a:rPr lang="en-US" i="1" dirty="0"/>
              <a:t>AB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/>
              <a:t>B</a:t>
            </a:r>
            <a:r>
              <a:rPr lang="en-US" dirty="0"/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AU" dirty="0"/>
              <a:t>{</a:t>
            </a:r>
            <a:r>
              <a:rPr lang="en-AU" i="1" dirty="0"/>
              <a:t>AB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i="1" dirty="0"/>
              <a:t>C</a:t>
            </a:r>
            <a:r>
              <a:rPr lang="en-AU" dirty="0"/>
              <a:t>, </a:t>
            </a:r>
            <a:r>
              <a:rPr lang="en-AU" i="1" dirty="0"/>
              <a:t>B</a:t>
            </a:r>
            <a:r>
              <a:rPr lang="en-AU" dirty="0"/>
              <a:t> </a:t>
            </a:r>
            <a:r>
              <a:rPr lang="en-AU" dirty="0">
                <a:sym typeface="Symbol" pitchFamily="18" charset="2"/>
              </a:rPr>
              <a:t> </a:t>
            </a:r>
            <a:r>
              <a:rPr lang="en-AU" i="1" dirty="0"/>
              <a:t>AB</a:t>
            </a:r>
            <a:r>
              <a:rPr lang="en-AU" dirty="0"/>
              <a:t>, </a:t>
            </a:r>
            <a:r>
              <a:rPr lang="en-AU" i="1" dirty="0"/>
              <a:t>D</a:t>
            </a:r>
            <a:r>
              <a:rPr lang="en-AU" dirty="0">
                <a:sym typeface="Symbol" pitchFamily="18" charset="2"/>
              </a:rPr>
              <a:t></a:t>
            </a:r>
            <a:r>
              <a:rPr lang="en-AU" i="1" dirty="0"/>
              <a:t>BC</a:t>
            </a:r>
            <a:r>
              <a:rPr lang="en-AU" dirty="0"/>
              <a:t>}?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set of FDs has an equivalent </a:t>
            </a:r>
            <a:r>
              <a:rPr lang="en-US" b="1" dirty="0"/>
              <a:t>minimal</a:t>
            </a:r>
            <a:r>
              <a:rPr lang="en-US" dirty="0"/>
              <a:t> set</a:t>
            </a:r>
          </a:p>
          <a:p>
            <a:r>
              <a:rPr lang="en-US" dirty="0"/>
              <a:t>There can be several equivalent minimal sets</a:t>
            </a:r>
          </a:p>
          <a:p>
            <a:r>
              <a:rPr lang="en-US" dirty="0"/>
              <a:t>There is no simple algorithm for computing a minimal set of FDs that is equivalent to a set </a:t>
            </a:r>
            <a:r>
              <a:rPr lang="en-US" i="1" dirty="0"/>
              <a:t>F</a:t>
            </a:r>
            <a:r>
              <a:rPr lang="en-US" dirty="0"/>
              <a:t> of FDs</a:t>
            </a:r>
          </a:p>
          <a:p>
            <a:r>
              <a:rPr lang="en-US" dirty="0"/>
              <a:t>To synthesize a set of relations, we assume that we start with a set of dependencies that is a minimal set.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0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Example:</a:t>
            </a:r>
          </a:p>
          <a:p>
            <a:pPr lvl="1"/>
            <a:r>
              <a:rPr lang="en-US" sz="2400" b="1" dirty="0"/>
              <a:t>{A</a:t>
            </a:r>
            <a:r>
              <a:rPr lang="en-US" sz="2400" b="1" dirty="0">
                <a:cs typeface="Times New Roman" pitchFamily="18" charset="0"/>
              </a:rPr>
              <a:t>→B, ABCD→E, EF→GH, ACDF→EG}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Make RHS a single attribute: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{</a:t>
            </a:r>
            <a:r>
              <a:rPr lang="en-US" sz="2400" b="1" dirty="0">
                <a:cs typeface="Times New Roman" pitchFamily="18" charset="0"/>
              </a:rPr>
              <a:t>A→</a:t>
            </a:r>
            <a:r>
              <a:rPr lang="en-US" sz="2400" b="1" dirty="0">
                <a:solidFill>
                  <a:srgbClr val="A50021"/>
                </a:solidFill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, A</a:t>
            </a:r>
            <a:r>
              <a:rPr lang="en-US" sz="2400" b="1" dirty="0">
                <a:solidFill>
                  <a:srgbClr val="A50021"/>
                </a:solidFill>
                <a:cs typeface="Times New Roman" pitchFamily="18" charset="0"/>
              </a:rPr>
              <a:t>B</a:t>
            </a:r>
            <a:r>
              <a:rPr lang="en-US" sz="2400" b="1" dirty="0">
                <a:cs typeface="Times New Roman" pitchFamily="18" charset="0"/>
              </a:rPr>
              <a:t>CD→E</a:t>
            </a:r>
            <a:r>
              <a:rPr lang="en-US" sz="2400" dirty="0">
                <a:cs typeface="Times New Roman" pitchFamily="18" charset="0"/>
              </a:rPr>
              <a:t>, EF→G, EF→H, ACDF→E, </a:t>
            </a:r>
            <a:r>
              <a:rPr lang="en-US" sz="2400" b="1" dirty="0">
                <a:cs typeface="Times New Roman" pitchFamily="18" charset="0"/>
              </a:rPr>
              <a:t>ACDF→G</a:t>
            </a:r>
            <a:r>
              <a:rPr lang="en-US" sz="2400" dirty="0">
                <a:cs typeface="Times New Roman" pitchFamily="18" charset="0"/>
              </a:rPr>
              <a:t>}</a:t>
            </a:r>
          </a:p>
          <a:p>
            <a:r>
              <a:rPr lang="en-US" sz="2400" dirty="0">
                <a:cs typeface="Times New Roman" pitchFamily="18" charset="0"/>
              </a:rPr>
              <a:t>Minimize LHS: ACD→E instead of ABCD→E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Eliminate redundant FDs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Can </a:t>
            </a:r>
            <a:r>
              <a:rPr lang="en-US" sz="2400" dirty="0">
                <a:solidFill>
                  <a:schemeClr val="accent1"/>
                </a:solidFill>
                <a:cs typeface="Times New Roman" pitchFamily="18" charset="0"/>
              </a:rPr>
              <a:t>ACDF→G</a:t>
            </a:r>
            <a:r>
              <a:rPr lang="en-US" sz="2400" dirty="0">
                <a:cs typeface="Times New Roman" pitchFamily="18" charset="0"/>
              </a:rPr>
              <a:t> be removed?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Can </a:t>
            </a:r>
            <a:r>
              <a:rPr lang="en-US" sz="2400" dirty="0">
                <a:solidFill>
                  <a:srgbClr val="FF3300"/>
                </a:solidFill>
                <a:cs typeface="Times New Roman" pitchFamily="18" charset="0"/>
              </a:rPr>
              <a:t>ACDF→E</a:t>
            </a:r>
            <a:r>
              <a:rPr lang="en-US" sz="2400" dirty="0">
                <a:cs typeface="Times New Roman" pitchFamily="18" charset="0"/>
              </a:rPr>
              <a:t> be removed?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Final answer: {A→B, ACD→E, EF→G, EF→H}</a:t>
            </a:r>
          </a:p>
        </p:txBody>
      </p:sp>
    </p:spTree>
    <p:extLst>
      <p:ext uri="{BB962C8B-B14F-4D97-AF65-F5344CB8AC3E}">
        <p14:creationId xmlns:p14="http://schemas.microsoft.com/office/powerpoint/2010/main" val="40446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9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3088" y="282575"/>
            <a:ext cx="8277225" cy="457200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993775"/>
            <a:ext cx="8220075" cy="5464175"/>
          </a:xfrm>
        </p:spPr>
        <p:txBody>
          <a:bodyPr>
            <a:normAutofit lnSpcReduction="10000"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2400" i="1" dirty="0"/>
              <a:t>R </a:t>
            </a:r>
            <a:r>
              <a:rPr lang="en-US" sz="2400" dirty="0"/>
              <a:t>= (</a:t>
            </a:r>
            <a:r>
              <a:rPr lang="en-US" sz="2400" i="1" dirty="0"/>
              <a:t>A, B, C)</a:t>
            </a:r>
            <a:br>
              <a:rPr lang="en-US" sz="2400" i="1" dirty="0"/>
            </a:br>
            <a:r>
              <a:rPr lang="en-US" sz="2400" b="1" i="1" dirty="0"/>
              <a:t>F = {A </a:t>
            </a:r>
            <a:r>
              <a:rPr lang="en-US" sz="2400" b="1" dirty="0">
                <a:sym typeface="Symbol" pitchFamily="18" charset="2"/>
              </a:rPr>
              <a:t></a:t>
            </a:r>
            <a:r>
              <a:rPr lang="en-US" sz="2400" b="1" dirty="0">
                <a:sym typeface="Monotype Sorts" pitchFamily="2" charset="2"/>
              </a:rPr>
              <a:t> </a:t>
            </a:r>
            <a:r>
              <a:rPr lang="en-US" sz="2400" b="1" i="1" dirty="0">
                <a:sym typeface="Monotype Sorts" pitchFamily="2" charset="2"/>
              </a:rPr>
              <a:t>BC, B </a:t>
            </a:r>
            <a:r>
              <a:rPr lang="en-US" sz="2400" b="1" dirty="0">
                <a:sym typeface="Symbol" pitchFamily="18" charset="2"/>
              </a:rPr>
              <a:t></a:t>
            </a:r>
            <a:r>
              <a:rPr lang="en-US" sz="2400" b="1" dirty="0">
                <a:sym typeface="Monotype Sorts" pitchFamily="2" charset="2"/>
              </a:rPr>
              <a:t> </a:t>
            </a:r>
            <a:r>
              <a:rPr lang="en-US" sz="2400" b="1" i="1" dirty="0">
                <a:sym typeface="Monotype Sorts" pitchFamily="2" charset="2"/>
              </a:rPr>
              <a:t>C, A </a:t>
            </a:r>
            <a:r>
              <a:rPr lang="en-US" sz="2400" b="1" dirty="0">
                <a:sym typeface="Symbol" pitchFamily="18" charset="2"/>
              </a:rPr>
              <a:t></a:t>
            </a:r>
            <a:r>
              <a:rPr lang="en-US" sz="2400" b="1" dirty="0">
                <a:sym typeface="Monotype Sorts" pitchFamily="2" charset="2"/>
              </a:rPr>
              <a:t> </a:t>
            </a:r>
            <a:r>
              <a:rPr lang="en-US" sz="2400" b="1" i="1" dirty="0">
                <a:sym typeface="Monotype Sorts" pitchFamily="2" charset="2"/>
              </a:rPr>
              <a:t>B</a:t>
            </a:r>
            <a:r>
              <a:rPr lang="en-US" sz="2400" b="1" dirty="0">
                <a:sym typeface="Monotype Sorts" pitchFamily="2" charset="2"/>
              </a:rPr>
              <a:t>,</a:t>
            </a:r>
            <a:r>
              <a:rPr lang="en-US" sz="2400" b="1" i="1" dirty="0">
                <a:sym typeface="Monotype Sorts" pitchFamily="2" charset="2"/>
              </a:rPr>
              <a:t>AB</a:t>
            </a:r>
            <a:r>
              <a:rPr lang="en-US" sz="2400" b="1" dirty="0">
                <a:sym typeface="Monotype Sorts" pitchFamily="2" charset="2"/>
              </a:rPr>
              <a:t> </a:t>
            </a:r>
            <a:r>
              <a:rPr lang="en-US" sz="2400" b="1" dirty="0">
                <a:sym typeface="Symbol" pitchFamily="18" charset="2"/>
              </a:rPr>
              <a:t></a:t>
            </a:r>
            <a:r>
              <a:rPr lang="en-US" sz="2400" b="1" dirty="0">
                <a:sym typeface="Monotype Sorts" pitchFamily="2" charset="2"/>
              </a:rPr>
              <a:t> </a:t>
            </a:r>
            <a:r>
              <a:rPr lang="en-US" sz="2400" b="1" i="1" dirty="0">
                <a:sym typeface="Monotype Sorts" pitchFamily="2" charset="2"/>
              </a:rPr>
              <a:t>C</a:t>
            </a:r>
            <a:r>
              <a:rPr lang="en-US" sz="2400" b="1" dirty="0"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dirty="0">
                <a:sym typeface="Monotype Sorts" pitchFamily="2" charset="2"/>
              </a:rPr>
              <a:t>Combine </a:t>
            </a:r>
            <a:r>
              <a:rPr lang="en-US" sz="2400" i="1" dirty="0">
                <a:sym typeface="Monotype Sorts" pitchFamily="2" charset="2"/>
              </a:rPr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BC </a:t>
            </a:r>
            <a:r>
              <a:rPr lang="en-US" sz="2400" dirty="0">
                <a:sym typeface="Monotype Sorts" pitchFamily="2" charset="2"/>
              </a:rPr>
              <a:t>and </a:t>
            </a:r>
            <a:r>
              <a:rPr lang="en-US" sz="2400" i="1" dirty="0">
                <a:sym typeface="Monotype Sorts" pitchFamily="2" charset="2"/>
              </a:rPr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 </a:t>
            </a:r>
            <a:r>
              <a:rPr lang="en-US" sz="2400" dirty="0">
                <a:sym typeface="Monotype Sorts" pitchFamily="2" charset="2"/>
              </a:rPr>
              <a:t>into </a:t>
            </a:r>
            <a:r>
              <a:rPr lang="en-US" sz="2400" i="1" dirty="0">
                <a:sym typeface="Monotype Sorts" pitchFamily="2" charset="2"/>
              </a:rPr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Set is now </a:t>
            </a: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BC,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dirty="0">
                <a:sym typeface="Monotype Sorts" pitchFamily="2" charset="2"/>
              </a:rPr>
              <a:t>Is </a:t>
            </a:r>
            <a:r>
              <a:rPr lang="en-US" sz="2400" i="1" dirty="0">
                <a:sym typeface="Monotype Sorts" pitchFamily="2" charset="2"/>
              </a:rPr>
              <a:t>B</a:t>
            </a:r>
            <a:r>
              <a:rPr lang="en-US" sz="2400" dirty="0">
                <a:sym typeface="Monotype Sorts" pitchFamily="2" charset="2"/>
              </a:rPr>
              <a:t>  extraneous in </a:t>
            </a:r>
            <a:r>
              <a:rPr lang="en-US" sz="2400" i="1" dirty="0">
                <a:sym typeface="Monotype Sorts" pitchFamily="2" charset="2"/>
              </a:rPr>
              <a:t>A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BC</a:t>
            </a:r>
            <a:r>
              <a:rPr lang="en-US" sz="2400" dirty="0">
                <a:sym typeface="Monotype Sorts" pitchFamily="2" charset="2"/>
              </a:rPr>
              <a:t> 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BC,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  </a:t>
            </a:r>
            <a:r>
              <a:rPr lang="en-US" sz="2000" dirty="0" smtClean="0">
                <a:sym typeface="Monotype Sorts" pitchFamily="2" charset="2"/>
              </a:rPr>
              <a:t>?	  </a:t>
            </a: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NO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dirty="0">
                <a:sym typeface="Monotype Sorts" pitchFamily="2" charset="2"/>
              </a:rPr>
              <a:t>Is </a:t>
            </a:r>
            <a:r>
              <a:rPr lang="en-US" sz="2400" i="1" dirty="0">
                <a:sym typeface="Monotype Sorts" pitchFamily="2" charset="2"/>
              </a:rPr>
              <a:t>C</a:t>
            </a:r>
            <a:r>
              <a:rPr lang="en-US" sz="2400" dirty="0">
                <a:sym typeface="Monotype Sorts" pitchFamily="2" charset="2"/>
              </a:rPr>
              <a:t>  extraneous in </a:t>
            </a:r>
            <a:r>
              <a:rPr lang="en-US" sz="2400" i="1" dirty="0">
                <a:sym typeface="Monotype Sorts" pitchFamily="2" charset="2"/>
              </a:rPr>
              <a:t>A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BC</a:t>
            </a:r>
            <a:r>
              <a:rPr lang="en-US" sz="2400" dirty="0">
                <a:sym typeface="Monotype Sorts" pitchFamily="2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BC,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  ? </a:t>
            </a:r>
            <a:r>
              <a:rPr lang="en-US" sz="2000" dirty="0" smtClean="0">
                <a:sym typeface="Monotype Sorts" pitchFamily="2" charset="2"/>
              </a:rPr>
              <a:t>	 </a:t>
            </a: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Yes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Set is now </a:t>
            </a: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dirty="0">
                <a:sym typeface="Monotype Sorts" pitchFamily="2" charset="2"/>
              </a:rPr>
              <a:t>Is </a:t>
            </a:r>
            <a:r>
              <a:rPr lang="en-US" sz="2400" i="1" dirty="0">
                <a:sym typeface="Monotype Sorts" pitchFamily="2" charset="2"/>
              </a:rPr>
              <a:t>A</a:t>
            </a:r>
            <a:r>
              <a:rPr lang="en-US" sz="2400" dirty="0">
                <a:sym typeface="Monotype Sorts" pitchFamily="2" charset="2"/>
              </a:rPr>
              <a:t> is extraneous in </a:t>
            </a:r>
            <a:r>
              <a:rPr lang="en-US" sz="2400" i="1" dirty="0">
                <a:sym typeface="Monotype Sorts" pitchFamily="2" charset="2"/>
              </a:rPr>
              <a:t>AB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AB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 </a:t>
            </a:r>
            <a:r>
              <a:rPr lang="en-US" sz="2000" dirty="0" smtClean="0">
                <a:sym typeface="Monotype Sorts" pitchFamily="2" charset="2"/>
              </a:rPr>
              <a:t>?	 	{</a:t>
            </a:r>
            <a:r>
              <a:rPr lang="en-US" sz="2000" i="1" dirty="0"/>
              <a:t>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C, B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 Yes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sym typeface="Monotype Sorts" pitchFamily="2" charset="2"/>
              </a:rPr>
              <a:t>Set is now </a:t>
            </a:r>
            <a:r>
              <a:rPr lang="en-US" sz="2000" i="1" dirty="0"/>
              <a:t>{A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B, B 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>
                <a:sym typeface="Monotype Sorts" pitchFamily="2" charset="2"/>
              </a:rPr>
              <a:t> </a:t>
            </a:r>
            <a:r>
              <a:rPr lang="en-US" sz="2000" i="1" dirty="0">
                <a:sym typeface="Monotype Sorts" pitchFamily="2" charset="2"/>
              </a:rPr>
              <a:t>C</a:t>
            </a:r>
            <a:r>
              <a:rPr lang="en-US" sz="2000" dirty="0">
                <a:sym typeface="Monotype Sorts" pitchFamily="2" charset="2"/>
              </a:rPr>
              <a:t>}</a:t>
            </a:r>
            <a:endParaRPr lang="en-US" sz="2000" i="1" dirty="0">
              <a:sym typeface="Monotype Sorts" pitchFamily="2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dirty="0">
                <a:sym typeface="Monotype Sorts" pitchFamily="2" charset="2"/>
              </a:rPr>
              <a:t>The canonical cover is: 	</a:t>
            </a:r>
            <a:r>
              <a:rPr lang="en-US" sz="2400" i="1" dirty="0">
                <a:sym typeface="Monotype Sorts" pitchFamily="2" charset="2"/>
              </a:rPr>
              <a:t>{A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B, 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>
                <a:sym typeface="Monotype Sorts" pitchFamily="2" charset="2"/>
              </a:rPr>
              <a:t> </a:t>
            </a:r>
            <a:r>
              <a:rPr lang="en-US" sz="2400" i="1" dirty="0">
                <a:sym typeface="Monotype Sorts" pitchFamily="2" charset="2"/>
              </a:rPr>
              <a:t>C}</a:t>
            </a: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V="1">
            <a:off x="4383088" y="3236913"/>
            <a:ext cx="463550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V="1">
            <a:off x="4449763" y="4027488"/>
            <a:ext cx="463550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 flipV="1">
            <a:off x="4187825" y="5159375"/>
            <a:ext cx="46355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2" grpId="0" animBg="1"/>
      <p:bldP spid="147463" grpId="0" animBg="1"/>
      <p:bldP spid="1474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Redundant Information in Tuples and Update Anomalies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229600" cy="438912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sz="2400" dirty="0" smtClean="0"/>
              <a:t>Anything we try to do with a database that leads to unexpected and/or unpredictable results is an anomaly.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Types of update anomalies: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Insertion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Deletion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US" dirty="0" err="1" smtClean="0"/>
              <a:t>nsertion</a:t>
            </a:r>
            <a:r>
              <a:rPr lang="en-GB" dirty="0" smtClean="0"/>
              <a:t> </a:t>
            </a:r>
            <a:r>
              <a:rPr lang="en-GB" dirty="0"/>
              <a:t>Anomaly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82296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When we want to enter a value into a data cell but the attempt is prevented, as another value is not known.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762000" y="5257800"/>
            <a:ext cx="80772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84175" indent="-384175" eaLnBrk="0" hangingPunct="0">
              <a:lnSpc>
                <a:spcPct val="9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GB" sz="2600" dirty="0">
                <a:latin typeface="Arial" charset="0"/>
              </a:rPr>
              <a:t>e.g. We have built a new Room (e.g. </a:t>
            </a:r>
            <a:r>
              <a:rPr lang="en-GB" sz="2600" dirty="0" smtClean="0">
                <a:latin typeface="Arial" charset="0"/>
              </a:rPr>
              <a:t>B), </a:t>
            </a:r>
            <a:r>
              <a:rPr lang="en-GB" sz="2600" dirty="0">
                <a:latin typeface="Arial" charset="0"/>
              </a:rPr>
              <a:t>but it has not yet been timetabled for any courses or members of staff.</a:t>
            </a:r>
          </a:p>
        </p:txBody>
      </p:sp>
      <p:graphicFrame>
        <p:nvGraphicFramePr>
          <p:cNvPr id="18944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19200" y="2514600"/>
          <a:ext cx="7253288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4" imgW="8256379" imgH="2979142" progId="Word.Document.8">
                  <p:embed/>
                </p:oleObj>
              </mc:Choice>
              <mc:Fallback>
                <p:oleObj name="Document" r:id="rId4" imgW="8256379" imgH="2979142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7253288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GB" dirty="0" smtClean="0"/>
              <a:t>Deletion </a:t>
            </a:r>
            <a:r>
              <a:rPr lang="en-GB" dirty="0"/>
              <a:t>Anomaly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229600" cy="76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When a value we want to delete also means we will delete values we wish to keep.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685800" y="5181600"/>
            <a:ext cx="815340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84175" indent="-384175" eaLnBrk="0" hangingPunct="0">
              <a:lnSpc>
                <a:spcPct val="9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GB" sz="2600" dirty="0" smtClean="0">
                <a:latin typeface="Arial" charset="0"/>
              </a:rPr>
              <a:t>e.g. </a:t>
            </a:r>
            <a:r>
              <a:rPr lang="en-GB" sz="2600" dirty="0" err="1" smtClean="0">
                <a:latin typeface="Arial" charset="0"/>
              </a:rPr>
              <a:t>CoNo</a:t>
            </a:r>
            <a:r>
              <a:rPr lang="en-GB" sz="2600" dirty="0" smtClean="0">
                <a:latin typeface="Arial" charset="0"/>
              </a:rPr>
              <a:t> 351 has ended, but Room C will be used elsewhere.</a:t>
            </a:r>
            <a:endParaRPr lang="en-GB" sz="2600" dirty="0">
              <a:latin typeface="Arial" charset="0"/>
            </a:endParaRPr>
          </a:p>
        </p:txBody>
      </p:sp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19200" y="2286000"/>
          <a:ext cx="725328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4" imgW="8256379" imgH="2979142" progId="Word.Document.8">
                  <p:embed/>
                </p:oleObj>
              </mc:Choice>
              <mc:Fallback>
                <p:oleObj name="Document" r:id="rId4" imgW="8256379" imgH="2979142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725328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Modification </a:t>
            </a:r>
            <a:r>
              <a:rPr lang="en-GB" dirty="0"/>
              <a:t>Anomaly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8153400" cy="762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sz="2800"/>
              <a:t>When we want to change a single data item value, but must update multiple entries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762000" y="5181600"/>
            <a:ext cx="8077200" cy="85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84175" indent="-384175" eaLnBrk="0" hangingPunct="0">
              <a:lnSpc>
                <a:spcPct val="9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GB" sz="2600" dirty="0">
                <a:latin typeface="Arial" charset="0"/>
              </a:rPr>
              <a:t>e.g. Room </a:t>
            </a:r>
            <a:r>
              <a:rPr lang="en-GB" sz="2600" dirty="0" smtClean="0">
                <a:latin typeface="Arial" charset="0"/>
              </a:rPr>
              <a:t>H </a:t>
            </a:r>
            <a:r>
              <a:rPr lang="en-GB" sz="2600" dirty="0">
                <a:latin typeface="Arial" charset="0"/>
              </a:rPr>
              <a:t>has been improved, it is now of </a:t>
            </a:r>
            <a:r>
              <a:rPr lang="en-GB" sz="2600" dirty="0" err="1">
                <a:latin typeface="Arial" charset="0"/>
              </a:rPr>
              <a:t>RSize</a:t>
            </a:r>
            <a:r>
              <a:rPr lang="en-GB" sz="2600" dirty="0">
                <a:latin typeface="Arial" charset="0"/>
              </a:rPr>
              <a:t> = 500.</a:t>
            </a:r>
          </a:p>
        </p:txBody>
      </p:sp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2286000"/>
          <a:ext cx="7177088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4" imgW="8256379" imgH="2979142" progId="Word.Document.8">
                  <p:embed/>
                </p:oleObj>
              </mc:Choice>
              <mc:Fallback>
                <p:oleObj name="Document" r:id="rId4" imgW="8256379" imgH="2979142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7177088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844</TotalTime>
  <Words>2348</Words>
  <Application>Microsoft Office PowerPoint</Application>
  <PresentationFormat>On-screen Show (4:3)</PresentationFormat>
  <Paragraphs>425</Paragraphs>
  <Slides>55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Oriel</vt:lpstr>
      <vt:lpstr>Document</vt:lpstr>
      <vt:lpstr>Database Design Theory</vt:lpstr>
      <vt:lpstr>Introduction</vt:lpstr>
      <vt:lpstr>Informal Design Guidelines for Relation Schemas</vt:lpstr>
      <vt:lpstr>Guideline 1</vt:lpstr>
      <vt:lpstr>Guideline 2</vt:lpstr>
      <vt:lpstr>Redundant Information in Tuples and Update Anomalies</vt:lpstr>
      <vt:lpstr>Insertion Anomaly</vt:lpstr>
      <vt:lpstr>Deletion Anomaly</vt:lpstr>
      <vt:lpstr>Modification Anomaly</vt:lpstr>
      <vt:lpstr>  EXAMPLE </vt:lpstr>
      <vt:lpstr>Check Relations for Anomalies!</vt:lpstr>
      <vt:lpstr>What if the checks fail?</vt:lpstr>
      <vt:lpstr>Guideline 3</vt:lpstr>
      <vt:lpstr>NULL Values in Tuples</vt:lpstr>
      <vt:lpstr>Guideline 4</vt:lpstr>
      <vt:lpstr>Generation of Spurious Tuples</vt:lpstr>
      <vt:lpstr>PowerPoint Presentation</vt:lpstr>
      <vt:lpstr>PowerPoint Presentation</vt:lpstr>
      <vt:lpstr>PowerPoint Presentation</vt:lpstr>
      <vt:lpstr>Summary and Discussion of Design Guidelines</vt:lpstr>
      <vt:lpstr>       Functional             Dependency</vt:lpstr>
      <vt:lpstr>Functional Dependence</vt:lpstr>
      <vt:lpstr>Example: Functional Dependency</vt:lpstr>
      <vt:lpstr>Examples</vt:lpstr>
      <vt:lpstr>Functional Dependency</vt:lpstr>
      <vt:lpstr>Functional Dependency</vt:lpstr>
      <vt:lpstr>Examples of FD constraints </vt:lpstr>
      <vt:lpstr>PowerPoint Presentation</vt:lpstr>
      <vt:lpstr>Keys</vt:lpstr>
      <vt:lpstr>Closure</vt:lpstr>
      <vt:lpstr>Axioms</vt:lpstr>
      <vt:lpstr>Armstrong’s Axioms</vt:lpstr>
      <vt:lpstr>Derived Theorems from Armstrong’s Axioms</vt:lpstr>
      <vt:lpstr>Examples of Armstrong’s Axioms</vt:lpstr>
      <vt:lpstr>Example: Closure of set F of functional dependencies </vt:lpstr>
      <vt:lpstr>PowerPoint Presentation</vt:lpstr>
      <vt:lpstr>PowerPoint Presentation</vt:lpstr>
      <vt:lpstr>Closure</vt:lpstr>
      <vt:lpstr>Closure</vt:lpstr>
      <vt:lpstr>PowerPoint Presentation</vt:lpstr>
      <vt:lpstr>Example</vt:lpstr>
      <vt:lpstr>Example</vt:lpstr>
      <vt:lpstr>Other</vt:lpstr>
      <vt:lpstr>Example</vt:lpstr>
      <vt:lpstr>Example</vt:lpstr>
      <vt:lpstr>Functional Dependency</vt:lpstr>
      <vt:lpstr>Equivalence of Sets of FDs </vt:lpstr>
      <vt:lpstr>Example 1:</vt:lpstr>
      <vt:lpstr>Example 2 </vt:lpstr>
      <vt:lpstr>Minimal Sets of FDs</vt:lpstr>
      <vt:lpstr>Algorithms</vt:lpstr>
      <vt:lpstr>Steps</vt:lpstr>
      <vt:lpstr>PowerPoint Presentation</vt:lpstr>
      <vt:lpstr>Algorithms</vt:lpstr>
      <vt:lpstr>Example</vt:lpstr>
    </vt:vector>
  </TitlesOfParts>
  <Company>Jiitu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aditi.sharma</dc:creator>
  <cp:lastModifiedBy>SangeetaPC</cp:lastModifiedBy>
  <cp:revision>144</cp:revision>
  <dcterms:created xsi:type="dcterms:W3CDTF">2013-09-18T09:43:56Z</dcterms:created>
  <dcterms:modified xsi:type="dcterms:W3CDTF">2017-11-11T04:20:19Z</dcterms:modified>
</cp:coreProperties>
</file>