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90" r:id="rId6"/>
    <p:sldId id="287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CE01E-E100-460D-A2EA-C3A970B0D458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67CF-E205-42AC-8A29-35948A471A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MySQL Triggers</a:t>
            </a: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990600" y="167640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 trigger is associated to table events (INSERT, UPDATE,DELETE)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Its parameters depend on the event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It does not return anything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cannot return data sets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</p:spPr>
        <p:txBody>
          <a:bodyPr/>
          <a:lstStyle/>
          <a:p>
            <a:r>
              <a:rPr lang="en-US" dirty="0" smtClean="0"/>
              <a:t>SQL Triggers: An Example</a:t>
            </a: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228600" y="2133600"/>
          <a:ext cx="8664881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4" imgW="4580952" imgH="1638529" progId="PBrush">
                  <p:embed/>
                </p:oleObj>
              </mc:Choice>
              <mc:Fallback>
                <p:oleObj name="Bitmap Image" r:id="rId4" imgW="4580952" imgH="163852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664881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81000" y="1219200"/>
            <a:ext cx="83185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spcBef>
                <a:spcPct val="10000"/>
              </a:spcBef>
              <a:buSzPct val="75000"/>
              <a:buFont typeface="Monotype Sorts" pitchFamily="2" charset="2"/>
              <a:buChar char="l"/>
            </a:pPr>
            <a:r>
              <a:rPr lang="en-US" sz="2400"/>
              <a:t>Create a trigger to update the total salary of a department when a new employee is hired: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457200" y="5867400"/>
            <a:ext cx="83185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spcBef>
                <a:spcPct val="10000"/>
              </a:spcBef>
              <a:buSzPct val="75000"/>
              <a:buFont typeface="Monotype Sorts" pitchFamily="2" charset="2"/>
              <a:buChar char="l"/>
            </a:pPr>
            <a:r>
              <a:rPr lang="en-US" sz="2400" dirty="0"/>
              <a:t>The keyword “new” refers to the new row inserted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99440" y="304800"/>
          <a:ext cx="8715960" cy="647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4" imgW="5896798" imgH="4382112" progId="PBrush">
                  <p:embed/>
                </p:oleObj>
              </mc:Choice>
              <mc:Fallback>
                <p:oleObj name="Bitmap Image" r:id="rId4" imgW="5896798" imgH="438211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0" y="304800"/>
                        <a:ext cx="8715960" cy="6477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Line 5"/>
          <p:cNvSpPr>
            <a:spLocks noChangeShapeType="1"/>
          </p:cNvSpPr>
          <p:nvPr/>
        </p:nvSpPr>
        <p:spPr bwMode="auto">
          <a:xfrm flipH="1">
            <a:off x="3048000" y="3276600"/>
            <a:ext cx="60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57600" y="3048000"/>
            <a:ext cx="37338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dirty="0" err="1"/>
              <a:t>totalsalary</a:t>
            </a:r>
            <a:r>
              <a:rPr lang="en-US" dirty="0"/>
              <a:t> increases by 90K</a:t>
            </a: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3505200" y="5257800"/>
            <a:ext cx="35814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dirty="0" err="1"/>
              <a:t>totalsalary</a:t>
            </a:r>
            <a:r>
              <a:rPr lang="en-US" dirty="0"/>
              <a:t> did not 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0"/>
            <a:ext cx="8229600" cy="1143000"/>
          </a:xfrm>
        </p:spPr>
        <p:txBody>
          <a:bodyPr/>
          <a:lstStyle/>
          <a:p>
            <a:r>
              <a:rPr lang="en-US" dirty="0" smtClean="0"/>
              <a:t>SQL Triggers: An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229600" cy="498316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sz="2000" dirty="0" smtClean="0"/>
              <a:t>A trigger to update the total salary of a department when an employee </a:t>
            </a:r>
            <a:r>
              <a:rPr lang="en-US" sz="2000" dirty="0" err="1" smtClean="0"/>
              <a:t>tuple</a:t>
            </a:r>
            <a:r>
              <a:rPr lang="en-US" sz="2000" dirty="0" smtClean="0"/>
              <a:t> is modified: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80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600" dirty="0" smtClean="0">
              <a:latin typeface="Courier New" pitchFamily="49" charset="0"/>
            </a:endParaRPr>
          </a:p>
        </p:txBody>
      </p:sp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228600" y="2286000"/>
          <a:ext cx="8686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4" imgW="4638095" imgH="2038095" progId="PBrush">
                  <p:embed/>
                </p:oleObj>
              </mc:Choice>
              <mc:Fallback>
                <p:oleObj name="Bitmap Image" r:id="rId4" imgW="4638095" imgH="2038095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86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914400" y="228600"/>
          <a:ext cx="6324600" cy="638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itmap Image" r:id="rId4" imgW="4334480" imgH="4371429" progId="PBrush">
                  <p:embed/>
                </p:oleObj>
              </mc:Choice>
              <mc:Fallback>
                <p:oleObj name="Bitmap Image" r:id="rId4" imgW="4334480" imgH="437142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6324600" cy="6380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SQL Triggers: An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sz="2000" smtClean="0"/>
              <a:t>A trigger to update the total salary of a department when an employee tuple is deleted: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80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600" smtClean="0">
              <a:latin typeface="Courier New" pitchFamily="49" charset="0"/>
            </a:endParaRP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53160"/>
              </p:ext>
            </p:extLst>
          </p:nvPr>
        </p:nvGraphicFramePr>
        <p:xfrm>
          <a:off x="1485900" y="2865437"/>
          <a:ext cx="6396038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4" imgW="3688200" imgH="1295280" progId="Paint.Picture">
                  <p:embed/>
                </p:oleObj>
              </mc:Choice>
              <mc:Fallback>
                <p:oleObj name="Bitmap Image" r:id="rId4" imgW="3688200" imgH="129528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865437"/>
                        <a:ext cx="6396038" cy="292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28600" y="152400"/>
          <a:ext cx="8686800" cy="302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Bitmap Image" r:id="rId4" imgW="6552381" imgH="1533739" progId="PBrush">
                  <p:embed/>
                </p:oleObj>
              </mc:Choice>
              <mc:Fallback>
                <p:oleObj name="Bitmap Image" r:id="rId4" imgW="6552381" imgH="1533739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8686800" cy="302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838200" y="3352800"/>
          <a:ext cx="5486400" cy="309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Bitmap Image" r:id="rId6" imgW="3161905" imgH="1781424" progId="PBrush">
                  <p:embed/>
                </p:oleObj>
              </mc:Choice>
              <mc:Fallback>
                <p:oleObj name="Bitmap Image" r:id="rId6" imgW="3161905" imgH="1781424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5486400" cy="309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SQL Triggers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mtClean="0"/>
              <a:t>To list all the triggers you have created:</a:t>
            </a:r>
          </a:p>
          <a:p>
            <a:endParaRPr lang="en-US" smtClean="0"/>
          </a:p>
          <a:p>
            <a:pPr lvl="1">
              <a:buFont typeface="Arial" pitchFamily="34" charset="0"/>
              <a:buNone/>
            </a:pPr>
            <a:r>
              <a:rPr lang="en-US" smtClean="0"/>
              <a:t>mysql&gt; show triggers;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b="1" dirty="0">
                <a:effectLst/>
                <a:latin typeface="Arial" pitchFamily="34" charset="0"/>
              </a:rPr>
              <a:t>Need For A Trigger</a:t>
            </a:r>
            <a:endParaRPr lang="zh-CN" altLang="en-US" b="1" dirty="0">
              <a:effectLst/>
              <a:latin typeface="Arial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0" dirty="0">
                <a:latin typeface="Arial" pitchFamily="34" charset="0"/>
              </a:rPr>
              <a:t>Let’s start with an example: a business rule states that whenever an employee’s salary is changed, the change must be recorded in a logging table.</a:t>
            </a: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0" dirty="0">
                <a:latin typeface="Arial" pitchFamily="34" charset="0"/>
              </a:rPr>
              <a:t>We could create two procedures to do this: </a:t>
            </a:r>
            <a:r>
              <a:rPr lang="en-US" altLang="zh-CN" sz="2400" b="0" dirty="0">
                <a:latin typeface="Courier" charset="0"/>
              </a:rPr>
              <a:t>UPD_EMP_SAL </a:t>
            </a:r>
            <a:r>
              <a:rPr lang="en-US" altLang="zh-CN" sz="2400" b="0" dirty="0">
                <a:latin typeface="Arial" pitchFamily="34" charset="0"/>
              </a:rPr>
              <a:t>to update the salary, and </a:t>
            </a:r>
            <a:r>
              <a:rPr lang="en-US" altLang="zh-CN" sz="2400" b="0" dirty="0">
                <a:latin typeface="Courier" charset="0"/>
              </a:rPr>
              <a:t>LOG_SAL_CHANGE </a:t>
            </a:r>
            <a:r>
              <a:rPr lang="en-US" altLang="zh-CN" sz="2400" b="0" dirty="0">
                <a:latin typeface="Arial" pitchFamily="34" charset="0"/>
              </a:rPr>
              <a:t>to insert the row into the logging table. </a:t>
            </a:r>
            <a:endParaRPr lang="en-US" altLang="zh-CN" sz="2400" b="0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</a:rPr>
              <a:t>	</a:t>
            </a:r>
            <a:r>
              <a:rPr lang="en-US" altLang="zh-CN" sz="2400" b="0" dirty="0" smtClean="0">
                <a:latin typeface="Arial" pitchFamily="34" charset="0"/>
              </a:rPr>
              <a:t>And </a:t>
            </a:r>
            <a:r>
              <a:rPr lang="en-US" altLang="zh-CN" sz="2400" b="0" dirty="0">
                <a:latin typeface="Arial" pitchFamily="34" charset="0"/>
              </a:rPr>
              <a:t>we could invoke </a:t>
            </a:r>
            <a:r>
              <a:rPr lang="en-US" altLang="zh-CN" sz="2400" b="0" dirty="0">
                <a:latin typeface="Courier" charset="0"/>
              </a:rPr>
              <a:t>LOG_SAL_CHANGE </a:t>
            </a:r>
            <a:r>
              <a:rPr lang="en-US" altLang="zh-CN" sz="2400" b="0" dirty="0">
                <a:latin typeface="Arial" pitchFamily="34" charset="0"/>
              </a:rPr>
              <a:t>from within </a:t>
            </a:r>
            <a:r>
              <a:rPr lang="en-US" altLang="zh-CN" sz="2400" b="0" dirty="0">
                <a:latin typeface="Courier" charset="0"/>
              </a:rPr>
              <a:t>UPD_EMP_SAL</a:t>
            </a:r>
            <a:r>
              <a:rPr lang="en-US" altLang="zh-CN" sz="2400" b="0" dirty="0">
                <a:latin typeface="Arial" pitchFamily="34" charset="0"/>
              </a:rPr>
              <a:t>, or invoke </a:t>
            </a:r>
            <a:r>
              <a:rPr lang="en-US" altLang="zh-CN" sz="2400" b="0" dirty="0">
                <a:latin typeface="Courier" charset="0"/>
              </a:rPr>
              <a:t>LOG_SAL_CHANGE </a:t>
            </a:r>
            <a:r>
              <a:rPr lang="en-US" altLang="zh-CN" sz="2400" b="0" dirty="0">
                <a:latin typeface="Arial" pitchFamily="34" charset="0"/>
              </a:rPr>
              <a:t>separately from the calling environment.</a:t>
            </a: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0" dirty="0">
                <a:latin typeface="Arial" pitchFamily="34" charset="0"/>
              </a:rPr>
              <a:t>But we don’t have to do this. Instead, we create a trigger. </a:t>
            </a:r>
            <a:endParaRPr lang="zh-CN" altLang="en-US" sz="2400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  <a:latin typeface="Arial" pitchFamily="34" charset="0"/>
              </a:rPr>
              <a:t>Example of a Simple Trigger</a:t>
            </a:r>
            <a:endParaRPr lang="zh-CN" altLang="en-US">
              <a:effectLst/>
              <a:latin typeface="Arial" pitchFamily="34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0" dirty="0" smtClean="0">
                <a:latin typeface="Arial" pitchFamily="34" charset="0"/>
              </a:rPr>
              <a:t>From </a:t>
            </a:r>
            <a:r>
              <a:rPr lang="en-US" altLang="zh-CN" sz="2800" b="0" dirty="0">
                <a:latin typeface="Arial" pitchFamily="34" charset="0"/>
              </a:rPr>
              <a:t>now on, whenever a SQL statement updates a salary, this trigger executes automatically, inserting the row into the logging table.</a:t>
            </a:r>
          </a:p>
          <a:p>
            <a:pPr>
              <a:lnSpc>
                <a:spcPct val="90000"/>
              </a:lnSpc>
            </a:pPr>
            <a:r>
              <a:rPr lang="en-US" altLang="zh-CN" sz="2800" b="0" dirty="0">
                <a:latin typeface="Arial" pitchFamily="34" charset="0"/>
              </a:rPr>
              <a:t>We say that the trigger automatically </a:t>
            </a:r>
            <a:r>
              <a:rPr lang="en-US" altLang="zh-CN" sz="2800" dirty="0">
                <a:latin typeface="Arial" pitchFamily="34" charset="0"/>
              </a:rPr>
              <a:t>fires </a:t>
            </a:r>
            <a:r>
              <a:rPr lang="en-US" altLang="zh-CN" sz="2800" b="0" dirty="0">
                <a:latin typeface="Arial" pitchFamily="34" charset="0"/>
              </a:rPr>
              <a:t>(i.e. executes) whenever the </a:t>
            </a:r>
            <a:r>
              <a:rPr lang="en-US" altLang="zh-CN" sz="2800" dirty="0">
                <a:latin typeface="Arial" pitchFamily="34" charset="0"/>
              </a:rPr>
              <a:t>triggering event </a:t>
            </a:r>
            <a:r>
              <a:rPr lang="en-US" altLang="zh-CN" sz="2800" b="0" dirty="0">
                <a:latin typeface="Arial" pitchFamily="34" charset="0"/>
              </a:rPr>
              <a:t>(updating a salary) occurs.</a:t>
            </a:r>
          </a:p>
          <a:p>
            <a:pPr>
              <a:lnSpc>
                <a:spcPct val="90000"/>
              </a:lnSpc>
            </a:pPr>
            <a:r>
              <a:rPr lang="en-US" altLang="zh-CN" sz="2800" b="0" dirty="0">
                <a:latin typeface="Arial" pitchFamily="34" charset="0"/>
              </a:rPr>
              <a:t>Cause and effect: the </a:t>
            </a:r>
            <a:r>
              <a:rPr lang="en-US" altLang="zh-CN" sz="2800" dirty="0">
                <a:latin typeface="Arial" pitchFamily="34" charset="0"/>
              </a:rPr>
              <a:t>event </a:t>
            </a:r>
            <a:r>
              <a:rPr lang="en-US" altLang="zh-CN" sz="2800" b="0" dirty="0">
                <a:latin typeface="Arial" pitchFamily="34" charset="0"/>
              </a:rPr>
              <a:t>occurs, and the trigger </a:t>
            </a:r>
            <a:r>
              <a:rPr lang="en-US" altLang="zh-CN" sz="2800" dirty="0">
                <a:latin typeface="Arial" pitchFamily="34" charset="0"/>
              </a:rPr>
              <a:t>fires</a:t>
            </a:r>
            <a:r>
              <a:rPr lang="en-US" altLang="zh-CN" sz="2800" b="0" dirty="0">
                <a:latin typeface="Arial" pitchFamily="34" charset="0"/>
              </a:rPr>
              <a:t>.</a:t>
            </a:r>
            <a:endParaRPr lang="zh-CN" altLang="en-US" sz="2800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Triggers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You can write triggers that fire whenever one of the following operations occurs:</a:t>
            </a:r>
          </a:p>
          <a:p>
            <a:pPr lvl="1"/>
            <a:r>
              <a:rPr lang="en-US" dirty="0" smtClean="0"/>
              <a:t>DML statements (INSERT, UPDATE, DELETE) on a particular table or view, issued by any user</a:t>
            </a:r>
          </a:p>
          <a:p>
            <a:pPr lvl="1"/>
            <a:r>
              <a:rPr lang="en-US" dirty="0" smtClean="0"/>
              <a:t>DDL statements (CREATE or ALTER primarily) issued either by a particular schema/user or by any schema/user in the database</a:t>
            </a:r>
          </a:p>
          <a:p>
            <a:pPr lvl="1"/>
            <a:r>
              <a:rPr lang="en-US" dirty="0" smtClean="0"/>
              <a:t>Database events, such as logon/logoff, errors, or startup/shutdown, also issued either by a particular schema/user or by any schema/user in the database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SQL Triggers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1143000" lvl="2" indent="-228600">
              <a:buNone/>
              <a:tabLst/>
            </a:pPr>
            <a:endParaRPr lang="en-US" sz="2000" dirty="0" smtClean="0"/>
          </a:p>
          <a:p>
            <a:pPr marL="342900" indent="-342900">
              <a:buFont typeface="Monotype Sorts" pitchFamily="2" charset="2"/>
              <a:buNone/>
              <a:tabLst/>
            </a:pPr>
            <a:r>
              <a:rPr lang="en-US" sz="2800" b="1" dirty="0" smtClean="0">
                <a:latin typeface="Courier New" pitchFamily="49" charset="0"/>
              </a:rPr>
              <a:t>	CREATE TRIGGER </a:t>
            </a:r>
            <a:r>
              <a:rPr lang="en-US" sz="2800" dirty="0" err="1" smtClean="0">
                <a:latin typeface="Courier New" pitchFamily="49" charset="0"/>
              </a:rPr>
              <a:t>trigger</a:t>
            </a:r>
            <a:r>
              <a:rPr lang="en-US" sz="2800" dirty="0" smtClean="0">
                <a:latin typeface="Courier New" pitchFamily="49" charset="0"/>
              </a:rPr>
              <a:t>-name</a:t>
            </a:r>
            <a:br>
              <a:rPr lang="en-US" sz="2800" dirty="0" smtClean="0">
                <a:latin typeface="Courier New" pitchFamily="49" charset="0"/>
              </a:rPr>
            </a:b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trigger-time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trigger-event</a:t>
            </a:r>
            <a:r>
              <a:rPr lang="en-US" sz="2800" dirty="0" smtClean="0">
                <a:latin typeface="Courier New" pitchFamily="49" charset="0"/>
              </a:rPr>
              <a:t> </a:t>
            </a:r>
            <a:br>
              <a:rPr lang="en-US" sz="2800" dirty="0" smtClean="0">
                <a:latin typeface="Courier New" pitchFamily="49" charset="0"/>
              </a:rPr>
            </a:b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</a:rPr>
              <a:t>ON </a:t>
            </a:r>
            <a:r>
              <a:rPr lang="en-US" sz="2800" dirty="0" smtClean="0">
                <a:latin typeface="Courier New" pitchFamily="49" charset="0"/>
              </a:rPr>
              <a:t>table-name</a:t>
            </a:r>
            <a:r>
              <a:rPr lang="en-US" sz="2800" b="1" dirty="0" smtClean="0">
                <a:latin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</a:rPr>
              <a:t>	FOR EACH ROW</a:t>
            </a:r>
            <a:br>
              <a:rPr lang="en-US" sz="2800" b="1" dirty="0" smtClean="0">
                <a:latin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trigger-action</a:t>
            </a:r>
            <a:r>
              <a:rPr lang="en-US" sz="2800" dirty="0" smtClean="0">
                <a:latin typeface="Courier New" pitchFamily="49" charset="0"/>
              </a:rPr>
              <a:t>; </a:t>
            </a:r>
          </a:p>
          <a:p>
            <a:pPr marL="342900" indent="-342900">
              <a:buFont typeface="Monotype Sorts" pitchFamily="2" charset="2"/>
              <a:buNone/>
              <a:tabLst/>
            </a:pPr>
            <a:r>
              <a:rPr lang="en-US" sz="2800" dirty="0" smtClean="0">
                <a:latin typeface="Courier New" pitchFamily="49" charset="0"/>
              </a:rPr>
              <a:t>			</a:t>
            </a:r>
          </a:p>
          <a:p>
            <a:pPr marL="742950" lvl="1" indent="-285750">
              <a:tabLst/>
            </a:pPr>
            <a:r>
              <a:rPr lang="en-US" sz="2400" dirty="0" smtClean="0"/>
              <a:t>trigger-time </a:t>
            </a:r>
            <a:r>
              <a:rPr lang="en-US" sz="2400" dirty="0" smtClean="0">
                <a:sym typeface="Symbol" pitchFamily="18" charset="2"/>
              </a:rPr>
              <a:t> {BEFORE, AFTER}</a:t>
            </a:r>
          </a:p>
          <a:p>
            <a:pPr marL="742950" lvl="1" indent="-285750">
              <a:tabLst/>
            </a:pPr>
            <a:r>
              <a:rPr lang="en-US" sz="2400" dirty="0" smtClean="0">
                <a:sym typeface="Symbol" pitchFamily="18" charset="2"/>
              </a:rPr>
              <a:t>trigger-event  {INSERT,DELETE,UPDATE}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534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Georgia" pitchFamily="18" charset="0"/>
                <a:ea typeface="ＭＳ Ｐゴシック" pitchFamily="34" charset="-128"/>
              </a:rPr>
              <a:t>Triggers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304800" y="990600"/>
            <a:ext cx="8534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sz="2400" dirty="0" smtClean="0">
              <a:latin typeface="Trebuchet MS" pitchFamily="34" charset="0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2400" dirty="0">
              <a:latin typeface="Trebuchet MS" pitchFamily="34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BEFORE INSERT –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before data is inserted into the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			        table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AFTER INSERT-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 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after data is inserted into the table.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BEFORE UPDATE –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before data in the table is updated.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AFTER UPDATE -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after data in the table is updated.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BEFORE DELETE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– 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activated before data is removed from the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			        table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AFTER DELETE –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after data is removed from the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			         table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.</a:t>
            </a:r>
          </a:p>
          <a:p>
            <a:pPr marL="0" lvl="1">
              <a:lnSpc>
                <a:spcPct val="150000"/>
              </a:lnSpc>
              <a:buClr>
                <a:srgbClr val="ECD63F"/>
              </a:buClr>
              <a:buSzPct val="80000"/>
              <a:buFont typeface="Times" pitchFamily="18" charset="0"/>
              <a:buNone/>
              <a:defRPr/>
            </a:pPr>
            <a:endParaRPr lang="en-US" sz="2400" kern="0" dirty="0">
              <a:latin typeface="Trebuchet MS" pitchFamily="34" charset="0"/>
              <a:cs typeface="Courier New" pitchFamily="49" charset="0"/>
            </a:endParaRPr>
          </a:p>
          <a:p>
            <a:pPr marL="0" lvl="1">
              <a:lnSpc>
                <a:spcPct val="150000"/>
              </a:lnSpc>
              <a:buClr>
                <a:srgbClr val="ECD63F"/>
              </a:buClr>
              <a:buSzPct val="80000"/>
              <a:buFont typeface="Times" pitchFamily="18" charset="0"/>
              <a:buNone/>
              <a:defRPr/>
            </a:pPr>
            <a:r>
              <a:rPr lang="en-US" sz="2200" kern="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800" kern="0" dirty="0">
              <a:latin typeface="Trebuchet MS" pitchFamily="34" charset="0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 txBox="1">
            <a:spLocks noChangeArrowheads="1"/>
          </p:cNvSpPr>
          <p:nvPr/>
        </p:nvSpPr>
        <p:spPr bwMode="auto">
          <a:xfrm>
            <a:off x="0" y="22860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DROP table s;</a:t>
            </a:r>
          </a:p>
          <a:p>
            <a:r>
              <a:rPr lang="en-US" dirty="0">
                <a:latin typeface="Courier" charset="0"/>
              </a:rPr>
              <a:t>CREATE TABLE s (</a:t>
            </a:r>
          </a:p>
          <a:p>
            <a:r>
              <a:rPr lang="en-US" dirty="0" err="1">
                <a:latin typeface="Courier" charset="0"/>
              </a:rPr>
              <a:t>staffid</a:t>
            </a:r>
            <a:r>
              <a:rPr lang="en-US" dirty="0">
                <a:latin typeface="Courier" charset="0"/>
              </a:rPr>
              <a:t> VARCHAR(5) PRIMARY KEY,</a:t>
            </a:r>
          </a:p>
          <a:p>
            <a:r>
              <a:rPr lang="en-US" dirty="0">
                <a:latin typeface="Courier" charset="0"/>
              </a:rPr>
              <a:t>salary DECIMAL(6,2) NOT NULL,</a:t>
            </a:r>
          </a:p>
          <a:p>
            <a:r>
              <a:rPr lang="en-US" dirty="0" err="1">
                <a:latin typeface="Courier" charset="0"/>
              </a:rPr>
              <a:t>work_done</a:t>
            </a:r>
            <a:r>
              <a:rPr lang="en-US" dirty="0">
                <a:latin typeface="Courier" charset="0"/>
              </a:rPr>
              <a:t> INTEGER NOT NULL,</a:t>
            </a:r>
          </a:p>
          <a:p>
            <a:r>
              <a:rPr lang="en-US" dirty="0">
                <a:latin typeface="Courier" charset="0"/>
              </a:rPr>
              <a:t>bonus INTEGER</a:t>
            </a:r>
          </a:p>
          <a:p>
            <a:r>
              <a:rPr lang="en-US" dirty="0">
                <a:latin typeface="Courier" charset="0"/>
              </a:rPr>
              <a:t>);</a:t>
            </a:r>
          </a:p>
          <a:p>
            <a:r>
              <a:rPr lang="en-US" b="1" dirty="0">
                <a:latin typeface="Courier" charset="0"/>
              </a:rPr>
              <a:t>delimiter //</a:t>
            </a:r>
          </a:p>
          <a:p>
            <a:r>
              <a:rPr lang="en-US" b="1" dirty="0">
                <a:latin typeface="Courier" charset="0"/>
              </a:rPr>
              <a:t>CREATE TRIGGER </a:t>
            </a:r>
            <a:r>
              <a:rPr lang="en-US" b="1" dirty="0" err="1">
                <a:latin typeface="Courier" charset="0"/>
              </a:rPr>
              <a:t>salary_bi</a:t>
            </a:r>
            <a:endParaRPr lang="en-US" b="1" dirty="0">
              <a:latin typeface="Courier" charset="0"/>
            </a:endParaRPr>
          </a:p>
          <a:p>
            <a:r>
              <a:rPr lang="en-US" b="1" dirty="0">
                <a:latin typeface="Courier" charset="0"/>
              </a:rPr>
              <a:t>BEFORE INSERT ON s</a:t>
            </a:r>
          </a:p>
          <a:p>
            <a:r>
              <a:rPr lang="en-US" b="1" dirty="0">
                <a:latin typeface="Courier" charset="0"/>
              </a:rPr>
              <a:t>FOR EACH ROW</a:t>
            </a:r>
          </a:p>
          <a:p>
            <a:r>
              <a:rPr lang="en-US" b="1" dirty="0">
                <a:latin typeface="Courier" charset="0"/>
              </a:rPr>
              <a:t>BEGIN</a:t>
            </a:r>
          </a:p>
          <a:p>
            <a:r>
              <a:rPr lang="en-US" b="1" dirty="0">
                <a:latin typeface="Courier" charset="0"/>
              </a:rPr>
              <a:t>  CASE</a:t>
            </a:r>
          </a:p>
          <a:p>
            <a:r>
              <a:rPr lang="en-US" b="1" dirty="0">
                <a:latin typeface="Courier" charset="0"/>
              </a:rPr>
              <a:t>    WHEN </a:t>
            </a:r>
            <a:r>
              <a:rPr lang="en-US" b="1" dirty="0" err="1">
                <a:latin typeface="Courier" charset="0"/>
              </a:rPr>
              <a:t>new.work_done</a:t>
            </a:r>
            <a:r>
              <a:rPr lang="en-US" b="1" dirty="0">
                <a:latin typeface="Courier" charset="0"/>
              </a:rPr>
              <a:t> &gt; 10  THEN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5000;</a:t>
            </a:r>
          </a:p>
          <a:p>
            <a:r>
              <a:rPr lang="en-US" b="1" dirty="0">
                <a:latin typeface="Courier" charset="0"/>
              </a:rPr>
              <a:t>    WHEN </a:t>
            </a:r>
            <a:r>
              <a:rPr lang="en-US" b="1" dirty="0" err="1">
                <a:latin typeface="Courier" charset="0"/>
              </a:rPr>
              <a:t>new.work_done</a:t>
            </a:r>
            <a:r>
              <a:rPr lang="en-US" b="1" dirty="0">
                <a:latin typeface="Courier" charset="0"/>
              </a:rPr>
              <a:t> &gt; 5   THEN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2500;</a:t>
            </a:r>
          </a:p>
          <a:p>
            <a:r>
              <a:rPr lang="en-US" b="1" dirty="0">
                <a:latin typeface="Courier" charset="0"/>
              </a:rPr>
              <a:t>    WHEN </a:t>
            </a:r>
            <a:r>
              <a:rPr lang="en-US" b="1" dirty="0" err="1">
                <a:latin typeface="Courier" charset="0"/>
              </a:rPr>
              <a:t>new.work_done</a:t>
            </a:r>
            <a:r>
              <a:rPr lang="en-US" b="1" dirty="0">
                <a:latin typeface="Courier" charset="0"/>
              </a:rPr>
              <a:t> &gt; 2   THEN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1000;</a:t>
            </a:r>
          </a:p>
          <a:p>
            <a:r>
              <a:rPr lang="en-US" b="1" dirty="0">
                <a:latin typeface="Courier" charset="0"/>
              </a:rPr>
              <a:t>  ELSE</a:t>
            </a:r>
          </a:p>
          <a:p>
            <a:r>
              <a:rPr lang="en-US" b="1" dirty="0">
                <a:latin typeface="Courier" charset="0"/>
              </a:rPr>
              <a:t>   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0;</a:t>
            </a:r>
          </a:p>
          <a:p>
            <a:r>
              <a:rPr lang="en-US" b="1" dirty="0">
                <a:latin typeface="Courier" charset="0"/>
              </a:rPr>
              <a:t>  END CASE;</a:t>
            </a:r>
          </a:p>
          <a:p>
            <a:r>
              <a:rPr lang="en-US" b="1" dirty="0">
                <a:latin typeface="Courier" charset="0"/>
              </a:rPr>
              <a:t>END//</a:t>
            </a:r>
          </a:p>
          <a:p>
            <a:r>
              <a:rPr lang="en-US" dirty="0">
                <a:solidFill>
                  <a:srgbClr val="FF0000"/>
                </a:solidFill>
                <a:latin typeface="Courier" charset="0"/>
              </a:rPr>
              <a:t>delimiter ;</a:t>
            </a:r>
          </a:p>
          <a:p>
            <a:r>
              <a:rPr lang="en-US" dirty="0">
                <a:solidFill>
                  <a:srgbClr val="FF0000"/>
                </a:solidFill>
                <a:latin typeface="Courier" charset="0"/>
              </a:rPr>
              <a:t>insert into s(</a:t>
            </a:r>
            <a:r>
              <a:rPr lang="en-US" dirty="0" err="1">
                <a:solidFill>
                  <a:srgbClr val="FF0000"/>
                </a:solidFill>
                <a:latin typeface="Courier" charset="0"/>
              </a:rPr>
              <a:t>staffid,salary,work_done</a:t>
            </a:r>
            <a:r>
              <a:rPr lang="en-US" dirty="0">
                <a:solidFill>
                  <a:srgbClr val="FF0000"/>
                </a:solidFill>
                <a:latin typeface="Courier" charset="0"/>
              </a:rPr>
              <a:t>) values ('s01', 100.0, 4);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667000"/>
            <a:ext cx="2819400" cy="533400"/>
          </a:xfrm>
          <a:prstGeom prst="rect">
            <a:avLst/>
          </a:prstGeom>
          <a:gradFill rotWithShape="1">
            <a:gsLst>
              <a:gs pos="0">
                <a:srgbClr val="CBFFFF">
                  <a:alpha val="26999"/>
                </a:srgbClr>
              </a:gs>
              <a:gs pos="100000">
                <a:srgbClr val="B5E5E9">
                  <a:alpha val="26999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24350" y="2514600"/>
            <a:ext cx="4819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Trigger_time: </a:t>
            </a:r>
            <a:r>
              <a:rPr lang="en-US" dirty="0">
                <a:latin typeface="Courier" charset="0"/>
              </a:rPr>
              <a:t>BEFORE, AFTER</a:t>
            </a:r>
          </a:p>
          <a:p>
            <a:r>
              <a:rPr lang="en-US" dirty="0" err="1"/>
              <a:t>Trigger_Event</a:t>
            </a:r>
            <a:r>
              <a:rPr lang="en-US" dirty="0"/>
              <a:t>: </a:t>
            </a:r>
            <a:r>
              <a:rPr lang="en-US" dirty="0">
                <a:latin typeface="Courier" charset="0"/>
              </a:rPr>
              <a:t>INSERT, UPDATE, DELETE</a:t>
            </a:r>
          </a:p>
        </p:txBody>
      </p:sp>
      <p:cxnSp>
        <p:nvCxnSpPr>
          <p:cNvPr id="9" name="Straight Arrow Connector 8"/>
          <p:cNvCxnSpPr>
            <a:cxnSpLocks noChangeShapeType="1"/>
            <a:endCxn id="5" idx="3"/>
          </p:cNvCxnSpPr>
          <p:nvPr/>
        </p:nvCxnSpPr>
        <p:spPr bwMode="auto">
          <a:xfrm flipH="1">
            <a:off x="2819400" y="2743200"/>
            <a:ext cx="1600200" cy="1905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257800" y="4343400"/>
            <a:ext cx="533400" cy="304800"/>
          </a:xfrm>
          <a:prstGeom prst="rect">
            <a:avLst/>
          </a:prstGeom>
          <a:gradFill rotWithShape="1">
            <a:gsLst>
              <a:gs pos="0">
                <a:srgbClr val="CBFFFF">
                  <a:alpha val="17999"/>
                </a:srgbClr>
              </a:gs>
              <a:gs pos="100000">
                <a:srgbClr val="B5E5E9">
                  <a:alpha val="17999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3352800" y="4953000"/>
            <a:ext cx="2209800" cy="914400"/>
          </a:xfrm>
          <a:prstGeom prst="wedgeRoundRectCallout">
            <a:avLst>
              <a:gd name="adj1" fmla="val 50250"/>
              <a:gd name="adj2" fmla="val -79167"/>
              <a:gd name="adj3" fmla="val 16667"/>
            </a:avLst>
          </a:prstGeom>
          <a:gradFill rotWithShape="1">
            <a:gsLst>
              <a:gs pos="0">
                <a:srgbClr val="CBFFFF">
                  <a:alpha val="34000"/>
                </a:srgbClr>
              </a:gs>
              <a:gs pos="100000">
                <a:srgbClr val="B5E5E9">
                  <a:alpha val="34000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Alias: </a:t>
            </a:r>
            <a:r>
              <a:rPr lang="en-US" dirty="0">
                <a:latin typeface="Courier"/>
                <a:ea typeface="+mn-ea"/>
                <a:cs typeface="Courier"/>
              </a:rPr>
              <a:t>OLD,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MySQL Triggers</a:t>
            </a:r>
          </a:p>
        </p:txBody>
      </p:sp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0" y="1066800"/>
            <a:ext cx="8877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/>
              <a:t> keywords enable you to access columns in the rows affected by a trigger. </a:t>
            </a:r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In an </a:t>
            </a:r>
            <a:r>
              <a:rPr lang="en-US" sz="2400" dirty="0">
                <a:latin typeface="Courier" charset="0"/>
              </a:rPr>
              <a:t>INSERT</a:t>
            </a:r>
            <a:r>
              <a:rPr lang="en-US" sz="2400" dirty="0"/>
              <a:t> trigger, only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can be used --there is no old row. </a:t>
            </a:r>
            <a:endParaRPr lang="en-US" sz="2400" dirty="0" smtClean="0"/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>
                <a:latin typeface="Courier" charset="0"/>
              </a:rPr>
              <a:t>DELETE</a:t>
            </a:r>
            <a:r>
              <a:rPr lang="en-US" sz="2400" dirty="0"/>
              <a:t> trigger, only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can be used -- there is no new row. </a:t>
            </a:r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In an </a:t>
            </a:r>
            <a:r>
              <a:rPr lang="en-US" sz="2400" dirty="0">
                <a:latin typeface="Courier" charset="0"/>
              </a:rPr>
              <a:t>UPDATE</a:t>
            </a:r>
            <a:r>
              <a:rPr lang="en-US" sz="2400" dirty="0"/>
              <a:t> trigger, you can use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to refer to the columns of a row before it is updated and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to refer to the columns of the row after it is updated. </a:t>
            </a:r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A column named with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/>
              <a:t> is read only. You can refer to it, but not modify it. A column named with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/>
              <a:t> can be referred to if you have the </a:t>
            </a:r>
            <a:r>
              <a:rPr lang="en-US" sz="2400" dirty="0">
                <a:latin typeface="Courier" charset="0"/>
              </a:rPr>
              <a:t>SELECT</a:t>
            </a:r>
            <a:r>
              <a:rPr lang="en-US" sz="2400" dirty="0"/>
              <a:t> privilege for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Triggers: An Example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533400" y="1447800"/>
            <a:ext cx="83185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create a trigger to update the total salary of a department when a new employee is hired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88987" y="2514600"/>
          <a:ext cx="6754813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4067743" imgH="2448267" progId="PBrush">
                  <p:embed/>
                </p:oleObj>
              </mc:Choice>
              <mc:Fallback>
                <p:oleObj name="Bitmap Image" r:id="rId3" imgW="4067743" imgH="244826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7" y="2514600"/>
                        <a:ext cx="6754813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564</Words>
  <Application>Microsoft Office PowerPoint</Application>
  <PresentationFormat>On-screen Show (4:3)</PresentationFormat>
  <Paragraphs>84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Oriel</vt:lpstr>
      <vt:lpstr>Bitmap Image</vt:lpstr>
      <vt:lpstr>MySQL Triggers</vt:lpstr>
      <vt:lpstr>Need For A Trigger</vt:lpstr>
      <vt:lpstr>Example of a Simple Trigger</vt:lpstr>
      <vt:lpstr>Triggers</vt:lpstr>
      <vt:lpstr>SQL Triggers</vt:lpstr>
      <vt:lpstr>Triggers</vt:lpstr>
      <vt:lpstr>PowerPoint Presentation</vt:lpstr>
      <vt:lpstr>MySQL Triggers</vt:lpstr>
      <vt:lpstr>SQL Triggers: An Example</vt:lpstr>
      <vt:lpstr>SQL Triggers: An Example</vt:lpstr>
      <vt:lpstr>PowerPoint Presentation</vt:lpstr>
      <vt:lpstr>SQL Triggers: An Example</vt:lpstr>
      <vt:lpstr>PowerPoint Presentation</vt:lpstr>
      <vt:lpstr>SQL Triggers: An Example</vt:lpstr>
      <vt:lpstr>PowerPoint Presentation</vt:lpstr>
      <vt:lpstr>SQL Triggers</vt:lpstr>
    </vt:vector>
  </TitlesOfParts>
  <Company>Jiitu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Triggers</dc:title>
  <dc:creator>aditi.sharma</dc:creator>
  <cp:lastModifiedBy>SangeetaPC</cp:lastModifiedBy>
  <cp:revision>40</cp:revision>
  <dcterms:created xsi:type="dcterms:W3CDTF">2014-11-27T04:00:28Z</dcterms:created>
  <dcterms:modified xsi:type="dcterms:W3CDTF">2017-10-07T03:48:33Z</dcterms:modified>
</cp:coreProperties>
</file>