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5" r:id="rId3"/>
    <p:sldId id="371" r:id="rId4"/>
    <p:sldId id="351" r:id="rId5"/>
    <p:sldId id="365" r:id="rId6"/>
    <p:sldId id="362" r:id="rId7"/>
    <p:sldId id="363" r:id="rId8"/>
    <p:sldId id="364" r:id="rId9"/>
    <p:sldId id="373" r:id="rId10"/>
    <p:sldId id="374" r:id="rId11"/>
    <p:sldId id="367" r:id="rId12"/>
    <p:sldId id="368" r:id="rId13"/>
    <p:sldId id="369" r:id="rId14"/>
    <p:sldId id="370" r:id="rId15"/>
    <p:sldId id="350" r:id="rId16"/>
    <p:sldId id="356" r:id="rId17"/>
    <p:sldId id="352" r:id="rId18"/>
    <p:sldId id="353" r:id="rId19"/>
    <p:sldId id="354" r:id="rId20"/>
    <p:sldId id="355" r:id="rId21"/>
    <p:sldId id="357" r:id="rId22"/>
    <p:sldId id="358" r:id="rId23"/>
    <p:sldId id="359" r:id="rId24"/>
    <p:sldId id="375" r:id="rId25"/>
    <p:sldId id="376" r:id="rId26"/>
    <p:sldId id="377" r:id="rId27"/>
    <p:sldId id="378" r:id="rId28"/>
    <p:sldId id="379" r:id="rId29"/>
    <p:sldId id="380" r:id="rId30"/>
    <p:sldId id="400" r:id="rId31"/>
    <p:sldId id="381" r:id="rId32"/>
    <p:sldId id="382" r:id="rId33"/>
    <p:sldId id="383" r:id="rId34"/>
    <p:sldId id="401" r:id="rId35"/>
    <p:sldId id="386" r:id="rId36"/>
    <p:sldId id="387" r:id="rId37"/>
    <p:sldId id="397" r:id="rId38"/>
    <p:sldId id="398"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800" y="-37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EF73F11-67F1-4859-8F4E-8C5B7A062B52}" type="datetimeFigureOut">
              <a:rPr lang="en-IN" smtClean="0"/>
              <a:pPr/>
              <a:t>06-10-2017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F73F11-67F1-4859-8F4E-8C5B7A062B52}" type="datetimeFigureOut">
              <a:rPr lang="en-IN" smtClean="0"/>
              <a:pPr/>
              <a:t>06-10-2017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F73F11-67F1-4859-8F4E-8C5B7A062B52}" type="datetimeFigureOut">
              <a:rPr lang="en-IN" smtClean="0"/>
              <a:pPr/>
              <a:t>06-10-2017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179512" y="1639341"/>
            <a:ext cx="8507288" cy="4525963"/>
          </a:xfrm>
        </p:spPr>
        <p:txBody>
          <a:bodyPr/>
          <a:lstStyle>
            <a:lvl1pPr>
              <a:defRPr sz="2400"/>
            </a:lvl1pPr>
            <a:lvl2pPr>
              <a:defRPr sz="2400"/>
            </a:lvl2pPr>
            <a:lvl3pPr>
              <a:defRPr sz="22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10"/>
          </p:nvPr>
        </p:nvSpPr>
        <p:spPr/>
        <p:txBody>
          <a:bodyPr/>
          <a:lstStyle/>
          <a:p>
            <a:fld id="{6EF73F11-67F1-4859-8F4E-8C5B7A062B52}" type="datetimeFigureOut">
              <a:rPr lang="en-IN" smtClean="0"/>
              <a:pPr/>
              <a:t>06-10-2017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F73F11-67F1-4859-8F4E-8C5B7A062B52}" type="datetimeFigureOut">
              <a:rPr lang="en-IN" smtClean="0"/>
              <a:pPr/>
              <a:t>06-10-2017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EF73F11-67F1-4859-8F4E-8C5B7A062B52}" type="datetimeFigureOut">
              <a:rPr lang="en-IN" smtClean="0"/>
              <a:pPr/>
              <a:t>06-10-2017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EF73F11-67F1-4859-8F4E-8C5B7A062B52}" type="datetimeFigureOut">
              <a:rPr lang="en-IN" smtClean="0"/>
              <a:pPr/>
              <a:t>06-10-2017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EF73F11-67F1-4859-8F4E-8C5B7A062B52}" type="datetimeFigureOut">
              <a:rPr lang="en-IN" smtClean="0"/>
              <a:pPr/>
              <a:t>06-10-2017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F73F11-67F1-4859-8F4E-8C5B7A062B52}" type="datetimeFigureOut">
              <a:rPr lang="en-IN" smtClean="0"/>
              <a:pPr/>
              <a:t>06-10-2017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F73F11-67F1-4859-8F4E-8C5B7A062B52}" type="datetimeFigureOut">
              <a:rPr lang="en-IN" smtClean="0"/>
              <a:pPr/>
              <a:t>06-10-2017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F73F11-67F1-4859-8F4E-8C5B7A062B52}" type="datetimeFigureOut">
              <a:rPr lang="en-IN" smtClean="0"/>
              <a:pPr/>
              <a:t>06-10-2017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accent1">
              <a:lumMod val="60000"/>
              <a:lumOff val="40000"/>
            </a:schemeClr>
          </a:solidFill>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F73F11-67F1-4859-8F4E-8C5B7A062B52}" type="datetimeFigureOut">
              <a:rPr lang="en-IN" smtClean="0"/>
              <a:pPr/>
              <a:t>06-10-2017</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A265D0-0DB3-4027-88CA-C4429B94D5CE}" type="slidenum">
              <a:rPr lang="en-IN" smtClean="0"/>
              <a:pPr/>
              <a:t>‹#›</a:t>
            </a:fld>
            <a:endParaRPr lang="en-IN" dirty="0"/>
          </a:p>
        </p:txBody>
      </p:sp>
      <p:cxnSp>
        <p:nvCxnSpPr>
          <p:cNvPr id="8" name="Straight Connector 7"/>
          <p:cNvCxnSpPr/>
          <p:nvPr userDrawn="1"/>
        </p:nvCxnSpPr>
        <p:spPr>
          <a:xfrm>
            <a:off x="467544" y="1484784"/>
            <a:ext cx="820891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467544" y="6165304"/>
            <a:ext cx="820891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200"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err="1" smtClean="0"/>
              <a:t>MySQL</a:t>
            </a:r>
            <a:r>
              <a:rPr lang="en-IN" b="1" dirty="0" smtClean="0"/>
              <a:t> Stored Procedure</a:t>
            </a:r>
            <a:endParaRPr lang="en-IN" b="1" dirty="0"/>
          </a:p>
        </p:txBody>
      </p:sp>
      <p:sp>
        <p:nvSpPr>
          <p:cNvPr id="3" name="Subtitle 2"/>
          <p:cNvSpPr>
            <a:spLocks noGrp="1"/>
          </p:cNvSpPr>
          <p:nvPr>
            <p:ph type="subTitle" idx="1"/>
          </p:nvPr>
        </p:nvSpPr>
        <p:spPr/>
        <p:txBody>
          <a:bodyPr/>
          <a:lstStyle/>
          <a:p>
            <a:r>
              <a:rPr lang="en-US" dirty="0" smtClean="0"/>
              <a:t>PPT contents from online resources</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itchFamily="18" charset="0"/>
              </a:rPr>
              <a:t>Stored Procedures - Delimiter</a:t>
            </a:r>
            <a:endParaRPr lang="en-IN" dirty="0"/>
          </a:p>
        </p:txBody>
      </p:sp>
      <p:sp>
        <p:nvSpPr>
          <p:cNvPr id="3" name="Content Placeholder 2"/>
          <p:cNvSpPr>
            <a:spLocks noGrp="1"/>
          </p:cNvSpPr>
          <p:nvPr>
            <p:ph idx="1"/>
          </p:nvPr>
        </p:nvSpPr>
        <p:spPr/>
        <p:txBody>
          <a:bodyPr>
            <a:noAutofit/>
          </a:bodyPr>
          <a:lstStyle/>
          <a:p>
            <a:pPr marL="400050" lvl="2">
              <a:buClr>
                <a:srgbClr val="ECD63F"/>
              </a:buClr>
              <a:buSzPct val="80000"/>
              <a:defRPr/>
            </a:pPr>
            <a:r>
              <a:rPr lang="en-IN" dirty="0" smtClean="0"/>
              <a:t>The delimiter is the character or string of characters which is used to complete an SQL statement. </a:t>
            </a:r>
          </a:p>
          <a:p>
            <a:pPr marL="400050" lvl="2">
              <a:buClr>
                <a:srgbClr val="ECD63F"/>
              </a:buClr>
              <a:buSzPct val="80000"/>
              <a:defRPr/>
            </a:pPr>
            <a:r>
              <a:rPr lang="en-IN" dirty="0" smtClean="0"/>
              <a:t>By default we use semicolon (;) as a delimiter. But this causes problem in stored procedure because a procedure can have many statements, and everyone must end with a semicolon. </a:t>
            </a:r>
          </a:p>
          <a:p>
            <a:pPr marL="400050" lvl="2">
              <a:buClr>
                <a:srgbClr val="ECD63F"/>
              </a:buClr>
              <a:buSzPct val="80000"/>
              <a:defRPr/>
            </a:pPr>
            <a:r>
              <a:rPr lang="en-IN" dirty="0" smtClean="0"/>
              <a:t>So for your delimiter, pick a string which is rarely occur within statement or within procedure. </a:t>
            </a:r>
          </a:p>
          <a:p>
            <a:pPr marL="400050" lvl="2">
              <a:buClr>
                <a:srgbClr val="ECD63F"/>
              </a:buClr>
              <a:buSzPct val="80000"/>
              <a:defRPr/>
            </a:pPr>
            <a:r>
              <a:rPr lang="en-IN" dirty="0" smtClean="0"/>
              <a:t>Here we have used double dollar sign i.e. $$.You can use whatever you want. </a:t>
            </a:r>
          </a:p>
          <a:p>
            <a:pPr marL="857250" lvl="3">
              <a:buClr>
                <a:srgbClr val="ECD63F"/>
              </a:buClr>
              <a:buSzPct val="80000"/>
              <a:buNone/>
              <a:defRPr/>
            </a:pPr>
            <a:r>
              <a:rPr lang="en-IN" dirty="0" err="1" smtClean="0"/>
              <a:t>mysql</a:t>
            </a:r>
            <a:r>
              <a:rPr lang="en-IN" dirty="0" smtClean="0"/>
              <a:t>&gt; DELIMITER $$ ;</a:t>
            </a:r>
            <a:endParaRPr lang="en-US" kern="0" dirty="0">
              <a:solidFill>
                <a:srgbClr val="808080"/>
              </a:solidFill>
              <a:latin typeface="Trebuchet MS" pitchFamily="34" charset="0"/>
              <a:ea typeface="ＭＳ Ｐゴシック" pitchFamily="34" charset="-128"/>
              <a:cs typeface="Trebuchet M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BEGIN ... END Compound-Statement Syntax</a:t>
            </a:r>
            <a:endParaRPr lang="en-IN" dirty="0"/>
          </a:p>
        </p:txBody>
      </p:sp>
      <p:sp>
        <p:nvSpPr>
          <p:cNvPr id="3" name="Content Placeholder 2"/>
          <p:cNvSpPr>
            <a:spLocks noGrp="1"/>
          </p:cNvSpPr>
          <p:nvPr>
            <p:ph idx="1"/>
          </p:nvPr>
        </p:nvSpPr>
        <p:spPr>
          <a:xfrm>
            <a:off x="179512" y="1639341"/>
            <a:ext cx="8507288" cy="4237931"/>
          </a:xfrm>
        </p:spPr>
        <p:txBody>
          <a:bodyPr>
            <a:normAutofit/>
          </a:bodyPr>
          <a:lstStyle/>
          <a:p>
            <a:r>
              <a:rPr lang="en-IN" sz="2400" dirty="0" smtClean="0"/>
              <a:t>BEGIN ... END block is used to write compound statements, i.e. when you need more than one statement within stored programs (e.g. stored procedures, functions, triggers, and events). Here is the syntax :</a:t>
            </a:r>
          </a:p>
          <a:p>
            <a:pPr lvl="2">
              <a:buNone/>
            </a:pPr>
            <a:r>
              <a:rPr lang="en-US" sz="2000" dirty="0" smtClean="0"/>
              <a:t>BEGIN</a:t>
            </a:r>
          </a:p>
          <a:p>
            <a:pPr lvl="2">
              <a:buNone/>
            </a:pPr>
            <a:r>
              <a:rPr lang="en-US" sz="2000" dirty="0" smtClean="0"/>
              <a:t>[Statement list]</a:t>
            </a:r>
          </a:p>
          <a:p>
            <a:pPr lvl="2">
              <a:buNone/>
            </a:pPr>
            <a:r>
              <a:rPr lang="en-US" sz="2000" dirty="0" smtClean="0"/>
              <a:t>END</a:t>
            </a:r>
          </a:p>
          <a:p>
            <a:r>
              <a:rPr lang="en-IN" b="1" dirty="0" err="1" smtClean="0"/>
              <a:t>statement_list</a:t>
            </a:r>
            <a:r>
              <a:rPr lang="en-IN" b="1" dirty="0" smtClean="0"/>
              <a:t> : </a:t>
            </a:r>
            <a:r>
              <a:rPr lang="en-IN" dirty="0" smtClean="0"/>
              <a:t>It represents one or more statements terminated by a semicolon(;). The </a:t>
            </a:r>
            <a:r>
              <a:rPr lang="en-IN" dirty="0" err="1" smtClean="0"/>
              <a:t>statement_list</a:t>
            </a:r>
            <a:r>
              <a:rPr lang="en-IN" dirty="0" smtClean="0"/>
              <a:t> itself is optional, so the empty compound statement BEGIN END is valid.</a:t>
            </a:r>
          </a:p>
          <a:p>
            <a:endParaRPr lang="en-IN" sz="2400" dirty="0" smtClean="0"/>
          </a:p>
          <a:p>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Variables in Stored Programs</a:t>
            </a:r>
            <a:endParaRPr lang="en-IN" dirty="0"/>
          </a:p>
        </p:txBody>
      </p:sp>
      <p:sp>
        <p:nvSpPr>
          <p:cNvPr id="3" name="Content Placeholder 2"/>
          <p:cNvSpPr>
            <a:spLocks noGrp="1"/>
          </p:cNvSpPr>
          <p:nvPr>
            <p:ph idx="1"/>
          </p:nvPr>
        </p:nvSpPr>
        <p:spPr/>
        <p:txBody>
          <a:bodyPr>
            <a:normAutofit lnSpcReduction="10000"/>
          </a:bodyPr>
          <a:lstStyle/>
          <a:p>
            <a:r>
              <a:rPr lang="en-IN" sz="2400" dirty="0" smtClean="0"/>
              <a:t>System variables and user-defined variables can be used in stored programs, just as they can be used outside stored-program context. </a:t>
            </a:r>
          </a:p>
          <a:p>
            <a:r>
              <a:rPr lang="en-IN" sz="2400" dirty="0" smtClean="0"/>
              <a:t>Stored programs use DECLARE to define local variables, and stored routines (procedures and functions) can be declared to take parameters that communicate values between the routine and its caller.</a:t>
            </a:r>
          </a:p>
          <a:p>
            <a:pPr lvl="2">
              <a:buNone/>
            </a:pPr>
            <a:r>
              <a:rPr lang="en-IN" sz="2000" b="1" dirty="0" smtClean="0"/>
              <a:t>Declare a Variable :</a:t>
            </a:r>
            <a:endParaRPr lang="en-IN" sz="2000" dirty="0" smtClean="0"/>
          </a:p>
          <a:p>
            <a:pPr lvl="1">
              <a:buNone/>
            </a:pPr>
            <a:r>
              <a:rPr lang="en-IN" sz="2200" dirty="0" smtClean="0"/>
              <a:t>DECLARE  [</a:t>
            </a:r>
            <a:r>
              <a:rPr lang="en-IN" sz="2200" dirty="0" err="1" smtClean="0"/>
              <a:t>varname</a:t>
            </a:r>
            <a:r>
              <a:rPr lang="en-IN" sz="2200" dirty="0" smtClean="0"/>
              <a:t> ] DATA-TYPE DEFAULT [default value] </a:t>
            </a:r>
            <a:endParaRPr lang="en-IN" sz="2000" dirty="0" smtClean="0"/>
          </a:p>
          <a:p>
            <a:r>
              <a:rPr lang="en-IN" sz="2400" dirty="0" smtClean="0"/>
              <a:t>To provide a default value for a variable, include a DEFAULT clause. If the DEFAULT clause is missing, the initial value is NULL.</a:t>
            </a:r>
            <a:endParaRPr lang="en-IN"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Example : Local variables</a:t>
            </a:r>
            <a:endParaRPr lang="en-IN" dirty="0"/>
          </a:p>
        </p:txBody>
      </p:sp>
      <p:sp>
        <p:nvSpPr>
          <p:cNvPr id="3" name="Content Placeholder 2"/>
          <p:cNvSpPr>
            <a:spLocks noGrp="1"/>
          </p:cNvSpPr>
          <p:nvPr>
            <p:ph idx="1"/>
          </p:nvPr>
        </p:nvSpPr>
        <p:spPr>
          <a:xfrm>
            <a:off x="179512" y="1639341"/>
            <a:ext cx="8507288" cy="1141587"/>
          </a:xfrm>
        </p:spPr>
        <p:txBody>
          <a:bodyPr>
            <a:normAutofit lnSpcReduction="10000"/>
          </a:bodyPr>
          <a:lstStyle/>
          <a:p>
            <a:r>
              <a:rPr lang="en-IN" sz="2200" dirty="0" smtClean="0"/>
              <a:t>Local variables are declared within stored procedures and are only valid within the BEGIN…END block where they are declared. </a:t>
            </a:r>
          </a:p>
          <a:p>
            <a:r>
              <a:rPr lang="en-IN" sz="2200" dirty="0" smtClean="0"/>
              <a:t>Local variables can have any </a:t>
            </a:r>
            <a:r>
              <a:rPr lang="en-IN" sz="2200" b="1" dirty="0" smtClean="0"/>
              <a:t>SQL data type</a:t>
            </a:r>
            <a:r>
              <a:rPr lang="en-IN" sz="2200" dirty="0" smtClean="0"/>
              <a:t>. </a:t>
            </a:r>
            <a:endParaRPr lang="en-IN" sz="2200" dirty="0"/>
          </a:p>
        </p:txBody>
      </p:sp>
      <p:pic>
        <p:nvPicPr>
          <p:cNvPr id="2050" name="Picture 2"/>
          <p:cNvPicPr>
            <a:picLocks noChangeAspect="1" noChangeArrowheads="1"/>
          </p:cNvPicPr>
          <p:nvPr/>
        </p:nvPicPr>
        <p:blipFill>
          <a:blip r:embed="rId2" cstate="print"/>
          <a:srcRect/>
          <a:stretch>
            <a:fillRect/>
          </a:stretch>
        </p:blipFill>
        <p:spPr bwMode="auto">
          <a:xfrm>
            <a:off x="611560" y="2708920"/>
            <a:ext cx="5328592" cy="324036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364088" y="2852936"/>
            <a:ext cx="3467100" cy="2771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Example : User variables</a:t>
            </a:r>
            <a:endParaRPr lang="en-IN" dirty="0"/>
          </a:p>
        </p:txBody>
      </p:sp>
      <p:sp>
        <p:nvSpPr>
          <p:cNvPr id="3" name="Content Placeholder 2"/>
          <p:cNvSpPr>
            <a:spLocks noGrp="1"/>
          </p:cNvSpPr>
          <p:nvPr>
            <p:ph idx="1"/>
          </p:nvPr>
        </p:nvSpPr>
        <p:spPr>
          <a:xfrm>
            <a:off x="179512" y="1639341"/>
            <a:ext cx="8507288" cy="1141587"/>
          </a:xfrm>
        </p:spPr>
        <p:txBody>
          <a:bodyPr>
            <a:normAutofit/>
          </a:bodyPr>
          <a:lstStyle/>
          <a:p>
            <a:r>
              <a:rPr lang="en-IN" sz="2200" dirty="0" smtClean="0"/>
              <a:t>In </a:t>
            </a:r>
            <a:r>
              <a:rPr lang="en-IN" sz="2200" dirty="0" err="1" smtClean="0"/>
              <a:t>MySQL</a:t>
            </a:r>
            <a:r>
              <a:rPr lang="en-IN" sz="2200" dirty="0" smtClean="0"/>
              <a:t> stored procedures, user variables are referenced with an ampersand (@) prefixed to the user variable name (for example, @x and @y).</a:t>
            </a:r>
            <a:endParaRPr lang="en-IN" sz="2200" dirty="0"/>
          </a:p>
        </p:txBody>
      </p:sp>
      <p:pic>
        <p:nvPicPr>
          <p:cNvPr id="3074" name="Picture 2"/>
          <p:cNvPicPr>
            <a:picLocks noChangeAspect="1" noChangeArrowheads="1"/>
          </p:cNvPicPr>
          <p:nvPr/>
        </p:nvPicPr>
        <p:blipFill>
          <a:blip r:embed="rId2" cstate="print"/>
          <a:srcRect/>
          <a:stretch>
            <a:fillRect/>
          </a:stretch>
        </p:blipFill>
        <p:spPr bwMode="auto">
          <a:xfrm>
            <a:off x="683568" y="2996952"/>
            <a:ext cx="3744416" cy="1518862"/>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83568" y="4509120"/>
            <a:ext cx="3667125" cy="1543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Stored Procedure Parameters</a:t>
            </a:r>
            <a:endParaRPr lang="en-IN" dirty="0"/>
          </a:p>
        </p:txBody>
      </p:sp>
      <p:sp>
        <p:nvSpPr>
          <p:cNvPr id="3" name="Content Placeholder 2"/>
          <p:cNvSpPr>
            <a:spLocks noGrp="1"/>
          </p:cNvSpPr>
          <p:nvPr>
            <p:ph idx="1"/>
          </p:nvPr>
        </p:nvSpPr>
        <p:spPr/>
        <p:txBody>
          <a:bodyPr>
            <a:normAutofit/>
          </a:bodyPr>
          <a:lstStyle/>
          <a:p>
            <a:r>
              <a:rPr lang="en-IN" sz="2200" dirty="0" err="1" smtClean="0"/>
              <a:t>MySQL</a:t>
            </a:r>
            <a:r>
              <a:rPr lang="en-IN" sz="2200" dirty="0" smtClean="0"/>
              <a:t>, a parameter has one of three modes IN, OUT or INOUT</a:t>
            </a:r>
          </a:p>
          <a:p>
            <a:pPr lvl="1"/>
            <a:r>
              <a:rPr lang="en-IN" b="1" dirty="0" smtClean="0"/>
              <a:t>IN</a:t>
            </a:r>
            <a:r>
              <a:rPr lang="en-IN" dirty="0" smtClean="0"/>
              <a:t> – is the default mode. </a:t>
            </a:r>
          </a:p>
          <a:p>
            <a:pPr lvl="2"/>
            <a:r>
              <a:rPr lang="en-IN" dirty="0" smtClean="0"/>
              <a:t>When you define an IN parameter in a stored procedure, the calling program has to pass an argument to the stored procedure.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p:cNvPicPr>
            <a:picLocks noChangeAspect="1" noChangeArrowheads="1"/>
          </p:cNvPicPr>
          <p:nvPr/>
        </p:nvPicPr>
        <p:blipFill>
          <a:blip r:embed="rId2" cstate="print"/>
          <a:srcRect/>
          <a:stretch>
            <a:fillRect/>
          </a:stretch>
        </p:blipFill>
        <p:spPr bwMode="auto">
          <a:xfrm>
            <a:off x="1115616" y="1628800"/>
            <a:ext cx="6047184" cy="4392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a:t>
            </a:r>
            <a:endParaRPr lang="en-IN" dirty="0"/>
          </a:p>
        </p:txBody>
      </p:sp>
      <p:sp>
        <p:nvSpPr>
          <p:cNvPr id="3" name="Content Placeholder 2"/>
          <p:cNvSpPr>
            <a:spLocks noGrp="1"/>
          </p:cNvSpPr>
          <p:nvPr>
            <p:ph idx="1"/>
          </p:nvPr>
        </p:nvSpPr>
        <p:spPr/>
        <p:txBody>
          <a:bodyPr/>
          <a:lstStyle/>
          <a:p>
            <a:pPr lvl="1"/>
            <a:r>
              <a:rPr lang="en-IN" b="1" dirty="0" smtClean="0"/>
              <a:t>OUT</a:t>
            </a:r>
            <a:r>
              <a:rPr lang="en-IN" dirty="0" smtClean="0"/>
              <a:t> – </a:t>
            </a:r>
          </a:p>
          <a:p>
            <a:pPr lvl="2"/>
            <a:r>
              <a:rPr lang="en-IN" dirty="0" smtClean="0"/>
              <a:t>the value of an OUT parameter can be changed inside the stored procedure and its new value is passed back to the calling program. </a:t>
            </a:r>
          </a:p>
          <a:p>
            <a:pPr lvl="2"/>
            <a:r>
              <a:rPr lang="en-IN" dirty="0" smtClean="0"/>
              <a:t>Notice that the stored procedure cannot access the initial value of the OUT parameter when it starts.</a:t>
            </a:r>
          </a:p>
          <a:p>
            <a:pPr lvl="2"/>
            <a:r>
              <a:rPr lang="en-IN" dirty="0" smtClean="0"/>
              <a:t>Its initial value is NULL within the procedure.</a:t>
            </a: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611560" y="1556792"/>
            <a:ext cx="7914429" cy="40329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a:t>
            </a:r>
            <a:endParaRPr lang="en-IN" dirty="0"/>
          </a:p>
        </p:txBody>
      </p:sp>
      <p:pic>
        <p:nvPicPr>
          <p:cNvPr id="2050" name="Picture 2"/>
          <p:cNvPicPr>
            <a:picLocks noChangeAspect="1" noChangeArrowheads="1"/>
          </p:cNvPicPr>
          <p:nvPr/>
        </p:nvPicPr>
        <p:blipFill>
          <a:blip r:embed="rId2" cstate="print"/>
          <a:srcRect/>
          <a:stretch>
            <a:fillRect/>
          </a:stretch>
        </p:blipFill>
        <p:spPr bwMode="auto">
          <a:xfrm>
            <a:off x="755576" y="1700808"/>
            <a:ext cx="7879317" cy="40098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itchFamily="18" charset="0"/>
              </a:rPr>
              <a:t>Stored Procedures</a:t>
            </a:r>
            <a:endParaRPr lang="en-IN" dirty="0"/>
          </a:p>
        </p:txBody>
      </p:sp>
      <p:sp>
        <p:nvSpPr>
          <p:cNvPr id="3" name="Content Placeholder 2"/>
          <p:cNvSpPr>
            <a:spLocks noGrp="1"/>
          </p:cNvSpPr>
          <p:nvPr>
            <p:ph idx="1"/>
          </p:nvPr>
        </p:nvSpPr>
        <p:spPr/>
        <p:txBody>
          <a:bodyPr>
            <a:noAutofit/>
          </a:bodyPr>
          <a:lstStyle/>
          <a:p>
            <a:pPr marL="342900" lvl="1" indent="-342900">
              <a:buSzPct val="80000"/>
              <a:buFont typeface="Arial" pitchFamily="34" charset="0"/>
              <a:buChar char="•"/>
              <a:defRPr/>
            </a:pPr>
            <a:r>
              <a:rPr lang="en-US" kern="0" dirty="0" smtClean="0">
                <a:ea typeface="ＭＳ Ｐゴシック" pitchFamily="34" charset="-128"/>
              </a:rPr>
              <a:t>In a client/server system when it is anticipated that a query is going to be run often, it can be saved in a file that will allow DBMS performance to improve. </a:t>
            </a:r>
          </a:p>
          <a:p>
            <a:pPr marL="342900" lvl="1" indent="-342900">
              <a:buSzPct val="80000"/>
              <a:buFont typeface="Arial" pitchFamily="34" charset="0"/>
              <a:buChar char="•"/>
              <a:defRPr/>
            </a:pPr>
            <a:r>
              <a:rPr lang="en-US" kern="0" dirty="0" smtClean="0">
                <a:ea typeface="ＭＳ Ｐゴシック" pitchFamily="34" charset="-128"/>
              </a:rPr>
              <a:t>These files are called stored procedures and are placed on the server and accessible for any user(having permission).</a:t>
            </a:r>
          </a:p>
          <a:p>
            <a:pPr marL="342900" lvl="1" indent="-342900">
              <a:buFont typeface="Arial" pitchFamily="34" charset="0"/>
              <a:buChar char="•"/>
            </a:pPr>
            <a:r>
              <a:rPr lang="en-US" kern="0" dirty="0" smtClean="0">
                <a:ea typeface="ＭＳ Ｐゴシック" pitchFamily="34" charset="-128"/>
              </a:rPr>
              <a:t>Basic SQL language (definition, manipulation, query) tell the database what needs to be done, but not how to do it. </a:t>
            </a:r>
          </a:p>
          <a:p>
            <a:pPr marL="342900" lvl="1" indent="-342900">
              <a:buFont typeface="Arial" pitchFamily="34" charset="0"/>
              <a:buChar char="•"/>
            </a:pPr>
            <a:r>
              <a:rPr lang="en-US" kern="0" dirty="0" smtClean="0">
                <a:ea typeface="ＭＳ Ｐゴシック" pitchFamily="34" charset="-128"/>
              </a:rPr>
              <a:t>Using stored procedures allows the user to tell the database engine how to process the data. </a:t>
            </a:r>
          </a:p>
          <a:p>
            <a:pPr marL="400050" lvl="2">
              <a:buClr>
                <a:srgbClr val="ECD63F"/>
              </a:buClr>
              <a:buSzPct val="80000"/>
              <a:defRPr/>
            </a:pPr>
            <a:endParaRPr lang="en-US" sz="2400" kern="0" dirty="0" smtClean="0">
              <a:ea typeface="ＭＳ Ｐゴシック" pitchFamily="34" charset="-128"/>
            </a:endParaRPr>
          </a:p>
          <a:p>
            <a:pPr marL="400050" lvl="2">
              <a:buClr>
                <a:srgbClr val="ECD63F"/>
              </a:buClr>
              <a:buSzPct val="80000"/>
              <a:defRPr/>
            </a:pPr>
            <a:endParaRPr lang="en-US" sz="2400" kern="0" dirty="0" smtClean="0">
              <a:ea typeface="ＭＳ Ｐゴシック" pitchFamily="34" charset="-128"/>
            </a:endParaRPr>
          </a:p>
          <a:p>
            <a:pPr marL="0" lvl="1">
              <a:buClr>
                <a:srgbClr val="ECD63F"/>
              </a:buClr>
              <a:buSzPct val="80000"/>
              <a:buFont typeface="Arial" pitchFamily="34" charset="0"/>
              <a:buChar char="•"/>
              <a:defRPr/>
            </a:pPr>
            <a:endParaRPr lang="en-US" kern="0" dirty="0" smtClean="0">
              <a:solidFill>
                <a:srgbClr val="808080"/>
              </a:solidFill>
              <a:ea typeface="ＭＳ Ｐゴシック" pitchFamily="34" charset="-128"/>
            </a:endParaRPr>
          </a:p>
          <a:p>
            <a:pPr marL="0" lvl="1">
              <a:buClr>
                <a:srgbClr val="ECD63F"/>
              </a:buClr>
              <a:buSzPct val="80000"/>
              <a:buFont typeface="Arial" pitchFamily="34" charset="0"/>
              <a:buChar char="•"/>
              <a:defRPr/>
            </a:pPr>
            <a:endParaRPr lang="en-US" kern="0" dirty="0" smtClean="0">
              <a:solidFill>
                <a:srgbClr val="808080"/>
              </a:solidFill>
              <a:ea typeface="ＭＳ Ｐゴシック" pitchFamily="34" charset="-128"/>
            </a:endParaRPr>
          </a:p>
          <a:p>
            <a:pPr marL="0" lvl="1">
              <a:buClr>
                <a:srgbClr val="ECD63F"/>
              </a:buClr>
              <a:buSzPct val="80000"/>
              <a:buFont typeface="Arial" pitchFamily="34" charset="0"/>
              <a:buChar char="•"/>
              <a:defRPr/>
            </a:pPr>
            <a:r>
              <a:rPr lang="en-US" kern="0" dirty="0" smtClean="0">
                <a:solidFill>
                  <a:srgbClr val="808080"/>
                </a:solidFill>
                <a:ea typeface="ＭＳ Ｐゴシック" pitchFamily="34" charset="-128"/>
              </a:rPr>
              <a:t>	</a:t>
            </a:r>
          </a:p>
          <a:p>
            <a:endParaRPr lang="en-IN"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a:t>
            </a:r>
            <a:endParaRPr lang="en-IN"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394778" y="1844824"/>
            <a:ext cx="8137662" cy="41471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INOUT</a:t>
            </a:r>
            <a:endParaRPr lang="en-IN" dirty="0"/>
          </a:p>
        </p:txBody>
      </p:sp>
      <p:sp>
        <p:nvSpPr>
          <p:cNvPr id="3" name="Content Placeholder 2"/>
          <p:cNvSpPr>
            <a:spLocks noGrp="1"/>
          </p:cNvSpPr>
          <p:nvPr>
            <p:ph idx="1"/>
          </p:nvPr>
        </p:nvSpPr>
        <p:spPr/>
        <p:txBody>
          <a:bodyPr/>
          <a:lstStyle/>
          <a:p>
            <a:r>
              <a:rPr lang="en-IN" dirty="0" smtClean="0"/>
              <a:t>INOUT – </a:t>
            </a:r>
          </a:p>
          <a:p>
            <a:pPr lvl="1"/>
            <a:r>
              <a:rPr lang="en-IN" dirty="0" smtClean="0"/>
              <a:t>an INOUT parameter is the combination of IN parameter and OUT parameter. </a:t>
            </a:r>
          </a:p>
          <a:p>
            <a:pPr lvl="1"/>
            <a:r>
              <a:rPr lang="en-IN" dirty="0" smtClean="0"/>
              <a:t>It means that the calling program may pass the argument, and the stored procedure can modify the </a:t>
            </a:r>
            <a:r>
              <a:rPr lang="en-IN" dirty="0" err="1" smtClean="0"/>
              <a:t>INOUTparameter</a:t>
            </a:r>
            <a:r>
              <a:rPr lang="en-IN" dirty="0" smtClean="0"/>
              <a:t> and pass the new value back to the calling program.</a:t>
            </a:r>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ChangeAspect="1" noChangeArrowheads="1"/>
          </p:cNvPicPr>
          <p:nvPr/>
        </p:nvPicPr>
        <p:blipFill>
          <a:blip r:embed="rId2" cstate="print"/>
          <a:srcRect/>
          <a:stretch>
            <a:fillRect/>
          </a:stretch>
        </p:blipFill>
        <p:spPr bwMode="auto">
          <a:xfrm>
            <a:off x="539552" y="1570310"/>
            <a:ext cx="7260450" cy="1498650"/>
          </a:xfrm>
          <a:prstGeom prst="rect">
            <a:avLst/>
          </a:prstGeom>
          <a:noFill/>
          <a:ln w="9525">
            <a:noFill/>
            <a:miter lim="800000"/>
            <a:headEnd/>
            <a:tailEnd/>
          </a:ln>
        </p:spPr>
      </p:pic>
      <p:sp>
        <p:nvSpPr>
          <p:cNvPr id="5" name="TextBox 4"/>
          <p:cNvSpPr txBox="1"/>
          <p:nvPr/>
        </p:nvSpPr>
        <p:spPr>
          <a:xfrm>
            <a:off x="611560" y="3140968"/>
            <a:ext cx="7416824" cy="1477328"/>
          </a:xfrm>
          <a:prstGeom prst="rect">
            <a:avLst/>
          </a:prstGeom>
          <a:noFill/>
        </p:spPr>
        <p:txBody>
          <a:bodyPr wrap="square" rtlCol="0">
            <a:spAutoFit/>
          </a:bodyPr>
          <a:lstStyle/>
          <a:p>
            <a:pPr>
              <a:buFont typeface="Arial" pitchFamily="34" charset="0"/>
              <a:buChar char="•"/>
            </a:pPr>
            <a:r>
              <a:rPr lang="en-IN" dirty="0" smtClean="0"/>
              <a:t>The </a:t>
            </a:r>
            <a:r>
              <a:rPr lang="en-IN" b="1" i="1" dirty="0" err="1" smtClean="0"/>
              <a:t>set_counter</a:t>
            </a:r>
            <a:r>
              <a:rPr lang="en-IN" dirty="0" smtClean="0"/>
              <a:t> stored procedure accepts one </a:t>
            </a:r>
            <a:r>
              <a:rPr lang="en-IN" b="1" i="1" dirty="0" smtClean="0"/>
              <a:t>INOUT</a:t>
            </a:r>
            <a:r>
              <a:rPr lang="en-IN" dirty="0" smtClean="0"/>
              <a:t> parameter ( </a:t>
            </a:r>
            <a:r>
              <a:rPr lang="en-IN" b="1" i="1" dirty="0" smtClean="0"/>
              <a:t>count</a:t>
            </a:r>
            <a:r>
              <a:rPr lang="en-IN" dirty="0" smtClean="0"/>
              <a:t>) and one </a:t>
            </a:r>
            <a:r>
              <a:rPr lang="en-IN" dirty="0" err="1" smtClean="0"/>
              <a:t>INparameter</a:t>
            </a:r>
            <a:r>
              <a:rPr lang="en-IN" dirty="0" smtClean="0"/>
              <a:t> (</a:t>
            </a:r>
            <a:r>
              <a:rPr lang="en-IN" b="1" i="1" dirty="0" smtClean="0"/>
              <a:t> inc</a:t>
            </a:r>
            <a:r>
              <a:rPr lang="en-IN" dirty="0" smtClean="0"/>
              <a:t>).</a:t>
            </a:r>
          </a:p>
          <a:p>
            <a:pPr>
              <a:buFont typeface="Arial" pitchFamily="34" charset="0"/>
              <a:buChar char="•"/>
            </a:pPr>
            <a:r>
              <a:rPr lang="en-IN" dirty="0" smtClean="0"/>
              <a:t>Inside the stored procedure, we increase the counter ( </a:t>
            </a:r>
            <a:r>
              <a:rPr lang="en-IN" b="1" i="1" dirty="0" smtClean="0"/>
              <a:t>count</a:t>
            </a:r>
            <a:r>
              <a:rPr lang="en-IN" dirty="0" smtClean="0"/>
              <a:t>) by the value of the</a:t>
            </a:r>
            <a:r>
              <a:rPr lang="en-IN" b="1" i="1" dirty="0" smtClean="0"/>
              <a:t> inc </a:t>
            </a:r>
            <a:r>
              <a:rPr lang="en-IN" dirty="0" smtClean="0"/>
              <a:t>parameter.</a:t>
            </a:r>
          </a:p>
          <a:p>
            <a:endParaRPr lang="en-IN" dirty="0"/>
          </a:p>
        </p:txBody>
      </p:sp>
      <p:pic>
        <p:nvPicPr>
          <p:cNvPr id="4099" name="Picture 3"/>
          <p:cNvPicPr>
            <a:picLocks noChangeAspect="1" noChangeArrowheads="1"/>
          </p:cNvPicPr>
          <p:nvPr/>
        </p:nvPicPr>
        <p:blipFill>
          <a:blip r:embed="rId3" cstate="print"/>
          <a:srcRect/>
          <a:stretch>
            <a:fillRect/>
          </a:stretch>
        </p:blipFill>
        <p:spPr bwMode="auto">
          <a:xfrm>
            <a:off x="611560" y="4365104"/>
            <a:ext cx="6480720" cy="12241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Example(Use of Stored procedure) </a:t>
            </a:r>
            <a:endParaRPr lang="en-IN" dirty="0"/>
          </a:p>
        </p:txBody>
      </p:sp>
      <p:sp>
        <p:nvSpPr>
          <p:cNvPr id="3" name="Content Placeholder 2"/>
          <p:cNvSpPr>
            <a:spLocks noGrp="1"/>
          </p:cNvSpPr>
          <p:nvPr>
            <p:ph idx="1"/>
          </p:nvPr>
        </p:nvSpPr>
        <p:spPr>
          <a:xfrm>
            <a:off x="179512" y="1639341"/>
            <a:ext cx="8507288" cy="1141587"/>
          </a:xfrm>
        </p:spPr>
        <p:txBody>
          <a:bodyPr>
            <a:normAutofit/>
          </a:bodyPr>
          <a:lstStyle/>
          <a:p>
            <a:r>
              <a:rPr lang="en-IN" sz="2200" dirty="0" smtClean="0"/>
              <a:t>The following example illustrates how to use the IN parameter in the </a:t>
            </a:r>
            <a:r>
              <a:rPr lang="en-IN" sz="2200" dirty="0" err="1" smtClean="0"/>
              <a:t>GetOfficeByCountry</a:t>
            </a:r>
            <a:r>
              <a:rPr lang="en-IN" sz="2200" dirty="0" smtClean="0"/>
              <a:t> stored procedure that selects offices located in a specified country.</a:t>
            </a:r>
            <a:endParaRPr lang="en-IN" sz="2200" dirty="0"/>
          </a:p>
        </p:txBody>
      </p:sp>
      <p:pic>
        <p:nvPicPr>
          <p:cNvPr id="5122" name="Picture 2"/>
          <p:cNvPicPr>
            <a:picLocks noChangeAspect="1" noChangeArrowheads="1"/>
          </p:cNvPicPr>
          <p:nvPr/>
        </p:nvPicPr>
        <p:blipFill>
          <a:blip r:embed="rId2" cstate="print"/>
          <a:srcRect/>
          <a:stretch>
            <a:fillRect/>
          </a:stretch>
        </p:blipFill>
        <p:spPr bwMode="auto">
          <a:xfrm>
            <a:off x="539552" y="2780928"/>
            <a:ext cx="6264696" cy="1593333"/>
          </a:xfrm>
          <a:prstGeom prst="rect">
            <a:avLst/>
          </a:prstGeom>
          <a:noFill/>
          <a:ln w="9525">
            <a:noFill/>
            <a:miter lim="800000"/>
            <a:headEnd/>
            <a:tailEnd/>
          </a:ln>
        </p:spPr>
      </p:pic>
      <p:sp>
        <p:nvSpPr>
          <p:cNvPr id="5" name="Content Placeholder 2"/>
          <p:cNvSpPr txBox="1">
            <a:spLocks/>
          </p:cNvSpPr>
          <p:nvPr/>
        </p:nvSpPr>
        <p:spPr>
          <a:xfrm>
            <a:off x="331912" y="4365105"/>
            <a:ext cx="8507288" cy="792088"/>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N" sz="2200" dirty="0" smtClean="0">
                <a:latin typeface="Times New Roman" pitchFamily="18" charset="0"/>
                <a:cs typeface="Times New Roman" pitchFamily="18" charset="0"/>
              </a:rPr>
              <a:t>Suppose, you want to get all offices in the USA, you just need to pass a value (USA) to the stored procedure as follows:</a:t>
            </a:r>
            <a:endParaRPr lang="en-IN" sz="2200" dirty="0">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3" cstate="print"/>
          <a:srcRect/>
          <a:stretch>
            <a:fillRect/>
          </a:stretch>
        </p:blipFill>
        <p:spPr bwMode="auto">
          <a:xfrm>
            <a:off x="467544" y="5013176"/>
            <a:ext cx="6624736" cy="1516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MySQL</a:t>
            </a:r>
            <a:r>
              <a:rPr lang="en-IN" b="1" dirty="0" smtClean="0"/>
              <a:t> : If Statement</a:t>
            </a:r>
            <a:endParaRPr lang="en-IN" dirty="0"/>
          </a:p>
        </p:txBody>
      </p:sp>
      <p:sp>
        <p:nvSpPr>
          <p:cNvPr id="3" name="Content Placeholder 2"/>
          <p:cNvSpPr>
            <a:spLocks noGrp="1"/>
          </p:cNvSpPr>
          <p:nvPr>
            <p:ph idx="1"/>
          </p:nvPr>
        </p:nvSpPr>
        <p:spPr/>
        <p:txBody>
          <a:bodyPr>
            <a:normAutofit fontScale="92500"/>
          </a:bodyPr>
          <a:lstStyle/>
          <a:p>
            <a:r>
              <a:rPr lang="en-IN" sz="2400" dirty="0" smtClean="0"/>
              <a:t>The IF statement implements a basic conditional construct within a stored programs and must be terminated with a semicolon. </a:t>
            </a:r>
          </a:p>
          <a:p>
            <a:r>
              <a:rPr lang="en-IN" sz="2400" dirty="0" smtClean="0"/>
              <a:t>There is also an IF() function, which is different from the IF statement.</a:t>
            </a:r>
          </a:p>
          <a:p>
            <a:pPr lvl="2">
              <a:buNone/>
            </a:pPr>
            <a:r>
              <a:rPr lang="en-IN" sz="2000" dirty="0" smtClean="0"/>
              <a:t>IF </a:t>
            </a:r>
            <a:r>
              <a:rPr lang="en-IN" sz="2000" i="1" dirty="0" smtClean="0"/>
              <a:t>condition</a:t>
            </a:r>
            <a:r>
              <a:rPr lang="en-IN" sz="2000" dirty="0" smtClean="0"/>
              <a:t> THEN </a:t>
            </a:r>
            <a:r>
              <a:rPr lang="en-IN" sz="2000" i="1" dirty="0" smtClean="0"/>
              <a:t>statement(s)</a:t>
            </a:r>
            <a:r>
              <a:rPr lang="en-IN" sz="2000" dirty="0" smtClean="0"/>
              <a:t> </a:t>
            </a:r>
          </a:p>
          <a:p>
            <a:pPr lvl="2">
              <a:buNone/>
            </a:pPr>
            <a:r>
              <a:rPr lang="en-IN" sz="2000" dirty="0" smtClean="0"/>
              <a:t> [ELSEIF </a:t>
            </a:r>
            <a:r>
              <a:rPr lang="en-IN" sz="2000" i="1" dirty="0" smtClean="0"/>
              <a:t>condition</a:t>
            </a:r>
            <a:r>
              <a:rPr lang="en-IN" sz="2000" dirty="0" smtClean="0"/>
              <a:t> THEN </a:t>
            </a:r>
            <a:r>
              <a:rPr lang="en-IN" sz="2000" i="1" dirty="0" smtClean="0"/>
              <a:t>statement(s)</a:t>
            </a:r>
            <a:r>
              <a:rPr lang="en-IN" sz="2000" dirty="0" smtClean="0"/>
              <a:t>] ... </a:t>
            </a:r>
          </a:p>
          <a:p>
            <a:pPr lvl="2">
              <a:buNone/>
            </a:pPr>
            <a:r>
              <a:rPr lang="en-IN" sz="2000" dirty="0" smtClean="0"/>
              <a:t> [ELSE </a:t>
            </a:r>
            <a:r>
              <a:rPr lang="en-IN" sz="2000" i="1" dirty="0" smtClean="0"/>
              <a:t>statement(s)</a:t>
            </a:r>
            <a:r>
              <a:rPr lang="en-IN" sz="2000" dirty="0" smtClean="0"/>
              <a:t>] </a:t>
            </a:r>
          </a:p>
          <a:p>
            <a:pPr lvl="2">
              <a:buNone/>
            </a:pPr>
            <a:r>
              <a:rPr lang="en-IN" sz="2000" dirty="0" smtClean="0"/>
              <a:t>END IF</a:t>
            </a:r>
          </a:p>
          <a:p>
            <a:r>
              <a:rPr lang="en-IN" sz="2400" dirty="0" smtClean="0"/>
              <a:t>If </a:t>
            </a:r>
            <a:r>
              <a:rPr lang="en-IN" sz="2400" i="1" dirty="0" smtClean="0"/>
              <a:t>condition</a:t>
            </a:r>
            <a:r>
              <a:rPr lang="en-IN" sz="2400" dirty="0" smtClean="0"/>
              <a:t> evaluates to true, the corresponding THEN or ELSEIF clause </a:t>
            </a:r>
            <a:r>
              <a:rPr lang="en-IN" sz="2400" i="1" dirty="0" smtClean="0"/>
              <a:t>statements(s)</a:t>
            </a:r>
            <a:r>
              <a:rPr lang="en-IN" sz="2400" dirty="0" smtClean="0"/>
              <a:t>executes. </a:t>
            </a:r>
          </a:p>
          <a:p>
            <a:r>
              <a:rPr lang="en-IN" sz="2400" dirty="0" smtClean="0"/>
              <a:t>If no </a:t>
            </a:r>
            <a:r>
              <a:rPr lang="en-IN" sz="2400" i="1" dirty="0" smtClean="0"/>
              <a:t>condition</a:t>
            </a:r>
            <a:r>
              <a:rPr lang="en-IN" sz="2400" dirty="0" smtClean="0"/>
              <a:t> matches, the ELSE clause </a:t>
            </a:r>
            <a:r>
              <a:rPr lang="en-IN" sz="2400" i="1" dirty="0" smtClean="0"/>
              <a:t>statement(s)</a:t>
            </a:r>
            <a:r>
              <a:rPr lang="en-IN" sz="2400" dirty="0" smtClean="0"/>
              <a:t> executes.</a:t>
            </a:r>
          </a:p>
          <a:p>
            <a:r>
              <a:rPr lang="en-IN" sz="2400" dirty="0" smtClean="0"/>
              <a:t>Each statement(s) consists of one or more SQL statements; an empty statement(s) is not permitted.</a:t>
            </a:r>
            <a:endParaRPr lang="en-IN"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dirty="0" smtClean="0"/>
              <a:t>In the following example we pass </a:t>
            </a:r>
            <a:r>
              <a:rPr lang="en-IN" sz="2000" dirty="0" err="1" smtClean="0"/>
              <a:t>user_id</a:t>
            </a:r>
            <a:r>
              <a:rPr lang="en-IN" sz="2000" dirty="0" smtClean="0"/>
              <a:t> through IN parameter to get the user name. Within the procedure we have used IF ELSEIF and ELSE statement to get user name against multiple user id. The user name will be stored into INOUT parameter </a:t>
            </a:r>
            <a:r>
              <a:rPr lang="en-IN" sz="2000" dirty="0" err="1" smtClean="0"/>
              <a:t>user_name</a:t>
            </a:r>
            <a:r>
              <a:rPr lang="en-IN" sz="2000" dirty="0" smtClean="0"/>
              <a:t>.</a:t>
            </a:r>
          </a:p>
          <a:p>
            <a:pPr marL="760050" lvl="2">
              <a:buNone/>
            </a:pPr>
            <a:r>
              <a:rPr lang="en-IN" sz="1200" dirty="0" smtClean="0">
                <a:latin typeface="Consolas" pitchFamily="49" charset="0"/>
                <a:cs typeface="Consolas" pitchFamily="49" charset="0"/>
              </a:rPr>
              <a:t>CREATE  PROCEDURE  </a:t>
            </a:r>
            <a:r>
              <a:rPr lang="en-IN" sz="1200" dirty="0" err="1" smtClean="0">
                <a:latin typeface="Consolas" pitchFamily="49" charset="0"/>
                <a:cs typeface="Consolas" pitchFamily="49" charset="0"/>
              </a:rPr>
              <a:t>GetUserName</a:t>
            </a:r>
            <a:r>
              <a:rPr lang="en-IN" sz="1200" dirty="0" smtClean="0">
                <a:latin typeface="Consolas" pitchFamily="49" charset="0"/>
                <a:cs typeface="Consolas" pitchFamily="49" charset="0"/>
              </a:rPr>
              <a:t>(INOUT </a:t>
            </a:r>
            <a:r>
              <a:rPr lang="en-IN" sz="1200" dirty="0" err="1" smtClean="0">
                <a:latin typeface="Consolas" pitchFamily="49" charset="0"/>
                <a:cs typeface="Consolas" pitchFamily="49" charset="0"/>
              </a:rPr>
              <a:t>user_name</a:t>
            </a:r>
            <a:r>
              <a:rPr lang="en-IN" sz="1200" dirty="0" smtClean="0">
                <a:latin typeface="Consolas" pitchFamily="49" charset="0"/>
                <a:cs typeface="Consolas" pitchFamily="49" charset="0"/>
              </a:rPr>
              <a:t> </a:t>
            </a:r>
            <a:r>
              <a:rPr lang="en-IN" sz="1200" dirty="0" err="1" smtClean="0">
                <a:latin typeface="Consolas" pitchFamily="49" charset="0"/>
                <a:cs typeface="Consolas" pitchFamily="49" charset="0"/>
              </a:rPr>
              <a:t>varchar</a:t>
            </a:r>
            <a:r>
              <a:rPr lang="en-IN" sz="1200" dirty="0" smtClean="0">
                <a:latin typeface="Consolas" pitchFamily="49" charset="0"/>
                <a:cs typeface="Consolas" pitchFamily="49" charset="0"/>
              </a:rPr>
              <a:t>(16), IN </a:t>
            </a:r>
            <a:r>
              <a:rPr lang="en-IN" sz="1200" dirty="0" err="1" smtClean="0">
                <a:latin typeface="Consolas" pitchFamily="49" charset="0"/>
                <a:cs typeface="Consolas" pitchFamily="49" charset="0"/>
              </a:rPr>
              <a:t>user_id</a:t>
            </a:r>
            <a:r>
              <a:rPr lang="en-IN" sz="1200" dirty="0" smtClean="0">
                <a:latin typeface="Consolas" pitchFamily="49" charset="0"/>
                <a:cs typeface="Consolas" pitchFamily="49" charset="0"/>
              </a:rPr>
              <a:t> </a:t>
            </a:r>
            <a:r>
              <a:rPr lang="en-IN" sz="1200" dirty="0" err="1" smtClean="0">
                <a:latin typeface="Consolas" pitchFamily="49" charset="0"/>
                <a:cs typeface="Consolas" pitchFamily="49" charset="0"/>
              </a:rPr>
              <a:t>varchar</a:t>
            </a:r>
            <a:r>
              <a:rPr lang="en-IN" sz="1200" dirty="0" smtClean="0">
                <a:latin typeface="Consolas" pitchFamily="49" charset="0"/>
                <a:cs typeface="Consolas" pitchFamily="49" charset="0"/>
              </a:rPr>
              <a:t>(16)) </a:t>
            </a:r>
          </a:p>
          <a:p>
            <a:pPr marL="760050" lvl="2">
              <a:buNone/>
            </a:pPr>
            <a:r>
              <a:rPr lang="en-IN" sz="1200" dirty="0" smtClean="0">
                <a:latin typeface="Consolas" pitchFamily="49" charset="0"/>
                <a:cs typeface="Consolas" pitchFamily="49" charset="0"/>
              </a:rPr>
              <a:t>BEGIN </a:t>
            </a:r>
          </a:p>
          <a:p>
            <a:pPr marL="760050" lvl="2">
              <a:buNone/>
            </a:pPr>
            <a:r>
              <a:rPr lang="en-IN" sz="1200" dirty="0" smtClean="0">
                <a:latin typeface="Consolas" pitchFamily="49" charset="0"/>
                <a:cs typeface="Consolas" pitchFamily="49" charset="0"/>
              </a:rPr>
              <a:t>IF </a:t>
            </a:r>
            <a:r>
              <a:rPr lang="en-IN" sz="1200" dirty="0" err="1" smtClean="0">
                <a:latin typeface="Consolas" pitchFamily="49" charset="0"/>
                <a:cs typeface="Consolas" pitchFamily="49" charset="0"/>
              </a:rPr>
              <a:t>user_id</a:t>
            </a:r>
            <a:r>
              <a:rPr lang="en-IN" sz="1200" dirty="0" smtClean="0">
                <a:latin typeface="Consolas" pitchFamily="49" charset="0"/>
                <a:cs typeface="Consolas" pitchFamily="49" charset="0"/>
              </a:rPr>
              <a:t> = "scott123" </a:t>
            </a:r>
          </a:p>
          <a:p>
            <a:pPr marL="760050" lvl="2">
              <a:buNone/>
            </a:pPr>
            <a:r>
              <a:rPr lang="en-IN" sz="1200" dirty="0" smtClean="0">
                <a:latin typeface="Consolas" pitchFamily="49" charset="0"/>
                <a:cs typeface="Consolas" pitchFamily="49" charset="0"/>
              </a:rPr>
              <a:t>THEN </a:t>
            </a:r>
          </a:p>
          <a:p>
            <a:pPr marL="760050" lvl="2">
              <a:buNone/>
            </a:pPr>
            <a:r>
              <a:rPr lang="en-IN" sz="1200" dirty="0" smtClean="0">
                <a:latin typeface="Consolas" pitchFamily="49" charset="0"/>
                <a:cs typeface="Consolas" pitchFamily="49" charset="0"/>
              </a:rPr>
              <a:t>SET </a:t>
            </a:r>
            <a:r>
              <a:rPr lang="en-IN" sz="1200" dirty="0" err="1" smtClean="0">
                <a:latin typeface="Consolas" pitchFamily="49" charset="0"/>
                <a:cs typeface="Consolas" pitchFamily="49" charset="0"/>
              </a:rPr>
              <a:t>user_name</a:t>
            </a:r>
            <a:r>
              <a:rPr lang="en-IN" sz="1200" dirty="0" smtClean="0">
                <a:latin typeface="Consolas" pitchFamily="49" charset="0"/>
                <a:cs typeface="Consolas" pitchFamily="49" charset="0"/>
              </a:rPr>
              <a:t> = "Scott"; </a:t>
            </a:r>
          </a:p>
          <a:p>
            <a:pPr marL="760050" lvl="2">
              <a:buNone/>
            </a:pPr>
            <a:r>
              <a:rPr lang="en-IN" sz="1200" dirty="0" smtClean="0">
                <a:latin typeface="Consolas" pitchFamily="49" charset="0"/>
                <a:cs typeface="Consolas" pitchFamily="49" charset="0"/>
              </a:rPr>
              <a:t>ELSEIF </a:t>
            </a:r>
            <a:r>
              <a:rPr lang="en-IN" sz="1200" dirty="0" err="1" smtClean="0">
                <a:latin typeface="Consolas" pitchFamily="49" charset="0"/>
                <a:cs typeface="Consolas" pitchFamily="49" charset="0"/>
              </a:rPr>
              <a:t>user_id</a:t>
            </a:r>
            <a:r>
              <a:rPr lang="en-IN" sz="1200" dirty="0" smtClean="0">
                <a:latin typeface="Consolas" pitchFamily="49" charset="0"/>
                <a:cs typeface="Consolas" pitchFamily="49" charset="0"/>
              </a:rPr>
              <a:t> = "ferp6734" </a:t>
            </a:r>
          </a:p>
          <a:p>
            <a:pPr marL="760050" lvl="2">
              <a:buNone/>
            </a:pPr>
            <a:r>
              <a:rPr lang="en-IN" sz="1200" dirty="0" smtClean="0">
                <a:latin typeface="Consolas" pitchFamily="49" charset="0"/>
                <a:cs typeface="Consolas" pitchFamily="49" charset="0"/>
              </a:rPr>
              <a:t>THEN </a:t>
            </a:r>
          </a:p>
          <a:p>
            <a:pPr marL="760050" lvl="2">
              <a:buNone/>
            </a:pPr>
            <a:r>
              <a:rPr lang="en-IN" sz="1200" dirty="0" smtClean="0">
                <a:latin typeface="Consolas" pitchFamily="49" charset="0"/>
                <a:cs typeface="Consolas" pitchFamily="49" charset="0"/>
              </a:rPr>
              <a:t>SET </a:t>
            </a:r>
            <a:r>
              <a:rPr lang="en-IN" sz="1200" dirty="0" err="1" smtClean="0">
                <a:latin typeface="Consolas" pitchFamily="49" charset="0"/>
                <a:cs typeface="Consolas" pitchFamily="49" charset="0"/>
              </a:rPr>
              <a:t>user_name</a:t>
            </a:r>
            <a:r>
              <a:rPr lang="en-IN" sz="1200" dirty="0" smtClean="0">
                <a:latin typeface="Consolas" pitchFamily="49" charset="0"/>
                <a:cs typeface="Consolas" pitchFamily="49" charset="0"/>
              </a:rPr>
              <a:t> = "</a:t>
            </a:r>
            <a:r>
              <a:rPr lang="en-IN" sz="1200" dirty="0" err="1" smtClean="0">
                <a:latin typeface="Consolas" pitchFamily="49" charset="0"/>
                <a:cs typeface="Consolas" pitchFamily="49" charset="0"/>
              </a:rPr>
              <a:t>Palash</a:t>
            </a:r>
            <a:r>
              <a:rPr lang="en-IN" sz="1200" dirty="0" smtClean="0">
                <a:latin typeface="Consolas" pitchFamily="49" charset="0"/>
                <a:cs typeface="Consolas" pitchFamily="49" charset="0"/>
              </a:rPr>
              <a:t>"; </a:t>
            </a:r>
          </a:p>
          <a:p>
            <a:pPr marL="760050" lvl="2">
              <a:buNone/>
            </a:pPr>
            <a:r>
              <a:rPr lang="en-IN" sz="1200" dirty="0" smtClean="0">
                <a:latin typeface="Consolas" pitchFamily="49" charset="0"/>
                <a:cs typeface="Consolas" pitchFamily="49" charset="0"/>
              </a:rPr>
              <a:t>ELSEIF </a:t>
            </a:r>
            <a:r>
              <a:rPr lang="en-IN" sz="1200" dirty="0" err="1" smtClean="0">
                <a:latin typeface="Consolas" pitchFamily="49" charset="0"/>
                <a:cs typeface="Consolas" pitchFamily="49" charset="0"/>
              </a:rPr>
              <a:t>user_id</a:t>
            </a:r>
            <a:r>
              <a:rPr lang="en-IN" sz="1200" dirty="0" smtClean="0">
                <a:latin typeface="Consolas" pitchFamily="49" charset="0"/>
                <a:cs typeface="Consolas" pitchFamily="49" charset="0"/>
              </a:rPr>
              <a:t> = "diana094" </a:t>
            </a:r>
          </a:p>
          <a:p>
            <a:pPr marL="760050" lvl="2">
              <a:buNone/>
            </a:pPr>
            <a:r>
              <a:rPr lang="en-IN" sz="1200" dirty="0" smtClean="0">
                <a:latin typeface="Consolas" pitchFamily="49" charset="0"/>
                <a:cs typeface="Consolas" pitchFamily="49" charset="0"/>
              </a:rPr>
              <a:t>THEN </a:t>
            </a:r>
          </a:p>
          <a:p>
            <a:pPr marL="760050" lvl="2">
              <a:buNone/>
            </a:pPr>
            <a:r>
              <a:rPr lang="en-IN" sz="1200" dirty="0" smtClean="0">
                <a:latin typeface="Consolas" pitchFamily="49" charset="0"/>
                <a:cs typeface="Consolas" pitchFamily="49" charset="0"/>
              </a:rPr>
              <a:t>SET </a:t>
            </a:r>
            <a:r>
              <a:rPr lang="en-IN" sz="1200" dirty="0" err="1" smtClean="0">
                <a:latin typeface="Consolas" pitchFamily="49" charset="0"/>
                <a:cs typeface="Consolas" pitchFamily="49" charset="0"/>
              </a:rPr>
              <a:t>user_name</a:t>
            </a:r>
            <a:r>
              <a:rPr lang="en-IN" sz="1200" dirty="0" smtClean="0">
                <a:latin typeface="Consolas" pitchFamily="49" charset="0"/>
                <a:cs typeface="Consolas" pitchFamily="49" charset="0"/>
              </a:rPr>
              <a:t> = "Diana"; </a:t>
            </a:r>
          </a:p>
          <a:p>
            <a:pPr marL="760050" lvl="2">
              <a:buNone/>
            </a:pPr>
            <a:r>
              <a:rPr lang="en-IN" sz="1200" dirty="0" smtClean="0">
                <a:latin typeface="Consolas" pitchFamily="49" charset="0"/>
                <a:cs typeface="Consolas" pitchFamily="49" charset="0"/>
              </a:rPr>
              <a:t>END IF; </a:t>
            </a:r>
          </a:p>
          <a:p>
            <a:pPr marL="760050" lvl="2">
              <a:buNone/>
            </a:pPr>
            <a:r>
              <a:rPr lang="en-IN" sz="1200" dirty="0" smtClean="0">
                <a:latin typeface="Consolas" pitchFamily="49" charset="0"/>
                <a:cs typeface="Consolas" pitchFamily="49" charset="0"/>
              </a:rPr>
              <a:t>END</a:t>
            </a:r>
            <a:endParaRPr lang="en-IN" sz="1200" dirty="0">
              <a:latin typeface="Consolas" pitchFamily="49" charset="0"/>
              <a:cs typeface="Consolas" pitchFamily="49" charset="0"/>
            </a:endParaRPr>
          </a:p>
        </p:txBody>
      </p:sp>
      <p:pic>
        <p:nvPicPr>
          <p:cNvPr id="1026" name="Picture 2"/>
          <p:cNvPicPr>
            <a:picLocks noChangeAspect="1" noChangeArrowheads="1"/>
          </p:cNvPicPr>
          <p:nvPr/>
        </p:nvPicPr>
        <p:blipFill>
          <a:blip r:embed="rId2" cstate="print"/>
          <a:srcRect/>
          <a:stretch>
            <a:fillRect/>
          </a:stretch>
        </p:blipFill>
        <p:spPr bwMode="auto">
          <a:xfrm>
            <a:off x="4067944" y="3212976"/>
            <a:ext cx="4248472" cy="27658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MySQL</a:t>
            </a:r>
            <a:r>
              <a:rPr lang="en-IN" b="1" dirty="0" smtClean="0"/>
              <a:t> : Case Statement</a:t>
            </a:r>
            <a:endParaRPr lang="en-IN" dirty="0"/>
          </a:p>
        </p:txBody>
      </p:sp>
      <p:sp>
        <p:nvSpPr>
          <p:cNvPr id="3" name="Content Placeholder 2"/>
          <p:cNvSpPr>
            <a:spLocks noGrp="1"/>
          </p:cNvSpPr>
          <p:nvPr>
            <p:ph idx="1"/>
          </p:nvPr>
        </p:nvSpPr>
        <p:spPr/>
        <p:txBody>
          <a:bodyPr>
            <a:normAutofit lnSpcReduction="10000"/>
          </a:bodyPr>
          <a:lstStyle/>
          <a:p>
            <a:r>
              <a:rPr lang="en-IN" sz="2200" dirty="0" smtClean="0"/>
              <a:t>The CASE statement is used to create complex conditional construct within stored programs. </a:t>
            </a:r>
          </a:p>
          <a:p>
            <a:r>
              <a:rPr lang="en-IN" sz="2200" dirty="0" smtClean="0"/>
              <a:t>It is terminated with END CASE instead of END. </a:t>
            </a:r>
          </a:p>
          <a:p>
            <a:pPr lvl="2">
              <a:buNone/>
            </a:pPr>
            <a:r>
              <a:rPr lang="en-IN" sz="1600" dirty="0" smtClean="0">
                <a:latin typeface="Consolas" pitchFamily="49" charset="0"/>
                <a:cs typeface="Consolas" pitchFamily="49" charset="0"/>
              </a:rPr>
              <a:t>CASE </a:t>
            </a:r>
            <a:r>
              <a:rPr lang="en-IN" sz="1600" dirty="0" err="1" smtClean="0">
                <a:latin typeface="Consolas" pitchFamily="49" charset="0"/>
                <a:cs typeface="Consolas" pitchFamily="49" charset="0"/>
              </a:rPr>
              <a:t>case_value</a:t>
            </a:r>
            <a:r>
              <a:rPr lang="en-IN" sz="1600" dirty="0" smtClean="0">
                <a:latin typeface="Consolas" pitchFamily="49" charset="0"/>
                <a:cs typeface="Consolas" pitchFamily="49" charset="0"/>
              </a:rPr>
              <a:t> </a:t>
            </a:r>
          </a:p>
          <a:p>
            <a:pPr lvl="2">
              <a:buNone/>
            </a:pPr>
            <a:r>
              <a:rPr lang="en-IN" sz="1600" dirty="0" smtClean="0">
                <a:latin typeface="Consolas" pitchFamily="49" charset="0"/>
                <a:cs typeface="Consolas" pitchFamily="49" charset="0"/>
              </a:rPr>
              <a:t>WHEN </a:t>
            </a:r>
            <a:r>
              <a:rPr lang="en-IN" sz="1600" dirty="0" err="1" smtClean="0">
                <a:latin typeface="Consolas" pitchFamily="49" charset="0"/>
                <a:cs typeface="Consolas" pitchFamily="49" charset="0"/>
              </a:rPr>
              <a:t>when_value</a:t>
            </a:r>
            <a:r>
              <a:rPr lang="en-IN" sz="1600" dirty="0" smtClean="0">
                <a:latin typeface="Consolas" pitchFamily="49" charset="0"/>
                <a:cs typeface="Consolas" pitchFamily="49" charset="0"/>
              </a:rPr>
              <a:t> THEN </a:t>
            </a:r>
            <a:r>
              <a:rPr lang="en-IN" sz="1600" dirty="0" err="1" smtClean="0">
                <a:latin typeface="Consolas" pitchFamily="49" charset="0"/>
                <a:cs typeface="Consolas" pitchFamily="49" charset="0"/>
              </a:rPr>
              <a:t>statement_list</a:t>
            </a:r>
            <a:r>
              <a:rPr lang="en-IN" sz="1600" dirty="0" smtClean="0">
                <a:latin typeface="Consolas" pitchFamily="49" charset="0"/>
                <a:cs typeface="Consolas" pitchFamily="49" charset="0"/>
              </a:rPr>
              <a:t> </a:t>
            </a:r>
          </a:p>
          <a:p>
            <a:pPr lvl="2">
              <a:buNone/>
            </a:pPr>
            <a:r>
              <a:rPr lang="en-IN" sz="1600" dirty="0" smtClean="0">
                <a:latin typeface="Consolas" pitchFamily="49" charset="0"/>
                <a:cs typeface="Consolas" pitchFamily="49" charset="0"/>
              </a:rPr>
              <a:t>[WHEN </a:t>
            </a:r>
            <a:r>
              <a:rPr lang="en-IN" sz="1600" dirty="0" err="1" smtClean="0">
                <a:latin typeface="Consolas" pitchFamily="49" charset="0"/>
                <a:cs typeface="Consolas" pitchFamily="49" charset="0"/>
              </a:rPr>
              <a:t>when_value</a:t>
            </a:r>
            <a:r>
              <a:rPr lang="en-IN" sz="1600" dirty="0" smtClean="0">
                <a:latin typeface="Consolas" pitchFamily="49" charset="0"/>
                <a:cs typeface="Consolas" pitchFamily="49" charset="0"/>
              </a:rPr>
              <a:t> THEN </a:t>
            </a:r>
            <a:r>
              <a:rPr lang="en-IN" sz="1600" dirty="0" err="1" smtClean="0">
                <a:latin typeface="Consolas" pitchFamily="49" charset="0"/>
                <a:cs typeface="Consolas" pitchFamily="49" charset="0"/>
              </a:rPr>
              <a:t>statement_list</a:t>
            </a:r>
            <a:r>
              <a:rPr lang="en-IN" sz="1600" dirty="0" smtClean="0">
                <a:latin typeface="Consolas" pitchFamily="49" charset="0"/>
                <a:cs typeface="Consolas" pitchFamily="49" charset="0"/>
              </a:rPr>
              <a:t>] ... </a:t>
            </a:r>
          </a:p>
          <a:p>
            <a:pPr lvl="2">
              <a:buNone/>
            </a:pPr>
            <a:r>
              <a:rPr lang="en-IN" sz="1600" dirty="0" smtClean="0">
                <a:latin typeface="Consolas" pitchFamily="49" charset="0"/>
                <a:cs typeface="Consolas" pitchFamily="49" charset="0"/>
              </a:rPr>
              <a:t>[ELSE </a:t>
            </a:r>
            <a:r>
              <a:rPr lang="en-IN" sz="1600" dirty="0" err="1" smtClean="0">
                <a:latin typeface="Consolas" pitchFamily="49" charset="0"/>
                <a:cs typeface="Consolas" pitchFamily="49" charset="0"/>
              </a:rPr>
              <a:t>statement_list</a:t>
            </a:r>
            <a:r>
              <a:rPr lang="en-IN" sz="1600" dirty="0" smtClean="0">
                <a:latin typeface="Consolas" pitchFamily="49" charset="0"/>
                <a:cs typeface="Consolas" pitchFamily="49" charset="0"/>
              </a:rPr>
              <a:t>] END CASE</a:t>
            </a:r>
          </a:p>
          <a:p>
            <a:r>
              <a:rPr lang="en-IN" sz="2000" dirty="0" err="1" smtClean="0"/>
              <a:t>case_value</a:t>
            </a:r>
            <a:r>
              <a:rPr lang="en-IN" sz="2000" dirty="0" smtClean="0"/>
              <a:t> is an expression.</a:t>
            </a:r>
            <a:br>
              <a:rPr lang="en-IN" sz="2000" dirty="0" smtClean="0"/>
            </a:br>
            <a:r>
              <a:rPr lang="en-IN" sz="2000" dirty="0" smtClean="0"/>
              <a:t>- This value is compared to the </a:t>
            </a:r>
            <a:r>
              <a:rPr lang="en-IN" sz="2000" dirty="0" err="1" smtClean="0"/>
              <a:t>when_value</a:t>
            </a:r>
            <a:r>
              <a:rPr lang="en-IN" sz="2000" dirty="0" smtClean="0"/>
              <a:t> expression in each WHEN clause until one of them is equal. </a:t>
            </a:r>
            <a:br>
              <a:rPr lang="en-IN" sz="2000" dirty="0" smtClean="0"/>
            </a:br>
            <a:r>
              <a:rPr lang="en-IN" sz="2000" dirty="0" smtClean="0"/>
              <a:t>- When an equal </a:t>
            </a:r>
            <a:r>
              <a:rPr lang="en-IN" sz="2000" dirty="0" err="1" smtClean="0"/>
              <a:t>when_value</a:t>
            </a:r>
            <a:r>
              <a:rPr lang="en-IN" sz="2000" dirty="0" smtClean="0"/>
              <a:t> is found, the corresponding THEN clause </a:t>
            </a:r>
            <a:r>
              <a:rPr lang="en-IN" sz="2000" dirty="0" err="1" smtClean="0"/>
              <a:t>statement_list</a:t>
            </a:r>
            <a:r>
              <a:rPr lang="en-IN" sz="2000" dirty="0" smtClean="0"/>
              <a:t> executes. </a:t>
            </a:r>
            <a:br>
              <a:rPr lang="en-IN" sz="2000" dirty="0" smtClean="0"/>
            </a:br>
            <a:r>
              <a:rPr lang="en-IN" sz="2000" dirty="0" smtClean="0"/>
              <a:t>- If no </a:t>
            </a:r>
            <a:r>
              <a:rPr lang="en-IN" sz="2000" dirty="0" err="1" smtClean="0"/>
              <a:t>when_value</a:t>
            </a:r>
            <a:r>
              <a:rPr lang="en-IN" sz="2000" dirty="0" smtClean="0"/>
              <a:t> is equal, the ELSE clause </a:t>
            </a:r>
            <a:r>
              <a:rPr lang="en-IN" sz="2000" dirty="0" err="1" smtClean="0"/>
              <a:t>statement_list</a:t>
            </a:r>
            <a:r>
              <a:rPr lang="en-IN" sz="2000" dirty="0" smtClean="0"/>
              <a:t> executes, if there is one.</a:t>
            </a:r>
            <a:endParaRPr lang="en-IN"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MySQL</a:t>
            </a:r>
            <a:r>
              <a:rPr lang="en-IN" b="1" dirty="0" smtClean="0"/>
              <a:t> : Case Statement…</a:t>
            </a:r>
            <a:endParaRPr lang="en-IN" dirty="0"/>
          </a:p>
        </p:txBody>
      </p:sp>
      <p:sp>
        <p:nvSpPr>
          <p:cNvPr id="3" name="Content Placeholder 2"/>
          <p:cNvSpPr>
            <a:spLocks noGrp="1"/>
          </p:cNvSpPr>
          <p:nvPr>
            <p:ph idx="1"/>
          </p:nvPr>
        </p:nvSpPr>
        <p:spPr/>
        <p:txBody>
          <a:bodyPr>
            <a:normAutofit/>
          </a:bodyPr>
          <a:lstStyle/>
          <a:p>
            <a:pPr lvl="1">
              <a:buNone/>
            </a:pPr>
            <a:r>
              <a:rPr lang="en-IN" sz="1800" dirty="0" smtClean="0">
                <a:latin typeface="Consolas" pitchFamily="49" charset="0"/>
                <a:cs typeface="Consolas" pitchFamily="49" charset="0"/>
              </a:rPr>
              <a:t>CASE </a:t>
            </a:r>
          </a:p>
          <a:p>
            <a:pPr lvl="1">
              <a:buNone/>
            </a:pPr>
            <a:r>
              <a:rPr lang="en-IN" sz="1800" dirty="0" smtClean="0">
                <a:latin typeface="Consolas" pitchFamily="49" charset="0"/>
                <a:cs typeface="Consolas" pitchFamily="49" charset="0"/>
              </a:rPr>
              <a:t>WHEN </a:t>
            </a:r>
            <a:r>
              <a:rPr lang="en-IN" sz="1800" dirty="0" err="1" smtClean="0">
                <a:latin typeface="Consolas" pitchFamily="49" charset="0"/>
                <a:cs typeface="Consolas" pitchFamily="49" charset="0"/>
              </a:rPr>
              <a:t>search_condition</a:t>
            </a:r>
            <a:r>
              <a:rPr lang="en-IN" sz="1800" dirty="0" smtClean="0">
                <a:latin typeface="Consolas" pitchFamily="49" charset="0"/>
                <a:cs typeface="Consolas" pitchFamily="49" charset="0"/>
              </a:rPr>
              <a:t> THEN </a:t>
            </a:r>
            <a:r>
              <a:rPr lang="en-IN" sz="1800" dirty="0" err="1" smtClean="0">
                <a:latin typeface="Consolas" pitchFamily="49" charset="0"/>
                <a:cs typeface="Consolas" pitchFamily="49" charset="0"/>
              </a:rPr>
              <a:t>statement_list</a:t>
            </a:r>
            <a:r>
              <a:rPr lang="en-IN" sz="1800" dirty="0" smtClean="0">
                <a:latin typeface="Consolas" pitchFamily="49" charset="0"/>
                <a:cs typeface="Consolas" pitchFamily="49" charset="0"/>
              </a:rPr>
              <a:t> </a:t>
            </a:r>
          </a:p>
          <a:p>
            <a:pPr lvl="1">
              <a:buNone/>
            </a:pPr>
            <a:r>
              <a:rPr lang="en-IN" sz="1800" dirty="0" smtClean="0">
                <a:latin typeface="Consolas" pitchFamily="49" charset="0"/>
                <a:cs typeface="Consolas" pitchFamily="49" charset="0"/>
              </a:rPr>
              <a:t>[WHEN </a:t>
            </a:r>
            <a:r>
              <a:rPr lang="en-IN" sz="1800" dirty="0" err="1" smtClean="0">
                <a:latin typeface="Consolas" pitchFamily="49" charset="0"/>
                <a:cs typeface="Consolas" pitchFamily="49" charset="0"/>
              </a:rPr>
              <a:t>search_condition</a:t>
            </a:r>
            <a:r>
              <a:rPr lang="en-IN" sz="1800" dirty="0" smtClean="0">
                <a:latin typeface="Consolas" pitchFamily="49" charset="0"/>
                <a:cs typeface="Consolas" pitchFamily="49" charset="0"/>
              </a:rPr>
              <a:t> THEN </a:t>
            </a:r>
            <a:r>
              <a:rPr lang="en-IN" sz="1800" dirty="0" err="1" smtClean="0">
                <a:latin typeface="Consolas" pitchFamily="49" charset="0"/>
                <a:cs typeface="Consolas" pitchFamily="49" charset="0"/>
              </a:rPr>
              <a:t>statement_list</a:t>
            </a:r>
            <a:r>
              <a:rPr lang="en-IN" sz="1800" dirty="0" smtClean="0">
                <a:latin typeface="Consolas" pitchFamily="49" charset="0"/>
                <a:cs typeface="Consolas" pitchFamily="49" charset="0"/>
              </a:rPr>
              <a:t>] ... </a:t>
            </a:r>
          </a:p>
          <a:p>
            <a:pPr lvl="1">
              <a:buNone/>
            </a:pPr>
            <a:r>
              <a:rPr lang="en-IN" sz="1800" dirty="0" smtClean="0">
                <a:latin typeface="Consolas" pitchFamily="49" charset="0"/>
                <a:cs typeface="Consolas" pitchFamily="49" charset="0"/>
              </a:rPr>
              <a:t>[ELSE </a:t>
            </a:r>
            <a:r>
              <a:rPr lang="en-IN" sz="1800" dirty="0" err="1" smtClean="0">
                <a:latin typeface="Consolas" pitchFamily="49" charset="0"/>
                <a:cs typeface="Consolas" pitchFamily="49" charset="0"/>
              </a:rPr>
              <a:t>statement_list</a:t>
            </a:r>
            <a:r>
              <a:rPr lang="en-IN" sz="1800" dirty="0" smtClean="0">
                <a:latin typeface="Consolas" pitchFamily="49" charset="0"/>
                <a:cs typeface="Consolas" pitchFamily="49" charset="0"/>
              </a:rPr>
              <a:t>] END CASE</a:t>
            </a:r>
          </a:p>
          <a:p>
            <a:r>
              <a:rPr lang="en-IN" sz="2000" dirty="0" smtClean="0"/>
              <a:t>Each WHEN clause </a:t>
            </a:r>
            <a:r>
              <a:rPr lang="en-IN" sz="2000" dirty="0" err="1" smtClean="0"/>
              <a:t>search_condition</a:t>
            </a:r>
            <a:r>
              <a:rPr lang="en-IN" sz="2000" dirty="0" smtClean="0"/>
              <a:t> expression is evaluated until one is true, at which point its corresponding THEN clause </a:t>
            </a:r>
            <a:r>
              <a:rPr lang="en-IN" sz="2000" dirty="0" err="1" smtClean="0"/>
              <a:t>statement_list</a:t>
            </a:r>
            <a:r>
              <a:rPr lang="en-IN" sz="2000" dirty="0" smtClean="0"/>
              <a:t> executes. </a:t>
            </a:r>
            <a:br>
              <a:rPr lang="en-IN" sz="2000" dirty="0" smtClean="0"/>
            </a:br>
            <a:r>
              <a:rPr lang="en-IN" sz="2000" dirty="0" smtClean="0"/>
              <a:t>- If no </a:t>
            </a:r>
            <a:r>
              <a:rPr lang="en-IN" sz="2000" dirty="0" err="1" smtClean="0"/>
              <a:t>search_condition</a:t>
            </a:r>
            <a:r>
              <a:rPr lang="en-IN" sz="2000" dirty="0" smtClean="0"/>
              <a:t> is equal, the ELSE clause </a:t>
            </a:r>
            <a:r>
              <a:rPr lang="en-IN" sz="2000" dirty="0" err="1" smtClean="0"/>
              <a:t>statement_list</a:t>
            </a:r>
            <a:r>
              <a:rPr lang="en-IN" sz="2000" dirty="0" smtClean="0"/>
              <a:t> executes, if there is one.</a:t>
            </a:r>
            <a:br>
              <a:rPr lang="en-IN" sz="2000" dirty="0" smtClean="0"/>
            </a:br>
            <a:r>
              <a:rPr lang="en-IN" sz="2000" dirty="0" smtClean="0"/>
              <a:t>- Each </a:t>
            </a:r>
            <a:r>
              <a:rPr lang="en-IN" sz="2000" dirty="0" err="1" smtClean="0"/>
              <a:t>statement_list</a:t>
            </a:r>
            <a:r>
              <a:rPr lang="en-IN" sz="2000" dirty="0" smtClean="0"/>
              <a:t> consists of one or more SQL statements; an empty </a:t>
            </a:r>
            <a:r>
              <a:rPr lang="en-IN" sz="2000" dirty="0" err="1" smtClean="0"/>
              <a:t>statement_list</a:t>
            </a:r>
            <a:r>
              <a:rPr lang="en-IN" sz="2000" dirty="0" smtClean="0"/>
              <a:t> is not permitted.</a:t>
            </a:r>
            <a:endParaRPr lang="en-IN"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MySQL</a:t>
            </a:r>
            <a:r>
              <a:rPr lang="en-IN" b="1" dirty="0" smtClean="0"/>
              <a:t> : Case Statement…</a:t>
            </a:r>
            <a:endParaRPr lang="en-IN" dirty="0"/>
          </a:p>
        </p:txBody>
      </p:sp>
      <p:sp>
        <p:nvSpPr>
          <p:cNvPr id="3" name="Content Placeholder 2"/>
          <p:cNvSpPr>
            <a:spLocks noGrp="1"/>
          </p:cNvSpPr>
          <p:nvPr>
            <p:ph idx="1"/>
          </p:nvPr>
        </p:nvSpPr>
        <p:spPr/>
        <p:txBody>
          <a:bodyPr>
            <a:normAutofit fontScale="92500" lnSpcReduction="20000"/>
          </a:bodyPr>
          <a:lstStyle/>
          <a:p>
            <a:r>
              <a:rPr lang="en-IN" sz="2000" dirty="0" smtClean="0"/>
              <a:t>Count the number of employees with following conditions :</a:t>
            </a:r>
          </a:p>
          <a:p>
            <a:r>
              <a:rPr lang="en-IN" sz="2000" dirty="0" smtClean="0"/>
              <a:t>- MIN_SALARY &gt; 10000</a:t>
            </a:r>
            <a:br>
              <a:rPr lang="en-IN" sz="2000" dirty="0" smtClean="0"/>
            </a:br>
            <a:r>
              <a:rPr lang="en-IN" sz="2000" dirty="0" smtClean="0"/>
              <a:t>- MIN_SALARY &lt; 10000</a:t>
            </a:r>
            <a:br>
              <a:rPr lang="en-IN" sz="2000" dirty="0" smtClean="0"/>
            </a:br>
            <a:r>
              <a:rPr lang="en-IN" sz="2000" dirty="0" smtClean="0"/>
              <a:t>- MIN_SALARY = 10000</a:t>
            </a:r>
          </a:p>
          <a:p>
            <a:pPr lvl="1">
              <a:buNone/>
            </a:pPr>
            <a:r>
              <a:rPr lang="en-IN" sz="1700" dirty="0" smtClean="0">
                <a:latin typeface="Consolas" pitchFamily="49" charset="0"/>
                <a:cs typeface="Consolas" pitchFamily="49" charset="0"/>
              </a:rPr>
              <a:t>CREATE PROCEDURE </a:t>
            </a:r>
            <a:r>
              <a:rPr lang="en-IN" sz="1700" dirty="0" err="1" smtClean="0">
                <a:latin typeface="Consolas" pitchFamily="49" charset="0"/>
                <a:cs typeface="Consolas" pitchFamily="49" charset="0"/>
              </a:rPr>
              <a:t>my_proc_CASE</a:t>
            </a:r>
            <a:r>
              <a:rPr lang="en-IN" sz="1700" dirty="0" smtClean="0">
                <a:latin typeface="Consolas" pitchFamily="49" charset="0"/>
                <a:cs typeface="Consolas" pitchFamily="49" charset="0"/>
              </a:rPr>
              <a:t> (INOUT </a:t>
            </a:r>
            <a:r>
              <a:rPr lang="en-IN" sz="1700" dirty="0" err="1" smtClean="0">
                <a:latin typeface="Consolas" pitchFamily="49" charset="0"/>
                <a:cs typeface="Consolas" pitchFamily="49" charset="0"/>
              </a:rPr>
              <a:t>no_employees</a:t>
            </a:r>
            <a:r>
              <a:rPr lang="en-IN" sz="1700" dirty="0" smtClean="0">
                <a:latin typeface="Consolas" pitchFamily="49" charset="0"/>
                <a:cs typeface="Consolas" pitchFamily="49" charset="0"/>
              </a:rPr>
              <a:t> INT, IN salary INT) </a:t>
            </a:r>
          </a:p>
          <a:p>
            <a:pPr lvl="1">
              <a:buNone/>
            </a:pPr>
            <a:r>
              <a:rPr lang="en-IN" sz="1700" dirty="0" smtClean="0">
                <a:latin typeface="Consolas" pitchFamily="49" charset="0"/>
                <a:cs typeface="Consolas" pitchFamily="49" charset="0"/>
              </a:rPr>
              <a:t>BEGIN </a:t>
            </a:r>
          </a:p>
          <a:p>
            <a:pPr lvl="1">
              <a:buNone/>
            </a:pPr>
            <a:r>
              <a:rPr lang="en-IN" sz="1700" dirty="0" smtClean="0">
                <a:latin typeface="Consolas" pitchFamily="49" charset="0"/>
                <a:cs typeface="Consolas" pitchFamily="49" charset="0"/>
              </a:rPr>
              <a:t>CASE </a:t>
            </a:r>
          </a:p>
          <a:p>
            <a:pPr lvl="1">
              <a:buNone/>
            </a:pPr>
            <a:r>
              <a:rPr lang="en-IN" sz="1700" dirty="0" smtClean="0">
                <a:latin typeface="Consolas" pitchFamily="49" charset="0"/>
                <a:cs typeface="Consolas" pitchFamily="49" charset="0"/>
              </a:rPr>
              <a:t>WHEN (salary&gt;10000) </a:t>
            </a:r>
          </a:p>
          <a:p>
            <a:pPr lvl="1">
              <a:buNone/>
            </a:pPr>
            <a:r>
              <a:rPr lang="en-IN" sz="1700" dirty="0" smtClean="0">
                <a:latin typeface="Consolas" pitchFamily="49" charset="0"/>
                <a:cs typeface="Consolas" pitchFamily="49" charset="0"/>
              </a:rPr>
              <a:t>THEN (SELECT COUNT(</a:t>
            </a:r>
            <a:r>
              <a:rPr lang="en-IN" sz="1700" dirty="0" err="1" smtClean="0">
                <a:latin typeface="Consolas" pitchFamily="49" charset="0"/>
                <a:cs typeface="Consolas" pitchFamily="49" charset="0"/>
              </a:rPr>
              <a:t>job_id</a:t>
            </a:r>
            <a:r>
              <a:rPr lang="en-IN" sz="1700" dirty="0" smtClean="0">
                <a:latin typeface="Consolas" pitchFamily="49" charset="0"/>
                <a:cs typeface="Consolas" pitchFamily="49" charset="0"/>
              </a:rPr>
              <a:t>) INTO </a:t>
            </a:r>
            <a:r>
              <a:rPr lang="en-IN" sz="1700" dirty="0" err="1" smtClean="0">
                <a:latin typeface="Consolas" pitchFamily="49" charset="0"/>
                <a:cs typeface="Consolas" pitchFamily="49" charset="0"/>
              </a:rPr>
              <a:t>no_employees</a:t>
            </a:r>
            <a:r>
              <a:rPr lang="en-IN" sz="1700" dirty="0" smtClean="0">
                <a:latin typeface="Consolas" pitchFamily="49" charset="0"/>
                <a:cs typeface="Consolas" pitchFamily="49" charset="0"/>
              </a:rPr>
              <a:t>  FROM jobs WHERE </a:t>
            </a:r>
            <a:r>
              <a:rPr lang="en-IN" sz="1700" dirty="0" err="1" smtClean="0">
                <a:latin typeface="Consolas" pitchFamily="49" charset="0"/>
                <a:cs typeface="Consolas" pitchFamily="49" charset="0"/>
              </a:rPr>
              <a:t>min_salary</a:t>
            </a:r>
            <a:r>
              <a:rPr lang="en-IN" sz="1700" dirty="0" smtClean="0">
                <a:latin typeface="Consolas" pitchFamily="49" charset="0"/>
                <a:cs typeface="Consolas" pitchFamily="49" charset="0"/>
              </a:rPr>
              <a:t>&gt;10000); </a:t>
            </a:r>
          </a:p>
          <a:p>
            <a:pPr lvl="1">
              <a:buNone/>
            </a:pPr>
            <a:r>
              <a:rPr lang="en-IN" sz="1700" dirty="0" smtClean="0">
                <a:latin typeface="Consolas" pitchFamily="49" charset="0"/>
                <a:cs typeface="Consolas" pitchFamily="49" charset="0"/>
              </a:rPr>
              <a:t>WHEN (salary&lt;10000) </a:t>
            </a:r>
          </a:p>
          <a:p>
            <a:pPr lvl="1">
              <a:buNone/>
            </a:pPr>
            <a:r>
              <a:rPr lang="en-IN" sz="1700" dirty="0" smtClean="0">
                <a:latin typeface="Consolas" pitchFamily="49" charset="0"/>
                <a:cs typeface="Consolas" pitchFamily="49" charset="0"/>
              </a:rPr>
              <a:t>THEN (SELECT COUNT(</a:t>
            </a:r>
            <a:r>
              <a:rPr lang="en-IN" sz="1700" dirty="0" err="1" smtClean="0">
                <a:latin typeface="Consolas" pitchFamily="49" charset="0"/>
                <a:cs typeface="Consolas" pitchFamily="49" charset="0"/>
              </a:rPr>
              <a:t>job_id</a:t>
            </a:r>
            <a:r>
              <a:rPr lang="en-IN" sz="1700" dirty="0" smtClean="0">
                <a:latin typeface="Consolas" pitchFamily="49" charset="0"/>
                <a:cs typeface="Consolas" pitchFamily="49" charset="0"/>
              </a:rPr>
              <a:t>) INTO </a:t>
            </a:r>
            <a:r>
              <a:rPr lang="en-IN" sz="1700" dirty="0" err="1" smtClean="0">
                <a:latin typeface="Consolas" pitchFamily="49" charset="0"/>
                <a:cs typeface="Consolas" pitchFamily="49" charset="0"/>
              </a:rPr>
              <a:t>no_employees</a:t>
            </a:r>
            <a:r>
              <a:rPr lang="en-IN" sz="1700" dirty="0" smtClean="0">
                <a:latin typeface="Consolas" pitchFamily="49" charset="0"/>
                <a:cs typeface="Consolas" pitchFamily="49" charset="0"/>
              </a:rPr>
              <a:t> FROM jobs WHERE </a:t>
            </a:r>
            <a:r>
              <a:rPr lang="en-IN" sz="1700" dirty="0" err="1" smtClean="0">
                <a:latin typeface="Consolas" pitchFamily="49" charset="0"/>
                <a:cs typeface="Consolas" pitchFamily="49" charset="0"/>
              </a:rPr>
              <a:t>min_salary</a:t>
            </a:r>
            <a:r>
              <a:rPr lang="en-IN" sz="1700" dirty="0" smtClean="0">
                <a:latin typeface="Consolas" pitchFamily="49" charset="0"/>
                <a:cs typeface="Consolas" pitchFamily="49" charset="0"/>
              </a:rPr>
              <a:t>&lt;10000); </a:t>
            </a:r>
          </a:p>
          <a:p>
            <a:pPr lvl="1">
              <a:buNone/>
            </a:pPr>
            <a:r>
              <a:rPr lang="en-IN" sz="1700" dirty="0" smtClean="0">
                <a:latin typeface="Consolas" pitchFamily="49" charset="0"/>
                <a:cs typeface="Consolas" pitchFamily="49" charset="0"/>
              </a:rPr>
              <a:t>ELSE (SELECT COUNT(</a:t>
            </a:r>
            <a:r>
              <a:rPr lang="en-IN" sz="1700" dirty="0" err="1" smtClean="0">
                <a:latin typeface="Consolas" pitchFamily="49" charset="0"/>
                <a:cs typeface="Consolas" pitchFamily="49" charset="0"/>
              </a:rPr>
              <a:t>job_id</a:t>
            </a:r>
            <a:r>
              <a:rPr lang="en-IN" sz="1700" dirty="0" smtClean="0">
                <a:latin typeface="Consolas" pitchFamily="49" charset="0"/>
                <a:cs typeface="Consolas" pitchFamily="49" charset="0"/>
              </a:rPr>
              <a:t>) INTO </a:t>
            </a:r>
            <a:r>
              <a:rPr lang="en-IN" sz="1700" dirty="0" err="1" smtClean="0">
                <a:latin typeface="Consolas" pitchFamily="49" charset="0"/>
                <a:cs typeface="Consolas" pitchFamily="49" charset="0"/>
              </a:rPr>
              <a:t>no_employees</a:t>
            </a:r>
            <a:r>
              <a:rPr lang="en-IN" sz="1700" dirty="0" smtClean="0">
                <a:latin typeface="Consolas" pitchFamily="49" charset="0"/>
                <a:cs typeface="Consolas" pitchFamily="49" charset="0"/>
              </a:rPr>
              <a:t> FROM jobs WHERE </a:t>
            </a:r>
            <a:r>
              <a:rPr lang="en-IN" sz="1700" dirty="0" err="1" smtClean="0">
                <a:latin typeface="Consolas" pitchFamily="49" charset="0"/>
                <a:cs typeface="Consolas" pitchFamily="49" charset="0"/>
              </a:rPr>
              <a:t>min_salary</a:t>
            </a:r>
            <a:r>
              <a:rPr lang="en-IN" sz="1700" dirty="0" smtClean="0">
                <a:latin typeface="Consolas" pitchFamily="49" charset="0"/>
                <a:cs typeface="Consolas" pitchFamily="49" charset="0"/>
              </a:rPr>
              <a:t>=10000); </a:t>
            </a:r>
          </a:p>
          <a:p>
            <a:pPr lvl="1">
              <a:buNone/>
            </a:pPr>
            <a:r>
              <a:rPr lang="en-IN" sz="1700" dirty="0" smtClean="0">
                <a:latin typeface="Consolas" pitchFamily="49" charset="0"/>
                <a:cs typeface="Consolas" pitchFamily="49" charset="0"/>
              </a:rPr>
              <a:t>END CASE; </a:t>
            </a:r>
          </a:p>
          <a:p>
            <a:pPr lvl="1">
              <a:buNone/>
            </a:pPr>
            <a:r>
              <a:rPr lang="en-IN" sz="1700" dirty="0" smtClean="0">
                <a:latin typeface="Consolas" pitchFamily="49" charset="0"/>
                <a:cs typeface="Consolas" pitchFamily="49" charset="0"/>
              </a:rPr>
              <a:t>END</a:t>
            </a:r>
            <a:endParaRPr lang="en-IN" sz="17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MySQL</a:t>
            </a:r>
            <a:r>
              <a:rPr lang="en-IN" b="1" dirty="0" smtClean="0"/>
              <a:t> : ITERATE,LEAVE Statement</a:t>
            </a:r>
            <a:endParaRPr lang="en-IN" dirty="0"/>
          </a:p>
        </p:txBody>
      </p:sp>
      <p:sp>
        <p:nvSpPr>
          <p:cNvPr id="3" name="Content Placeholder 2"/>
          <p:cNvSpPr>
            <a:spLocks noGrp="1"/>
          </p:cNvSpPr>
          <p:nvPr>
            <p:ph idx="1"/>
          </p:nvPr>
        </p:nvSpPr>
        <p:spPr/>
        <p:txBody>
          <a:bodyPr>
            <a:normAutofit/>
          </a:bodyPr>
          <a:lstStyle/>
          <a:p>
            <a:r>
              <a:rPr lang="en-IN" b="1" dirty="0" smtClean="0"/>
              <a:t>ITERATE</a:t>
            </a:r>
            <a:r>
              <a:rPr lang="en-IN" dirty="0" smtClean="0"/>
              <a:t> means "start the loop again". ITERATE can appear only within LOOP, REPEAT, and WHILE statements. </a:t>
            </a:r>
          </a:p>
          <a:p>
            <a:r>
              <a:rPr lang="en-IN" dirty="0" smtClean="0"/>
              <a:t>ITERATE Syntax :</a:t>
            </a:r>
          </a:p>
          <a:p>
            <a:pPr lvl="2">
              <a:buNone/>
            </a:pPr>
            <a:r>
              <a:rPr lang="en-IN" sz="1600" dirty="0" smtClean="0">
                <a:latin typeface="Consolas" pitchFamily="49" charset="0"/>
                <a:cs typeface="Consolas" pitchFamily="49" charset="0"/>
              </a:rPr>
              <a:t>ITERATE label</a:t>
            </a:r>
          </a:p>
          <a:p>
            <a:r>
              <a:rPr lang="en-IN" sz="2200" b="1" dirty="0" smtClean="0"/>
              <a:t>LEAVE</a:t>
            </a:r>
            <a:r>
              <a:rPr lang="en-IN" sz="2200" dirty="0" smtClean="0"/>
              <a:t> statement is used to exit the flow control construct that has the given label. </a:t>
            </a:r>
          </a:p>
          <a:p>
            <a:r>
              <a:rPr lang="en-IN" sz="2200" dirty="0" smtClean="0"/>
              <a:t>If the label is for the outermost stored program block, LEAVE exits the program. </a:t>
            </a:r>
          </a:p>
          <a:p>
            <a:r>
              <a:rPr lang="en-IN" sz="2200" dirty="0" smtClean="0"/>
              <a:t>LEAVE can be used within BEGIN ... END or loop constructs (LOOP, REPEAT, WHILE). </a:t>
            </a:r>
          </a:p>
          <a:p>
            <a:r>
              <a:rPr lang="en-IN" dirty="0" smtClean="0"/>
              <a:t>LEAVE Syntax :</a:t>
            </a:r>
          </a:p>
          <a:p>
            <a:pPr lvl="2">
              <a:buNone/>
            </a:pPr>
            <a:r>
              <a:rPr lang="en-IN" sz="1600" dirty="0" smtClean="0">
                <a:latin typeface="Consolas" pitchFamily="49" charset="0"/>
                <a:cs typeface="Consolas" pitchFamily="49" charset="0"/>
              </a:rPr>
              <a:t>LEAVE label</a:t>
            </a:r>
          </a:p>
          <a:p>
            <a:endParaRPr lang="en-IN" sz="22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itchFamily="18" charset="0"/>
              </a:rPr>
              <a:t>Stored Procedures…</a:t>
            </a:r>
            <a:endParaRPr lang="en-IN" dirty="0"/>
          </a:p>
        </p:txBody>
      </p:sp>
      <p:sp>
        <p:nvSpPr>
          <p:cNvPr id="3" name="Content Placeholder 2"/>
          <p:cNvSpPr>
            <a:spLocks noGrp="1"/>
          </p:cNvSpPr>
          <p:nvPr>
            <p:ph idx="1"/>
          </p:nvPr>
        </p:nvSpPr>
        <p:spPr/>
        <p:txBody>
          <a:bodyPr/>
          <a:lstStyle/>
          <a:p>
            <a:pPr marL="400050" lvl="2">
              <a:buClr>
                <a:srgbClr val="ECD63F"/>
              </a:buClr>
              <a:buSzPct val="80000"/>
              <a:defRPr/>
            </a:pPr>
            <a:r>
              <a:rPr lang="en-US" kern="0" dirty="0" smtClean="0">
                <a:ea typeface="ＭＳ Ｐゴシック" pitchFamily="34" charset="-128"/>
              </a:rPr>
              <a:t>Stored procedures are groupings of related SQL statements commonly referred to as functions or subprograms. </a:t>
            </a:r>
          </a:p>
          <a:p>
            <a:pPr marL="400050" lvl="2">
              <a:buClr>
                <a:srgbClr val="ECD63F"/>
              </a:buClr>
              <a:buSzPct val="80000"/>
              <a:defRPr/>
            </a:pPr>
            <a:r>
              <a:rPr lang="en-US" kern="0" dirty="0" smtClean="0">
                <a:ea typeface="ＭＳ Ｐゴシック" pitchFamily="34" charset="-128"/>
              </a:rPr>
              <a:t>A stored function is the same as a stored procedure but it returns a value instead of results.</a:t>
            </a:r>
          </a:p>
          <a:p>
            <a:pPr marL="400050" lvl="2">
              <a:buClr>
                <a:srgbClr val="ECD63F"/>
              </a:buClr>
              <a:buSzPct val="80000"/>
              <a:defRPr/>
            </a:pPr>
            <a:endParaRPr lang="en-US" kern="0" dirty="0" smtClean="0">
              <a:ea typeface="ＭＳ Ｐゴシック" pitchFamily="34" charset="-128"/>
            </a:endParaRPr>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r>
              <a:rPr lang="en-US" dirty="0"/>
              <a:t>CREATE PROCEDURE </a:t>
            </a:r>
            <a:r>
              <a:rPr lang="en-US" dirty="0" err="1"/>
              <a:t>doiterate</a:t>
            </a:r>
            <a:r>
              <a:rPr lang="en-US" dirty="0"/>
              <a:t>(p1 INT)</a:t>
            </a:r>
          </a:p>
          <a:p>
            <a:r>
              <a:rPr lang="en-US" dirty="0"/>
              <a:t>BEGIN</a:t>
            </a:r>
          </a:p>
          <a:p>
            <a:r>
              <a:rPr lang="en-US" dirty="0"/>
              <a:t>  label1: LOOP</a:t>
            </a:r>
          </a:p>
          <a:p>
            <a:r>
              <a:rPr lang="en-US" dirty="0"/>
              <a:t>    SET p1 = p1 + 1;</a:t>
            </a:r>
          </a:p>
          <a:p>
            <a:r>
              <a:rPr lang="en-US" dirty="0"/>
              <a:t>    IF p1 &lt; 10 THEN</a:t>
            </a:r>
          </a:p>
          <a:p>
            <a:r>
              <a:rPr lang="en-US" dirty="0"/>
              <a:t>      ITERATE label1;</a:t>
            </a:r>
          </a:p>
          <a:p>
            <a:r>
              <a:rPr lang="en-US" dirty="0"/>
              <a:t>    END IF;</a:t>
            </a:r>
          </a:p>
          <a:p>
            <a:r>
              <a:rPr lang="en-US" dirty="0"/>
              <a:t>    LEAVE label1;</a:t>
            </a:r>
          </a:p>
          <a:p>
            <a:r>
              <a:rPr lang="en-US" dirty="0"/>
              <a:t>  END LOOP label1;</a:t>
            </a:r>
          </a:p>
          <a:p>
            <a:r>
              <a:rPr lang="en-US" dirty="0"/>
              <a:t>  SET @x = p1;</a:t>
            </a:r>
          </a:p>
          <a:p>
            <a:r>
              <a:rPr lang="en-US" dirty="0"/>
              <a:t>END;</a:t>
            </a:r>
          </a:p>
        </p:txBody>
      </p:sp>
    </p:spTree>
    <p:extLst>
      <p:ext uri="{BB962C8B-B14F-4D97-AF65-F5344CB8AC3E}">
        <p14:creationId xmlns:p14="http://schemas.microsoft.com/office/powerpoint/2010/main" val="887504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MySQL</a:t>
            </a:r>
            <a:r>
              <a:rPr lang="en-IN" b="1" dirty="0" smtClean="0"/>
              <a:t> : LOOP Statement</a:t>
            </a:r>
            <a:endParaRPr lang="en-IN" dirty="0"/>
          </a:p>
        </p:txBody>
      </p:sp>
      <p:sp>
        <p:nvSpPr>
          <p:cNvPr id="3" name="Content Placeholder 2"/>
          <p:cNvSpPr>
            <a:spLocks noGrp="1"/>
          </p:cNvSpPr>
          <p:nvPr>
            <p:ph idx="1"/>
          </p:nvPr>
        </p:nvSpPr>
        <p:spPr/>
        <p:txBody>
          <a:bodyPr>
            <a:normAutofit/>
          </a:bodyPr>
          <a:lstStyle/>
          <a:p>
            <a:r>
              <a:rPr lang="en-IN" sz="2200" dirty="0" smtClean="0"/>
              <a:t>LOOP is used to create repeated execution of the statement list. </a:t>
            </a:r>
          </a:p>
          <a:p>
            <a:r>
              <a:rPr lang="en-IN" sz="2200" dirty="0" smtClean="0"/>
              <a:t>LOOP syntax :</a:t>
            </a:r>
          </a:p>
          <a:p>
            <a:pPr lvl="2">
              <a:buNone/>
            </a:pPr>
            <a:r>
              <a:rPr lang="en-IN" sz="1600" dirty="0" smtClean="0">
                <a:latin typeface="Consolas" pitchFamily="49" charset="0"/>
                <a:cs typeface="Consolas" pitchFamily="49" charset="0"/>
              </a:rPr>
              <a:t>[</a:t>
            </a:r>
            <a:r>
              <a:rPr lang="en-IN" sz="1600" dirty="0" err="1" smtClean="0">
                <a:latin typeface="Consolas" pitchFamily="49" charset="0"/>
                <a:cs typeface="Consolas" pitchFamily="49" charset="0"/>
              </a:rPr>
              <a:t>begin_label</a:t>
            </a:r>
            <a:r>
              <a:rPr lang="en-IN" sz="1600" dirty="0" smtClean="0">
                <a:latin typeface="Consolas" pitchFamily="49" charset="0"/>
                <a:cs typeface="Consolas" pitchFamily="49" charset="0"/>
              </a:rPr>
              <a:t>:] </a:t>
            </a:r>
          </a:p>
          <a:p>
            <a:pPr lvl="2">
              <a:buNone/>
            </a:pPr>
            <a:r>
              <a:rPr lang="en-IN" sz="1600" dirty="0" smtClean="0">
                <a:latin typeface="Consolas" pitchFamily="49" charset="0"/>
                <a:cs typeface="Consolas" pitchFamily="49" charset="0"/>
              </a:rPr>
              <a:t>LOOP </a:t>
            </a:r>
          </a:p>
          <a:p>
            <a:pPr lvl="2">
              <a:buNone/>
            </a:pPr>
            <a:r>
              <a:rPr lang="en-IN" sz="1600" dirty="0" err="1" smtClean="0">
                <a:latin typeface="Consolas" pitchFamily="49" charset="0"/>
                <a:cs typeface="Consolas" pitchFamily="49" charset="0"/>
              </a:rPr>
              <a:t>statement_list</a:t>
            </a:r>
            <a:r>
              <a:rPr lang="en-IN" sz="1600" dirty="0" smtClean="0">
                <a:latin typeface="Consolas" pitchFamily="49" charset="0"/>
                <a:cs typeface="Consolas" pitchFamily="49" charset="0"/>
              </a:rPr>
              <a:t> </a:t>
            </a:r>
          </a:p>
          <a:p>
            <a:pPr lvl="2">
              <a:buNone/>
            </a:pPr>
            <a:r>
              <a:rPr lang="en-IN" sz="1600" dirty="0" smtClean="0">
                <a:latin typeface="Consolas" pitchFamily="49" charset="0"/>
                <a:cs typeface="Consolas" pitchFamily="49" charset="0"/>
              </a:rPr>
              <a:t>END LOOP </a:t>
            </a:r>
          </a:p>
          <a:p>
            <a:pPr lvl="2">
              <a:buNone/>
            </a:pPr>
            <a:r>
              <a:rPr lang="en-IN" sz="1600" dirty="0" smtClean="0">
                <a:latin typeface="Consolas" pitchFamily="49" charset="0"/>
                <a:cs typeface="Consolas" pitchFamily="49" charset="0"/>
              </a:rPr>
              <a:t>[</a:t>
            </a:r>
            <a:r>
              <a:rPr lang="en-IN" sz="1600" dirty="0" err="1" smtClean="0">
                <a:latin typeface="Consolas" pitchFamily="49" charset="0"/>
                <a:cs typeface="Consolas" pitchFamily="49" charset="0"/>
              </a:rPr>
              <a:t>end_label</a:t>
            </a:r>
            <a:r>
              <a:rPr lang="en-IN" sz="1600" dirty="0" smtClean="0">
                <a:latin typeface="Consolas" pitchFamily="49" charset="0"/>
                <a:cs typeface="Consolas" pitchFamily="49" charset="0"/>
              </a:rPr>
              <a:t>]</a:t>
            </a:r>
          </a:p>
          <a:p>
            <a:r>
              <a:rPr lang="en-IN" sz="2200" dirty="0" err="1" smtClean="0"/>
              <a:t>Statement_list</a:t>
            </a:r>
            <a:r>
              <a:rPr lang="en-IN" sz="2200" dirty="0" smtClean="0"/>
              <a:t> consists one or more statements, each statement terminated by a semicolon (;). </a:t>
            </a:r>
          </a:p>
          <a:p>
            <a:r>
              <a:rPr lang="en-IN" sz="2200" dirty="0" smtClean="0"/>
              <a:t>the statements within the loop are repeated until the loop is terminated. </a:t>
            </a:r>
          </a:p>
          <a:p>
            <a:r>
              <a:rPr lang="en-IN" sz="2200" dirty="0" smtClean="0"/>
              <a:t>Usually </a:t>
            </a:r>
            <a:r>
              <a:rPr lang="en-IN" sz="2200" b="1" dirty="0" smtClean="0"/>
              <a:t>LEAVE</a:t>
            </a:r>
            <a:r>
              <a:rPr lang="en-IN" sz="2200" dirty="0" smtClean="0"/>
              <a:t> statement is used to exit the loop construct.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sz="2200" dirty="0" smtClean="0"/>
              <a:t>In the following procedure rows will be inserted in 'number' table until x is less than num (number supplied by the user through IN parameter). A random number will be stored every time.</a:t>
            </a:r>
          </a:p>
          <a:p>
            <a:pPr lvl="1">
              <a:buNone/>
            </a:pPr>
            <a:r>
              <a:rPr lang="en-IN" sz="1600" dirty="0" smtClean="0">
                <a:latin typeface="Consolas" pitchFamily="49" charset="0"/>
                <a:cs typeface="Consolas" pitchFamily="49" charset="0"/>
              </a:rPr>
              <a:t>CREATE PROCEDURE  </a:t>
            </a:r>
            <a:r>
              <a:rPr lang="en-IN" sz="1600" dirty="0" smtClean="0">
                <a:latin typeface="Consolas" pitchFamily="49" charset="0"/>
                <a:cs typeface="Consolas" pitchFamily="49" charset="0"/>
              </a:rPr>
              <a:t>my_proc_LOOP2 </a:t>
            </a:r>
            <a:r>
              <a:rPr lang="en-IN" sz="1600" dirty="0" smtClean="0">
                <a:latin typeface="Consolas" pitchFamily="49" charset="0"/>
                <a:cs typeface="Consolas" pitchFamily="49" charset="0"/>
              </a:rPr>
              <a:t>(IN num INT) </a:t>
            </a:r>
          </a:p>
          <a:p>
            <a:pPr lvl="1">
              <a:buNone/>
            </a:pPr>
            <a:r>
              <a:rPr lang="en-IN" sz="1600" dirty="0" smtClean="0">
                <a:latin typeface="Consolas" pitchFamily="49" charset="0"/>
                <a:cs typeface="Consolas" pitchFamily="49" charset="0"/>
              </a:rPr>
              <a:t>BEGIN </a:t>
            </a:r>
          </a:p>
          <a:p>
            <a:pPr lvl="1">
              <a:buNone/>
            </a:pPr>
            <a:r>
              <a:rPr lang="en-IN" sz="1600" dirty="0" smtClean="0">
                <a:latin typeface="Consolas" pitchFamily="49" charset="0"/>
                <a:cs typeface="Consolas" pitchFamily="49" charset="0"/>
              </a:rPr>
              <a:t>DECLARE x INT; </a:t>
            </a:r>
          </a:p>
          <a:p>
            <a:pPr lvl="1">
              <a:buNone/>
            </a:pPr>
            <a:r>
              <a:rPr lang="en-IN" sz="1600" dirty="0" smtClean="0">
                <a:latin typeface="Consolas" pitchFamily="49" charset="0"/>
                <a:cs typeface="Consolas" pitchFamily="49" charset="0"/>
              </a:rPr>
              <a:t>SET x = 0; </a:t>
            </a:r>
          </a:p>
          <a:p>
            <a:pPr lvl="1">
              <a:buNone/>
            </a:pPr>
            <a:r>
              <a:rPr lang="en-IN" sz="1600" dirty="0" err="1" smtClean="0">
                <a:latin typeface="Consolas" pitchFamily="49" charset="0"/>
                <a:cs typeface="Consolas" pitchFamily="49" charset="0"/>
              </a:rPr>
              <a:t>loop_label</a:t>
            </a:r>
            <a:r>
              <a:rPr lang="en-IN" sz="1600" dirty="0" smtClean="0">
                <a:latin typeface="Consolas" pitchFamily="49" charset="0"/>
                <a:cs typeface="Consolas" pitchFamily="49" charset="0"/>
              </a:rPr>
              <a:t>: LOOP </a:t>
            </a:r>
          </a:p>
          <a:p>
            <a:pPr lvl="1">
              <a:buNone/>
            </a:pPr>
            <a:r>
              <a:rPr lang="en-IN" sz="1600" dirty="0" smtClean="0">
                <a:latin typeface="Consolas" pitchFamily="49" charset="0"/>
                <a:cs typeface="Consolas" pitchFamily="49" charset="0"/>
              </a:rPr>
              <a:t>INSERT INTO </a:t>
            </a:r>
            <a:r>
              <a:rPr lang="en-IN" sz="1600" dirty="0" smtClean="0">
                <a:latin typeface="Consolas" pitchFamily="49" charset="0"/>
                <a:cs typeface="Consolas" pitchFamily="49" charset="0"/>
              </a:rPr>
              <a:t>t1</a:t>
            </a:r>
            <a:r>
              <a:rPr lang="en-IN" sz="1600" dirty="0" smtClean="0">
                <a:latin typeface="Consolas" pitchFamily="49" charset="0"/>
                <a:cs typeface="Consolas" pitchFamily="49" charset="0"/>
              </a:rPr>
              <a:t> </a:t>
            </a:r>
            <a:r>
              <a:rPr lang="en-IN" sz="1600" dirty="0" smtClean="0">
                <a:latin typeface="Consolas" pitchFamily="49" charset="0"/>
                <a:cs typeface="Consolas" pitchFamily="49" charset="0"/>
              </a:rPr>
              <a:t>VALUES (rand()); </a:t>
            </a:r>
          </a:p>
          <a:p>
            <a:pPr lvl="1">
              <a:buNone/>
            </a:pPr>
            <a:r>
              <a:rPr lang="en-IN" sz="1600" dirty="0" smtClean="0">
                <a:latin typeface="Consolas" pitchFamily="49" charset="0"/>
                <a:cs typeface="Consolas" pitchFamily="49" charset="0"/>
              </a:rPr>
              <a:t>SET x = x + 1; </a:t>
            </a:r>
          </a:p>
          <a:p>
            <a:pPr lvl="1">
              <a:buNone/>
            </a:pPr>
            <a:r>
              <a:rPr lang="en-IN" sz="1600" dirty="0" smtClean="0">
                <a:latin typeface="Consolas" pitchFamily="49" charset="0"/>
                <a:cs typeface="Consolas" pitchFamily="49" charset="0"/>
              </a:rPr>
              <a:t>IF x &gt;= num </a:t>
            </a:r>
          </a:p>
          <a:p>
            <a:pPr lvl="1">
              <a:buNone/>
            </a:pPr>
            <a:r>
              <a:rPr lang="en-IN" sz="1600" dirty="0" smtClean="0">
                <a:latin typeface="Consolas" pitchFamily="49" charset="0"/>
                <a:cs typeface="Consolas" pitchFamily="49" charset="0"/>
              </a:rPr>
              <a:t>THEN </a:t>
            </a:r>
          </a:p>
          <a:p>
            <a:pPr lvl="1">
              <a:buNone/>
            </a:pPr>
            <a:r>
              <a:rPr lang="en-IN" sz="1600" dirty="0" smtClean="0">
                <a:latin typeface="Consolas" pitchFamily="49" charset="0"/>
                <a:cs typeface="Consolas" pitchFamily="49" charset="0"/>
              </a:rPr>
              <a:t>LEAVE </a:t>
            </a:r>
            <a:r>
              <a:rPr lang="en-IN" sz="1600" dirty="0" err="1" smtClean="0">
                <a:latin typeface="Consolas" pitchFamily="49" charset="0"/>
                <a:cs typeface="Consolas" pitchFamily="49" charset="0"/>
              </a:rPr>
              <a:t>loop_label</a:t>
            </a:r>
            <a:r>
              <a:rPr lang="en-IN" sz="1600" dirty="0" smtClean="0">
                <a:latin typeface="Consolas" pitchFamily="49" charset="0"/>
                <a:cs typeface="Consolas" pitchFamily="49" charset="0"/>
              </a:rPr>
              <a:t>; </a:t>
            </a:r>
          </a:p>
          <a:p>
            <a:pPr lvl="1">
              <a:buNone/>
            </a:pPr>
            <a:r>
              <a:rPr lang="en-IN" sz="1600" dirty="0" smtClean="0">
                <a:latin typeface="Consolas" pitchFamily="49" charset="0"/>
                <a:cs typeface="Consolas" pitchFamily="49" charset="0"/>
              </a:rPr>
              <a:t>END IF; </a:t>
            </a:r>
          </a:p>
          <a:p>
            <a:pPr lvl="1">
              <a:buNone/>
            </a:pPr>
            <a:r>
              <a:rPr lang="en-IN" sz="1600" dirty="0" smtClean="0">
                <a:latin typeface="Consolas" pitchFamily="49" charset="0"/>
                <a:cs typeface="Consolas" pitchFamily="49" charset="0"/>
              </a:rPr>
              <a:t>END LOOP; </a:t>
            </a:r>
          </a:p>
          <a:p>
            <a:pPr lvl="1">
              <a:buNone/>
            </a:pPr>
            <a:r>
              <a:rPr lang="en-IN" sz="1600" dirty="0" smtClean="0">
                <a:latin typeface="Consolas" pitchFamily="49" charset="0"/>
                <a:cs typeface="Consolas" pitchFamily="49" charset="0"/>
              </a:rPr>
              <a:t>END</a:t>
            </a:r>
            <a:endParaRPr lang="en-IN" sz="16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MySQL</a:t>
            </a:r>
            <a:r>
              <a:rPr lang="en-IN" b="1" dirty="0" smtClean="0"/>
              <a:t> : REPEAT Statement</a:t>
            </a:r>
            <a:endParaRPr lang="en-IN" dirty="0"/>
          </a:p>
        </p:txBody>
      </p:sp>
      <p:sp>
        <p:nvSpPr>
          <p:cNvPr id="3" name="Content Placeholder 2"/>
          <p:cNvSpPr>
            <a:spLocks noGrp="1"/>
          </p:cNvSpPr>
          <p:nvPr>
            <p:ph idx="1"/>
          </p:nvPr>
        </p:nvSpPr>
        <p:spPr/>
        <p:txBody>
          <a:bodyPr>
            <a:normAutofit/>
          </a:bodyPr>
          <a:lstStyle/>
          <a:p>
            <a:r>
              <a:rPr lang="en-IN" sz="2200" dirty="0" smtClean="0"/>
              <a:t>The REPEAT statement executes the statement(s) repeatedly as long as the condition is true. The condition is checked every time at the end of the statements.</a:t>
            </a:r>
          </a:p>
          <a:p>
            <a:pPr lvl="2">
              <a:buNone/>
            </a:pPr>
            <a:r>
              <a:rPr lang="en-IN" sz="1600" dirty="0" smtClean="0">
                <a:latin typeface="Consolas" pitchFamily="49" charset="0"/>
                <a:cs typeface="Consolas" pitchFamily="49" charset="0"/>
              </a:rPr>
              <a:t>[</a:t>
            </a:r>
            <a:r>
              <a:rPr lang="en-IN" sz="1600" dirty="0" err="1" smtClean="0">
                <a:latin typeface="Consolas" pitchFamily="49" charset="0"/>
                <a:cs typeface="Consolas" pitchFamily="49" charset="0"/>
              </a:rPr>
              <a:t>begin_label</a:t>
            </a:r>
            <a:r>
              <a:rPr lang="en-IN" sz="1600" dirty="0" smtClean="0">
                <a:latin typeface="Consolas" pitchFamily="49" charset="0"/>
                <a:cs typeface="Consolas" pitchFamily="49" charset="0"/>
              </a:rPr>
              <a:t>:] </a:t>
            </a:r>
          </a:p>
          <a:p>
            <a:pPr lvl="2">
              <a:buNone/>
            </a:pPr>
            <a:r>
              <a:rPr lang="en-IN" sz="1600" dirty="0" smtClean="0">
                <a:latin typeface="Consolas" pitchFamily="49" charset="0"/>
                <a:cs typeface="Consolas" pitchFamily="49" charset="0"/>
              </a:rPr>
              <a:t>REPEAT </a:t>
            </a:r>
          </a:p>
          <a:p>
            <a:pPr lvl="2">
              <a:buNone/>
            </a:pPr>
            <a:r>
              <a:rPr lang="en-IN" sz="1600" dirty="0" err="1" smtClean="0">
                <a:latin typeface="Consolas" pitchFamily="49" charset="0"/>
                <a:cs typeface="Consolas" pitchFamily="49" charset="0"/>
              </a:rPr>
              <a:t>statement_list</a:t>
            </a:r>
            <a:r>
              <a:rPr lang="en-IN" sz="1600" dirty="0" smtClean="0">
                <a:latin typeface="Consolas" pitchFamily="49" charset="0"/>
                <a:cs typeface="Consolas" pitchFamily="49" charset="0"/>
              </a:rPr>
              <a:t> </a:t>
            </a:r>
          </a:p>
          <a:p>
            <a:pPr lvl="2">
              <a:buNone/>
            </a:pPr>
            <a:r>
              <a:rPr lang="en-IN" sz="1600" dirty="0" smtClean="0">
                <a:latin typeface="Consolas" pitchFamily="49" charset="0"/>
                <a:cs typeface="Consolas" pitchFamily="49" charset="0"/>
              </a:rPr>
              <a:t>UNTIL </a:t>
            </a:r>
            <a:r>
              <a:rPr lang="en-IN" sz="1600" dirty="0" err="1" smtClean="0">
                <a:latin typeface="Consolas" pitchFamily="49" charset="0"/>
                <a:cs typeface="Consolas" pitchFamily="49" charset="0"/>
              </a:rPr>
              <a:t>search_condition</a:t>
            </a:r>
            <a:r>
              <a:rPr lang="en-IN" sz="1600" dirty="0" smtClean="0">
                <a:latin typeface="Consolas" pitchFamily="49" charset="0"/>
                <a:cs typeface="Consolas" pitchFamily="49" charset="0"/>
              </a:rPr>
              <a:t> </a:t>
            </a:r>
          </a:p>
          <a:p>
            <a:pPr lvl="2">
              <a:buNone/>
            </a:pPr>
            <a:r>
              <a:rPr lang="en-IN" sz="1600" dirty="0" smtClean="0">
                <a:latin typeface="Consolas" pitchFamily="49" charset="0"/>
                <a:cs typeface="Consolas" pitchFamily="49" charset="0"/>
              </a:rPr>
              <a:t>END </a:t>
            </a:r>
          </a:p>
          <a:p>
            <a:pPr lvl="2">
              <a:buNone/>
            </a:pPr>
            <a:r>
              <a:rPr lang="en-IN" sz="1600" dirty="0" smtClean="0">
                <a:latin typeface="Consolas" pitchFamily="49" charset="0"/>
                <a:cs typeface="Consolas" pitchFamily="49" charset="0"/>
              </a:rPr>
              <a:t>REPEAT </a:t>
            </a:r>
          </a:p>
          <a:p>
            <a:pPr lvl="2">
              <a:buNone/>
            </a:pPr>
            <a:r>
              <a:rPr lang="en-IN" sz="1600" dirty="0" smtClean="0">
                <a:latin typeface="Consolas" pitchFamily="49" charset="0"/>
                <a:cs typeface="Consolas" pitchFamily="49" charset="0"/>
              </a:rPr>
              <a:t>[</a:t>
            </a:r>
            <a:r>
              <a:rPr lang="en-IN" sz="1600" dirty="0" err="1" smtClean="0">
                <a:latin typeface="Consolas" pitchFamily="49" charset="0"/>
                <a:cs typeface="Consolas" pitchFamily="49" charset="0"/>
              </a:rPr>
              <a:t>end_label</a:t>
            </a:r>
            <a:r>
              <a:rPr lang="en-IN" sz="1600" dirty="0" smtClean="0">
                <a:latin typeface="Consolas" pitchFamily="49" charset="0"/>
                <a:cs typeface="Consolas" pitchFamily="49" charset="0"/>
              </a:rPr>
              <a:t>]</a:t>
            </a:r>
          </a:p>
          <a:p>
            <a:endParaRPr lang="en-IN" sz="18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55000" lnSpcReduction="20000"/>
          </a:bodyPr>
          <a:lstStyle/>
          <a:p>
            <a:r>
              <a:rPr lang="en-US" dirty="0" err="1" smtClean="0"/>
              <a:t>mysql</a:t>
            </a:r>
            <a:r>
              <a:rPr lang="en-US" dirty="0"/>
              <a:t>&gt; delimiter //</a:t>
            </a:r>
          </a:p>
          <a:p>
            <a:endParaRPr lang="en-US" dirty="0"/>
          </a:p>
          <a:p>
            <a:r>
              <a:rPr lang="en-US" dirty="0" err="1"/>
              <a:t>mysql</a:t>
            </a:r>
            <a:r>
              <a:rPr lang="en-US" dirty="0"/>
              <a:t>&gt; CREATE PROCEDURE </a:t>
            </a:r>
            <a:r>
              <a:rPr lang="en-US" dirty="0" err="1"/>
              <a:t>dorepeat</a:t>
            </a:r>
            <a:r>
              <a:rPr lang="en-US" dirty="0"/>
              <a:t>(p1 INT)</a:t>
            </a:r>
          </a:p>
          <a:p>
            <a:r>
              <a:rPr lang="en-US" dirty="0"/>
              <a:t>    -&gt; BEGIN</a:t>
            </a:r>
          </a:p>
          <a:p>
            <a:r>
              <a:rPr lang="en-US" dirty="0"/>
              <a:t>    -&gt;   SET @x = 0;</a:t>
            </a:r>
          </a:p>
          <a:p>
            <a:r>
              <a:rPr lang="en-US" dirty="0"/>
              <a:t>    -&gt;   REPEAT</a:t>
            </a:r>
          </a:p>
          <a:p>
            <a:r>
              <a:rPr lang="en-US" dirty="0"/>
              <a:t>    -&gt;     SET @x = @x + 1;</a:t>
            </a:r>
          </a:p>
          <a:p>
            <a:r>
              <a:rPr lang="en-US" dirty="0"/>
              <a:t>    -&gt;   UNTIL @x &gt; p1 END REPEAT;</a:t>
            </a:r>
          </a:p>
          <a:p>
            <a:r>
              <a:rPr lang="en-US" dirty="0"/>
              <a:t>    -&gt; END</a:t>
            </a:r>
          </a:p>
          <a:p>
            <a:r>
              <a:rPr lang="en-US" dirty="0"/>
              <a:t>    -&gt; //</a:t>
            </a:r>
          </a:p>
          <a:p>
            <a:r>
              <a:rPr lang="en-US" dirty="0"/>
              <a:t>Query OK, 0 rows affected (0.00 sec)</a:t>
            </a:r>
          </a:p>
          <a:p>
            <a:endParaRPr lang="en-US" dirty="0"/>
          </a:p>
          <a:p>
            <a:r>
              <a:rPr lang="en-US" dirty="0" err="1"/>
              <a:t>mysql</a:t>
            </a:r>
            <a:r>
              <a:rPr lang="en-US" dirty="0"/>
              <a:t>&gt; CALL </a:t>
            </a:r>
            <a:r>
              <a:rPr lang="en-US" dirty="0" err="1"/>
              <a:t>dorepeat</a:t>
            </a:r>
            <a:r>
              <a:rPr lang="en-US" dirty="0"/>
              <a:t>(1000)//</a:t>
            </a:r>
          </a:p>
          <a:p>
            <a:r>
              <a:rPr lang="en-US" dirty="0"/>
              <a:t>Query OK, 0 rows affected (0.00 sec)</a:t>
            </a:r>
          </a:p>
          <a:p>
            <a:endParaRPr lang="en-US" dirty="0"/>
          </a:p>
          <a:p>
            <a:r>
              <a:rPr lang="en-US" dirty="0" err="1"/>
              <a:t>mysql</a:t>
            </a:r>
            <a:r>
              <a:rPr lang="en-US" dirty="0"/>
              <a:t>&gt; SELECT @x//</a:t>
            </a:r>
          </a:p>
          <a:p>
            <a:r>
              <a:rPr lang="en-US" dirty="0"/>
              <a:t>+------+</a:t>
            </a:r>
          </a:p>
          <a:p>
            <a:r>
              <a:rPr lang="en-US" dirty="0"/>
              <a:t>| @x   |</a:t>
            </a:r>
          </a:p>
          <a:p>
            <a:r>
              <a:rPr lang="en-US" dirty="0"/>
              <a:t>+------+</a:t>
            </a:r>
          </a:p>
          <a:p>
            <a:r>
              <a:rPr lang="en-US" dirty="0"/>
              <a:t>| 1001 |</a:t>
            </a:r>
          </a:p>
          <a:p>
            <a:r>
              <a:rPr lang="en-US" dirty="0"/>
              <a:t>+------+</a:t>
            </a:r>
          </a:p>
          <a:p>
            <a:r>
              <a:rPr lang="en-US" dirty="0"/>
              <a:t>1 row in set (0.00 sec)</a:t>
            </a:r>
          </a:p>
        </p:txBody>
      </p:sp>
    </p:spTree>
    <p:extLst>
      <p:ext uri="{BB962C8B-B14F-4D97-AF65-F5344CB8AC3E}">
        <p14:creationId xmlns:p14="http://schemas.microsoft.com/office/powerpoint/2010/main" val="10613663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MySQL</a:t>
            </a:r>
            <a:r>
              <a:rPr lang="en-IN" b="1" dirty="0" smtClean="0"/>
              <a:t> : WHILE Statement</a:t>
            </a:r>
            <a:endParaRPr lang="en-IN" dirty="0"/>
          </a:p>
        </p:txBody>
      </p:sp>
      <p:sp>
        <p:nvSpPr>
          <p:cNvPr id="3" name="Content Placeholder 2"/>
          <p:cNvSpPr>
            <a:spLocks noGrp="1"/>
          </p:cNvSpPr>
          <p:nvPr>
            <p:ph idx="1"/>
          </p:nvPr>
        </p:nvSpPr>
        <p:spPr/>
        <p:txBody>
          <a:bodyPr/>
          <a:lstStyle/>
          <a:p>
            <a:r>
              <a:rPr lang="en-IN" dirty="0" smtClean="0"/>
              <a:t>The WHILE statement executes the statement(s) as long as the condition is true. The condition is checked every time at the beginning of the loop. </a:t>
            </a:r>
          </a:p>
          <a:p>
            <a:r>
              <a:rPr lang="en-IN" dirty="0" smtClean="0"/>
              <a:t>Each statement is terminated by a semicolon (;). </a:t>
            </a:r>
          </a:p>
          <a:p>
            <a:pPr lvl="1">
              <a:buNone/>
            </a:pPr>
            <a:r>
              <a:rPr lang="en-IN" sz="1800" dirty="0" smtClean="0">
                <a:latin typeface="Consolas" pitchFamily="49" charset="0"/>
                <a:cs typeface="Consolas" pitchFamily="49" charset="0"/>
              </a:rPr>
              <a:t>[</a:t>
            </a:r>
            <a:r>
              <a:rPr lang="en-IN" sz="1800" dirty="0" err="1" smtClean="0">
                <a:latin typeface="Consolas" pitchFamily="49" charset="0"/>
                <a:cs typeface="Consolas" pitchFamily="49" charset="0"/>
              </a:rPr>
              <a:t>begin_label</a:t>
            </a:r>
            <a:r>
              <a:rPr lang="en-IN" sz="1800" dirty="0" smtClean="0">
                <a:latin typeface="Consolas" pitchFamily="49" charset="0"/>
                <a:cs typeface="Consolas" pitchFamily="49" charset="0"/>
              </a:rPr>
              <a:t>:] WHILE </a:t>
            </a:r>
            <a:r>
              <a:rPr lang="en-IN" sz="1800" dirty="0" err="1" smtClean="0">
                <a:latin typeface="Consolas" pitchFamily="49" charset="0"/>
                <a:cs typeface="Consolas" pitchFamily="49" charset="0"/>
              </a:rPr>
              <a:t>search_condition</a:t>
            </a:r>
            <a:r>
              <a:rPr lang="en-IN" sz="1800" dirty="0" smtClean="0">
                <a:latin typeface="Consolas" pitchFamily="49" charset="0"/>
                <a:cs typeface="Consolas" pitchFamily="49" charset="0"/>
              </a:rPr>
              <a:t> DO </a:t>
            </a:r>
          </a:p>
          <a:p>
            <a:pPr lvl="1">
              <a:buNone/>
            </a:pPr>
            <a:r>
              <a:rPr lang="en-IN" sz="1800" dirty="0" err="1" smtClean="0">
                <a:latin typeface="Consolas" pitchFamily="49" charset="0"/>
                <a:cs typeface="Consolas" pitchFamily="49" charset="0"/>
              </a:rPr>
              <a:t>statement_list</a:t>
            </a:r>
            <a:endParaRPr lang="en-IN" sz="1800" dirty="0" smtClean="0">
              <a:latin typeface="Consolas" pitchFamily="49" charset="0"/>
              <a:cs typeface="Consolas" pitchFamily="49" charset="0"/>
            </a:endParaRPr>
          </a:p>
          <a:p>
            <a:pPr lvl="1">
              <a:buNone/>
            </a:pPr>
            <a:r>
              <a:rPr lang="en-IN" sz="1800" dirty="0" smtClean="0">
                <a:latin typeface="Consolas" pitchFamily="49" charset="0"/>
                <a:cs typeface="Consolas" pitchFamily="49" charset="0"/>
              </a:rPr>
              <a:t>END WHILE [</a:t>
            </a:r>
            <a:r>
              <a:rPr lang="en-IN" sz="1800" dirty="0" err="1" smtClean="0">
                <a:latin typeface="Consolas" pitchFamily="49" charset="0"/>
                <a:cs typeface="Consolas" pitchFamily="49" charset="0"/>
              </a:rPr>
              <a:t>end_label</a:t>
            </a:r>
            <a:r>
              <a:rPr lang="en-IN" sz="1800" dirty="0" smtClean="0">
                <a:latin typeface="Consolas" pitchFamily="49" charset="0"/>
                <a:cs typeface="Consolas" pitchFamily="49" charset="0"/>
              </a:rPr>
              <a:t>]</a:t>
            </a:r>
            <a:endParaRPr lang="en-IN" sz="18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sz="2200" dirty="0" smtClean="0"/>
              <a:t>Odd numbers are numbers that cannot be divided exactly by 2. In the following procedure an user passes a number through IN parameter and make a sum of odd numbers between 1 and that particular number.</a:t>
            </a:r>
          </a:p>
          <a:p>
            <a:pPr lvl="1">
              <a:buNone/>
            </a:pPr>
            <a:r>
              <a:rPr lang="en-IN" sz="1700" dirty="0" smtClean="0">
                <a:latin typeface="Consolas" pitchFamily="49" charset="0"/>
                <a:cs typeface="Consolas" pitchFamily="49" charset="0"/>
              </a:rPr>
              <a:t>CREATE PROCEDURE </a:t>
            </a:r>
            <a:r>
              <a:rPr lang="en-IN" sz="1700" dirty="0" err="1" smtClean="0">
                <a:latin typeface="Consolas" pitchFamily="49" charset="0"/>
                <a:cs typeface="Consolas" pitchFamily="49" charset="0"/>
              </a:rPr>
              <a:t>my_proc_WHILE</a:t>
            </a:r>
            <a:r>
              <a:rPr lang="en-IN" sz="1700" dirty="0" smtClean="0">
                <a:latin typeface="Consolas" pitchFamily="49" charset="0"/>
                <a:cs typeface="Consolas" pitchFamily="49" charset="0"/>
              </a:rPr>
              <a:t>(IN n INT) </a:t>
            </a:r>
          </a:p>
          <a:p>
            <a:pPr lvl="1">
              <a:buNone/>
            </a:pPr>
            <a:r>
              <a:rPr lang="en-IN" sz="1700" dirty="0" smtClean="0">
                <a:latin typeface="Consolas" pitchFamily="49" charset="0"/>
                <a:cs typeface="Consolas" pitchFamily="49" charset="0"/>
              </a:rPr>
              <a:t>BEGIN </a:t>
            </a:r>
          </a:p>
          <a:p>
            <a:pPr lvl="1">
              <a:buNone/>
            </a:pPr>
            <a:r>
              <a:rPr lang="en-IN" sz="1700" dirty="0" smtClean="0">
                <a:latin typeface="Consolas" pitchFamily="49" charset="0"/>
                <a:cs typeface="Consolas" pitchFamily="49" charset="0"/>
              </a:rPr>
              <a:t>SET @sum = 0; </a:t>
            </a:r>
          </a:p>
          <a:p>
            <a:pPr lvl="1">
              <a:buNone/>
            </a:pPr>
            <a:r>
              <a:rPr lang="en-IN" sz="1700" dirty="0" smtClean="0">
                <a:latin typeface="Consolas" pitchFamily="49" charset="0"/>
                <a:cs typeface="Consolas" pitchFamily="49" charset="0"/>
              </a:rPr>
              <a:t>SET @x = 1; </a:t>
            </a:r>
          </a:p>
          <a:p>
            <a:pPr lvl="1">
              <a:buNone/>
            </a:pPr>
            <a:r>
              <a:rPr lang="en-IN" sz="1700" dirty="0" smtClean="0">
                <a:latin typeface="Consolas" pitchFamily="49" charset="0"/>
                <a:cs typeface="Consolas" pitchFamily="49" charset="0"/>
              </a:rPr>
              <a:t>WHILE @x&lt;n </a:t>
            </a:r>
          </a:p>
          <a:p>
            <a:pPr lvl="1">
              <a:buNone/>
            </a:pPr>
            <a:r>
              <a:rPr lang="en-IN" sz="1700" dirty="0" smtClean="0">
                <a:latin typeface="Consolas" pitchFamily="49" charset="0"/>
                <a:cs typeface="Consolas" pitchFamily="49" charset="0"/>
              </a:rPr>
              <a:t>DO</a:t>
            </a:r>
            <a:br>
              <a:rPr lang="en-IN" sz="1700" dirty="0" smtClean="0">
                <a:latin typeface="Consolas" pitchFamily="49" charset="0"/>
                <a:cs typeface="Consolas" pitchFamily="49" charset="0"/>
              </a:rPr>
            </a:br>
            <a:r>
              <a:rPr lang="en-IN" sz="1700" dirty="0" smtClean="0">
                <a:latin typeface="Consolas" pitchFamily="49" charset="0"/>
                <a:cs typeface="Consolas" pitchFamily="49" charset="0"/>
              </a:rPr>
              <a:t>	IF mod(@x, 2) &lt;&gt; 0 THEN </a:t>
            </a:r>
          </a:p>
          <a:p>
            <a:pPr lvl="1">
              <a:buNone/>
            </a:pPr>
            <a:r>
              <a:rPr lang="en-IN" sz="1700" dirty="0" smtClean="0">
                <a:latin typeface="Consolas" pitchFamily="49" charset="0"/>
                <a:cs typeface="Consolas" pitchFamily="49" charset="0"/>
              </a:rPr>
              <a:t>SET @sum = @sum + @x; </a:t>
            </a:r>
          </a:p>
          <a:p>
            <a:pPr lvl="1">
              <a:buNone/>
            </a:pPr>
            <a:r>
              <a:rPr lang="en-IN" sz="1700" dirty="0" smtClean="0">
                <a:latin typeface="Consolas" pitchFamily="49" charset="0"/>
                <a:cs typeface="Consolas" pitchFamily="49" charset="0"/>
              </a:rPr>
              <a:t>END IF;</a:t>
            </a:r>
          </a:p>
          <a:p>
            <a:pPr lvl="1">
              <a:buNone/>
            </a:pPr>
            <a:r>
              <a:rPr lang="en-IN" sz="1700" dirty="0" smtClean="0">
                <a:latin typeface="Consolas" pitchFamily="49" charset="0"/>
                <a:cs typeface="Consolas" pitchFamily="49" charset="0"/>
              </a:rPr>
              <a:t>SET @x = @x + 1; </a:t>
            </a:r>
          </a:p>
          <a:p>
            <a:pPr lvl="1">
              <a:buNone/>
            </a:pPr>
            <a:r>
              <a:rPr lang="en-IN" sz="1700" dirty="0" smtClean="0">
                <a:latin typeface="Consolas" pitchFamily="49" charset="0"/>
                <a:cs typeface="Consolas" pitchFamily="49" charset="0"/>
              </a:rPr>
              <a:t>END WHILE; </a:t>
            </a:r>
          </a:p>
          <a:p>
            <a:pPr lvl="1">
              <a:buNone/>
            </a:pPr>
            <a:r>
              <a:rPr lang="en-IN" sz="1700" dirty="0" smtClean="0">
                <a:latin typeface="Consolas" pitchFamily="49" charset="0"/>
                <a:cs typeface="Consolas" pitchFamily="49" charset="0"/>
              </a:rPr>
              <a:t>END</a:t>
            </a:r>
            <a:endParaRPr lang="en-IN" sz="17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given procedure execute successfully ?</a:t>
            </a:r>
            <a:endParaRPr lang="en-IN" dirty="0"/>
          </a:p>
        </p:txBody>
      </p:sp>
      <p:sp>
        <p:nvSpPr>
          <p:cNvPr id="3" name="Content Placeholder 2"/>
          <p:cNvSpPr>
            <a:spLocks noGrp="1"/>
          </p:cNvSpPr>
          <p:nvPr>
            <p:ph idx="1"/>
          </p:nvPr>
        </p:nvSpPr>
        <p:spPr>
          <a:xfrm>
            <a:off x="179512" y="1639341"/>
            <a:ext cx="8507288" cy="2725763"/>
          </a:xfrm>
        </p:spPr>
        <p:txBody>
          <a:bodyPr>
            <a:normAutofit/>
          </a:bodyPr>
          <a:lstStyle/>
          <a:p>
            <a:pPr>
              <a:buNone/>
            </a:pPr>
            <a:r>
              <a:rPr lang="en-IN" sz="1600" dirty="0" err="1" smtClean="0">
                <a:latin typeface="Consolas" pitchFamily="49" charset="0"/>
                <a:cs typeface="Consolas" pitchFamily="49" charset="0"/>
              </a:rPr>
              <a:t>mysql</a:t>
            </a:r>
            <a:r>
              <a:rPr lang="en-IN" sz="1600" dirty="0" smtClean="0">
                <a:latin typeface="Consolas" pitchFamily="49" charset="0"/>
                <a:cs typeface="Consolas" pitchFamily="49" charset="0"/>
              </a:rPr>
              <a:t>&gt; CREATE TABLE t1 (s1 INT, PRIMARY KEY (s1));</a:t>
            </a:r>
          </a:p>
          <a:p>
            <a:pPr>
              <a:buNone/>
            </a:pPr>
            <a:r>
              <a:rPr lang="en-IN" sz="1600" dirty="0" err="1" smtClean="0">
                <a:latin typeface="Consolas" pitchFamily="49" charset="0"/>
                <a:cs typeface="Consolas" pitchFamily="49" charset="0"/>
              </a:rPr>
              <a:t>mysql</a:t>
            </a:r>
            <a:r>
              <a:rPr lang="en-IN" sz="1600" dirty="0" smtClean="0">
                <a:latin typeface="Consolas" pitchFamily="49" charset="0"/>
                <a:cs typeface="Consolas" pitchFamily="49" charset="0"/>
              </a:rPr>
              <a:t>&gt; CREATE PROCEDURE </a:t>
            </a:r>
            <a:r>
              <a:rPr lang="en-IN" sz="1600" dirty="0" err="1" smtClean="0">
                <a:latin typeface="Consolas" pitchFamily="49" charset="0"/>
                <a:cs typeface="Consolas" pitchFamily="49" charset="0"/>
              </a:rPr>
              <a:t>handlerdemo</a:t>
            </a:r>
            <a:r>
              <a:rPr lang="en-IN" sz="1600" dirty="0" smtClean="0">
                <a:latin typeface="Consolas" pitchFamily="49" charset="0"/>
                <a:cs typeface="Consolas" pitchFamily="49" charset="0"/>
              </a:rPr>
              <a:t> ()</a:t>
            </a:r>
          </a:p>
          <a:p>
            <a:pPr lvl="1">
              <a:buNone/>
            </a:pPr>
            <a:r>
              <a:rPr lang="en-IN" sz="1600" dirty="0" smtClean="0">
                <a:latin typeface="Consolas" pitchFamily="49" charset="0"/>
                <a:cs typeface="Consolas" pitchFamily="49" charset="0"/>
              </a:rPr>
              <a:t>-&gt; BEGIN  </a:t>
            </a:r>
          </a:p>
          <a:p>
            <a:pPr lvl="1">
              <a:buNone/>
            </a:pPr>
            <a:r>
              <a:rPr lang="en-IN" sz="1600" dirty="0" smtClean="0">
                <a:latin typeface="Consolas" pitchFamily="49" charset="0"/>
                <a:cs typeface="Consolas" pitchFamily="49" charset="0"/>
              </a:rPr>
              <a:t>-&gt; SET @x = 1; </a:t>
            </a:r>
          </a:p>
          <a:p>
            <a:pPr lvl="1">
              <a:buNone/>
            </a:pPr>
            <a:r>
              <a:rPr lang="en-IN" sz="1600" dirty="0" smtClean="0">
                <a:latin typeface="Consolas" pitchFamily="49" charset="0"/>
                <a:cs typeface="Consolas" pitchFamily="49" charset="0"/>
              </a:rPr>
              <a:t>-&gt; INSERT INTO t1 VALUES (1); </a:t>
            </a:r>
          </a:p>
          <a:p>
            <a:pPr lvl="1">
              <a:buNone/>
            </a:pPr>
            <a:r>
              <a:rPr lang="en-IN" sz="1600" dirty="0" smtClean="0">
                <a:latin typeface="Consolas" pitchFamily="49" charset="0"/>
                <a:cs typeface="Consolas" pitchFamily="49" charset="0"/>
              </a:rPr>
              <a:t>-&gt; SET @x = 2; </a:t>
            </a:r>
          </a:p>
          <a:p>
            <a:pPr lvl="1">
              <a:buNone/>
            </a:pPr>
            <a:r>
              <a:rPr lang="en-IN" sz="1600" dirty="0" smtClean="0">
                <a:latin typeface="Consolas" pitchFamily="49" charset="0"/>
                <a:cs typeface="Consolas" pitchFamily="49" charset="0"/>
              </a:rPr>
              <a:t>-&gt; INSERT INTO t1 VALUES (1); </a:t>
            </a:r>
          </a:p>
          <a:p>
            <a:pPr lvl="1">
              <a:buNone/>
            </a:pPr>
            <a:r>
              <a:rPr lang="en-IN" sz="1600" dirty="0" smtClean="0">
                <a:latin typeface="Consolas" pitchFamily="49" charset="0"/>
                <a:cs typeface="Consolas" pitchFamily="49" charset="0"/>
              </a:rPr>
              <a:t>-&gt; SET @x = 3; </a:t>
            </a:r>
          </a:p>
          <a:p>
            <a:pPr lvl="1">
              <a:buNone/>
            </a:pPr>
            <a:r>
              <a:rPr lang="en-IN" sz="1600" dirty="0" smtClean="0">
                <a:latin typeface="Consolas" pitchFamily="49" charset="0"/>
                <a:cs typeface="Consolas" pitchFamily="49" charset="0"/>
              </a:rPr>
              <a:t>-&gt; END;</a:t>
            </a:r>
            <a:endParaRPr lang="en-IN" sz="16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79512" y="1639341"/>
            <a:ext cx="8507288" cy="2725763"/>
          </a:xfrm>
        </p:spPr>
        <p:txBody>
          <a:bodyPr>
            <a:normAutofit/>
          </a:bodyPr>
          <a:lstStyle/>
          <a:p>
            <a:pPr>
              <a:buNone/>
            </a:pPr>
            <a:r>
              <a:rPr lang="en-IN" sz="1600" dirty="0" err="1" smtClean="0">
                <a:latin typeface="Consolas" pitchFamily="49" charset="0"/>
                <a:cs typeface="Consolas" pitchFamily="49" charset="0"/>
              </a:rPr>
              <a:t>mysql</a:t>
            </a:r>
            <a:r>
              <a:rPr lang="en-IN" sz="1600" dirty="0" smtClean="0">
                <a:latin typeface="Consolas" pitchFamily="49" charset="0"/>
                <a:cs typeface="Consolas" pitchFamily="49" charset="0"/>
              </a:rPr>
              <a:t>&gt; CREATE TABLE t1 (s1 INT, PRIMARY KEY (s1));</a:t>
            </a:r>
          </a:p>
          <a:p>
            <a:pPr>
              <a:buNone/>
            </a:pPr>
            <a:r>
              <a:rPr lang="en-IN" sz="1600" dirty="0" err="1" smtClean="0">
                <a:latin typeface="Consolas" pitchFamily="49" charset="0"/>
                <a:cs typeface="Consolas" pitchFamily="49" charset="0"/>
              </a:rPr>
              <a:t>mysql</a:t>
            </a:r>
            <a:r>
              <a:rPr lang="en-IN" sz="1600" dirty="0" smtClean="0">
                <a:latin typeface="Consolas" pitchFamily="49" charset="0"/>
                <a:cs typeface="Consolas" pitchFamily="49" charset="0"/>
              </a:rPr>
              <a:t>&gt; CREATE PROCEDURE handlerdemo3 ()</a:t>
            </a:r>
          </a:p>
          <a:p>
            <a:pPr lvl="1">
              <a:buNone/>
            </a:pPr>
            <a:r>
              <a:rPr lang="en-IN" sz="1600" dirty="0" smtClean="0">
                <a:latin typeface="Consolas" pitchFamily="49" charset="0"/>
                <a:cs typeface="Consolas" pitchFamily="49" charset="0"/>
              </a:rPr>
              <a:t>-&gt; BEGIN  </a:t>
            </a:r>
          </a:p>
          <a:p>
            <a:pPr lvl="1">
              <a:buNone/>
            </a:pPr>
            <a:r>
              <a:rPr lang="en-IN" sz="1600" dirty="0" smtClean="0">
                <a:latin typeface="Consolas" pitchFamily="49" charset="0"/>
                <a:cs typeface="Consolas" pitchFamily="49" charset="0"/>
              </a:rPr>
              <a:t>-&gt; SET @x = 1; </a:t>
            </a:r>
          </a:p>
          <a:p>
            <a:pPr lvl="1">
              <a:buNone/>
            </a:pPr>
            <a:r>
              <a:rPr lang="en-IN" sz="1600" dirty="0" smtClean="0">
                <a:latin typeface="Consolas" pitchFamily="49" charset="0"/>
                <a:cs typeface="Consolas" pitchFamily="49" charset="0"/>
              </a:rPr>
              <a:t>-&gt; INSERT INTO t1 VALUES (1); </a:t>
            </a:r>
          </a:p>
          <a:p>
            <a:pPr lvl="1">
              <a:buNone/>
            </a:pPr>
            <a:r>
              <a:rPr lang="en-IN" sz="1600" dirty="0" smtClean="0">
                <a:latin typeface="Consolas" pitchFamily="49" charset="0"/>
                <a:cs typeface="Consolas" pitchFamily="49" charset="0"/>
              </a:rPr>
              <a:t>-&gt; SET @x = 2; </a:t>
            </a:r>
          </a:p>
          <a:p>
            <a:pPr lvl="1">
              <a:buNone/>
            </a:pPr>
            <a:r>
              <a:rPr lang="en-IN" sz="1600" dirty="0" smtClean="0">
                <a:latin typeface="Consolas" pitchFamily="49" charset="0"/>
                <a:cs typeface="Consolas" pitchFamily="49" charset="0"/>
              </a:rPr>
              <a:t>-&gt; INSERT INTO t1 VALUES (1); </a:t>
            </a:r>
          </a:p>
          <a:p>
            <a:pPr lvl="1">
              <a:buNone/>
            </a:pPr>
            <a:r>
              <a:rPr lang="en-IN" sz="1600" dirty="0" smtClean="0">
                <a:latin typeface="Consolas" pitchFamily="49" charset="0"/>
                <a:cs typeface="Consolas" pitchFamily="49" charset="0"/>
              </a:rPr>
              <a:t>-&gt; SET @x = 3; </a:t>
            </a:r>
          </a:p>
          <a:p>
            <a:pPr lvl="1">
              <a:buNone/>
            </a:pPr>
            <a:r>
              <a:rPr lang="en-IN" sz="1600" dirty="0" smtClean="0">
                <a:latin typeface="Consolas" pitchFamily="49" charset="0"/>
                <a:cs typeface="Consolas" pitchFamily="49" charset="0"/>
              </a:rPr>
              <a:t>-&gt; END;</a:t>
            </a:r>
            <a:endParaRPr lang="en-IN" sz="1600" dirty="0">
              <a:latin typeface="Consolas" pitchFamily="49" charset="0"/>
              <a:cs typeface="Consolas"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611560" y="4437112"/>
            <a:ext cx="7478900" cy="4320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a:t>
            </a:r>
            <a:r>
              <a:rPr lang="en-US" dirty="0" smtClean="0">
                <a:latin typeface="Georgia" pitchFamily="18" charset="0"/>
              </a:rPr>
              <a:t>Stored Procedures</a:t>
            </a:r>
            <a:endParaRPr lang="en-IN" dirty="0"/>
          </a:p>
        </p:txBody>
      </p:sp>
      <p:sp>
        <p:nvSpPr>
          <p:cNvPr id="3" name="Content Placeholder 2"/>
          <p:cNvSpPr>
            <a:spLocks noGrp="1"/>
          </p:cNvSpPr>
          <p:nvPr>
            <p:ph idx="1"/>
          </p:nvPr>
        </p:nvSpPr>
        <p:spPr/>
        <p:txBody>
          <a:bodyPr>
            <a:normAutofit lnSpcReduction="10000"/>
          </a:bodyPr>
          <a:lstStyle/>
          <a:p>
            <a:pPr marL="342900" lvl="1" indent="-342900" algn="just">
              <a:buClr>
                <a:srgbClr val="ECD63F"/>
              </a:buClr>
              <a:buSzPct val="80000"/>
              <a:buFont typeface="Arial" pitchFamily="34" charset="0"/>
              <a:buChar char="•"/>
              <a:defRPr/>
            </a:pPr>
            <a:r>
              <a:rPr lang="en-IN" b="1" dirty="0" smtClean="0"/>
              <a:t>Stored procedures are reusable and transparent</a:t>
            </a:r>
            <a:r>
              <a:rPr lang="en-IN" dirty="0" smtClean="0"/>
              <a:t> to any applications. Stored procedures expose the database interface to all applications so that developers don’t have to develop functions that are already supported in stored procedures.</a:t>
            </a:r>
            <a:endParaRPr lang="en-US" dirty="0" smtClean="0"/>
          </a:p>
          <a:p>
            <a:pPr marL="342900" lvl="1" indent="-342900" algn="just">
              <a:buClr>
                <a:srgbClr val="ECD63F"/>
              </a:buClr>
              <a:buSzPct val="80000"/>
              <a:buFont typeface="Arial" pitchFamily="34" charset="0"/>
              <a:buChar char="•"/>
              <a:defRPr/>
            </a:pPr>
            <a:r>
              <a:rPr lang="en-IN" b="1" dirty="0" smtClean="0"/>
              <a:t>Stored procedures helps reduce the traffic</a:t>
            </a:r>
            <a:r>
              <a:rPr lang="en-IN" dirty="0" smtClean="0"/>
              <a:t> between application and database server because instead of sending multiple lengthy SQL statements, the application has to send only name and parameters of the stored procedure.</a:t>
            </a:r>
          </a:p>
          <a:p>
            <a:pPr marL="342900" lvl="1" indent="-342900" algn="just">
              <a:buFont typeface="Arial" pitchFamily="34" charset="0"/>
              <a:buChar char="•"/>
            </a:pPr>
            <a:r>
              <a:rPr lang="en-IN" b="1" dirty="0" smtClean="0"/>
              <a:t>Stored procedures are secure</a:t>
            </a:r>
            <a:r>
              <a:rPr lang="en-IN" dirty="0" smtClean="0"/>
              <a:t>. Database administrator can grant appropriate permissions to applications that access stored procedures in the database without giving any permission on the underlying database tables.</a:t>
            </a:r>
            <a:endParaRPr lang="en-US" kern="0" dirty="0" smtClean="0">
              <a:ea typeface="ＭＳ Ｐゴシック" pitchFamily="34" charset="-128"/>
            </a:endParaRPr>
          </a:p>
          <a:p>
            <a:pPr algn="just"/>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a:t>
            </a:r>
            <a:r>
              <a:rPr lang="en-US" dirty="0" smtClean="0">
                <a:latin typeface="Georgia" pitchFamily="18" charset="0"/>
              </a:rPr>
              <a:t>Stored Procedures…</a:t>
            </a:r>
            <a:endParaRPr lang="en-IN" dirty="0"/>
          </a:p>
        </p:txBody>
      </p:sp>
      <p:sp>
        <p:nvSpPr>
          <p:cNvPr id="3" name="Content Placeholder 2"/>
          <p:cNvSpPr>
            <a:spLocks noGrp="1"/>
          </p:cNvSpPr>
          <p:nvPr>
            <p:ph idx="1"/>
          </p:nvPr>
        </p:nvSpPr>
        <p:spPr/>
        <p:txBody>
          <a:bodyPr>
            <a:normAutofit/>
          </a:bodyPr>
          <a:lstStyle/>
          <a:p>
            <a:r>
              <a:rPr lang="en-IN" b="1" dirty="0" smtClean="0"/>
              <a:t>Stored procedures are portable</a:t>
            </a:r>
            <a:r>
              <a:rPr lang="en-IN" dirty="0" smtClean="0"/>
              <a:t>. When you write your stored procedure in SQL, it will run on every platform that </a:t>
            </a:r>
            <a:r>
              <a:rPr lang="en-IN" dirty="0" err="1" smtClean="0"/>
              <a:t>MySQL</a:t>
            </a:r>
            <a:r>
              <a:rPr lang="en-IN" dirty="0" smtClean="0"/>
              <a:t> runs on. That's the advantage of writing in SQL rather than in an external language like Java or C or PHP.</a:t>
            </a:r>
          </a:p>
          <a:p>
            <a:r>
              <a:rPr lang="en-IN" dirty="0" smtClean="0"/>
              <a:t>Stored procedures are always available as 'source code' in the database itself. And it makes sense to link the data with the processes that operate on the data.</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Procedure</a:t>
            </a:r>
            <a:endParaRPr lang="en-IN"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IN" dirty="0" smtClean="0"/>
              <a:t>CREATE PROCEDURE example                                            </a:t>
            </a:r>
          </a:p>
          <a:p>
            <a:pPr marL="1200150" lvl="3" indent="-342900">
              <a:buNone/>
            </a:pPr>
            <a:r>
              <a:rPr lang="en-IN" dirty="0" smtClean="0"/>
              <a:t> </a:t>
            </a:r>
            <a:r>
              <a:rPr lang="en-IN" dirty="0" err="1" smtClean="0"/>
              <a:t>Mysql</a:t>
            </a:r>
            <a:r>
              <a:rPr lang="en-IN" dirty="0" smtClean="0"/>
              <a:t>&gt; </a:t>
            </a:r>
            <a:r>
              <a:rPr lang="en-IN" sz="2000" dirty="0" smtClean="0">
                <a:latin typeface="Consolas" pitchFamily="49" charset="0"/>
                <a:cs typeface="Consolas" pitchFamily="49" charset="0"/>
              </a:rPr>
              <a:t>CREATE PROCEDURE p1 () SELECT * FROM t;</a:t>
            </a:r>
          </a:p>
          <a:p>
            <a:pPr marL="342900" lvl="1" indent="-342900">
              <a:buFont typeface="Arial" pitchFamily="34" charset="0"/>
              <a:buChar char="•"/>
            </a:pPr>
            <a:r>
              <a:rPr lang="en-IN" dirty="0" smtClean="0"/>
              <a:t>“()” is the 'parameter list‘.</a:t>
            </a:r>
          </a:p>
          <a:p>
            <a:pPr marL="342900" lvl="1" indent="-342900">
              <a:buFont typeface="Arial" pitchFamily="34" charset="0"/>
              <a:buChar char="•"/>
            </a:pPr>
            <a:r>
              <a:rPr lang="en-IN" dirty="0" smtClean="0"/>
              <a:t>“SELECT * FROM t;” is the body. </a:t>
            </a:r>
          </a:p>
          <a:p>
            <a:pPr marL="342900" lvl="1" indent="-342900">
              <a:buFont typeface="Arial" pitchFamily="34" charset="0"/>
              <a:buChar char="•"/>
            </a:pPr>
            <a:r>
              <a:rPr lang="en-IN" dirty="0" smtClean="0"/>
              <a:t>Procedure Names are not case sensitive, so 'p1' and 'P1' are the   same name.</a:t>
            </a:r>
          </a:p>
          <a:p>
            <a:pPr marL="342900" lvl="1" indent="-342900">
              <a:buFont typeface="Arial" pitchFamily="34" charset="0"/>
              <a:buChar char="•"/>
            </a:pPr>
            <a:r>
              <a:rPr lang="en-IN" dirty="0" smtClean="0"/>
              <a:t>You cannot use two procedures with the same name in the same database. </a:t>
            </a:r>
            <a:endParaRPr lang="en-US" kern="0" dirty="0" smtClean="0">
              <a:latin typeface="Consolas" pitchFamily="49" charset="0"/>
              <a:ea typeface="ＭＳ Ｐゴシック" pitchFamily="34" charset="-128"/>
              <a:cs typeface="Consolas" pitchFamily="49"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Call the procedure   </a:t>
            </a:r>
            <a:endParaRPr lang="en-IN" dirty="0"/>
          </a:p>
        </p:txBody>
      </p:sp>
      <p:sp>
        <p:nvSpPr>
          <p:cNvPr id="3" name="Content Placeholder 2"/>
          <p:cNvSpPr>
            <a:spLocks noGrp="1"/>
          </p:cNvSpPr>
          <p:nvPr>
            <p:ph idx="1"/>
          </p:nvPr>
        </p:nvSpPr>
        <p:spPr/>
        <p:txBody>
          <a:bodyPr>
            <a:normAutofit/>
          </a:bodyPr>
          <a:lstStyle/>
          <a:p>
            <a:r>
              <a:rPr lang="en-IN" sz="2200" dirty="0" smtClean="0"/>
              <a:t>To call a procedure, enter the word CALL and  then the name of the  procedure and then the parentheses.   </a:t>
            </a:r>
          </a:p>
          <a:p>
            <a:r>
              <a:rPr lang="en-IN" sz="2200" dirty="0" smtClean="0"/>
              <a:t>In </a:t>
            </a:r>
            <a:r>
              <a:rPr lang="en-IN" sz="2200" dirty="0" err="1" smtClean="0"/>
              <a:t>MySQL</a:t>
            </a:r>
            <a:r>
              <a:rPr lang="en-IN" sz="2200" dirty="0" smtClean="0"/>
              <a:t> can omit the parentheses.</a:t>
            </a:r>
          </a:p>
          <a:p>
            <a:pPr lvl="2">
              <a:buNone/>
            </a:pPr>
            <a:endParaRPr lang="en-US" sz="1800" dirty="0" smtClean="0">
              <a:latin typeface="Consolas" pitchFamily="49" charset="0"/>
              <a:cs typeface="Consolas" pitchFamily="49" charset="0"/>
            </a:endParaRPr>
          </a:p>
          <a:p>
            <a:pPr lvl="2">
              <a:buNone/>
            </a:pPr>
            <a:r>
              <a:rPr lang="en-US" sz="1800" dirty="0" err="1" smtClean="0">
                <a:latin typeface="Consolas" pitchFamily="49" charset="0"/>
                <a:cs typeface="Consolas" pitchFamily="49" charset="0"/>
              </a:rPr>
              <a:t>Mysql</a:t>
            </a:r>
            <a:r>
              <a:rPr lang="en-US" sz="1800" dirty="0" smtClean="0">
                <a:latin typeface="Consolas" pitchFamily="49" charset="0"/>
                <a:cs typeface="Consolas" pitchFamily="49" charset="0"/>
              </a:rPr>
              <a:t>&gt;CALL  p1();</a:t>
            </a:r>
          </a:p>
          <a:p>
            <a:pPr>
              <a:buNone/>
            </a:pPr>
            <a:endParaRPr lang="en-IN" sz="2200" dirty="0">
              <a:latin typeface="Consolas" pitchFamily="49" charset="0"/>
              <a:cs typeface="Consolas"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ChangeAspect="1" noChangeArrowheads="1"/>
          </p:cNvPicPr>
          <p:nvPr/>
        </p:nvPicPr>
        <p:blipFill>
          <a:blip r:embed="rId2" cstate="print"/>
          <a:srcRect/>
          <a:stretch>
            <a:fillRect/>
          </a:stretch>
        </p:blipFill>
        <p:spPr bwMode="auto">
          <a:xfrm>
            <a:off x="486068" y="1781174"/>
            <a:ext cx="7902356" cy="403872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itchFamily="18" charset="0"/>
              </a:rPr>
              <a:t>Assigning Values to Variables</a:t>
            </a:r>
            <a:endParaRPr lang="en-IN" dirty="0"/>
          </a:p>
        </p:txBody>
      </p:sp>
      <p:sp>
        <p:nvSpPr>
          <p:cNvPr id="3" name="Content Placeholder 2"/>
          <p:cNvSpPr>
            <a:spLocks noGrp="1"/>
          </p:cNvSpPr>
          <p:nvPr>
            <p:ph idx="1"/>
          </p:nvPr>
        </p:nvSpPr>
        <p:spPr/>
        <p:txBody>
          <a:bodyPr>
            <a:normAutofit/>
          </a:bodyPr>
          <a:lstStyle/>
          <a:p>
            <a:r>
              <a:rPr lang="en-US" sz="2200" dirty="0" smtClean="0"/>
              <a:t>You manipulate variable values with the SET statement, which has the following syntax:</a:t>
            </a:r>
          </a:p>
          <a:p>
            <a:r>
              <a:rPr lang="en-US" sz="2200" dirty="0" smtClean="0"/>
              <a:t>SET </a:t>
            </a:r>
            <a:r>
              <a:rPr lang="en-US" sz="2200" i="1" dirty="0" err="1" smtClean="0"/>
              <a:t>variable_name</a:t>
            </a:r>
            <a:r>
              <a:rPr lang="en-US" sz="2200" i="1" dirty="0" smtClean="0"/>
              <a:t> = expression</a:t>
            </a:r>
          </a:p>
          <a:p>
            <a:endParaRPr lang="en-US" sz="2000" i="1" dirty="0" smtClean="0"/>
          </a:p>
          <a:p>
            <a:pPr lvl="1">
              <a:buNone/>
            </a:pPr>
            <a:r>
              <a:rPr lang="en-US" sz="2000" dirty="0" err="1" smtClean="0"/>
              <a:t>mysql</a:t>
            </a:r>
            <a:r>
              <a:rPr lang="en-US" sz="2000" dirty="0" smtClean="0"/>
              <a:t>&gt; Delimiter $$</a:t>
            </a:r>
          </a:p>
          <a:p>
            <a:pPr lvl="1">
              <a:buNone/>
            </a:pPr>
            <a:r>
              <a:rPr lang="en-US" sz="2000" dirty="0" smtClean="0"/>
              <a:t>CREATE  PROCEDURE  example1( )</a:t>
            </a:r>
          </a:p>
          <a:p>
            <a:pPr lvl="1">
              <a:buNone/>
            </a:pPr>
            <a:r>
              <a:rPr lang="en-US" sz="2000" dirty="0" smtClean="0"/>
              <a:t>BEGIN</a:t>
            </a:r>
          </a:p>
          <a:p>
            <a:pPr lvl="1">
              <a:buNone/>
            </a:pPr>
            <a:r>
              <a:rPr lang="en-US" sz="2000" dirty="0" smtClean="0"/>
              <a:t>DECLARE </a:t>
            </a:r>
            <a:r>
              <a:rPr lang="en-US" sz="2000" dirty="0" err="1" smtClean="0"/>
              <a:t>i</a:t>
            </a:r>
            <a:r>
              <a:rPr lang="en-US" sz="2000" dirty="0" smtClean="0"/>
              <a:t> INTEGER;</a:t>
            </a:r>
          </a:p>
          <a:p>
            <a:pPr lvl="1">
              <a:buNone/>
            </a:pPr>
            <a:r>
              <a:rPr lang="en-US" sz="2000" dirty="0" smtClean="0"/>
              <a:t>SET </a:t>
            </a:r>
            <a:r>
              <a:rPr lang="en-US" sz="2000" dirty="0" err="1" smtClean="0"/>
              <a:t>i</a:t>
            </a:r>
            <a:r>
              <a:rPr lang="en-US" sz="2000" dirty="0" smtClean="0"/>
              <a:t>=1;</a:t>
            </a:r>
          </a:p>
          <a:p>
            <a:pPr lvl="1">
              <a:buNone/>
            </a:pPr>
            <a:r>
              <a:rPr lang="en-US" sz="2000" dirty="0" smtClean="0"/>
              <a:t>END$$</a:t>
            </a:r>
          </a:p>
          <a:p>
            <a:pPr lvl="1">
              <a:buNone/>
            </a:pPr>
            <a:endParaRPr lang="en-IN"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3122</TotalTime>
  <Words>1455</Words>
  <Application>Microsoft Office PowerPoint</Application>
  <PresentationFormat>On-screen Show (4:3)</PresentationFormat>
  <Paragraphs>254</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MySQL Stored Procedure</vt:lpstr>
      <vt:lpstr>Stored Procedures</vt:lpstr>
      <vt:lpstr>Stored Procedures…</vt:lpstr>
      <vt:lpstr>Advantage of Stored Procedures</vt:lpstr>
      <vt:lpstr>Advantage of Stored Procedures…</vt:lpstr>
      <vt:lpstr>Create Procedure</vt:lpstr>
      <vt:lpstr>Call the procedure   </vt:lpstr>
      <vt:lpstr>PowerPoint Presentation</vt:lpstr>
      <vt:lpstr>Assigning Values to Variables</vt:lpstr>
      <vt:lpstr>Stored Procedures - Delimiter</vt:lpstr>
      <vt:lpstr>BEGIN ... END Compound-Statement Syntax</vt:lpstr>
      <vt:lpstr>Variables in Stored Programs</vt:lpstr>
      <vt:lpstr>Example : Local variables</vt:lpstr>
      <vt:lpstr>Example : User variables</vt:lpstr>
      <vt:lpstr>Stored Procedure Parameters</vt:lpstr>
      <vt:lpstr>PowerPoint Presentation</vt:lpstr>
      <vt:lpstr>OUT</vt:lpstr>
      <vt:lpstr>OUT</vt:lpstr>
      <vt:lpstr>OUT</vt:lpstr>
      <vt:lpstr>OUT</vt:lpstr>
      <vt:lpstr>INOUT</vt:lpstr>
      <vt:lpstr>PowerPoint Presentation</vt:lpstr>
      <vt:lpstr>Example(Use of Stored procedure) </vt:lpstr>
      <vt:lpstr>MySQL : If Statement</vt:lpstr>
      <vt:lpstr>PowerPoint Presentation</vt:lpstr>
      <vt:lpstr>MySQL : Case Statement</vt:lpstr>
      <vt:lpstr>MySQL : Case Statement…</vt:lpstr>
      <vt:lpstr>MySQL : Case Statement…</vt:lpstr>
      <vt:lpstr>MySQL : ITERATE,LEAVE Statement</vt:lpstr>
      <vt:lpstr>Example</vt:lpstr>
      <vt:lpstr>MySQL : LOOP Statement</vt:lpstr>
      <vt:lpstr>PowerPoint Presentation</vt:lpstr>
      <vt:lpstr>MySQL : REPEAT Statement</vt:lpstr>
      <vt:lpstr>Example</vt:lpstr>
      <vt:lpstr>MySQL : WHILE Statement</vt:lpstr>
      <vt:lpstr>PowerPoint Presentation</vt:lpstr>
      <vt:lpstr>Is given procedure execute successfully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 Design</dc:title>
  <dc:creator>Kashav</dc:creator>
  <cp:lastModifiedBy>SangeetaPC</cp:lastModifiedBy>
  <cp:revision>269</cp:revision>
  <dcterms:created xsi:type="dcterms:W3CDTF">2015-09-12T14:43:27Z</dcterms:created>
  <dcterms:modified xsi:type="dcterms:W3CDTF">2017-10-06T08:43:04Z</dcterms:modified>
</cp:coreProperties>
</file>