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81" r:id="rId3"/>
    <p:sldId id="272" r:id="rId4"/>
    <p:sldId id="273" r:id="rId5"/>
    <p:sldId id="274" r:id="rId6"/>
    <p:sldId id="275" r:id="rId7"/>
    <p:sldId id="276"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8" r:id="rId21"/>
    <p:sldId id="282" r:id="rId22"/>
    <p:sldId id="280" r:id="rId23"/>
    <p:sldId id="291" r:id="rId24"/>
    <p:sldId id="283" r:id="rId25"/>
    <p:sldId id="292" r:id="rId26"/>
    <p:sldId id="293" r:id="rId27"/>
    <p:sldId id="284" r:id="rId28"/>
    <p:sldId id="285" r:id="rId29"/>
    <p:sldId id="286" r:id="rId30"/>
    <p:sldId id="287" r:id="rId31"/>
    <p:sldId id="288" r:id="rId32"/>
    <p:sldId id="29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271" autoAdjust="0"/>
  </p:normalViewPr>
  <p:slideViewPr>
    <p:cSldViewPr>
      <p:cViewPr varScale="1">
        <p:scale>
          <a:sx n="62" d="100"/>
          <a:sy n="62" d="100"/>
        </p:scale>
        <p:origin x="-156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2015AE-B646-4A82-96A2-1DE5CA312B41}" type="datetimeFigureOut">
              <a:rPr lang="en-US" smtClean="0"/>
              <a:pPr/>
              <a:t>3/13/2018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B5B2D9-47D3-4692-ADC1-7EFBCE1761A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D8646-C204-4908-9828-15B49533ACF9}" type="slidenum">
              <a:rPr lang="en-US"/>
              <a:pPr/>
              <a:t>2</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pPr>
              <a:buFontTx/>
              <a:buChar char="•"/>
            </a:pPr>
            <a:r>
              <a:rPr lang="en-US" dirty="0"/>
              <a:t>Compression makes it possible for efficient storage and communication of media.</a:t>
            </a:r>
          </a:p>
          <a:p>
            <a:pPr>
              <a:buFontTx/>
              <a:buChar char="•"/>
            </a:pPr>
            <a:r>
              <a:rPr lang="en-US" dirty="0"/>
              <a:t>Compression is essentially the elimination of redundancy which is inherent in most representations of text audio or video.</a:t>
            </a:r>
          </a:p>
          <a:p>
            <a:pPr>
              <a:buFontTx/>
              <a:buChar char="•"/>
            </a:pPr>
            <a:r>
              <a:rPr lang="en-US" dirty="0"/>
              <a:t>Redundancy arises from the fact that most representations of media are not optimized in terms of space. For example, using 8-bit ASCII codes to represent characters is convenient but clearly not optimal:</a:t>
            </a:r>
          </a:p>
          <a:p>
            <a:pPr lvl="1">
              <a:buFontTx/>
              <a:buChar char="•"/>
            </a:pPr>
            <a:r>
              <a:rPr lang="en-US" dirty="0"/>
              <a:t>It would make sense to give smaller codes to more frequently occurring characters, like vowels and letters, r, t, s, n, etc., and longer codes to less frequently occurring characters like z, x, v,  k etc.</a:t>
            </a:r>
          </a:p>
          <a:p>
            <a:pPr>
              <a:buFontTx/>
              <a:buChar char="•"/>
            </a:pPr>
            <a:r>
              <a:rPr lang="en-US" dirty="0"/>
              <a:t>Redundancy can also occur due to representation of content that is beyond the perceptive abilities of the listener (viewer).</a:t>
            </a:r>
          </a:p>
          <a:p>
            <a:pPr>
              <a:buFontTx/>
              <a:buChar char="•"/>
            </a:pPr>
            <a:r>
              <a:rPr lang="en-US" dirty="0"/>
              <a:t>An important question is: “Is there an optimal  representation of a source?”</a:t>
            </a:r>
          </a:p>
          <a:p>
            <a:pPr>
              <a:buFontTx/>
              <a:buChar char="•"/>
            </a:pPr>
            <a:r>
              <a:rPr lang="en-US" dirty="0"/>
              <a:t>This questions is tackled by information theory.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a:latin typeface="Times New Roman" charset="0"/>
              </a:rPr>
              <a:t>An Introduction to Huffman Coding</a:t>
            </a:r>
          </a:p>
        </p:txBody>
      </p:sp>
      <p:sp>
        <p:nvSpPr>
          <p:cNvPr id="48131" name="Rectangle 3"/>
          <p:cNvSpPr>
            <a:spLocks noGrp="1" noChangeArrowheads="1"/>
          </p:cNvSpPr>
          <p:nvPr>
            <p:ph type="dt" sz="quarter" idx="1"/>
          </p:nvPr>
        </p:nvSpPr>
        <p:spPr>
          <a:noFill/>
        </p:spPr>
        <p:txBody>
          <a:bodyPr/>
          <a:lstStyle/>
          <a:p>
            <a:r>
              <a:rPr lang="en-US">
                <a:latin typeface="Times New Roman" charset="0"/>
              </a:rPr>
              <a:t>March 21, 2000</a:t>
            </a:r>
          </a:p>
        </p:txBody>
      </p:sp>
      <p:sp>
        <p:nvSpPr>
          <p:cNvPr id="48132" name="Rectangle 6"/>
          <p:cNvSpPr>
            <a:spLocks noGrp="1" noChangeArrowheads="1"/>
          </p:cNvSpPr>
          <p:nvPr>
            <p:ph type="ftr" sz="quarter" idx="4"/>
          </p:nvPr>
        </p:nvSpPr>
        <p:spPr>
          <a:noFill/>
        </p:spPr>
        <p:txBody>
          <a:bodyPr/>
          <a:lstStyle/>
          <a:p>
            <a:r>
              <a:rPr lang="en-US">
                <a:latin typeface="Times New Roman" charset="0"/>
              </a:rPr>
              <a:t>Mike Scott</a:t>
            </a:r>
          </a:p>
        </p:txBody>
      </p:sp>
      <p:sp>
        <p:nvSpPr>
          <p:cNvPr id="48133" name="Rectangle 7"/>
          <p:cNvSpPr>
            <a:spLocks noGrp="1" noChangeArrowheads="1"/>
          </p:cNvSpPr>
          <p:nvPr>
            <p:ph type="sldNum" sz="quarter" idx="5"/>
          </p:nvPr>
        </p:nvSpPr>
        <p:spPr>
          <a:noFill/>
        </p:spPr>
        <p:txBody>
          <a:bodyPr/>
          <a:lstStyle/>
          <a:p>
            <a:fld id="{C4C4CDA6-40F5-4138-A81B-19439437BAC3}" type="slidenum">
              <a:rPr lang="en-US">
                <a:latin typeface="Times New Roman" charset="0"/>
              </a:rPr>
              <a:pPr/>
              <a:t>4</a:t>
            </a:fld>
            <a:endParaRPr lang="en-US">
              <a:latin typeface="Times New Roman" charset="0"/>
            </a:endParaRPr>
          </a:p>
        </p:txBody>
      </p:sp>
      <p:sp>
        <p:nvSpPr>
          <p:cNvPr id="48134" name="Rectangle 2"/>
          <p:cNvSpPr>
            <a:spLocks noGrp="1" noRot="1" noChangeAspect="1" noChangeArrowheads="1" noTextEdit="1"/>
          </p:cNvSpPr>
          <p:nvPr>
            <p:ph type="sldImg"/>
          </p:nvPr>
        </p:nvSpPr>
        <p:spPr>
          <a:ln/>
        </p:spPr>
      </p:sp>
      <p:sp>
        <p:nvSpPr>
          <p:cNvPr id="48135"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a:latin typeface="Times New Roman" charset="0"/>
              </a:rPr>
              <a:t>An Introduction to Huffman Coding</a:t>
            </a:r>
          </a:p>
        </p:txBody>
      </p:sp>
      <p:sp>
        <p:nvSpPr>
          <p:cNvPr id="49155" name="Rectangle 3"/>
          <p:cNvSpPr>
            <a:spLocks noGrp="1" noChangeArrowheads="1"/>
          </p:cNvSpPr>
          <p:nvPr>
            <p:ph type="dt" sz="quarter" idx="1"/>
          </p:nvPr>
        </p:nvSpPr>
        <p:spPr>
          <a:noFill/>
        </p:spPr>
        <p:txBody>
          <a:bodyPr/>
          <a:lstStyle/>
          <a:p>
            <a:r>
              <a:rPr lang="en-US">
                <a:latin typeface="Times New Roman" charset="0"/>
              </a:rPr>
              <a:t>March 21, 2000</a:t>
            </a:r>
          </a:p>
        </p:txBody>
      </p:sp>
      <p:sp>
        <p:nvSpPr>
          <p:cNvPr id="49156" name="Rectangle 6"/>
          <p:cNvSpPr>
            <a:spLocks noGrp="1" noChangeArrowheads="1"/>
          </p:cNvSpPr>
          <p:nvPr>
            <p:ph type="ftr" sz="quarter" idx="4"/>
          </p:nvPr>
        </p:nvSpPr>
        <p:spPr>
          <a:noFill/>
        </p:spPr>
        <p:txBody>
          <a:bodyPr/>
          <a:lstStyle/>
          <a:p>
            <a:r>
              <a:rPr lang="en-US">
                <a:latin typeface="Times New Roman" charset="0"/>
              </a:rPr>
              <a:t>Mike Scott</a:t>
            </a:r>
          </a:p>
        </p:txBody>
      </p:sp>
      <p:sp>
        <p:nvSpPr>
          <p:cNvPr id="49157" name="Rectangle 7"/>
          <p:cNvSpPr>
            <a:spLocks noGrp="1" noChangeArrowheads="1"/>
          </p:cNvSpPr>
          <p:nvPr>
            <p:ph type="sldNum" sz="quarter" idx="5"/>
          </p:nvPr>
        </p:nvSpPr>
        <p:spPr>
          <a:noFill/>
        </p:spPr>
        <p:txBody>
          <a:bodyPr/>
          <a:lstStyle/>
          <a:p>
            <a:fld id="{F36EA6C1-7230-487A-A4DE-BF244C301BAF}" type="slidenum">
              <a:rPr lang="en-US">
                <a:latin typeface="Times New Roman" charset="0"/>
              </a:rPr>
              <a:pPr/>
              <a:t>5</a:t>
            </a:fld>
            <a:endParaRPr lang="en-US">
              <a:latin typeface="Times New Roman" charset="0"/>
            </a:endParaRPr>
          </a:p>
        </p:txBody>
      </p:sp>
      <p:sp>
        <p:nvSpPr>
          <p:cNvPr id="49158" name="Rectangle 2"/>
          <p:cNvSpPr>
            <a:spLocks noGrp="1" noRot="1" noChangeAspect="1" noChangeArrowheads="1" noTextEdit="1"/>
          </p:cNvSpPr>
          <p:nvPr>
            <p:ph type="sldImg"/>
          </p:nvPr>
        </p:nvSpPr>
        <p:spPr>
          <a:ln/>
        </p:spPr>
      </p:sp>
      <p:sp>
        <p:nvSpPr>
          <p:cNvPr id="49159"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a:latin typeface="Times New Roman" charset="0"/>
              </a:rPr>
              <a:t>An Introduction to Huffman Coding</a:t>
            </a:r>
          </a:p>
        </p:txBody>
      </p:sp>
      <p:sp>
        <p:nvSpPr>
          <p:cNvPr id="50179" name="Rectangle 3"/>
          <p:cNvSpPr>
            <a:spLocks noGrp="1" noChangeArrowheads="1"/>
          </p:cNvSpPr>
          <p:nvPr>
            <p:ph type="dt" sz="quarter" idx="1"/>
          </p:nvPr>
        </p:nvSpPr>
        <p:spPr>
          <a:noFill/>
        </p:spPr>
        <p:txBody>
          <a:bodyPr/>
          <a:lstStyle/>
          <a:p>
            <a:r>
              <a:rPr lang="en-US">
                <a:latin typeface="Times New Roman" charset="0"/>
              </a:rPr>
              <a:t>March 21, 2000</a:t>
            </a:r>
          </a:p>
        </p:txBody>
      </p:sp>
      <p:sp>
        <p:nvSpPr>
          <p:cNvPr id="50180" name="Rectangle 6"/>
          <p:cNvSpPr>
            <a:spLocks noGrp="1" noChangeArrowheads="1"/>
          </p:cNvSpPr>
          <p:nvPr>
            <p:ph type="ftr" sz="quarter" idx="4"/>
          </p:nvPr>
        </p:nvSpPr>
        <p:spPr>
          <a:noFill/>
        </p:spPr>
        <p:txBody>
          <a:bodyPr/>
          <a:lstStyle/>
          <a:p>
            <a:r>
              <a:rPr lang="en-US">
                <a:latin typeface="Times New Roman" charset="0"/>
              </a:rPr>
              <a:t>Mike Scott</a:t>
            </a:r>
          </a:p>
        </p:txBody>
      </p:sp>
      <p:sp>
        <p:nvSpPr>
          <p:cNvPr id="50181" name="Rectangle 7"/>
          <p:cNvSpPr>
            <a:spLocks noGrp="1" noChangeArrowheads="1"/>
          </p:cNvSpPr>
          <p:nvPr>
            <p:ph type="sldNum" sz="quarter" idx="5"/>
          </p:nvPr>
        </p:nvSpPr>
        <p:spPr>
          <a:noFill/>
        </p:spPr>
        <p:txBody>
          <a:bodyPr/>
          <a:lstStyle/>
          <a:p>
            <a:fld id="{352F1DCE-0083-42CA-9FC4-E6FBFF07F39C}" type="slidenum">
              <a:rPr lang="en-US">
                <a:latin typeface="Times New Roman" charset="0"/>
              </a:rPr>
              <a:pPr/>
              <a:t>6</a:t>
            </a:fld>
            <a:endParaRPr lang="en-US">
              <a:latin typeface="Times New Roman" charset="0"/>
            </a:endParaRPr>
          </a:p>
        </p:txBody>
      </p:sp>
      <p:sp>
        <p:nvSpPr>
          <p:cNvPr id="50182" name="Rectangle 2"/>
          <p:cNvSpPr>
            <a:spLocks noGrp="1" noRot="1" noChangeAspect="1" noChangeArrowheads="1" noTextEdit="1"/>
          </p:cNvSpPr>
          <p:nvPr>
            <p:ph type="sldImg"/>
          </p:nvPr>
        </p:nvSpPr>
        <p:spPr>
          <a:ln/>
        </p:spPr>
      </p:sp>
      <p:sp>
        <p:nvSpPr>
          <p:cNvPr id="50183"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a:latin typeface="Times New Roman" charset="0"/>
              </a:rPr>
              <a:t>An Introduction to Huffman Coding</a:t>
            </a:r>
          </a:p>
        </p:txBody>
      </p:sp>
      <p:sp>
        <p:nvSpPr>
          <p:cNvPr id="51203" name="Rectangle 3"/>
          <p:cNvSpPr>
            <a:spLocks noGrp="1" noChangeArrowheads="1"/>
          </p:cNvSpPr>
          <p:nvPr>
            <p:ph type="dt" sz="quarter" idx="1"/>
          </p:nvPr>
        </p:nvSpPr>
        <p:spPr>
          <a:noFill/>
        </p:spPr>
        <p:txBody>
          <a:bodyPr/>
          <a:lstStyle/>
          <a:p>
            <a:r>
              <a:rPr lang="en-US">
                <a:latin typeface="Times New Roman" charset="0"/>
              </a:rPr>
              <a:t>March 21, 2000</a:t>
            </a:r>
          </a:p>
        </p:txBody>
      </p:sp>
      <p:sp>
        <p:nvSpPr>
          <p:cNvPr id="51204" name="Rectangle 6"/>
          <p:cNvSpPr>
            <a:spLocks noGrp="1" noChangeArrowheads="1"/>
          </p:cNvSpPr>
          <p:nvPr>
            <p:ph type="ftr" sz="quarter" idx="4"/>
          </p:nvPr>
        </p:nvSpPr>
        <p:spPr>
          <a:noFill/>
        </p:spPr>
        <p:txBody>
          <a:bodyPr/>
          <a:lstStyle/>
          <a:p>
            <a:r>
              <a:rPr lang="en-US">
                <a:latin typeface="Times New Roman" charset="0"/>
              </a:rPr>
              <a:t>Mike Scott</a:t>
            </a:r>
          </a:p>
        </p:txBody>
      </p:sp>
      <p:sp>
        <p:nvSpPr>
          <p:cNvPr id="51205" name="Rectangle 7"/>
          <p:cNvSpPr>
            <a:spLocks noGrp="1" noChangeArrowheads="1"/>
          </p:cNvSpPr>
          <p:nvPr>
            <p:ph type="sldNum" sz="quarter" idx="5"/>
          </p:nvPr>
        </p:nvSpPr>
        <p:spPr>
          <a:noFill/>
        </p:spPr>
        <p:txBody>
          <a:bodyPr/>
          <a:lstStyle/>
          <a:p>
            <a:fld id="{010B1048-8A32-4F18-B021-9B3221899598}" type="slidenum">
              <a:rPr lang="en-US">
                <a:latin typeface="Times New Roman" charset="0"/>
              </a:rPr>
              <a:pPr/>
              <a:t>7</a:t>
            </a:fld>
            <a:endParaRPr lang="en-US">
              <a:latin typeface="Times New Roman" charset="0"/>
            </a:endParaRPr>
          </a:p>
        </p:txBody>
      </p:sp>
      <p:sp>
        <p:nvSpPr>
          <p:cNvPr id="51206" name="Rectangle 2"/>
          <p:cNvSpPr>
            <a:spLocks noGrp="1" noRot="1" noChangeAspect="1" noChangeArrowheads="1" noTextEdit="1"/>
          </p:cNvSpPr>
          <p:nvPr>
            <p:ph type="sldImg"/>
          </p:nvPr>
        </p:nvSpPr>
        <p:spPr>
          <a:ln/>
        </p:spPr>
      </p:sp>
      <p:sp>
        <p:nvSpPr>
          <p:cNvPr id="51207"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AAA7F2-FB15-4223-B737-40413EA0F02B}" type="slidenum">
              <a:rPr lang="en-US"/>
              <a:pPr/>
              <a:t>20</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xfrm>
            <a:off x="914400" y="4343400"/>
            <a:ext cx="5029200" cy="4343400"/>
          </a:xfrm>
        </p:spPr>
        <p:txBody>
          <a:bodyPr/>
          <a:lstStyle/>
          <a:p>
            <a:r>
              <a:rPr lang="en-US" dirty="0"/>
              <a:t>Screen1: Say, we are given that there are five symbols (A thru E) that can occur in a source with their frequencies being 15 7 6 6 and 5. First sort the symbols in decreasing order of frequency.</a:t>
            </a:r>
          </a:p>
          <a:p>
            <a:r>
              <a:rPr lang="en-US" dirty="0"/>
              <a:t>Screen2: Divide the list into two equal halves. That is, the counts of both halves are as close as possible to each other. So in this case we split the list between B and C.  The upper half of the list is assigned a code 0 and the lower part is assigned a 1.</a:t>
            </a:r>
          </a:p>
          <a:p>
            <a:r>
              <a:rPr lang="en-US" dirty="0"/>
              <a:t>Screen3: We recursively repeat the steps of splitting and assigning code till each symbol become a code leaf on the tree. That is, treat each split as a list and apply splitting and code assigning  till you are left with lists of single elements.</a:t>
            </a:r>
          </a:p>
          <a:p>
            <a:r>
              <a:rPr lang="en-US" dirty="0"/>
              <a:t>Screen 4: Note that we split the list containing C, D and E  between C and D because the difference between the split lists is 11 minus 6 which is 5, if we were to have divided between D and E we would get a difference of 12-5 which is 7.</a:t>
            </a:r>
          </a:p>
          <a:p>
            <a:r>
              <a:rPr lang="en-US" dirty="0"/>
              <a:t>Screen 5: We complete the algorithm and as a result have codes assigned to the symbols.</a:t>
            </a:r>
          </a:p>
          <a:p>
            <a:r>
              <a:rPr lang="en-US" dirty="0"/>
              <a:t>Screen 6, 7, 8: Lets do a little analysis. The table shows the entropy of each symbol along with the codes assigned by the Shannon-</a:t>
            </a:r>
            <a:r>
              <a:rPr lang="en-US" dirty="0" err="1"/>
              <a:t>Fano</a:t>
            </a:r>
            <a:r>
              <a:rPr lang="en-US" dirty="0"/>
              <a:t> Coding. We also compute the contribution in  bits of each symbol.. We note that it takes a total of 89 bits using the Shannon-</a:t>
            </a:r>
            <a:r>
              <a:rPr lang="en-US" dirty="0" err="1"/>
              <a:t>Fano</a:t>
            </a:r>
            <a:r>
              <a:rPr lang="en-US" dirty="0"/>
              <a:t> Algorithm to encode 85.25 bits of information. I encourage you to compute what it would take if we used ASCII.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60A031-A6AF-4E19-A248-BCE986D6368D}" type="slidenum">
              <a:rPr lang="en-US"/>
              <a:pPr/>
              <a:t>21</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r>
              <a:rPr lang="en-US" dirty="0"/>
              <a:t>Screen1: Lets take the same example. We compute the frequencies and sort the symbols in a list by decreasing order of frequencies. We maintain this list in sorted order at all times. Each symbol is represented by a node.</a:t>
            </a:r>
          </a:p>
          <a:p>
            <a:r>
              <a:rPr lang="en-US" dirty="0"/>
              <a:t>Screen2: Take the lowest two nodes and add up their frequencies, create a parent node from them whose frequency is the sum of their frequencies. Insert this node into the list. This insertion will be in sorted order. Therefore the list will now contain: A </a:t>
            </a:r>
            <a:r>
              <a:rPr lang="en-US" dirty="0" err="1"/>
              <a:t>new_node</a:t>
            </a:r>
            <a:r>
              <a:rPr lang="en-US" dirty="0"/>
              <a:t> B and C. Assign codes 0 and 1 to the left and right branches of the tree and delete the two children (D and E)  from the list.</a:t>
            </a:r>
          </a:p>
          <a:p>
            <a:r>
              <a:rPr lang="en-US" dirty="0"/>
              <a:t>Screen3,4,5: Repeat the process by picking the lowest frequency nodes from the list, till you are left with only one node in the list.</a:t>
            </a:r>
          </a:p>
          <a:p>
            <a:r>
              <a:rPr lang="en-US" dirty="0"/>
              <a:t>Screen 6,7: Lets do a little analysis. Again the table shows the entropy of each symbol (same as before) along with the codes assigned by the Huffman Coding. We also compute the contribution in  bits of each symbol.. We note that it takes a total of 87 bits using the Huffman Algorithm to encode 85.25 bits of information. </a:t>
            </a:r>
          </a:p>
          <a:p>
            <a:r>
              <a:rPr lang="en-US" dirty="0"/>
              <a:t>This might not seem like a significant improvement from Shannon-</a:t>
            </a:r>
            <a:r>
              <a:rPr lang="en-US" dirty="0" err="1"/>
              <a:t>Fano’s</a:t>
            </a:r>
            <a:r>
              <a:rPr lang="en-US" dirty="0"/>
              <a:t> coding but it turns out to be optimal in that there is </a:t>
            </a:r>
            <a:r>
              <a:rPr lang="en-US" b="1" dirty="0"/>
              <a:t>NO</a:t>
            </a:r>
            <a:r>
              <a:rPr lang="en-US" dirty="0"/>
              <a:t> code assignment that can reduce the # of bits needed to less than 87.</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1EE56C-0DDB-48A8-8A52-CA662D2F619A}" type="slidenum">
              <a:rPr lang="en-US"/>
              <a:pPr/>
              <a:t>22</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xfrm>
            <a:off x="914400" y="4343400"/>
            <a:ext cx="5029200" cy="4343400"/>
          </a:xfrm>
        </p:spPr>
        <p:txBody>
          <a:bodyPr/>
          <a:lstStyle/>
          <a:p>
            <a:r>
              <a:rPr lang="en-US"/>
              <a:t>So far we only looked at the coding part. The decoding is rather trivial for both these mechanisms as long as the coding table containing the symbols and their codes is sent before the data.</a:t>
            </a:r>
          </a:p>
          <a:p>
            <a:r>
              <a:rPr lang="en-US"/>
              <a:t>Both these mechanisms derive their simplicity in the decoding  process due to a property called “the unique prefix property” that their codes exhibit. Stated simply, this property requires that no code is a prefix of any other code.</a:t>
            </a:r>
          </a:p>
          <a:p>
            <a:r>
              <a:rPr lang="en-US"/>
              <a:t>Refer back to the codes assigned by both the algorithms and you will notice for example that the SF code for B is 01 and none of the other symbols have 01 at their beginning, similarly the Huffman code for A is 1 and none of the other symbols have a 1 at their beginning.</a:t>
            </a:r>
          </a:p>
          <a:p>
            <a:r>
              <a:rPr lang="en-US"/>
              <a:t>Note that the SF codes of 110 and 111 for D and E do not violate the unique prefix property because 11 is not a valid SF code, that is none of the symbols has the code 11 assigned to it.</a:t>
            </a:r>
          </a:p>
          <a:p>
            <a:r>
              <a:rPr lang="en-US"/>
              <a:t>Think about it! What is the significance of this property: The fact is both these mechanisms assign codes of unequal length therefore without this property we would have no way of determining when a code ends and when the next one begins. Decoding now becomes a simple task of traversing the tree and when you hit a leaf you have the code and the symbol it represents. Try it, you will see what I  mean.</a:t>
            </a:r>
          </a:p>
          <a:p>
            <a:r>
              <a:rPr lang="en-US"/>
              <a:t> Lastly, we note that the entropy of the message source is 85.25/39 = 2.18 bits per symbol and the Huffman coding results in 2.23 bits per symbol and SF results in 2.28 bits per symbol.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155D28A-47B8-4338-87BE-6BCDC3722EDA}" type="datetimeFigureOut">
              <a:rPr lang="en-US" smtClean="0"/>
              <a:pPr/>
              <a:t>3/13/2018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191C40-BF85-426B-B1AD-2381A8242FAB}"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p>
            <a:fld id="{9155D28A-47B8-4338-87BE-6BCDC3722EDA}" type="datetimeFigureOut">
              <a:rPr lang="en-US" smtClean="0"/>
              <a:pPr/>
              <a:t>3/13/2018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191C40-BF85-426B-B1AD-2381A8242FAB}"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55D28A-47B8-4338-87BE-6BCDC3722EDA}" type="datetimeFigureOut">
              <a:rPr lang="en-US" smtClean="0"/>
              <a:pPr/>
              <a:t>3/13/2018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191C40-BF85-426B-B1AD-2381A8242FA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US" smtClean="0"/>
              <a:t>Click to edit Master title style</a:t>
            </a:r>
            <a:endParaRPr lang="en-IN"/>
          </a:p>
        </p:txBody>
      </p:sp>
      <p:sp>
        <p:nvSpPr>
          <p:cNvPr id="3" name="Content Placeholder 2"/>
          <p:cNvSpPr>
            <a:spLocks noGrp="1"/>
          </p:cNvSpPr>
          <p:nvPr>
            <p:ph idx="1"/>
          </p:nvPr>
        </p:nvSpPr>
        <p:spPr>
          <a:xfrm>
            <a:off x="214282" y="1357298"/>
            <a:ext cx="8929718" cy="4525963"/>
          </a:xfrm>
        </p:spPr>
        <p:txBody>
          <a:bodyPr>
            <a:normAutofit/>
          </a:bodyPr>
          <a:lstStyle>
            <a:lvl1pPr>
              <a:defRPr sz="2800">
                <a:latin typeface="Arial" pitchFamily="34" charset="0"/>
                <a:cs typeface="Arial" pitchFamily="34" charset="0"/>
              </a:defRPr>
            </a:lvl1pPr>
            <a:lvl2pPr>
              <a:defRPr sz="2800">
                <a:latin typeface="Arial" pitchFamily="34" charset="0"/>
                <a:cs typeface="Arial" pitchFamily="34" charset="0"/>
              </a:defRPr>
            </a:lvl2pPr>
            <a:lvl3pPr>
              <a:defRPr sz="2800">
                <a:latin typeface="Arial" pitchFamily="34" charset="0"/>
                <a:cs typeface="Arial" pitchFamily="34" charset="0"/>
              </a:defRPr>
            </a:lvl3pPr>
            <a:lvl4pPr>
              <a:defRPr sz="2800">
                <a:latin typeface="Arial" pitchFamily="34" charset="0"/>
                <a:cs typeface="Arial" pitchFamily="34" charset="0"/>
              </a:defRPr>
            </a:lvl4pPr>
            <a:lvl5pPr>
              <a:defRPr sz="28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12"/>
          </p:nvPr>
        </p:nvSpPr>
        <p:spPr/>
        <p:txBody>
          <a:bodyPr/>
          <a:lstStyle/>
          <a:p>
            <a:fld id="{6E191C40-BF85-426B-B1AD-2381A8242FAB}"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55D28A-47B8-4338-87BE-6BCDC3722EDA}" type="datetimeFigureOut">
              <a:rPr lang="en-US" smtClean="0"/>
              <a:pPr/>
              <a:t>3/13/2018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191C40-BF85-426B-B1AD-2381A8242FAB}"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155D28A-47B8-4338-87BE-6BCDC3722EDA}" type="datetimeFigureOut">
              <a:rPr lang="en-US" smtClean="0"/>
              <a:pPr/>
              <a:t>3/13/2018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191C40-BF85-426B-B1AD-2381A8242FAB}"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155D28A-47B8-4338-87BE-6BCDC3722EDA}" type="datetimeFigureOut">
              <a:rPr lang="en-US" smtClean="0"/>
              <a:pPr/>
              <a:t>3/13/2018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191C40-BF85-426B-B1AD-2381A8242FAB}"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155D28A-47B8-4338-87BE-6BCDC3722EDA}" type="datetimeFigureOut">
              <a:rPr lang="en-US" smtClean="0"/>
              <a:pPr/>
              <a:t>3/13/2018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191C40-BF85-426B-B1AD-2381A8242FA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5D28A-47B8-4338-87BE-6BCDC3722EDA}" type="datetimeFigureOut">
              <a:rPr lang="en-US" smtClean="0"/>
              <a:pPr/>
              <a:t>3/13/2018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191C40-BF85-426B-B1AD-2381A8242FA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5D28A-47B8-4338-87BE-6BCDC3722EDA}" type="datetimeFigureOut">
              <a:rPr lang="en-US" smtClean="0"/>
              <a:pPr/>
              <a:t>3/13/2018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191C40-BF85-426B-B1AD-2381A8242FA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5D28A-47B8-4338-87BE-6BCDC3722EDA}" type="datetimeFigureOut">
              <a:rPr lang="en-US" smtClean="0"/>
              <a:pPr/>
              <a:t>3/13/2018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191C40-BF85-426B-B1AD-2381A8242FA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5D28A-47B8-4338-87BE-6BCDC3722EDA}" type="datetimeFigureOut">
              <a:rPr lang="en-US" smtClean="0"/>
              <a:pPr/>
              <a:t>3/13/2018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1C40-BF85-426B-B1AD-2381A8242FA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smtClean="0"/>
              <a:t>Hamming, Huffman, Shannon-</a:t>
            </a:r>
            <a:r>
              <a:rPr lang="en-US" dirty="0" err="1" smtClean="0"/>
              <a:t>Fano</a:t>
            </a:r>
            <a:r>
              <a:rPr lang="en-US" dirty="0" smtClean="0"/>
              <a:t> Encoding</a:t>
            </a:r>
          </a:p>
        </p:txBody>
      </p:sp>
      <p:sp>
        <p:nvSpPr>
          <p:cNvPr id="3075"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Why it works</a:t>
            </a:r>
          </a:p>
        </p:txBody>
      </p:sp>
      <p:sp>
        <p:nvSpPr>
          <p:cNvPr id="8195" name="Rectangle 3"/>
          <p:cNvSpPr>
            <a:spLocks noGrp="1" noChangeArrowheads="1"/>
          </p:cNvSpPr>
          <p:nvPr>
            <p:ph type="body" idx="1"/>
          </p:nvPr>
        </p:nvSpPr>
        <p:spPr/>
        <p:txBody>
          <a:bodyPr/>
          <a:lstStyle/>
          <a:p>
            <a:pPr eaLnBrk="1" hangingPunct="1"/>
            <a:r>
              <a:rPr lang="en-US" dirty="0" smtClean="0"/>
              <a:t>In this example, A was the most common letter</a:t>
            </a:r>
          </a:p>
          <a:p>
            <a:pPr eaLnBrk="1" hangingPunct="1"/>
            <a:r>
              <a:rPr lang="en-US" dirty="0" smtClean="0"/>
              <a:t>In </a:t>
            </a:r>
            <a:r>
              <a:rPr lang="en-US" sz="2400" dirty="0" smtClean="0">
                <a:latin typeface="Verdana" pitchFamily="34" charset="0"/>
              </a:rPr>
              <a:t>ABRACADABRA</a:t>
            </a:r>
            <a:r>
              <a:rPr lang="en-US" dirty="0" smtClean="0"/>
              <a:t>:</a:t>
            </a:r>
          </a:p>
          <a:p>
            <a:pPr lvl="1" eaLnBrk="1" hangingPunct="1"/>
            <a:r>
              <a:rPr lang="en-US" dirty="0" smtClean="0"/>
              <a:t>5 </a:t>
            </a:r>
            <a:r>
              <a:rPr lang="en-US" dirty="0" smtClean="0">
                <a:latin typeface="Verdana" pitchFamily="34" charset="0"/>
              </a:rPr>
              <a:t>A</a:t>
            </a:r>
            <a:r>
              <a:rPr lang="en-US" dirty="0" smtClean="0"/>
              <a:t>s	code for </a:t>
            </a:r>
            <a:r>
              <a:rPr lang="en-US" dirty="0" smtClean="0">
                <a:latin typeface="Verdana" pitchFamily="34" charset="0"/>
              </a:rPr>
              <a:t>A</a:t>
            </a:r>
            <a:r>
              <a:rPr lang="en-US" dirty="0" smtClean="0"/>
              <a:t> is 1 bit long</a:t>
            </a:r>
          </a:p>
          <a:p>
            <a:pPr lvl="1" eaLnBrk="1" hangingPunct="1"/>
            <a:r>
              <a:rPr lang="en-US" dirty="0" smtClean="0"/>
              <a:t>2 </a:t>
            </a:r>
            <a:r>
              <a:rPr lang="en-US" dirty="0" smtClean="0">
                <a:latin typeface="Verdana" pitchFamily="34" charset="0"/>
              </a:rPr>
              <a:t>R</a:t>
            </a:r>
            <a:r>
              <a:rPr lang="en-US" dirty="0" smtClean="0"/>
              <a:t>s	code for </a:t>
            </a:r>
            <a:r>
              <a:rPr lang="en-US" dirty="0" smtClean="0">
                <a:latin typeface="Verdana" pitchFamily="34" charset="0"/>
              </a:rPr>
              <a:t>R</a:t>
            </a:r>
            <a:r>
              <a:rPr lang="en-US" dirty="0" smtClean="0"/>
              <a:t> is 2 bits long</a:t>
            </a:r>
          </a:p>
          <a:p>
            <a:pPr lvl="1" eaLnBrk="1" hangingPunct="1"/>
            <a:r>
              <a:rPr lang="en-US" dirty="0" smtClean="0"/>
              <a:t>2 </a:t>
            </a:r>
            <a:r>
              <a:rPr lang="en-US" dirty="0" smtClean="0">
                <a:latin typeface="Verdana" pitchFamily="34" charset="0"/>
              </a:rPr>
              <a:t>B</a:t>
            </a:r>
            <a:r>
              <a:rPr lang="en-US" dirty="0" smtClean="0"/>
              <a:t>s	code for </a:t>
            </a:r>
            <a:r>
              <a:rPr lang="en-US" dirty="0" smtClean="0">
                <a:latin typeface="Verdana" pitchFamily="34" charset="0"/>
              </a:rPr>
              <a:t>B</a:t>
            </a:r>
            <a:r>
              <a:rPr lang="en-US" dirty="0" smtClean="0"/>
              <a:t> is 3 bits long</a:t>
            </a:r>
          </a:p>
          <a:p>
            <a:pPr lvl="1" eaLnBrk="1" hangingPunct="1"/>
            <a:r>
              <a:rPr lang="en-US" dirty="0" smtClean="0"/>
              <a:t>1 </a:t>
            </a:r>
            <a:r>
              <a:rPr lang="en-US" dirty="0" smtClean="0">
                <a:latin typeface="Verdana" pitchFamily="34" charset="0"/>
              </a:rPr>
              <a:t>C</a:t>
            </a:r>
            <a:r>
              <a:rPr lang="en-US" dirty="0" smtClean="0"/>
              <a:t>	code for </a:t>
            </a:r>
            <a:r>
              <a:rPr lang="en-US" dirty="0" smtClean="0">
                <a:latin typeface="Verdana" pitchFamily="34" charset="0"/>
              </a:rPr>
              <a:t>C</a:t>
            </a:r>
            <a:r>
              <a:rPr lang="en-US" dirty="0" smtClean="0"/>
              <a:t> is 4 bits long</a:t>
            </a:r>
            <a:endParaRPr lang="en-US" dirty="0" smtClean="0">
              <a:latin typeface="Verdana" pitchFamily="34" charset="0"/>
            </a:endParaRPr>
          </a:p>
          <a:p>
            <a:pPr lvl="1" eaLnBrk="1" hangingPunct="1"/>
            <a:r>
              <a:rPr lang="en-US" dirty="0" smtClean="0"/>
              <a:t>1 </a:t>
            </a:r>
            <a:r>
              <a:rPr lang="en-US" dirty="0" smtClean="0">
                <a:latin typeface="Verdana" pitchFamily="34" charset="0"/>
              </a:rPr>
              <a:t>D</a:t>
            </a:r>
            <a:r>
              <a:rPr lang="en-US" dirty="0" smtClean="0"/>
              <a:t>	code for </a:t>
            </a:r>
            <a:r>
              <a:rPr lang="en-US" dirty="0" smtClean="0">
                <a:latin typeface="Verdana" pitchFamily="34" charset="0"/>
              </a:rPr>
              <a:t>D</a:t>
            </a:r>
            <a:r>
              <a:rPr lang="en-US" dirty="0" smtClean="0"/>
              <a:t> is 4 bits long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Creating a Huffman encoding</a:t>
            </a:r>
          </a:p>
        </p:txBody>
      </p:sp>
      <p:sp>
        <p:nvSpPr>
          <p:cNvPr id="9219" name="Rectangle 3"/>
          <p:cNvSpPr>
            <a:spLocks noGrp="1" noChangeArrowheads="1"/>
          </p:cNvSpPr>
          <p:nvPr>
            <p:ph type="body" idx="1"/>
          </p:nvPr>
        </p:nvSpPr>
        <p:spPr/>
        <p:txBody>
          <a:bodyPr>
            <a:normAutofit/>
          </a:bodyPr>
          <a:lstStyle/>
          <a:p>
            <a:pPr eaLnBrk="1" hangingPunct="1"/>
            <a:r>
              <a:rPr lang="en-US" dirty="0" smtClean="0"/>
              <a:t>For each encoding unit (letter, in this example), associate a frequency (number of times it occurs)</a:t>
            </a:r>
          </a:p>
          <a:p>
            <a:pPr eaLnBrk="1" hangingPunct="1"/>
            <a:r>
              <a:rPr lang="en-US" dirty="0" smtClean="0"/>
              <a:t>Create a binary tree whose children are the encoding units with the smallest frequencies</a:t>
            </a:r>
          </a:p>
          <a:p>
            <a:pPr lvl="1" eaLnBrk="1" hangingPunct="1"/>
            <a:r>
              <a:rPr lang="en-US" dirty="0" smtClean="0"/>
              <a:t>The frequency of the root is the sum of the frequencies of the leaves</a:t>
            </a:r>
          </a:p>
          <a:p>
            <a:pPr eaLnBrk="1" hangingPunct="1"/>
            <a:r>
              <a:rPr lang="en-US" dirty="0" smtClean="0"/>
              <a:t>Repeat this procedure until all the encoding units are in the binary tree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title"/>
          </p:nvPr>
        </p:nvSpPr>
        <p:spPr/>
        <p:txBody>
          <a:bodyPr/>
          <a:lstStyle/>
          <a:p>
            <a:pPr eaLnBrk="1" hangingPunct="1"/>
            <a:r>
              <a:rPr lang="en-US" smtClean="0"/>
              <a:t>Example, step I</a:t>
            </a:r>
          </a:p>
        </p:txBody>
      </p:sp>
      <p:sp>
        <p:nvSpPr>
          <p:cNvPr id="10243" name="Rectangle 6"/>
          <p:cNvSpPr>
            <a:spLocks noGrp="1" noChangeArrowheads="1"/>
          </p:cNvSpPr>
          <p:nvPr>
            <p:ph type="body" idx="1"/>
          </p:nvPr>
        </p:nvSpPr>
        <p:spPr>
          <a:xfrm>
            <a:off x="285720" y="857232"/>
            <a:ext cx="8572560" cy="3048000"/>
          </a:xfrm>
        </p:spPr>
        <p:txBody>
          <a:bodyPr>
            <a:noAutofit/>
          </a:bodyPr>
          <a:lstStyle/>
          <a:p>
            <a:pPr eaLnBrk="1" hangingPunct="1">
              <a:lnSpc>
                <a:spcPct val="90000"/>
              </a:lnSpc>
            </a:pPr>
            <a:r>
              <a:rPr lang="en-US" dirty="0" smtClean="0"/>
              <a:t>Assume that relative frequencies are:</a:t>
            </a:r>
          </a:p>
          <a:p>
            <a:pPr lvl="1" eaLnBrk="1" hangingPunct="1">
              <a:lnSpc>
                <a:spcPct val="90000"/>
              </a:lnSpc>
            </a:pPr>
            <a:r>
              <a:rPr lang="en-US" dirty="0" smtClean="0"/>
              <a:t>A: 40</a:t>
            </a:r>
          </a:p>
          <a:p>
            <a:pPr lvl="1" eaLnBrk="1" hangingPunct="1">
              <a:lnSpc>
                <a:spcPct val="90000"/>
              </a:lnSpc>
            </a:pPr>
            <a:r>
              <a:rPr lang="en-US" dirty="0" smtClean="0"/>
              <a:t>B: 20</a:t>
            </a:r>
          </a:p>
          <a:p>
            <a:pPr lvl="1" eaLnBrk="1" hangingPunct="1">
              <a:lnSpc>
                <a:spcPct val="90000"/>
              </a:lnSpc>
            </a:pPr>
            <a:r>
              <a:rPr lang="en-US" dirty="0" smtClean="0"/>
              <a:t>C: 10</a:t>
            </a:r>
          </a:p>
          <a:p>
            <a:pPr lvl="1" eaLnBrk="1" hangingPunct="1">
              <a:lnSpc>
                <a:spcPct val="90000"/>
              </a:lnSpc>
            </a:pPr>
            <a:r>
              <a:rPr lang="en-US" dirty="0" smtClean="0"/>
              <a:t>D: 10</a:t>
            </a:r>
          </a:p>
          <a:p>
            <a:pPr lvl="1" eaLnBrk="1" hangingPunct="1">
              <a:lnSpc>
                <a:spcPct val="90000"/>
              </a:lnSpc>
            </a:pPr>
            <a:r>
              <a:rPr lang="en-US" dirty="0" smtClean="0"/>
              <a:t>R: 20</a:t>
            </a:r>
          </a:p>
          <a:p>
            <a:pPr eaLnBrk="1" hangingPunct="1">
              <a:lnSpc>
                <a:spcPct val="90000"/>
              </a:lnSpc>
            </a:pPr>
            <a:r>
              <a:rPr lang="en-US" dirty="0" smtClean="0"/>
              <a:t>Smallest number are 10 and 10 (C and D), so connect those</a:t>
            </a:r>
          </a:p>
          <a:p>
            <a:pPr lvl="1" eaLnBrk="1" hangingPunct="1">
              <a:lnSpc>
                <a:spcPct val="90000"/>
              </a:lnSpc>
            </a:pPr>
            <a:endParaRPr lang="en-US" dirty="0" smtClean="0"/>
          </a:p>
        </p:txBody>
      </p:sp>
      <p:pic>
        <p:nvPicPr>
          <p:cNvPr id="11268" name="Picture 4" descr="C:\Workspace\Ideas for future assignments\Images\binary-tree-1.gif"/>
          <p:cNvPicPr>
            <a:picLocks noChangeAspect="1" noChangeArrowheads="1"/>
          </p:cNvPicPr>
          <p:nvPr/>
        </p:nvPicPr>
        <p:blipFill>
          <a:blip r:embed="rId2"/>
          <a:srcRect/>
          <a:stretch>
            <a:fillRect/>
          </a:stretch>
        </p:blipFill>
        <p:spPr bwMode="auto">
          <a:xfrm>
            <a:off x="2513013" y="4784744"/>
            <a:ext cx="3656012" cy="1430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down)">
                                      <p:cBhvr>
                                        <p:cTn id="7" dur="500"/>
                                        <p:tgtEl>
                                          <p:spTgt spid="1126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268"/>
                                        </p:tgtEl>
                                        <p:attrNameLst>
                                          <p:attrName>style.visibility</p:attrName>
                                        </p:attrNameLst>
                                      </p:cBhvr>
                                      <p:to>
                                        <p:strVal val="visible"/>
                                      </p:to>
                                    </p:set>
                                    <p:anim calcmode="lin" valueType="num">
                                      <p:cBhvr additive="base">
                                        <p:cTn id="12" dur="500" fill="hold"/>
                                        <p:tgtEl>
                                          <p:spTgt spid="11268"/>
                                        </p:tgtEl>
                                        <p:attrNameLst>
                                          <p:attrName>ppt_x</p:attrName>
                                        </p:attrNameLst>
                                      </p:cBhvr>
                                      <p:tavLst>
                                        <p:tav tm="0">
                                          <p:val>
                                            <p:strVal val="#ppt_x"/>
                                          </p:val>
                                        </p:tav>
                                        <p:tav tm="100000">
                                          <p:val>
                                            <p:strVal val="#ppt_x"/>
                                          </p:val>
                                        </p:tav>
                                      </p:tavLst>
                                    </p:anim>
                                    <p:anim calcmode="lin" valueType="num">
                                      <p:cBhvr additive="base">
                                        <p:cTn id="13"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descr="C:\Workspace\Ideas for future assignments\Images\binary-tree-1.gif"/>
          <p:cNvPicPr>
            <a:picLocks noChangeAspect="1" noChangeArrowheads="1"/>
          </p:cNvPicPr>
          <p:nvPr/>
        </p:nvPicPr>
        <p:blipFill>
          <a:blip r:embed="rId2"/>
          <a:srcRect/>
          <a:stretch>
            <a:fillRect/>
          </a:stretch>
        </p:blipFill>
        <p:spPr bwMode="auto">
          <a:xfrm>
            <a:off x="2514600" y="4572000"/>
            <a:ext cx="3656013" cy="1403350"/>
          </a:xfrm>
          <a:prstGeom prst="rect">
            <a:avLst/>
          </a:prstGeom>
          <a:noFill/>
          <a:ln w="9525">
            <a:noFill/>
            <a:miter lim="800000"/>
            <a:headEnd/>
            <a:tailEnd/>
          </a:ln>
        </p:spPr>
      </p:pic>
      <p:sp>
        <p:nvSpPr>
          <p:cNvPr id="11267" name="Rectangle 2"/>
          <p:cNvSpPr>
            <a:spLocks noGrp="1" noChangeArrowheads="1"/>
          </p:cNvSpPr>
          <p:nvPr>
            <p:ph type="title"/>
          </p:nvPr>
        </p:nvSpPr>
        <p:spPr/>
        <p:txBody>
          <a:bodyPr/>
          <a:lstStyle/>
          <a:p>
            <a:pPr eaLnBrk="1" hangingPunct="1"/>
            <a:r>
              <a:rPr lang="en-US" smtClean="0"/>
              <a:t>Example, step II</a:t>
            </a:r>
          </a:p>
        </p:txBody>
      </p:sp>
      <p:sp>
        <p:nvSpPr>
          <p:cNvPr id="11268" name="Rectangle 5"/>
          <p:cNvSpPr>
            <a:spLocks noGrp="1" noChangeArrowheads="1"/>
          </p:cNvSpPr>
          <p:nvPr>
            <p:ph type="body" idx="1"/>
          </p:nvPr>
        </p:nvSpPr>
        <p:spPr/>
        <p:txBody>
          <a:bodyPr/>
          <a:lstStyle/>
          <a:p>
            <a:pPr eaLnBrk="1" hangingPunct="1"/>
            <a:r>
              <a:rPr lang="en-US" sz="2400" dirty="0" smtClean="0">
                <a:latin typeface="Verdana" pitchFamily="34" charset="0"/>
              </a:rPr>
              <a:t>C</a:t>
            </a:r>
            <a:r>
              <a:rPr lang="en-US" dirty="0" smtClean="0"/>
              <a:t> and </a:t>
            </a:r>
            <a:r>
              <a:rPr lang="en-US" sz="2400" dirty="0" smtClean="0">
                <a:latin typeface="Verdana" pitchFamily="34" charset="0"/>
              </a:rPr>
              <a:t>D</a:t>
            </a:r>
            <a:r>
              <a:rPr lang="en-US" dirty="0" smtClean="0"/>
              <a:t> have already been used, and the new node above them (call it </a:t>
            </a:r>
            <a:r>
              <a:rPr lang="en-US" sz="2400" dirty="0" smtClean="0">
                <a:latin typeface="Verdana" pitchFamily="34" charset="0"/>
              </a:rPr>
              <a:t>C+D</a:t>
            </a:r>
            <a:r>
              <a:rPr lang="en-US" dirty="0" smtClean="0"/>
              <a:t>) has value 20</a:t>
            </a:r>
          </a:p>
          <a:p>
            <a:pPr eaLnBrk="1" hangingPunct="1"/>
            <a:r>
              <a:rPr lang="en-US" dirty="0" smtClean="0"/>
              <a:t>The smallest values are </a:t>
            </a:r>
            <a:r>
              <a:rPr lang="en-US" sz="2400" dirty="0" smtClean="0">
                <a:latin typeface="Verdana" pitchFamily="34" charset="0"/>
              </a:rPr>
              <a:t>B</a:t>
            </a:r>
            <a:r>
              <a:rPr lang="en-US" dirty="0" smtClean="0"/>
              <a:t>, </a:t>
            </a:r>
            <a:r>
              <a:rPr lang="en-US" sz="2400" dirty="0" smtClean="0">
                <a:latin typeface="Verdana" pitchFamily="34" charset="0"/>
              </a:rPr>
              <a:t>C+D</a:t>
            </a:r>
            <a:r>
              <a:rPr lang="en-US" dirty="0" smtClean="0"/>
              <a:t>, and </a:t>
            </a:r>
            <a:r>
              <a:rPr lang="en-US" sz="2400" dirty="0" smtClean="0">
                <a:latin typeface="Verdana" pitchFamily="34" charset="0"/>
              </a:rPr>
              <a:t>R</a:t>
            </a:r>
            <a:r>
              <a:rPr lang="en-US" dirty="0" smtClean="0"/>
              <a:t>, all of which have value 20</a:t>
            </a:r>
          </a:p>
          <a:p>
            <a:pPr lvl="1" eaLnBrk="1" hangingPunct="1"/>
            <a:r>
              <a:rPr lang="en-US" dirty="0" smtClean="0"/>
              <a:t>Connect any two of these</a:t>
            </a:r>
          </a:p>
        </p:txBody>
      </p:sp>
      <p:pic>
        <p:nvPicPr>
          <p:cNvPr id="16388" name="Picture 4" descr="C:\Workspace\Ideas for future assignments\Images\binary-tree-2.gif"/>
          <p:cNvPicPr>
            <a:picLocks noChangeAspect="1" noChangeArrowheads="1"/>
          </p:cNvPicPr>
          <p:nvPr/>
        </p:nvPicPr>
        <p:blipFill>
          <a:blip r:embed="rId3"/>
          <a:srcRect/>
          <a:stretch>
            <a:fillRect/>
          </a:stretch>
        </p:blipFill>
        <p:spPr bwMode="auto">
          <a:xfrm>
            <a:off x="2514600" y="3810000"/>
            <a:ext cx="3656013" cy="2155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down)">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 calcmode="lin" valueType="num">
                                      <p:cBhvr additive="base">
                                        <p:cTn id="12" dur="500" fill="hold"/>
                                        <p:tgtEl>
                                          <p:spTgt spid="16388"/>
                                        </p:tgtEl>
                                        <p:attrNameLst>
                                          <p:attrName>ppt_x</p:attrName>
                                        </p:attrNameLst>
                                      </p:cBhvr>
                                      <p:tavLst>
                                        <p:tav tm="0">
                                          <p:val>
                                            <p:strVal val="#ppt_x"/>
                                          </p:val>
                                        </p:tav>
                                        <p:tav tm="100000">
                                          <p:val>
                                            <p:strVal val="#ppt_x"/>
                                          </p:val>
                                        </p:tav>
                                      </p:tavLst>
                                    </p:anim>
                                    <p:anim calcmode="lin" valueType="num">
                                      <p:cBhvr additive="base">
                                        <p:cTn id="13"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7" descr="C:\Workspace\Ideas for future assignments\Images\binary-tree-2.gif"/>
          <p:cNvPicPr>
            <a:picLocks noChangeAspect="1" noChangeArrowheads="1"/>
          </p:cNvPicPr>
          <p:nvPr/>
        </p:nvPicPr>
        <p:blipFill>
          <a:blip r:embed="rId2"/>
          <a:srcRect/>
          <a:stretch>
            <a:fillRect/>
          </a:stretch>
        </p:blipFill>
        <p:spPr bwMode="auto">
          <a:xfrm>
            <a:off x="2514600" y="3886200"/>
            <a:ext cx="3656013" cy="2155825"/>
          </a:xfrm>
          <a:prstGeom prst="rect">
            <a:avLst/>
          </a:prstGeom>
          <a:noFill/>
          <a:ln w="9525">
            <a:noFill/>
            <a:miter lim="800000"/>
            <a:headEnd/>
            <a:tailEnd/>
          </a:ln>
        </p:spPr>
      </p:pic>
      <p:sp>
        <p:nvSpPr>
          <p:cNvPr id="12291" name="Rectangle 2"/>
          <p:cNvSpPr>
            <a:spLocks noGrp="1" noChangeArrowheads="1"/>
          </p:cNvSpPr>
          <p:nvPr>
            <p:ph type="title"/>
          </p:nvPr>
        </p:nvSpPr>
        <p:spPr/>
        <p:txBody>
          <a:bodyPr/>
          <a:lstStyle/>
          <a:p>
            <a:pPr eaLnBrk="1" hangingPunct="1"/>
            <a:r>
              <a:rPr lang="en-US" smtClean="0"/>
              <a:t>Example, step III</a:t>
            </a:r>
          </a:p>
        </p:txBody>
      </p:sp>
      <p:sp>
        <p:nvSpPr>
          <p:cNvPr id="12292" name="Rectangle 6"/>
          <p:cNvSpPr>
            <a:spLocks noGrp="1" noChangeArrowheads="1"/>
          </p:cNvSpPr>
          <p:nvPr>
            <p:ph type="body" idx="1"/>
          </p:nvPr>
        </p:nvSpPr>
        <p:spPr/>
        <p:txBody>
          <a:bodyPr/>
          <a:lstStyle/>
          <a:p>
            <a:pPr eaLnBrk="1" hangingPunct="1"/>
            <a:r>
              <a:rPr lang="en-US" dirty="0" smtClean="0"/>
              <a:t>The smallest values is </a:t>
            </a:r>
            <a:r>
              <a:rPr lang="en-US" sz="2400" dirty="0" smtClean="0">
                <a:latin typeface="Verdana" pitchFamily="34" charset="0"/>
              </a:rPr>
              <a:t>R</a:t>
            </a:r>
            <a:r>
              <a:rPr lang="en-US" dirty="0" smtClean="0"/>
              <a:t>, while </a:t>
            </a:r>
            <a:r>
              <a:rPr lang="en-US" sz="2400" dirty="0" smtClean="0">
                <a:latin typeface="Verdana" pitchFamily="34" charset="0"/>
              </a:rPr>
              <a:t>A</a:t>
            </a:r>
            <a:r>
              <a:rPr lang="en-US" dirty="0" smtClean="0"/>
              <a:t> and </a:t>
            </a:r>
            <a:r>
              <a:rPr lang="en-US" sz="2400" dirty="0" smtClean="0">
                <a:latin typeface="Verdana" pitchFamily="34" charset="0"/>
              </a:rPr>
              <a:t>B+C+D</a:t>
            </a:r>
            <a:r>
              <a:rPr lang="en-US" dirty="0" smtClean="0"/>
              <a:t> all have value 40</a:t>
            </a:r>
          </a:p>
          <a:p>
            <a:pPr eaLnBrk="1" hangingPunct="1"/>
            <a:r>
              <a:rPr lang="en-US" dirty="0" smtClean="0"/>
              <a:t>Connect </a:t>
            </a:r>
            <a:r>
              <a:rPr lang="en-US" sz="2400" dirty="0" smtClean="0">
                <a:latin typeface="Verdana" pitchFamily="34" charset="0"/>
              </a:rPr>
              <a:t>R</a:t>
            </a:r>
            <a:r>
              <a:rPr lang="en-US" dirty="0" smtClean="0"/>
              <a:t> to either of the others</a:t>
            </a:r>
          </a:p>
          <a:p>
            <a:pPr eaLnBrk="1" hangingPunct="1"/>
            <a:endParaRPr lang="en-US" b="1" dirty="0" smtClean="0"/>
          </a:p>
        </p:txBody>
      </p:sp>
      <p:pic>
        <p:nvPicPr>
          <p:cNvPr id="8196" name="Picture 4" descr="C:\Workspace\Ideas for future assignments\Images\binary-tree-3.gif"/>
          <p:cNvPicPr>
            <a:picLocks noChangeAspect="1" noChangeArrowheads="1"/>
          </p:cNvPicPr>
          <p:nvPr/>
        </p:nvPicPr>
        <p:blipFill>
          <a:blip r:embed="rId3"/>
          <a:srcRect/>
          <a:stretch>
            <a:fillRect/>
          </a:stretch>
        </p:blipFill>
        <p:spPr bwMode="auto">
          <a:xfrm>
            <a:off x="2514600" y="3048000"/>
            <a:ext cx="3656013" cy="2978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wipe(down)">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196"/>
                                        </p:tgtEl>
                                        <p:attrNameLst>
                                          <p:attrName>style.visibility</p:attrName>
                                        </p:attrNameLst>
                                      </p:cBhvr>
                                      <p:to>
                                        <p:strVal val="visible"/>
                                      </p:to>
                                    </p:set>
                                    <p:anim calcmode="lin" valueType="num">
                                      <p:cBhvr additive="base">
                                        <p:cTn id="12" dur="500" fill="hold"/>
                                        <p:tgtEl>
                                          <p:spTgt spid="8196"/>
                                        </p:tgtEl>
                                        <p:attrNameLst>
                                          <p:attrName>ppt_x</p:attrName>
                                        </p:attrNameLst>
                                      </p:cBhvr>
                                      <p:tavLst>
                                        <p:tav tm="0">
                                          <p:val>
                                            <p:strVal val="#ppt_x"/>
                                          </p:val>
                                        </p:tav>
                                        <p:tav tm="100000">
                                          <p:val>
                                            <p:strVal val="#ppt_x"/>
                                          </p:val>
                                        </p:tav>
                                      </p:tavLst>
                                    </p:anim>
                                    <p:anim calcmode="lin" valueType="num">
                                      <p:cBhvr additive="base">
                                        <p:cTn id="13"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Example, step IV</a:t>
            </a:r>
          </a:p>
        </p:txBody>
      </p:sp>
      <p:sp>
        <p:nvSpPr>
          <p:cNvPr id="13315" name="Rectangle 5"/>
          <p:cNvSpPr>
            <a:spLocks noGrp="1" noChangeArrowheads="1"/>
          </p:cNvSpPr>
          <p:nvPr>
            <p:ph type="body" idx="1"/>
          </p:nvPr>
        </p:nvSpPr>
        <p:spPr/>
        <p:txBody>
          <a:bodyPr/>
          <a:lstStyle/>
          <a:p>
            <a:pPr eaLnBrk="1" hangingPunct="1"/>
            <a:r>
              <a:rPr lang="en-US" smtClean="0"/>
              <a:t>Connect the final two nodes</a:t>
            </a:r>
          </a:p>
        </p:txBody>
      </p:sp>
      <p:pic>
        <p:nvPicPr>
          <p:cNvPr id="13316" name="Picture 4" descr="C:\Workspace\Ideas for future assignments\Images\binary-tree-3.gif"/>
          <p:cNvPicPr>
            <a:picLocks noChangeAspect="1" noChangeArrowheads="1"/>
          </p:cNvPicPr>
          <p:nvPr/>
        </p:nvPicPr>
        <p:blipFill>
          <a:blip r:embed="rId2"/>
          <a:srcRect/>
          <a:stretch>
            <a:fillRect/>
          </a:stretch>
        </p:blipFill>
        <p:spPr bwMode="auto">
          <a:xfrm>
            <a:off x="2514600" y="3048000"/>
            <a:ext cx="3656013" cy="2978150"/>
          </a:xfrm>
          <a:prstGeom prst="rect">
            <a:avLst/>
          </a:prstGeom>
          <a:noFill/>
          <a:ln w="9525">
            <a:noFill/>
            <a:miter lim="800000"/>
            <a:headEnd/>
            <a:tailEnd/>
          </a:ln>
        </p:spPr>
      </p:pic>
      <p:pic>
        <p:nvPicPr>
          <p:cNvPr id="19459" name="Picture 3" descr="C:\Workspace\Ideas for future assignments\Images\binary-tree-4.gif"/>
          <p:cNvPicPr>
            <a:picLocks noChangeAspect="1" noChangeArrowheads="1"/>
          </p:cNvPicPr>
          <p:nvPr/>
        </p:nvPicPr>
        <p:blipFill>
          <a:blip r:embed="rId3"/>
          <a:srcRect/>
          <a:stretch>
            <a:fillRect/>
          </a:stretch>
        </p:blipFill>
        <p:spPr bwMode="auto">
          <a:xfrm>
            <a:off x="2513013" y="2168525"/>
            <a:ext cx="3656012" cy="3851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ppt_x"/>
                                          </p:val>
                                        </p:tav>
                                        <p:tav tm="100000">
                                          <p:val>
                                            <p:strVal val="#ppt_x"/>
                                          </p:val>
                                        </p:tav>
                                      </p:tavLst>
                                    </p:anim>
                                    <p:anim calcmode="lin" valueType="num">
                                      <p:cBhvr additive="base">
                                        <p:cTn id="8"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4338" name="Picture 6" descr="C:\Workspace\Ideas for future assignments\Images\binary-tree-4.gif"/>
          <p:cNvPicPr>
            <a:picLocks noChangeAspect="1" noChangeArrowheads="1"/>
          </p:cNvPicPr>
          <p:nvPr/>
        </p:nvPicPr>
        <p:blipFill>
          <a:blip r:embed="rId2"/>
          <a:srcRect/>
          <a:stretch>
            <a:fillRect/>
          </a:stretch>
        </p:blipFill>
        <p:spPr bwMode="auto">
          <a:xfrm>
            <a:off x="2514600" y="2209800"/>
            <a:ext cx="3656013" cy="3851275"/>
          </a:xfrm>
          <a:prstGeom prst="rect">
            <a:avLst/>
          </a:prstGeom>
          <a:noFill/>
          <a:ln w="9525">
            <a:noFill/>
            <a:miter lim="800000"/>
            <a:headEnd/>
            <a:tailEnd/>
          </a:ln>
        </p:spPr>
      </p:pic>
      <p:sp>
        <p:nvSpPr>
          <p:cNvPr id="14339" name="Rectangle 2"/>
          <p:cNvSpPr>
            <a:spLocks noGrp="1" noChangeArrowheads="1"/>
          </p:cNvSpPr>
          <p:nvPr>
            <p:ph type="title"/>
          </p:nvPr>
        </p:nvSpPr>
        <p:spPr>
          <a:xfrm>
            <a:off x="457200" y="-24"/>
            <a:ext cx="8229600" cy="1143000"/>
          </a:xfrm>
        </p:spPr>
        <p:txBody>
          <a:bodyPr/>
          <a:lstStyle/>
          <a:p>
            <a:pPr eaLnBrk="1" hangingPunct="1"/>
            <a:r>
              <a:rPr lang="en-US" dirty="0" smtClean="0"/>
              <a:t>Example, step V</a:t>
            </a:r>
          </a:p>
        </p:txBody>
      </p:sp>
      <p:sp>
        <p:nvSpPr>
          <p:cNvPr id="20485" name="Rectangle 5"/>
          <p:cNvSpPr>
            <a:spLocks noGrp="1" noChangeArrowheads="1"/>
          </p:cNvSpPr>
          <p:nvPr>
            <p:ph type="body" sz="half" idx="1"/>
          </p:nvPr>
        </p:nvSpPr>
        <p:spPr>
          <a:xfrm>
            <a:off x="685800" y="1219200"/>
            <a:ext cx="8229600" cy="914400"/>
          </a:xfrm>
        </p:spPr>
        <p:txBody>
          <a:bodyPr/>
          <a:lstStyle/>
          <a:p>
            <a:pPr eaLnBrk="1" hangingPunct="1"/>
            <a:r>
              <a:rPr lang="en-US" sz="2400" dirty="0" smtClean="0"/>
              <a:t>Assign 0 to left branches, 1 to right branches</a:t>
            </a:r>
          </a:p>
          <a:p>
            <a:pPr eaLnBrk="1" hangingPunct="1"/>
            <a:r>
              <a:rPr lang="en-US" sz="2400" dirty="0" smtClean="0"/>
              <a:t>Each encoding is a path from the root</a:t>
            </a:r>
          </a:p>
        </p:txBody>
      </p:sp>
      <p:sp>
        <p:nvSpPr>
          <p:cNvPr id="20487" name="Rectangle 7"/>
          <p:cNvSpPr>
            <a:spLocks noGrp="1" noChangeArrowheads="1"/>
          </p:cNvSpPr>
          <p:nvPr>
            <p:ph type="body" sz="half" idx="2"/>
          </p:nvPr>
        </p:nvSpPr>
        <p:spPr>
          <a:xfrm>
            <a:off x="6400800" y="2209800"/>
            <a:ext cx="2362200" cy="4114800"/>
          </a:xfrm>
        </p:spPr>
        <p:txBody>
          <a:bodyPr/>
          <a:lstStyle/>
          <a:p>
            <a:pPr eaLnBrk="1" hangingPunct="1">
              <a:lnSpc>
                <a:spcPct val="90000"/>
              </a:lnSpc>
            </a:pPr>
            <a:r>
              <a:rPr lang="en-US" sz="2000" dirty="0" smtClean="0">
                <a:latin typeface="Verdana" pitchFamily="34" charset="0"/>
              </a:rPr>
              <a:t>A = 0</a:t>
            </a:r>
            <a:br>
              <a:rPr lang="en-US" sz="2000" dirty="0" smtClean="0">
                <a:latin typeface="Verdana" pitchFamily="34" charset="0"/>
              </a:rPr>
            </a:br>
            <a:r>
              <a:rPr lang="en-US" sz="2000" dirty="0" smtClean="0">
                <a:latin typeface="Verdana" pitchFamily="34" charset="0"/>
              </a:rPr>
              <a:t>B = 100</a:t>
            </a:r>
            <a:br>
              <a:rPr lang="en-US" sz="2000" dirty="0" smtClean="0">
                <a:latin typeface="Verdana" pitchFamily="34" charset="0"/>
              </a:rPr>
            </a:br>
            <a:r>
              <a:rPr lang="en-US" sz="2000" dirty="0" smtClean="0">
                <a:latin typeface="Verdana" pitchFamily="34" charset="0"/>
              </a:rPr>
              <a:t>C = 1010</a:t>
            </a:r>
            <a:br>
              <a:rPr lang="en-US" sz="2000" dirty="0" smtClean="0">
                <a:latin typeface="Verdana" pitchFamily="34" charset="0"/>
              </a:rPr>
            </a:br>
            <a:r>
              <a:rPr lang="en-US" sz="2000" dirty="0" smtClean="0">
                <a:latin typeface="Verdana" pitchFamily="34" charset="0"/>
              </a:rPr>
              <a:t>D = 1011</a:t>
            </a:r>
            <a:br>
              <a:rPr lang="en-US" sz="2000" dirty="0" smtClean="0">
                <a:latin typeface="Verdana" pitchFamily="34" charset="0"/>
              </a:rPr>
            </a:br>
            <a:r>
              <a:rPr lang="en-US" sz="2000" dirty="0" smtClean="0">
                <a:latin typeface="Verdana" pitchFamily="34" charset="0"/>
              </a:rPr>
              <a:t>R = 11</a:t>
            </a:r>
          </a:p>
          <a:p>
            <a:pPr eaLnBrk="1" hangingPunct="1">
              <a:lnSpc>
                <a:spcPct val="90000"/>
              </a:lnSpc>
            </a:pPr>
            <a:r>
              <a:rPr lang="en-US" sz="2400" dirty="0" smtClean="0"/>
              <a:t>Each path terminates at a leaf</a:t>
            </a:r>
          </a:p>
        </p:txBody>
      </p:sp>
      <p:pic>
        <p:nvPicPr>
          <p:cNvPr id="20483" name="Picture 3" descr="C:\Workspace\Ideas for future assignments\Images\binary-tree-5.gif"/>
          <p:cNvPicPr>
            <a:picLocks noChangeAspect="1" noChangeArrowheads="1"/>
          </p:cNvPicPr>
          <p:nvPr/>
        </p:nvPicPr>
        <p:blipFill>
          <a:blip r:embed="rId3"/>
          <a:srcRect/>
          <a:stretch>
            <a:fillRect/>
          </a:stretch>
        </p:blipFill>
        <p:spPr bwMode="auto">
          <a:xfrm>
            <a:off x="2514600" y="2209800"/>
            <a:ext cx="3656013" cy="3870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 calcmode="lin" valueType="num">
                                      <p:cBhvr additive="base">
                                        <p:cTn id="7" dur="500" fill="hold"/>
                                        <p:tgtEl>
                                          <p:spTgt spid="2048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48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485">
                                            <p:txEl>
                                              <p:pRg st="1" end="1"/>
                                            </p:txEl>
                                          </p:spTgt>
                                        </p:tgtEl>
                                        <p:attrNameLst>
                                          <p:attrName>style.visibility</p:attrName>
                                        </p:attrNameLst>
                                      </p:cBhvr>
                                      <p:to>
                                        <p:strVal val="visible"/>
                                      </p:to>
                                    </p:set>
                                    <p:anim calcmode="lin" valueType="num">
                                      <p:cBhvr additive="base">
                                        <p:cTn id="13" dur="500" fill="hold"/>
                                        <p:tgtEl>
                                          <p:spTgt spid="2048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48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gtEl>
                                        <p:attrNameLst>
                                          <p:attrName>style.visibility</p:attrName>
                                        </p:attrNameLst>
                                      </p:cBhvr>
                                      <p:to>
                                        <p:strVal val="visible"/>
                                      </p:to>
                                    </p:set>
                                    <p:anim calcmode="lin" valueType="num">
                                      <p:cBhvr additive="base">
                                        <p:cTn id="19" dur="500" fill="hold"/>
                                        <p:tgtEl>
                                          <p:spTgt spid="20483"/>
                                        </p:tgtEl>
                                        <p:attrNameLst>
                                          <p:attrName>ppt_x</p:attrName>
                                        </p:attrNameLst>
                                      </p:cBhvr>
                                      <p:tavLst>
                                        <p:tav tm="0">
                                          <p:val>
                                            <p:strVal val="#ppt_x"/>
                                          </p:val>
                                        </p:tav>
                                        <p:tav tm="100000">
                                          <p:val>
                                            <p:strVal val="#ppt_x"/>
                                          </p:val>
                                        </p:tav>
                                      </p:tavLst>
                                    </p:anim>
                                    <p:anim calcmode="lin" valueType="num">
                                      <p:cBhvr additive="base">
                                        <p:cTn id="20"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7">
                                            <p:txEl>
                                              <p:pRg st="0" end="0"/>
                                            </p:txEl>
                                          </p:spTgt>
                                        </p:tgtEl>
                                        <p:attrNameLst>
                                          <p:attrName>style.visibility</p:attrName>
                                        </p:attrNameLst>
                                      </p:cBhvr>
                                      <p:to>
                                        <p:strVal val="visible"/>
                                      </p:to>
                                    </p:set>
                                    <p:anim calcmode="lin" valueType="num">
                                      <p:cBhvr additive="base">
                                        <p:cTn id="25" dur="500" fill="hold"/>
                                        <p:tgtEl>
                                          <p:spTgt spid="2048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487">
                                            <p:txEl>
                                              <p:pRg st="1" end="1"/>
                                            </p:txEl>
                                          </p:spTgt>
                                        </p:tgtEl>
                                        <p:attrNameLst>
                                          <p:attrName>style.visibility</p:attrName>
                                        </p:attrNameLst>
                                      </p:cBhvr>
                                      <p:to>
                                        <p:strVal val="visible"/>
                                      </p:to>
                                    </p:set>
                                    <p:anim calcmode="lin" valueType="num">
                                      <p:cBhvr additive="base">
                                        <p:cTn id="31" dur="500" fill="hold"/>
                                        <p:tgtEl>
                                          <p:spTgt spid="2048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P spid="2048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Unique prefix property</a:t>
            </a:r>
          </a:p>
        </p:txBody>
      </p:sp>
      <p:sp>
        <p:nvSpPr>
          <p:cNvPr id="15363" name="Rectangle 3"/>
          <p:cNvSpPr>
            <a:spLocks noGrp="1" noChangeArrowheads="1"/>
          </p:cNvSpPr>
          <p:nvPr>
            <p:ph type="body" idx="1"/>
          </p:nvPr>
        </p:nvSpPr>
        <p:spPr>
          <a:xfrm>
            <a:off x="-32" y="1071546"/>
            <a:ext cx="8572528" cy="5334000"/>
          </a:xfrm>
        </p:spPr>
        <p:txBody>
          <a:bodyPr>
            <a:normAutofit/>
          </a:bodyPr>
          <a:lstStyle/>
          <a:p>
            <a:pPr eaLnBrk="1" hangingPunct="1">
              <a:lnSpc>
                <a:spcPct val="90000"/>
              </a:lnSpc>
            </a:pPr>
            <a:r>
              <a:rPr lang="en-US" sz="2400" dirty="0" smtClean="0"/>
              <a:t>A = 0</a:t>
            </a:r>
            <a:br>
              <a:rPr lang="en-US" sz="2400" dirty="0" smtClean="0"/>
            </a:br>
            <a:r>
              <a:rPr lang="en-US" sz="2400" dirty="0" smtClean="0"/>
              <a:t>B = 100</a:t>
            </a:r>
            <a:br>
              <a:rPr lang="en-US" sz="2400" dirty="0" smtClean="0"/>
            </a:br>
            <a:r>
              <a:rPr lang="en-US" sz="2400" dirty="0" smtClean="0"/>
              <a:t>C = 1010</a:t>
            </a:r>
            <a:br>
              <a:rPr lang="en-US" sz="2400" dirty="0" smtClean="0"/>
            </a:br>
            <a:r>
              <a:rPr lang="en-US" sz="2400" dirty="0" smtClean="0"/>
              <a:t>D = 1011</a:t>
            </a:r>
            <a:br>
              <a:rPr lang="en-US" sz="2400" dirty="0" smtClean="0"/>
            </a:br>
            <a:r>
              <a:rPr lang="en-US" sz="2400" dirty="0" smtClean="0"/>
              <a:t>R = 11</a:t>
            </a:r>
          </a:p>
          <a:p>
            <a:pPr eaLnBrk="1" hangingPunct="1">
              <a:lnSpc>
                <a:spcPct val="90000"/>
              </a:lnSpc>
            </a:pPr>
            <a:r>
              <a:rPr lang="en-US" dirty="0" smtClean="0"/>
              <a:t>No bit string is a prefix of any other bit string</a:t>
            </a:r>
          </a:p>
          <a:p>
            <a:pPr eaLnBrk="1" hangingPunct="1">
              <a:lnSpc>
                <a:spcPct val="90000"/>
              </a:lnSpc>
            </a:pPr>
            <a:r>
              <a:rPr lang="en-US" dirty="0" smtClean="0"/>
              <a:t>For example, if we added</a:t>
            </a:r>
            <a:r>
              <a:rPr lang="en-US" sz="2400" dirty="0" smtClean="0"/>
              <a:t> E=01</a:t>
            </a:r>
            <a:r>
              <a:rPr lang="en-US" dirty="0" smtClean="0"/>
              <a:t>, then </a:t>
            </a:r>
            <a:r>
              <a:rPr lang="en-US" sz="2400" dirty="0" smtClean="0"/>
              <a:t>A</a:t>
            </a:r>
            <a:r>
              <a:rPr lang="en-US" dirty="0" smtClean="0"/>
              <a:t> (</a:t>
            </a:r>
            <a:r>
              <a:rPr lang="en-US" sz="2400" dirty="0" smtClean="0"/>
              <a:t>0</a:t>
            </a:r>
            <a:r>
              <a:rPr lang="en-US" dirty="0" smtClean="0"/>
              <a:t>) would be a prefix of </a:t>
            </a:r>
            <a:r>
              <a:rPr lang="en-US" sz="2400" dirty="0" smtClean="0"/>
              <a:t>E</a:t>
            </a:r>
          </a:p>
          <a:p>
            <a:pPr eaLnBrk="1" hangingPunct="1">
              <a:lnSpc>
                <a:spcPct val="90000"/>
              </a:lnSpc>
            </a:pPr>
            <a:r>
              <a:rPr lang="en-US" dirty="0" smtClean="0"/>
              <a:t>Similarly, if we added </a:t>
            </a:r>
            <a:r>
              <a:rPr lang="en-US" sz="2400" dirty="0" smtClean="0"/>
              <a:t>F=10</a:t>
            </a:r>
            <a:r>
              <a:rPr lang="en-US" dirty="0" smtClean="0"/>
              <a:t>, then it would be a prefix of three other encodings (</a:t>
            </a:r>
            <a:r>
              <a:rPr lang="en-US" sz="2400" dirty="0" smtClean="0"/>
              <a:t>B=100</a:t>
            </a:r>
            <a:r>
              <a:rPr lang="en-US" dirty="0" smtClean="0"/>
              <a:t>, </a:t>
            </a:r>
            <a:r>
              <a:rPr lang="en-US" sz="2400" dirty="0" smtClean="0"/>
              <a:t>C=1010</a:t>
            </a:r>
            <a:r>
              <a:rPr lang="en-US" dirty="0" smtClean="0"/>
              <a:t>, and </a:t>
            </a:r>
            <a:r>
              <a:rPr lang="en-US" sz="2400" dirty="0" smtClean="0"/>
              <a:t>D=1011</a:t>
            </a:r>
            <a:r>
              <a:rPr lang="en-US"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Practical considerations</a:t>
            </a:r>
          </a:p>
        </p:txBody>
      </p:sp>
      <p:sp>
        <p:nvSpPr>
          <p:cNvPr id="16387" name="Rectangle 3"/>
          <p:cNvSpPr>
            <a:spLocks noGrp="1" noChangeArrowheads="1"/>
          </p:cNvSpPr>
          <p:nvPr>
            <p:ph type="body" idx="1"/>
          </p:nvPr>
        </p:nvSpPr>
        <p:spPr>
          <a:xfrm>
            <a:off x="357158" y="1214422"/>
            <a:ext cx="8786842" cy="4648200"/>
          </a:xfrm>
        </p:spPr>
        <p:txBody>
          <a:bodyPr>
            <a:noAutofit/>
          </a:bodyPr>
          <a:lstStyle/>
          <a:p>
            <a:pPr eaLnBrk="1" hangingPunct="1"/>
            <a:r>
              <a:rPr lang="en-US" sz="2400" dirty="0" smtClean="0"/>
              <a:t>It is not practical to create a Huffman encoding for a single short string, such as </a:t>
            </a:r>
            <a:r>
              <a:rPr lang="en-US" sz="2400" b="1" dirty="0" smtClean="0">
                <a:solidFill>
                  <a:srgbClr val="FF0000"/>
                </a:solidFill>
                <a:latin typeface="Verdana" pitchFamily="34" charset="0"/>
              </a:rPr>
              <a:t>ABRACADABRA</a:t>
            </a:r>
          </a:p>
          <a:p>
            <a:pPr lvl="1" eaLnBrk="1" hangingPunct="1"/>
            <a:r>
              <a:rPr lang="en-US" sz="2400" dirty="0" smtClean="0"/>
              <a:t>To decode it, you would need the code table</a:t>
            </a:r>
          </a:p>
          <a:p>
            <a:pPr lvl="1" eaLnBrk="1" hangingPunct="1"/>
            <a:r>
              <a:rPr lang="en-US" sz="2400" dirty="0" smtClean="0"/>
              <a:t>If you include the code table in the entire message, the whole thing is bigger than just the ASCII message</a:t>
            </a:r>
          </a:p>
          <a:p>
            <a:pPr eaLnBrk="1" hangingPunct="1"/>
            <a:r>
              <a:rPr lang="en-US" sz="2400" dirty="0" smtClean="0"/>
              <a:t>Huffman encoding is practical if:</a:t>
            </a:r>
          </a:p>
          <a:p>
            <a:pPr lvl="1" eaLnBrk="1" hangingPunct="1"/>
            <a:r>
              <a:rPr lang="en-US" sz="2400" dirty="0" smtClean="0"/>
              <a:t>The encoded string is large relative to the code table, OR</a:t>
            </a:r>
          </a:p>
          <a:p>
            <a:pPr lvl="1" eaLnBrk="1" hangingPunct="1"/>
            <a:r>
              <a:rPr lang="en-US" sz="2400" dirty="0" smtClean="0">
                <a:solidFill>
                  <a:srgbClr val="FF0000"/>
                </a:solidFill>
              </a:rPr>
              <a:t>We agree on the code table beforehand</a:t>
            </a:r>
          </a:p>
          <a:p>
            <a:pPr lvl="2" eaLnBrk="1" hangingPunct="1"/>
            <a:r>
              <a:rPr lang="en-US" sz="2400" dirty="0" smtClean="0"/>
              <a:t>For example, it’s easy to find a table of letter frequencies for English</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Data compression</a:t>
            </a:r>
          </a:p>
        </p:txBody>
      </p:sp>
      <p:sp>
        <p:nvSpPr>
          <p:cNvPr id="18435" name="Rectangle 3"/>
          <p:cNvSpPr>
            <a:spLocks noGrp="1" noChangeArrowheads="1"/>
          </p:cNvSpPr>
          <p:nvPr>
            <p:ph type="body" idx="1"/>
          </p:nvPr>
        </p:nvSpPr>
        <p:spPr>
          <a:xfrm>
            <a:off x="685800" y="1357298"/>
            <a:ext cx="7772400" cy="4876800"/>
          </a:xfrm>
        </p:spPr>
        <p:txBody>
          <a:bodyPr>
            <a:normAutofit/>
          </a:bodyPr>
          <a:lstStyle/>
          <a:p>
            <a:pPr eaLnBrk="1" hangingPunct="1"/>
            <a:r>
              <a:rPr lang="en-US" dirty="0" smtClean="0"/>
              <a:t>Huffman encoding is a simple example of data compression: representing data in fewer bits than it would otherwise need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BC5DA80-570C-4770-BFD7-C034D5C747CC}" type="slidenum">
              <a:rPr lang="en-US"/>
              <a:pPr/>
              <a:t>2</a:t>
            </a:fld>
            <a:endParaRPr lang="en-US"/>
          </a:p>
        </p:txBody>
      </p:sp>
      <p:sp>
        <p:nvSpPr>
          <p:cNvPr id="128002" name="Rectangle 2"/>
          <p:cNvSpPr>
            <a:spLocks noGrp="1" noChangeArrowheads="1"/>
          </p:cNvSpPr>
          <p:nvPr>
            <p:ph type="title"/>
          </p:nvPr>
        </p:nvSpPr>
        <p:spPr>
          <a:xfrm>
            <a:off x="533400" y="-285776"/>
            <a:ext cx="7772400" cy="895350"/>
          </a:xfrm>
        </p:spPr>
        <p:txBody>
          <a:bodyPr/>
          <a:lstStyle/>
          <a:p>
            <a:r>
              <a:rPr lang="en-US" sz="3200" dirty="0"/>
              <a:t>Compression</a:t>
            </a:r>
          </a:p>
        </p:txBody>
      </p:sp>
      <p:sp>
        <p:nvSpPr>
          <p:cNvPr id="128003" name="Rectangle 3"/>
          <p:cNvSpPr>
            <a:spLocks noGrp="1" noChangeArrowheads="1"/>
          </p:cNvSpPr>
          <p:nvPr>
            <p:ph type="body" idx="1"/>
          </p:nvPr>
        </p:nvSpPr>
        <p:spPr>
          <a:xfrm>
            <a:off x="-71470" y="428604"/>
            <a:ext cx="9144000" cy="6429396"/>
          </a:xfrm>
        </p:spPr>
        <p:txBody>
          <a:bodyPr>
            <a:noAutofit/>
          </a:bodyPr>
          <a:lstStyle/>
          <a:p>
            <a:pPr>
              <a:buFontTx/>
              <a:buChar char="•"/>
            </a:pPr>
            <a:r>
              <a:rPr lang="en-US" sz="2600" dirty="0" smtClean="0">
                <a:latin typeface="Times New Roman" pitchFamily="18" charset="0"/>
                <a:cs typeface="Times New Roman" pitchFamily="18" charset="0"/>
              </a:rPr>
              <a:t>Compression makes it possible for efficient storage and communication of media.</a:t>
            </a:r>
          </a:p>
          <a:p>
            <a:pPr>
              <a:buFontTx/>
              <a:buChar char="•"/>
            </a:pPr>
            <a:r>
              <a:rPr lang="en-US" sz="2600" dirty="0" smtClean="0">
                <a:latin typeface="Times New Roman" pitchFamily="18" charset="0"/>
                <a:cs typeface="Times New Roman" pitchFamily="18" charset="0"/>
              </a:rPr>
              <a:t>Compression is essentially the elimination of redundancy which is inherent in most representations of text audio or video.</a:t>
            </a:r>
          </a:p>
          <a:p>
            <a:pPr>
              <a:buFontTx/>
              <a:buChar char="•"/>
            </a:pPr>
            <a:r>
              <a:rPr lang="en-US" sz="2600" dirty="0" smtClean="0">
                <a:latin typeface="Times New Roman" pitchFamily="18" charset="0"/>
                <a:cs typeface="Times New Roman" pitchFamily="18" charset="0"/>
              </a:rPr>
              <a:t>Redundancy arises from the fact that most representations of media are not optimized in terms of space. </a:t>
            </a:r>
          </a:p>
          <a:p>
            <a:pPr>
              <a:buFontTx/>
              <a:buChar char="•"/>
            </a:pPr>
            <a:r>
              <a:rPr lang="en-US" sz="2600" dirty="0" smtClean="0">
                <a:latin typeface="Times New Roman" pitchFamily="18" charset="0"/>
                <a:cs typeface="Times New Roman" pitchFamily="18" charset="0"/>
              </a:rPr>
              <a:t>For example, using 8-bit ASCII codes to represent characters is convenient but clearly not optimal:</a:t>
            </a:r>
          </a:p>
          <a:p>
            <a:pPr lvl="1">
              <a:buFontTx/>
              <a:buChar char="•"/>
            </a:pPr>
            <a:r>
              <a:rPr lang="en-US" sz="2600" dirty="0" smtClean="0">
                <a:latin typeface="Times New Roman" pitchFamily="18" charset="0"/>
                <a:cs typeface="Times New Roman" pitchFamily="18" charset="0"/>
              </a:rPr>
              <a:t>It would make sense to give smaller codes to more frequently occurring characters, like vowels and letters, r, t, s, n, etc., and longer codes to less frequently occurring characters like z, x, v,  k etc.</a:t>
            </a:r>
          </a:p>
          <a:p>
            <a:pPr lvl="1">
              <a:lnSpc>
                <a:spcPct val="90000"/>
              </a:lnSpc>
            </a:pPr>
            <a:r>
              <a:rPr lang="en-US" sz="2600" dirty="0" smtClean="0">
                <a:latin typeface="Times New Roman" pitchFamily="18" charset="0"/>
                <a:cs typeface="Times New Roman" pitchFamily="18" charset="0"/>
              </a:rPr>
              <a:t>This questions is tackled by information theory.</a:t>
            </a:r>
          </a:p>
          <a:p>
            <a:pPr lvl="1">
              <a:lnSpc>
                <a:spcPct val="90000"/>
              </a:lnSpc>
              <a:buNone/>
            </a:pPr>
            <a:endParaRPr lang="en-US" sz="2600" dirty="0">
              <a:latin typeface="Times New Roman" pitchFamily="18" charset="0"/>
              <a:cs typeface="Times New Roman" pitchFamily="18" charset="0"/>
            </a:endParaRPr>
          </a:p>
          <a:p>
            <a:pPr lvl="2">
              <a:lnSpc>
                <a:spcPct val="90000"/>
              </a:lnSpc>
              <a:buFontTx/>
              <a:buNone/>
            </a:pP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lide Number Placeholder 6"/>
          <p:cNvSpPr>
            <a:spLocks noGrp="1"/>
          </p:cNvSpPr>
          <p:nvPr>
            <p:ph type="sldNum" sz="quarter" idx="12"/>
          </p:nvPr>
        </p:nvSpPr>
        <p:spPr/>
        <p:txBody>
          <a:bodyPr/>
          <a:lstStyle/>
          <a:p>
            <a:fld id="{E59EC589-BE28-47FF-AFAE-194D90EF0206}" type="slidenum">
              <a:rPr lang="en-US"/>
              <a:pPr/>
              <a:t>20</a:t>
            </a:fld>
            <a:endParaRPr lang="en-US"/>
          </a:p>
        </p:txBody>
      </p:sp>
      <p:sp>
        <p:nvSpPr>
          <p:cNvPr id="134146" name="Rectangle 2"/>
          <p:cNvSpPr>
            <a:spLocks noGrp="1" noChangeArrowheads="1"/>
          </p:cNvSpPr>
          <p:nvPr>
            <p:ph type="title"/>
          </p:nvPr>
        </p:nvSpPr>
        <p:spPr>
          <a:xfrm>
            <a:off x="533400" y="228600"/>
            <a:ext cx="7772400" cy="581025"/>
          </a:xfrm>
        </p:spPr>
        <p:txBody>
          <a:bodyPr/>
          <a:lstStyle/>
          <a:p>
            <a:r>
              <a:rPr lang="en-US" sz="3200" dirty="0"/>
              <a:t>The Shannon-</a:t>
            </a:r>
            <a:r>
              <a:rPr lang="en-US" sz="3200" dirty="0" err="1"/>
              <a:t>Fano</a:t>
            </a:r>
            <a:r>
              <a:rPr lang="en-US" sz="3200" dirty="0"/>
              <a:t> Encoding Algorithm</a:t>
            </a:r>
          </a:p>
        </p:txBody>
      </p:sp>
      <p:sp>
        <p:nvSpPr>
          <p:cNvPr id="134147" name="Rectangle 3"/>
          <p:cNvSpPr>
            <a:spLocks noGrp="1" noChangeArrowheads="1"/>
          </p:cNvSpPr>
          <p:nvPr>
            <p:ph type="body" sz="half" idx="1"/>
          </p:nvPr>
        </p:nvSpPr>
        <p:spPr>
          <a:xfrm>
            <a:off x="142844" y="914400"/>
            <a:ext cx="4071966" cy="5334000"/>
          </a:xfrm>
        </p:spPr>
        <p:txBody>
          <a:bodyPr>
            <a:noAutofit/>
          </a:bodyPr>
          <a:lstStyle/>
          <a:p>
            <a:pPr marL="457200" indent="-457200">
              <a:buFont typeface="ZapfDingbats" pitchFamily="82" charset="0"/>
              <a:buAutoNum type="arabicPeriod"/>
            </a:pPr>
            <a:r>
              <a:rPr lang="en-US" sz="2000" b="1" dirty="0">
                <a:latin typeface="Times New Roman" pitchFamily="18" charset="0"/>
                <a:cs typeface="Times New Roman" pitchFamily="18" charset="0"/>
              </a:rPr>
              <a:t>Calculate the frequencies of the list of symbols (organize as a list).</a:t>
            </a:r>
          </a:p>
          <a:p>
            <a:pPr marL="457200" indent="-457200">
              <a:buFont typeface="ZapfDingbats" pitchFamily="82" charset="0"/>
              <a:buAutoNum type="arabicPeriod"/>
            </a:pPr>
            <a:r>
              <a:rPr lang="en-US" sz="2000" b="1" dirty="0">
                <a:latin typeface="Times New Roman" pitchFamily="18" charset="0"/>
                <a:cs typeface="Times New Roman" pitchFamily="18" charset="0"/>
              </a:rPr>
              <a:t>Sort the list in (decreasing) order of frequencies.</a:t>
            </a:r>
          </a:p>
          <a:p>
            <a:pPr marL="457200" indent="-457200">
              <a:buFont typeface="ZapfDingbats" pitchFamily="82" charset="0"/>
              <a:buAutoNum type="arabicPeriod"/>
            </a:pPr>
            <a:r>
              <a:rPr lang="en-US" sz="2000" b="1" dirty="0">
                <a:latin typeface="Times New Roman" pitchFamily="18" charset="0"/>
                <a:cs typeface="Times New Roman" pitchFamily="18" charset="0"/>
              </a:rPr>
              <a:t>Divide list into two </a:t>
            </a:r>
            <a:r>
              <a:rPr lang="en-US" sz="2000" b="1" dirty="0" err="1">
                <a:latin typeface="Times New Roman" pitchFamily="18" charset="0"/>
                <a:cs typeface="Times New Roman" pitchFamily="18" charset="0"/>
              </a:rPr>
              <a:t>halfs</a:t>
            </a:r>
            <a:r>
              <a:rPr lang="en-US" sz="2000" b="1" dirty="0">
                <a:latin typeface="Times New Roman" pitchFamily="18" charset="0"/>
                <a:cs typeface="Times New Roman" pitchFamily="18" charset="0"/>
              </a:rPr>
              <a:t>, with the total freq. </a:t>
            </a:r>
            <a:r>
              <a:rPr lang="en-US" sz="2000" b="1" i="1" dirty="0">
                <a:latin typeface="Times New Roman" pitchFamily="18" charset="0"/>
                <a:cs typeface="Times New Roman" pitchFamily="18" charset="0"/>
              </a:rPr>
              <a:t>Counts of each half being as close as possible to the other</a:t>
            </a:r>
            <a:r>
              <a:rPr lang="en-US" sz="2000" b="1" dirty="0">
                <a:latin typeface="Times New Roman" pitchFamily="18" charset="0"/>
                <a:cs typeface="Times New Roman" pitchFamily="18" charset="0"/>
              </a:rPr>
              <a:t>.</a:t>
            </a:r>
          </a:p>
          <a:p>
            <a:pPr marL="457200" indent="-457200">
              <a:buFont typeface="ZapfDingbats" pitchFamily="82" charset="0"/>
              <a:buAutoNum type="arabicPeriod"/>
            </a:pPr>
            <a:r>
              <a:rPr lang="en-US" sz="2000" b="1" dirty="0">
                <a:latin typeface="Times New Roman" pitchFamily="18" charset="0"/>
                <a:cs typeface="Times New Roman" pitchFamily="18" charset="0"/>
              </a:rPr>
              <a:t>The upper half is assigned a code of 0 and lower a code of 1.</a:t>
            </a:r>
          </a:p>
          <a:p>
            <a:pPr marL="457200" indent="-457200">
              <a:buFont typeface="ZapfDingbats" pitchFamily="82" charset="0"/>
              <a:buAutoNum type="arabicPeriod"/>
            </a:pPr>
            <a:r>
              <a:rPr lang="en-US" sz="2000" b="1" dirty="0">
                <a:latin typeface="Times New Roman" pitchFamily="18" charset="0"/>
                <a:cs typeface="Times New Roman" pitchFamily="18" charset="0"/>
              </a:rPr>
              <a:t>Recursively apply steps 3 and 4 to each of the halves, until each symbol has become a corresponding code leaf on a tree.</a:t>
            </a:r>
            <a:r>
              <a:rPr lang="en-US" sz="2000" dirty="0">
                <a:latin typeface="Times New Roman" pitchFamily="18" charset="0"/>
                <a:cs typeface="Times New Roman" pitchFamily="18" charset="0"/>
              </a:rPr>
              <a:t> </a:t>
            </a:r>
          </a:p>
        </p:txBody>
      </p:sp>
      <p:grpSp>
        <p:nvGrpSpPr>
          <p:cNvPr id="2" name="Group 4"/>
          <p:cNvGrpSpPr>
            <a:grpSpLocks/>
          </p:cNvGrpSpPr>
          <p:nvPr/>
        </p:nvGrpSpPr>
        <p:grpSpPr bwMode="auto">
          <a:xfrm>
            <a:off x="4327525" y="1262063"/>
            <a:ext cx="3867150" cy="781050"/>
            <a:chOff x="2726" y="795"/>
            <a:chExt cx="2436" cy="492"/>
          </a:xfrm>
        </p:grpSpPr>
        <p:sp>
          <p:nvSpPr>
            <p:cNvPr id="134149" name="Text Box 5"/>
            <p:cNvSpPr txBox="1">
              <a:spLocks noChangeArrowheads="1"/>
            </p:cNvSpPr>
            <p:nvPr/>
          </p:nvSpPr>
          <p:spPr bwMode="auto">
            <a:xfrm>
              <a:off x="2726" y="795"/>
              <a:ext cx="499" cy="192"/>
            </a:xfrm>
            <a:prstGeom prst="rect">
              <a:avLst/>
            </a:prstGeom>
            <a:noFill/>
            <a:ln w="9525">
              <a:noFill/>
              <a:miter lim="800000"/>
              <a:headEnd/>
              <a:tailEnd/>
            </a:ln>
            <a:effectLst/>
          </p:spPr>
          <p:txBody>
            <a:bodyPr wrap="none">
              <a:spAutoFit/>
            </a:bodyPr>
            <a:lstStyle/>
            <a:p>
              <a:r>
                <a:rPr lang="en-US" b="1">
                  <a:latin typeface="Comic Sans MS" pitchFamily="66" charset="0"/>
                </a:rPr>
                <a:t>Symbol</a:t>
              </a:r>
            </a:p>
          </p:txBody>
        </p:sp>
        <p:sp>
          <p:nvSpPr>
            <p:cNvPr id="134150" name="Text Box 6"/>
            <p:cNvSpPr txBox="1">
              <a:spLocks noChangeArrowheads="1"/>
            </p:cNvSpPr>
            <p:nvPr/>
          </p:nvSpPr>
          <p:spPr bwMode="auto">
            <a:xfrm>
              <a:off x="2780" y="1041"/>
              <a:ext cx="414" cy="192"/>
            </a:xfrm>
            <a:prstGeom prst="rect">
              <a:avLst/>
            </a:prstGeom>
            <a:noFill/>
            <a:ln w="9525">
              <a:noFill/>
              <a:miter lim="800000"/>
              <a:headEnd/>
              <a:tailEnd/>
            </a:ln>
            <a:effectLst/>
          </p:spPr>
          <p:txBody>
            <a:bodyPr wrap="none">
              <a:spAutoFit/>
            </a:bodyPr>
            <a:lstStyle/>
            <a:p>
              <a:r>
                <a:rPr lang="en-US" b="1">
                  <a:latin typeface="Comic Sans MS" pitchFamily="66" charset="0"/>
                </a:rPr>
                <a:t>Count</a:t>
              </a:r>
            </a:p>
          </p:txBody>
        </p:sp>
        <p:sp>
          <p:nvSpPr>
            <p:cNvPr id="134151" name="Text Box 7"/>
            <p:cNvSpPr txBox="1">
              <a:spLocks noChangeArrowheads="1"/>
            </p:cNvSpPr>
            <p:nvPr/>
          </p:nvSpPr>
          <p:spPr bwMode="auto">
            <a:xfrm>
              <a:off x="3794" y="801"/>
              <a:ext cx="187" cy="192"/>
            </a:xfrm>
            <a:prstGeom prst="rect">
              <a:avLst/>
            </a:prstGeom>
            <a:noFill/>
            <a:ln w="9525">
              <a:noFill/>
              <a:miter lim="800000"/>
              <a:headEnd/>
              <a:tailEnd/>
            </a:ln>
            <a:effectLst/>
          </p:spPr>
          <p:txBody>
            <a:bodyPr wrap="none">
              <a:spAutoFit/>
            </a:bodyPr>
            <a:lstStyle/>
            <a:p>
              <a:r>
                <a:rPr lang="en-US">
                  <a:latin typeface="Comic Sans MS" pitchFamily="66" charset="0"/>
                </a:rPr>
                <a:t>B</a:t>
              </a:r>
            </a:p>
          </p:txBody>
        </p:sp>
        <p:sp>
          <p:nvSpPr>
            <p:cNvPr id="134152" name="Text Box 8"/>
            <p:cNvSpPr txBox="1">
              <a:spLocks noChangeArrowheads="1"/>
            </p:cNvSpPr>
            <p:nvPr/>
          </p:nvSpPr>
          <p:spPr bwMode="auto">
            <a:xfrm>
              <a:off x="3314" y="795"/>
              <a:ext cx="198" cy="192"/>
            </a:xfrm>
            <a:prstGeom prst="rect">
              <a:avLst/>
            </a:prstGeom>
            <a:noFill/>
            <a:ln w="9525">
              <a:noFill/>
              <a:miter lim="800000"/>
              <a:headEnd/>
              <a:tailEnd/>
            </a:ln>
            <a:effectLst/>
          </p:spPr>
          <p:txBody>
            <a:bodyPr wrap="none">
              <a:spAutoFit/>
            </a:bodyPr>
            <a:lstStyle/>
            <a:p>
              <a:r>
                <a:rPr lang="en-US">
                  <a:latin typeface="Comic Sans MS" pitchFamily="66" charset="0"/>
                </a:rPr>
                <a:t>A</a:t>
              </a:r>
            </a:p>
          </p:txBody>
        </p:sp>
        <p:sp>
          <p:nvSpPr>
            <p:cNvPr id="134153" name="Text Box 9"/>
            <p:cNvSpPr txBox="1">
              <a:spLocks noChangeArrowheads="1"/>
            </p:cNvSpPr>
            <p:nvPr/>
          </p:nvSpPr>
          <p:spPr bwMode="auto">
            <a:xfrm>
              <a:off x="4604" y="801"/>
              <a:ext cx="197" cy="192"/>
            </a:xfrm>
            <a:prstGeom prst="rect">
              <a:avLst/>
            </a:prstGeom>
            <a:noFill/>
            <a:ln w="9525">
              <a:noFill/>
              <a:miter lim="800000"/>
              <a:headEnd/>
              <a:tailEnd/>
            </a:ln>
            <a:effectLst/>
          </p:spPr>
          <p:txBody>
            <a:bodyPr wrap="none">
              <a:spAutoFit/>
            </a:bodyPr>
            <a:lstStyle/>
            <a:p>
              <a:r>
                <a:rPr lang="en-US">
                  <a:latin typeface="Comic Sans MS" pitchFamily="66" charset="0"/>
                </a:rPr>
                <a:t>D</a:t>
              </a:r>
            </a:p>
          </p:txBody>
        </p:sp>
        <p:sp>
          <p:nvSpPr>
            <p:cNvPr id="134154" name="Text Box 10"/>
            <p:cNvSpPr txBox="1">
              <a:spLocks noChangeArrowheads="1"/>
            </p:cNvSpPr>
            <p:nvPr/>
          </p:nvSpPr>
          <p:spPr bwMode="auto">
            <a:xfrm>
              <a:off x="4214" y="801"/>
              <a:ext cx="183" cy="192"/>
            </a:xfrm>
            <a:prstGeom prst="rect">
              <a:avLst/>
            </a:prstGeom>
            <a:noFill/>
            <a:ln w="9525">
              <a:noFill/>
              <a:miter lim="800000"/>
              <a:headEnd/>
              <a:tailEnd/>
            </a:ln>
            <a:effectLst/>
          </p:spPr>
          <p:txBody>
            <a:bodyPr wrap="none">
              <a:spAutoFit/>
            </a:bodyPr>
            <a:lstStyle/>
            <a:p>
              <a:r>
                <a:rPr lang="en-US">
                  <a:latin typeface="Comic Sans MS" pitchFamily="66" charset="0"/>
                </a:rPr>
                <a:t>C</a:t>
              </a:r>
              <a:endParaRPr lang="en-US" b="1">
                <a:latin typeface="Comic Sans MS" pitchFamily="66" charset="0"/>
              </a:endParaRPr>
            </a:p>
          </p:txBody>
        </p:sp>
        <p:sp>
          <p:nvSpPr>
            <p:cNvPr id="134155" name="Text Box 11"/>
            <p:cNvSpPr txBox="1">
              <a:spLocks noChangeArrowheads="1"/>
            </p:cNvSpPr>
            <p:nvPr/>
          </p:nvSpPr>
          <p:spPr bwMode="auto">
            <a:xfrm>
              <a:off x="4976" y="813"/>
              <a:ext cx="186" cy="192"/>
            </a:xfrm>
            <a:prstGeom prst="rect">
              <a:avLst/>
            </a:prstGeom>
            <a:noFill/>
            <a:ln w="9525">
              <a:noFill/>
              <a:miter lim="800000"/>
              <a:headEnd/>
              <a:tailEnd/>
            </a:ln>
            <a:effectLst/>
          </p:spPr>
          <p:txBody>
            <a:bodyPr wrap="none">
              <a:spAutoFit/>
            </a:bodyPr>
            <a:lstStyle/>
            <a:p>
              <a:r>
                <a:rPr lang="en-US">
                  <a:latin typeface="Comic Sans MS" pitchFamily="66" charset="0"/>
                </a:rPr>
                <a:t>E</a:t>
              </a:r>
            </a:p>
          </p:txBody>
        </p:sp>
        <p:sp>
          <p:nvSpPr>
            <p:cNvPr id="134156" name="Text Box 12"/>
            <p:cNvSpPr txBox="1">
              <a:spLocks noChangeArrowheads="1"/>
            </p:cNvSpPr>
            <p:nvPr/>
          </p:nvSpPr>
          <p:spPr bwMode="auto">
            <a:xfrm>
              <a:off x="3794" y="1095"/>
              <a:ext cx="184" cy="192"/>
            </a:xfrm>
            <a:prstGeom prst="rect">
              <a:avLst/>
            </a:prstGeom>
            <a:noFill/>
            <a:ln w="9525">
              <a:noFill/>
              <a:miter lim="800000"/>
              <a:headEnd/>
              <a:tailEnd/>
            </a:ln>
            <a:effectLst/>
          </p:spPr>
          <p:txBody>
            <a:bodyPr wrap="none">
              <a:spAutoFit/>
            </a:bodyPr>
            <a:lstStyle/>
            <a:p>
              <a:r>
                <a:rPr lang="en-US">
                  <a:latin typeface="Comic Sans MS" pitchFamily="66" charset="0"/>
                </a:rPr>
                <a:t>7</a:t>
              </a:r>
            </a:p>
          </p:txBody>
        </p:sp>
        <p:sp>
          <p:nvSpPr>
            <p:cNvPr id="134157" name="Text Box 13"/>
            <p:cNvSpPr txBox="1">
              <a:spLocks noChangeArrowheads="1"/>
            </p:cNvSpPr>
            <p:nvPr/>
          </p:nvSpPr>
          <p:spPr bwMode="auto">
            <a:xfrm>
              <a:off x="3290" y="1095"/>
              <a:ext cx="234" cy="192"/>
            </a:xfrm>
            <a:prstGeom prst="rect">
              <a:avLst/>
            </a:prstGeom>
            <a:noFill/>
            <a:ln w="9525">
              <a:noFill/>
              <a:miter lim="800000"/>
              <a:headEnd/>
              <a:tailEnd/>
            </a:ln>
            <a:effectLst/>
          </p:spPr>
          <p:txBody>
            <a:bodyPr wrap="none">
              <a:spAutoFit/>
            </a:bodyPr>
            <a:lstStyle/>
            <a:p>
              <a:r>
                <a:rPr lang="en-US">
                  <a:latin typeface="Comic Sans MS" pitchFamily="66" charset="0"/>
                </a:rPr>
                <a:t>15</a:t>
              </a:r>
            </a:p>
          </p:txBody>
        </p:sp>
        <p:sp>
          <p:nvSpPr>
            <p:cNvPr id="134158" name="Text Box 14"/>
            <p:cNvSpPr txBox="1">
              <a:spLocks noChangeArrowheads="1"/>
            </p:cNvSpPr>
            <p:nvPr/>
          </p:nvSpPr>
          <p:spPr bwMode="auto">
            <a:xfrm>
              <a:off x="4226" y="1083"/>
              <a:ext cx="184" cy="192"/>
            </a:xfrm>
            <a:prstGeom prst="rect">
              <a:avLst/>
            </a:prstGeom>
            <a:noFill/>
            <a:ln w="9525">
              <a:noFill/>
              <a:miter lim="800000"/>
              <a:headEnd/>
              <a:tailEnd/>
            </a:ln>
            <a:effectLst/>
          </p:spPr>
          <p:txBody>
            <a:bodyPr wrap="none">
              <a:spAutoFit/>
            </a:bodyPr>
            <a:lstStyle/>
            <a:p>
              <a:r>
                <a:rPr lang="en-US">
                  <a:latin typeface="Comic Sans MS" pitchFamily="66" charset="0"/>
                </a:rPr>
                <a:t>6</a:t>
              </a:r>
            </a:p>
          </p:txBody>
        </p:sp>
        <p:sp>
          <p:nvSpPr>
            <p:cNvPr id="134159" name="Text Box 15"/>
            <p:cNvSpPr txBox="1">
              <a:spLocks noChangeArrowheads="1"/>
            </p:cNvSpPr>
            <p:nvPr/>
          </p:nvSpPr>
          <p:spPr bwMode="auto">
            <a:xfrm>
              <a:off x="4616" y="1077"/>
              <a:ext cx="184" cy="192"/>
            </a:xfrm>
            <a:prstGeom prst="rect">
              <a:avLst/>
            </a:prstGeom>
            <a:noFill/>
            <a:ln w="9525">
              <a:noFill/>
              <a:miter lim="800000"/>
              <a:headEnd/>
              <a:tailEnd/>
            </a:ln>
            <a:effectLst/>
          </p:spPr>
          <p:txBody>
            <a:bodyPr wrap="none">
              <a:spAutoFit/>
            </a:bodyPr>
            <a:lstStyle/>
            <a:p>
              <a:r>
                <a:rPr lang="en-US">
                  <a:latin typeface="Comic Sans MS" pitchFamily="66" charset="0"/>
                </a:rPr>
                <a:t>6</a:t>
              </a:r>
            </a:p>
          </p:txBody>
        </p:sp>
        <p:sp>
          <p:nvSpPr>
            <p:cNvPr id="134160" name="Text Box 16"/>
            <p:cNvSpPr txBox="1">
              <a:spLocks noChangeArrowheads="1"/>
            </p:cNvSpPr>
            <p:nvPr/>
          </p:nvSpPr>
          <p:spPr bwMode="auto">
            <a:xfrm>
              <a:off x="4976" y="1083"/>
              <a:ext cx="184" cy="192"/>
            </a:xfrm>
            <a:prstGeom prst="rect">
              <a:avLst/>
            </a:prstGeom>
            <a:noFill/>
            <a:ln w="9525">
              <a:noFill/>
              <a:miter lim="800000"/>
              <a:headEnd/>
              <a:tailEnd/>
            </a:ln>
            <a:effectLst/>
          </p:spPr>
          <p:txBody>
            <a:bodyPr wrap="none">
              <a:spAutoFit/>
            </a:bodyPr>
            <a:lstStyle/>
            <a:p>
              <a:r>
                <a:rPr lang="en-US">
                  <a:latin typeface="Comic Sans MS" pitchFamily="66" charset="0"/>
                </a:rPr>
                <a:t>5</a:t>
              </a:r>
            </a:p>
          </p:txBody>
        </p:sp>
        <p:sp>
          <p:nvSpPr>
            <p:cNvPr id="134161" name="Line 17"/>
            <p:cNvSpPr>
              <a:spLocks noChangeShapeType="1"/>
            </p:cNvSpPr>
            <p:nvPr/>
          </p:nvSpPr>
          <p:spPr bwMode="auto">
            <a:xfrm>
              <a:off x="3354" y="1248"/>
              <a:ext cx="1776" cy="0"/>
            </a:xfrm>
            <a:prstGeom prst="line">
              <a:avLst/>
            </a:prstGeom>
            <a:noFill/>
            <a:ln w="9525">
              <a:solidFill>
                <a:schemeClr val="tx1"/>
              </a:solidFill>
              <a:round/>
              <a:headEnd/>
              <a:tailEnd/>
            </a:ln>
            <a:effectLst/>
          </p:spPr>
          <p:txBody>
            <a:bodyPr/>
            <a:lstStyle/>
            <a:p>
              <a:endParaRPr lang="en-IN"/>
            </a:p>
          </p:txBody>
        </p:sp>
      </p:grpSp>
      <p:grpSp>
        <p:nvGrpSpPr>
          <p:cNvPr id="3" name="Group 18"/>
          <p:cNvGrpSpPr>
            <a:grpSpLocks/>
          </p:cNvGrpSpPr>
          <p:nvPr/>
        </p:nvGrpSpPr>
        <p:grpSpPr bwMode="auto">
          <a:xfrm>
            <a:off x="5270500" y="1285875"/>
            <a:ext cx="2911475" cy="1004888"/>
            <a:chOff x="3320" y="810"/>
            <a:chExt cx="1834" cy="633"/>
          </a:xfrm>
        </p:grpSpPr>
        <p:sp>
          <p:nvSpPr>
            <p:cNvPr id="134163" name="Line 19"/>
            <p:cNvSpPr>
              <a:spLocks noChangeShapeType="1"/>
            </p:cNvSpPr>
            <p:nvPr/>
          </p:nvSpPr>
          <p:spPr bwMode="auto">
            <a:xfrm>
              <a:off x="4092" y="810"/>
              <a:ext cx="0" cy="438"/>
            </a:xfrm>
            <a:prstGeom prst="line">
              <a:avLst/>
            </a:prstGeom>
            <a:noFill/>
            <a:ln w="9525">
              <a:solidFill>
                <a:schemeClr val="tx1"/>
              </a:solidFill>
              <a:round/>
              <a:headEnd/>
              <a:tailEnd/>
            </a:ln>
            <a:effectLst/>
          </p:spPr>
          <p:txBody>
            <a:bodyPr/>
            <a:lstStyle/>
            <a:p>
              <a:endParaRPr lang="en-IN"/>
            </a:p>
          </p:txBody>
        </p:sp>
        <p:sp>
          <p:nvSpPr>
            <p:cNvPr id="134164" name="Text Box 20"/>
            <p:cNvSpPr txBox="1">
              <a:spLocks noChangeArrowheads="1"/>
            </p:cNvSpPr>
            <p:nvPr/>
          </p:nvSpPr>
          <p:spPr bwMode="auto">
            <a:xfrm>
              <a:off x="3320" y="1239"/>
              <a:ext cx="184" cy="192"/>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134165" name="Text Box 21"/>
            <p:cNvSpPr txBox="1">
              <a:spLocks noChangeArrowheads="1"/>
            </p:cNvSpPr>
            <p:nvPr/>
          </p:nvSpPr>
          <p:spPr bwMode="auto">
            <a:xfrm>
              <a:off x="3794" y="1239"/>
              <a:ext cx="184" cy="192"/>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134166" name="Text Box 22"/>
            <p:cNvSpPr txBox="1">
              <a:spLocks noChangeArrowheads="1"/>
            </p:cNvSpPr>
            <p:nvPr/>
          </p:nvSpPr>
          <p:spPr bwMode="auto">
            <a:xfrm>
              <a:off x="4226" y="1251"/>
              <a:ext cx="166" cy="192"/>
            </a:xfrm>
            <a:prstGeom prst="rect">
              <a:avLst/>
            </a:prstGeom>
            <a:noFill/>
            <a:ln w="9525">
              <a:noFill/>
              <a:miter lim="800000"/>
              <a:headEnd/>
              <a:tailEnd/>
            </a:ln>
            <a:effectLst/>
          </p:spPr>
          <p:txBody>
            <a:bodyPr wrap="none">
              <a:spAutoFit/>
            </a:bodyPr>
            <a:lstStyle/>
            <a:p>
              <a:r>
                <a:rPr lang="en-US">
                  <a:latin typeface="Comic Sans MS" pitchFamily="66" charset="0"/>
                </a:rPr>
                <a:t>1</a:t>
              </a:r>
            </a:p>
          </p:txBody>
        </p:sp>
        <p:sp>
          <p:nvSpPr>
            <p:cNvPr id="134167" name="Text Box 23"/>
            <p:cNvSpPr txBox="1">
              <a:spLocks noChangeArrowheads="1"/>
            </p:cNvSpPr>
            <p:nvPr/>
          </p:nvSpPr>
          <p:spPr bwMode="auto">
            <a:xfrm>
              <a:off x="4628" y="1251"/>
              <a:ext cx="166" cy="192"/>
            </a:xfrm>
            <a:prstGeom prst="rect">
              <a:avLst/>
            </a:prstGeom>
            <a:noFill/>
            <a:ln w="9525">
              <a:noFill/>
              <a:miter lim="800000"/>
              <a:headEnd/>
              <a:tailEnd/>
            </a:ln>
            <a:effectLst/>
          </p:spPr>
          <p:txBody>
            <a:bodyPr wrap="none">
              <a:spAutoFit/>
            </a:bodyPr>
            <a:lstStyle/>
            <a:p>
              <a:r>
                <a:rPr lang="en-US">
                  <a:latin typeface="Comic Sans MS" pitchFamily="66" charset="0"/>
                </a:rPr>
                <a:t>1</a:t>
              </a:r>
            </a:p>
          </p:txBody>
        </p:sp>
        <p:sp>
          <p:nvSpPr>
            <p:cNvPr id="134168" name="Text Box 24"/>
            <p:cNvSpPr txBox="1">
              <a:spLocks noChangeArrowheads="1"/>
            </p:cNvSpPr>
            <p:nvPr/>
          </p:nvSpPr>
          <p:spPr bwMode="auto">
            <a:xfrm>
              <a:off x="4988" y="1245"/>
              <a:ext cx="166" cy="192"/>
            </a:xfrm>
            <a:prstGeom prst="rect">
              <a:avLst/>
            </a:prstGeom>
            <a:noFill/>
            <a:ln w="9525">
              <a:noFill/>
              <a:miter lim="800000"/>
              <a:headEnd/>
              <a:tailEnd/>
            </a:ln>
            <a:effectLst/>
          </p:spPr>
          <p:txBody>
            <a:bodyPr wrap="none">
              <a:spAutoFit/>
            </a:bodyPr>
            <a:lstStyle/>
            <a:p>
              <a:r>
                <a:rPr lang="en-US">
                  <a:latin typeface="Comic Sans MS" pitchFamily="66" charset="0"/>
                </a:rPr>
                <a:t>1</a:t>
              </a:r>
            </a:p>
          </p:txBody>
        </p:sp>
      </p:grpSp>
      <p:grpSp>
        <p:nvGrpSpPr>
          <p:cNvPr id="4" name="Group 25"/>
          <p:cNvGrpSpPr>
            <a:grpSpLocks/>
          </p:cNvGrpSpPr>
          <p:nvPr/>
        </p:nvGrpSpPr>
        <p:grpSpPr bwMode="auto">
          <a:xfrm>
            <a:off x="5280025" y="1343025"/>
            <a:ext cx="1016000" cy="1195388"/>
            <a:chOff x="3326" y="846"/>
            <a:chExt cx="640" cy="753"/>
          </a:xfrm>
        </p:grpSpPr>
        <p:sp>
          <p:nvSpPr>
            <p:cNvPr id="134170" name="Line 26"/>
            <p:cNvSpPr>
              <a:spLocks noChangeShapeType="1"/>
            </p:cNvSpPr>
            <p:nvPr/>
          </p:nvSpPr>
          <p:spPr bwMode="auto">
            <a:xfrm>
              <a:off x="3612" y="846"/>
              <a:ext cx="0" cy="576"/>
            </a:xfrm>
            <a:prstGeom prst="line">
              <a:avLst/>
            </a:prstGeom>
            <a:noFill/>
            <a:ln w="9525">
              <a:solidFill>
                <a:schemeClr val="tx1"/>
              </a:solidFill>
              <a:round/>
              <a:headEnd/>
              <a:tailEnd/>
            </a:ln>
            <a:effectLst/>
          </p:spPr>
          <p:txBody>
            <a:bodyPr/>
            <a:lstStyle/>
            <a:p>
              <a:endParaRPr lang="en-IN"/>
            </a:p>
          </p:txBody>
        </p:sp>
        <p:sp>
          <p:nvSpPr>
            <p:cNvPr id="134171" name="Line 27"/>
            <p:cNvSpPr>
              <a:spLocks noChangeShapeType="1"/>
            </p:cNvSpPr>
            <p:nvPr/>
          </p:nvSpPr>
          <p:spPr bwMode="auto">
            <a:xfrm>
              <a:off x="3372" y="1416"/>
              <a:ext cx="594" cy="0"/>
            </a:xfrm>
            <a:prstGeom prst="line">
              <a:avLst/>
            </a:prstGeom>
            <a:noFill/>
            <a:ln w="9525">
              <a:solidFill>
                <a:schemeClr val="tx1"/>
              </a:solidFill>
              <a:round/>
              <a:headEnd/>
              <a:tailEnd/>
            </a:ln>
            <a:effectLst/>
          </p:spPr>
          <p:txBody>
            <a:bodyPr/>
            <a:lstStyle/>
            <a:p>
              <a:endParaRPr lang="en-IN"/>
            </a:p>
          </p:txBody>
        </p:sp>
        <p:sp>
          <p:nvSpPr>
            <p:cNvPr id="134172" name="Text Box 28"/>
            <p:cNvSpPr txBox="1">
              <a:spLocks noChangeArrowheads="1"/>
            </p:cNvSpPr>
            <p:nvPr/>
          </p:nvSpPr>
          <p:spPr bwMode="auto">
            <a:xfrm>
              <a:off x="3326" y="1407"/>
              <a:ext cx="184" cy="192"/>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134173" name="Text Box 29"/>
            <p:cNvSpPr txBox="1">
              <a:spLocks noChangeArrowheads="1"/>
            </p:cNvSpPr>
            <p:nvPr/>
          </p:nvSpPr>
          <p:spPr bwMode="auto">
            <a:xfrm>
              <a:off x="3794" y="1407"/>
              <a:ext cx="166" cy="192"/>
            </a:xfrm>
            <a:prstGeom prst="rect">
              <a:avLst/>
            </a:prstGeom>
            <a:noFill/>
            <a:ln w="9525">
              <a:noFill/>
              <a:miter lim="800000"/>
              <a:headEnd/>
              <a:tailEnd/>
            </a:ln>
            <a:effectLst/>
          </p:spPr>
          <p:txBody>
            <a:bodyPr wrap="none">
              <a:spAutoFit/>
            </a:bodyPr>
            <a:lstStyle/>
            <a:p>
              <a:r>
                <a:rPr lang="en-US">
                  <a:latin typeface="Comic Sans MS" pitchFamily="66" charset="0"/>
                </a:rPr>
                <a:t>1</a:t>
              </a:r>
            </a:p>
          </p:txBody>
        </p:sp>
      </p:grpSp>
      <p:grpSp>
        <p:nvGrpSpPr>
          <p:cNvPr id="5" name="Group 30"/>
          <p:cNvGrpSpPr>
            <a:grpSpLocks/>
          </p:cNvGrpSpPr>
          <p:nvPr/>
        </p:nvGrpSpPr>
        <p:grpSpPr bwMode="auto">
          <a:xfrm>
            <a:off x="6708775" y="1343025"/>
            <a:ext cx="1473200" cy="1252538"/>
            <a:chOff x="4226" y="846"/>
            <a:chExt cx="928" cy="789"/>
          </a:xfrm>
        </p:grpSpPr>
        <p:sp>
          <p:nvSpPr>
            <p:cNvPr id="134175" name="Line 31"/>
            <p:cNvSpPr>
              <a:spLocks noChangeShapeType="1"/>
            </p:cNvSpPr>
            <p:nvPr/>
          </p:nvSpPr>
          <p:spPr bwMode="auto">
            <a:xfrm>
              <a:off x="4476" y="846"/>
              <a:ext cx="0" cy="588"/>
            </a:xfrm>
            <a:prstGeom prst="line">
              <a:avLst/>
            </a:prstGeom>
            <a:noFill/>
            <a:ln w="9525">
              <a:solidFill>
                <a:schemeClr val="tx1"/>
              </a:solidFill>
              <a:round/>
              <a:headEnd/>
              <a:tailEnd/>
            </a:ln>
            <a:effectLst/>
          </p:spPr>
          <p:txBody>
            <a:bodyPr/>
            <a:lstStyle/>
            <a:p>
              <a:endParaRPr lang="en-IN"/>
            </a:p>
          </p:txBody>
        </p:sp>
        <p:sp>
          <p:nvSpPr>
            <p:cNvPr id="134176" name="Line 32"/>
            <p:cNvSpPr>
              <a:spLocks noChangeShapeType="1"/>
            </p:cNvSpPr>
            <p:nvPr/>
          </p:nvSpPr>
          <p:spPr bwMode="auto">
            <a:xfrm>
              <a:off x="4236" y="1434"/>
              <a:ext cx="870" cy="0"/>
            </a:xfrm>
            <a:prstGeom prst="line">
              <a:avLst/>
            </a:prstGeom>
            <a:noFill/>
            <a:ln w="9525">
              <a:solidFill>
                <a:schemeClr val="tx1"/>
              </a:solidFill>
              <a:round/>
              <a:headEnd/>
              <a:tailEnd/>
            </a:ln>
            <a:effectLst/>
          </p:spPr>
          <p:txBody>
            <a:bodyPr/>
            <a:lstStyle/>
            <a:p>
              <a:endParaRPr lang="en-IN"/>
            </a:p>
          </p:txBody>
        </p:sp>
        <p:sp>
          <p:nvSpPr>
            <p:cNvPr id="134177" name="Text Box 33"/>
            <p:cNvSpPr txBox="1">
              <a:spLocks noChangeArrowheads="1"/>
            </p:cNvSpPr>
            <p:nvPr/>
          </p:nvSpPr>
          <p:spPr bwMode="auto">
            <a:xfrm>
              <a:off x="4226" y="1443"/>
              <a:ext cx="184" cy="192"/>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sp>
          <p:nvSpPr>
            <p:cNvPr id="134178" name="Text Box 34"/>
            <p:cNvSpPr txBox="1">
              <a:spLocks noChangeArrowheads="1"/>
            </p:cNvSpPr>
            <p:nvPr/>
          </p:nvSpPr>
          <p:spPr bwMode="auto">
            <a:xfrm>
              <a:off x="4988" y="1431"/>
              <a:ext cx="166" cy="192"/>
            </a:xfrm>
            <a:prstGeom prst="rect">
              <a:avLst/>
            </a:prstGeom>
            <a:noFill/>
            <a:ln w="9525">
              <a:noFill/>
              <a:miter lim="800000"/>
              <a:headEnd/>
              <a:tailEnd/>
            </a:ln>
            <a:effectLst/>
          </p:spPr>
          <p:txBody>
            <a:bodyPr wrap="none">
              <a:spAutoFit/>
            </a:bodyPr>
            <a:lstStyle/>
            <a:p>
              <a:r>
                <a:rPr lang="en-US">
                  <a:latin typeface="Comic Sans MS" pitchFamily="66" charset="0"/>
                </a:rPr>
                <a:t>1</a:t>
              </a:r>
            </a:p>
          </p:txBody>
        </p:sp>
        <p:sp>
          <p:nvSpPr>
            <p:cNvPr id="134179" name="Text Box 35"/>
            <p:cNvSpPr txBox="1">
              <a:spLocks noChangeArrowheads="1"/>
            </p:cNvSpPr>
            <p:nvPr/>
          </p:nvSpPr>
          <p:spPr bwMode="auto">
            <a:xfrm>
              <a:off x="4628" y="1437"/>
              <a:ext cx="166" cy="192"/>
            </a:xfrm>
            <a:prstGeom prst="rect">
              <a:avLst/>
            </a:prstGeom>
            <a:noFill/>
            <a:ln w="9525">
              <a:noFill/>
              <a:miter lim="800000"/>
              <a:headEnd/>
              <a:tailEnd/>
            </a:ln>
            <a:effectLst/>
          </p:spPr>
          <p:txBody>
            <a:bodyPr wrap="none">
              <a:spAutoFit/>
            </a:bodyPr>
            <a:lstStyle/>
            <a:p>
              <a:r>
                <a:rPr lang="en-US">
                  <a:latin typeface="Comic Sans MS" pitchFamily="66" charset="0"/>
                </a:rPr>
                <a:t>1</a:t>
              </a:r>
            </a:p>
          </p:txBody>
        </p:sp>
      </p:grpSp>
      <p:grpSp>
        <p:nvGrpSpPr>
          <p:cNvPr id="6" name="Group 36"/>
          <p:cNvGrpSpPr>
            <a:grpSpLocks/>
          </p:cNvGrpSpPr>
          <p:nvPr/>
        </p:nvGrpSpPr>
        <p:grpSpPr bwMode="auto">
          <a:xfrm>
            <a:off x="7343775" y="1371600"/>
            <a:ext cx="828675" cy="1509713"/>
            <a:chOff x="4626" y="864"/>
            <a:chExt cx="522" cy="951"/>
          </a:xfrm>
        </p:grpSpPr>
        <p:sp>
          <p:nvSpPr>
            <p:cNvPr id="134181" name="Line 37"/>
            <p:cNvSpPr>
              <a:spLocks noChangeShapeType="1"/>
            </p:cNvSpPr>
            <p:nvPr/>
          </p:nvSpPr>
          <p:spPr bwMode="auto">
            <a:xfrm flipH="1">
              <a:off x="4872" y="864"/>
              <a:ext cx="0" cy="750"/>
            </a:xfrm>
            <a:prstGeom prst="line">
              <a:avLst/>
            </a:prstGeom>
            <a:noFill/>
            <a:ln w="9525">
              <a:solidFill>
                <a:schemeClr val="tx1"/>
              </a:solidFill>
              <a:round/>
              <a:headEnd/>
              <a:tailEnd/>
            </a:ln>
            <a:effectLst/>
          </p:spPr>
          <p:txBody>
            <a:bodyPr/>
            <a:lstStyle/>
            <a:p>
              <a:endParaRPr lang="en-IN"/>
            </a:p>
          </p:txBody>
        </p:sp>
        <p:sp>
          <p:nvSpPr>
            <p:cNvPr id="134182" name="Line 38"/>
            <p:cNvSpPr>
              <a:spLocks noChangeShapeType="1"/>
            </p:cNvSpPr>
            <p:nvPr/>
          </p:nvSpPr>
          <p:spPr bwMode="auto">
            <a:xfrm>
              <a:off x="4626" y="1614"/>
              <a:ext cx="498" cy="0"/>
            </a:xfrm>
            <a:prstGeom prst="line">
              <a:avLst/>
            </a:prstGeom>
            <a:noFill/>
            <a:ln w="9525">
              <a:solidFill>
                <a:schemeClr val="tx1"/>
              </a:solidFill>
              <a:round/>
              <a:headEnd/>
              <a:tailEnd/>
            </a:ln>
            <a:effectLst/>
          </p:spPr>
          <p:txBody>
            <a:bodyPr/>
            <a:lstStyle/>
            <a:p>
              <a:endParaRPr lang="en-IN"/>
            </a:p>
          </p:txBody>
        </p:sp>
        <p:sp>
          <p:nvSpPr>
            <p:cNvPr id="134183" name="Text Box 39"/>
            <p:cNvSpPr txBox="1">
              <a:spLocks noChangeArrowheads="1"/>
            </p:cNvSpPr>
            <p:nvPr/>
          </p:nvSpPr>
          <p:spPr bwMode="auto">
            <a:xfrm>
              <a:off x="4982" y="1617"/>
              <a:ext cx="166" cy="192"/>
            </a:xfrm>
            <a:prstGeom prst="rect">
              <a:avLst/>
            </a:prstGeom>
            <a:noFill/>
            <a:ln w="9525">
              <a:noFill/>
              <a:miter lim="800000"/>
              <a:headEnd/>
              <a:tailEnd/>
            </a:ln>
            <a:effectLst/>
          </p:spPr>
          <p:txBody>
            <a:bodyPr wrap="none">
              <a:spAutoFit/>
            </a:bodyPr>
            <a:lstStyle/>
            <a:p>
              <a:r>
                <a:rPr lang="en-US">
                  <a:latin typeface="Comic Sans MS" pitchFamily="66" charset="0"/>
                </a:rPr>
                <a:t>1</a:t>
              </a:r>
            </a:p>
          </p:txBody>
        </p:sp>
        <p:sp>
          <p:nvSpPr>
            <p:cNvPr id="134184" name="Text Box 40"/>
            <p:cNvSpPr txBox="1">
              <a:spLocks noChangeArrowheads="1"/>
            </p:cNvSpPr>
            <p:nvPr/>
          </p:nvSpPr>
          <p:spPr bwMode="auto">
            <a:xfrm>
              <a:off x="4628" y="1623"/>
              <a:ext cx="184" cy="192"/>
            </a:xfrm>
            <a:prstGeom prst="rect">
              <a:avLst/>
            </a:prstGeom>
            <a:noFill/>
            <a:ln w="9525">
              <a:noFill/>
              <a:miter lim="800000"/>
              <a:headEnd/>
              <a:tailEnd/>
            </a:ln>
            <a:effectLst/>
          </p:spPr>
          <p:txBody>
            <a:bodyPr wrap="none">
              <a:spAutoFit/>
            </a:bodyPr>
            <a:lstStyle/>
            <a:p>
              <a:r>
                <a:rPr lang="en-US">
                  <a:latin typeface="Comic Sans MS" pitchFamily="66" charset="0"/>
                </a:rPr>
                <a:t>0</a:t>
              </a:r>
            </a:p>
          </p:txBody>
        </p:sp>
      </p:grpSp>
      <p:sp>
        <p:nvSpPr>
          <p:cNvPr id="134185" name="Text Box 41"/>
          <p:cNvSpPr txBox="1">
            <a:spLocks noChangeArrowheads="1"/>
          </p:cNvSpPr>
          <p:nvPr/>
        </p:nvSpPr>
        <p:spPr bwMode="auto">
          <a:xfrm>
            <a:off x="5648325" y="790575"/>
            <a:ext cx="2057400" cy="304800"/>
          </a:xfrm>
          <a:prstGeom prst="rect">
            <a:avLst/>
          </a:prstGeom>
          <a:noFill/>
          <a:ln w="9525">
            <a:noFill/>
            <a:miter lim="800000"/>
            <a:headEnd/>
            <a:tailEnd/>
          </a:ln>
          <a:effectLst/>
        </p:spPr>
        <p:txBody>
          <a:bodyPr>
            <a:spAutoFit/>
          </a:bodyPr>
          <a:lstStyle/>
          <a:p>
            <a:pPr>
              <a:spcBef>
                <a:spcPct val="50000"/>
              </a:spcBef>
            </a:pPr>
            <a:r>
              <a:rPr lang="en-US" b="1" u="sng">
                <a:latin typeface="Comic Sans MS" pitchFamily="66" charset="0"/>
              </a:rPr>
              <a:t>Example</a:t>
            </a:r>
          </a:p>
        </p:txBody>
      </p:sp>
      <p:graphicFrame>
        <p:nvGraphicFramePr>
          <p:cNvPr id="134186" name="Group 42"/>
          <p:cNvGraphicFramePr>
            <a:graphicFrameLocks noGrp="1"/>
          </p:cNvGraphicFramePr>
          <p:nvPr/>
        </p:nvGraphicFramePr>
        <p:xfrm>
          <a:off x="4448175" y="2895600"/>
          <a:ext cx="3790950" cy="2257743"/>
        </p:xfrm>
        <a:graphic>
          <a:graphicData uri="http://schemas.openxmlformats.org/drawingml/2006/table">
            <a:tbl>
              <a:tblPr/>
              <a:tblGrid>
                <a:gridCol w="733425"/>
                <a:gridCol w="666750"/>
                <a:gridCol w="762000"/>
                <a:gridCol w="752475"/>
                <a:gridCol w="876300"/>
              </a:tblGrid>
              <a:tr h="34766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1" i="0" u="none" strike="noStrike" cap="none" normalizeH="0" baseline="0" dirty="0" smtClean="0">
                          <a:ln>
                            <a:noFill/>
                          </a:ln>
                          <a:solidFill>
                            <a:schemeClr val="tx1"/>
                          </a:solidFill>
                          <a:effectLst/>
                          <a:latin typeface="Comic Sans MS" pitchFamily="66"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1" i="0" u="none" strike="noStrike" cap="none" normalizeH="0" baseline="0" smtClean="0">
                          <a:ln>
                            <a:noFill/>
                          </a:ln>
                          <a:solidFill>
                            <a:schemeClr val="tx1"/>
                          </a:solidFill>
                          <a:effectLst/>
                          <a:latin typeface="Comic Sans MS" pitchFamily="66" charset="0"/>
                        </a:rPr>
                        <a:t>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1" i="0" u="none" strike="noStrike" cap="none" normalizeH="0" baseline="0" smtClean="0">
                          <a:ln>
                            <a:noFill/>
                          </a:ln>
                          <a:solidFill>
                            <a:schemeClr val="tx1"/>
                          </a:solidFill>
                          <a:effectLst/>
                          <a:latin typeface="Comic Sans MS" pitchFamily="66" charset="0"/>
                        </a:rPr>
                        <a:t>Info.</a:t>
                      </a:r>
                    </a:p>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1" i="0" u="none" strike="noStrike" cap="none" normalizeH="0" baseline="0" smtClean="0">
                          <a:ln>
                            <a:noFill/>
                          </a:ln>
                          <a:solidFill>
                            <a:schemeClr val="tx1"/>
                          </a:solidFill>
                          <a:effectLst/>
                          <a:latin typeface="Comic Sans MS" pitchFamily="66" charset="0"/>
                        </a:rPr>
                        <a:t>-log</a:t>
                      </a:r>
                      <a:r>
                        <a:rPr kumimoji="0" lang="en-US" sz="1200" b="1" i="0" u="none" strike="noStrike" cap="none" normalizeH="0" baseline="-25000" smtClean="0">
                          <a:ln>
                            <a:noFill/>
                          </a:ln>
                          <a:solidFill>
                            <a:schemeClr val="tx1"/>
                          </a:solidFill>
                          <a:effectLst/>
                          <a:latin typeface="Comic Sans MS" pitchFamily="66" charset="0"/>
                        </a:rPr>
                        <a:t>2</a:t>
                      </a:r>
                      <a:r>
                        <a:rPr kumimoji="0" lang="en-US" sz="1200" b="1" i="0" u="none" strike="noStrike" cap="none" normalizeH="0" baseline="0" smtClean="0">
                          <a:ln>
                            <a:noFill/>
                          </a:ln>
                          <a:solidFill>
                            <a:schemeClr val="tx1"/>
                          </a:solidFill>
                          <a:effectLst/>
                          <a:latin typeface="Comic Sans MS" pitchFamily="66" charset="0"/>
                        </a:rPr>
                        <a:t>(p</a:t>
                      </a:r>
                      <a:r>
                        <a:rPr kumimoji="0" lang="en-US" sz="1200" b="1" i="0" u="none" strike="noStrike" cap="none" normalizeH="0" baseline="-25000" smtClean="0">
                          <a:ln>
                            <a:noFill/>
                          </a:ln>
                          <a:solidFill>
                            <a:schemeClr val="tx1"/>
                          </a:solidFill>
                          <a:effectLst/>
                          <a:latin typeface="Comic Sans MS" pitchFamily="66" charset="0"/>
                        </a:rPr>
                        <a:t>i</a:t>
                      </a:r>
                      <a:r>
                        <a:rPr kumimoji="0" lang="en-US" sz="1200" b="1" i="0" u="none" strike="noStrike" cap="none" normalizeH="0" baseline="0" smtClean="0">
                          <a:ln>
                            <a:noFill/>
                          </a:ln>
                          <a:solidFill>
                            <a:schemeClr val="tx1"/>
                          </a:solidFill>
                          <a:effectLst/>
                          <a:latin typeface="Comic Sans MS" pitchFamily="66" charset="0"/>
                        </a:rPr>
                        <a:t>)</a:t>
                      </a:r>
                      <a:endParaRPr kumimoji="0" lang="en-US" sz="1200" b="1" i="0" u="none" strike="noStrike" cap="none" normalizeH="0" baseline="-2500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1" i="0" u="none" strike="noStrike" cap="none" normalizeH="0" baseline="0" smtClean="0">
                          <a:ln>
                            <a:noFill/>
                          </a:ln>
                          <a:solidFill>
                            <a:schemeClr val="tx1"/>
                          </a:solidFill>
                          <a:effectLst/>
                          <a:latin typeface="Comic Sans MS" pitchFamily="66" charset="0"/>
                        </a:rPr>
                        <a:t>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1" i="0" u="none" strike="noStrike" cap="none" normalizeH="0" baseline="0" smtClean="0">
                          <a:ln>
                            <a:noFill/>
                          </a:ln>
                          <a:solidFill>
                            <a:schemeClr val="tx1"/>
                          </a:solidFill>
                          <a:effectLst/>
                          <a:latin typeface="Comic Sans MS" pitchFamily="66" charset="0"/>
                        </a:rPr>
                        <a:t>Subtotal# of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dirty="0" smtClean="0">
                          <a:ln>
                            <a:noFill/>
                          </a:ln>
                          <a:solidFill>
                            <a:schemeClr val="tx1"/>
                          </a:solidFill>
                          <a:effectLst/>
                          <a:latin typeface="Comic Sans MS" pitchFamily="66"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dirty="0" smtClean="0">
                          <a:ln>
                            <a:noFill/>
                          </a:ln>
                          <a:solidFill>
                            <a:schemeClr val="tx1"/>
                          </a:solidFill>
                          <a:effectLst/>
                          <a:latin typeface="Comic Sans MS" pitchFamily="66" charset="0"/>
                        </a:rPr>
                        <a:t>1.38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dirty="0" smtClean="0">
                          <a:ln>
                            <a:noFill/>
                          </a:ln>
                          <a:solidFill>
                            <a:schemeClr val="tx1"/>
                          </a:solidFill>
                          <a:effectLst/>
                          <a:latin typeface="Comic Sans MS" pitchFamily="66"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dirty="0" smtClean="0">
                          <a:ln>
                            <a:noFill/>
                          </a:ln>
                          <a:solidFill>
                            <a:schemeClr val="tx1"/>
                          </a:solidFill>
                          <a:effectLst/>
                          <a:latin typeface="Comic Sans MS" pitchFamily="66" charset="0"/>
                        </a:rPr>
                        <a:t>2.48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2.70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2.70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2.96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4230" name="Rectangle 86"/>
          <p:cNvSpPr>
            <a:spLocks noChangeArrowheads="1"/>
          </p:cNvSpPr>
          <p:nvPr/>
        </p:nvSpPr>
        <p:spPr bwMode="auto">
          <a:xfrm>
            <a:off x="4505325" y="5638800"/>
            <a:ext cx="4048125" cy="771525"/>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SzPct val="85000"/>
              <a:buFont typeface="ZapfDingbats" pitchFamily="82" charset="0"/>
              <a:buNone/>
            </a:pPr>
            <a:r>
              <a:rPr lang="en-US" sz="1600" i="1" dirty="0">
                <a:solidFill>
                  <a:srgbClr val="A50021"/>
                </a:solidFill>
                <a:latin typeface="Comic Sans MS" pitchFamily="66" charset="0"/>
              </a:rPr>
              <a:t>It takes a total of 89 bits to encode 85.25 bits of information </a:t>
            </a:r>
          </a:p>
        </p:txBody>
      </p:sp>
      <p:grpSp>
        <p:nvGrpSpPr>
          <p:cNvPr id="7" name="Group 87"/>
          <p:cNvGrpSpPr>
            <a:grpSpLocks/>
          </p:cNvGrpSpPr>
          <p:nvPr/>
        </p:nvGrpSpPr>
        <p:grpSpPr bwMode="auto">
          <a:xfrm>
            <a:off x="5181600" y="3516313"/>
            <a:ext cx="3057525" cy="1930400"/>
            <a:chOff x="3264" y="2215"/>
            <a:chExt cx="1926" cy="1216"/>
          </a:xfrm>
        </p:grpSpPr>
        <p:sp>
          <p:nvSpPr>
            <p:cNvPr id="134232" name="Text Box 88"/>
            <p:cNvSpPr txBox="1">
              <a:spLocks noChangeArrowheads="1"/>
            </p:cNvSpPr>
            <p:nvPr/>
          </p:nvSpPr>
          <p:spPr bwMode="auto">
            <a:xfrm>
              <a:off x="3608" y="2215"/>
              <a:ext cx="172" cy="192"/>
            </a:xfrm>
            <a:prstGeom prst="rect">
              <a:avLst/>
            </a:prstGeom>
            <a:noFill/>
            <a:ln w="9525">
              <a:noFill/>
              <a:miter lim="800000"/>
              <a:headEnd/>
              <a:tailEnd/>
            </a:ln>
            <a:effectLst/>
          </p:spPr>
          <p:txBody>
            <a:bodyPr wrap="none">
              <a:spAutoFit/>
            </a:bodyPr>
            <a:lstStyle/>
            <a:p>
              <a:r>
                <a:rPr lang="en-US"/>
                <a:t>x</a:t>
              </a:r>
            </a:p>
          </p:txBody>
        </p:sp>
        <p:sp>
          <p:nvSpPr>
            <p:cNvPr id="134233" name="Text Box 89"/>
            <p:cNvSpPr txBox="1">
              <a:spLocks noChangeArrowheads="1"/>
            </p:cNvSpPr>
            <p:nvPr/>
          </p:nvSpPr>
          <p:spPr bwMode="auto">
            <a:xfrm>
              <a:off x="3608" y="2419"/>
              <a:ext cx="172" cy="192"/>
            </a:xfrm>
            <a:prstGeom prst="rect">
              <a:avLst/>
            </a:prstGeom>
            <a:noFill/>
            <a:ln w="9525">
              <a:noFill/>
              <a:miter lim="800000"/>
              <a:headEnd/>
              <a:tailEnd/>
            </a:ln>
            <a:effectLst/>
          </p:spPr>
          <p:txBody>
            <a:bodyPr wrap="none">
              <a:spAutoFit/>
            </a:bodyPr>
            <a:lstStyle/>
            <a:p>
              <a:r>
                <a:rPr lang="en-US"/>
                <a:t>x</a:t>
              </a:r>
            </a:p>
          </p:txBody>
        </p:sp>
        <p:sp>
          <p:nvSpPr>
            <p:cNvPr id="134234" name="Text Box 90"/>
            <p:cNvSpPr txBox="1">
              <a:spLocks noChangeArrowheads="1"/>
            </p:cNvSpPr>
            <p:nvPr/>
          </p:nvSpPr>
          <p:spPr bwMode="auto">
            <a:xfrm>
              <a:off x="3608" y="2611"/>
              <a:ext cx="172" cy="192"/>
            </a:xfrm>
            <a:prstGeom prst="rect">
              <a:avLst/>
            </a:prstGeom>
            <a:noFill/>
            <a:ln w="9525">
              <a:noFill/>
              <a:miter lim="800000"/>
              <a:headEnd/>
              <a:tailEnd/>
            </a:ln>
            <a:effectLst/>
          </p:spPr>
          <p:txBody>
            <a:bodyPr wrap="none">
              <a:spAutoFit/>
            </a:bodyPr>
            <a:lstStyle/>
            <a:p>
              <a:r>
                <a:rPr lang="en-US"/>
                <a:t>x</a:t>
              </a:r>
            </a:p>
          </p:txBody>
        </p:sp>
        <p:sp>
          <p:nvSpPr>
            <p:cNvPr id="134235" name="Text Box 91"/>
            <p:cNvSpPr txBox="1">
              <a:spLocks noChangeArrowheads="1"/>
            </p:cNvSpPr>
            <p:nvPr/>
          </p:nvSpPr>
          <p:spPr bwMode="auto">
            <a:xfrm>
              <a:off x="3608" y="3019"/>
              <a:ext cx="172" cy="192"/>
            </a:xfrm>
            <a:prstGeom prst="rect">
              <a:avLst/>
            </a:prstGeom>
            <a:noFill/>
            <a:ln w="9525">
              <a:noFill/>
              <a:miter lim="800000"/>
              <a:headEnd/>
              <a:tailEnd/>
            </a:ln>
            <a:effectLst/>
          </p:spPr>
          <p:txBody>
            <a:bodyPr wrap="none">
              <a:spAutoFit/>
            </a:bodyPr>
            <a:lstStyle/>
            <a:p>
              <a:r>
                <a:rPr lang="en-US"/>
                <a:t>x</a:t>
              </a:r>
            </a:p>
          </p:txBody>
        </p:sp>
        <p:sp>
          <p:nvSpPr>
            <p:cNvPr id="134236" name="Text Box 92"/>
            <p:cNvSpPr txBox="1">
              <a:spLocks noChangeArrowheads="1"/>
            </p:cNvSpPr>
            <p:nvPr/>
          </p:nvSpPr>
          <p:spPr bwMode="auto">
            <a:xfrm>
              <a:off x="3608" y="2815"/>
              <a:ext cx="172" cy="192"/>
            </a:xfrm>
            <a:prstGeom prst="rect">
              <a:avLst/>
            </a:prstGeom>
            <a:noFill/>
            <a:ln w="9525">
              <a:noFill/>
              <a:miter lim="800000"/>
              <a:headEnd/>
              <a:tailEnd/>
            </a:ln>
            <a:effectLst/>
          </p:spPr>
          <p:txBody>
            <a:bodyPr wrap="none">
              <a:spAutoFit/>
            </a:bodyPr>
            <a:lstStyle/>
            <a:p>
              <a:r>
                <a:rPr lang="en-US"/>
                <a:t>x</a:t>
              </a:r>
            </a:p>
          </p:txBody>
        </p:sp>
        <p:sp>
          <p:nvSpPr>
            <p:cNvPr id="134237" name="Text Box 93"/>
            <p:cNvSpPr txBox="1">
              <a:spLocks noChangeArrowheads="1"/>
            </p:cNvSpPr>
            <p:nvPr/>
          </p:nvSpPr>
          <p:spPr bwMode="auto">
            <a:xfrm>
              <a:off x="3264" y="3246"/>
              <a:ext cx="900" cy="179"/>
            </a:xfrm>
            <a:prstGeom prst="rect">
              <a:avLst/>
            </a:prstGeom>
            <a:noFill/>
            <a:ln w="9525">
              <a:solidFill>
                <a:schemeClr val="tx1"/>
              </a:solidFill>
              <a:miter lim="800000"/>
              <a:headEnd/>
              <a:tailEnd/>
            </a:ln>
            <a:effectLst/>
          </p:spPr>
          <p:txBody>
            <a:bodyPr>
              <a:spAutoFit/>
            </a:bodyPr>
            <a:lstStyle/>
            <a:p>
              <a:pPr algn="ctr">
                <a:spcBef>
                  <a:spcPct val="50000"/>
                </a:spcBef>
              </a:pPr>
              <a:r>
                <a:rPr lang="en-US" sz="1200">
                  <a:latin typeface="Comic Sans MS" pitchFamily="66" charset="0"/>
                </a:rPr>
                <a:t>85.25</a:t>
              </a:r>
            </a:p>
          </p:txBody>
        </p:sp>
        <p:sp>
          <p:nvSpPr>
            <p:cNvPr id="134238" name="Text Box 94"/>
            <p:cNvSpPr txBox="1">
              <a:spLocks noChangeArrowheads="1"/>
            </p:cNvSpPr>
            <p:nvPr/>
          </p:nvSpPr>
          <p:spPr bwMode="auto">
            <a:xfrm>
              <a:off x="4638" y="3252"/>
              <a:ext cx="552" cy="179"/>
            </a:xfrm>
            <a:prstGeom prst="rect">
              <a:avLst/>
            </a:prstGeom>
            <a:noFill/>
            <a:ln w="9525">
              <a:solidFill>
                <a:schemeClr val="tx1"/>
              </a:solidFill>
              <a:miter lim="800000"/>
              <a:headEnd/>
              <a:tailEnd/>
            </a:ln>
            <a:effectLst/>
          </p:spPr>
          <p:txBody>
            <a:bodyPr>
              <a:spAutoFit/>
            </a:bodyPr>
            <a:lstStyle/>
            <a:p>
              <a:pPr algn="ctr">
                <a:spcBef>
                  <a:spcPct val="50000"/>
                </a:spcBef>
              </a:pPr>
              <a:r>
                <a:rPr lang="en-US" sz="1200">
                  <a:latin typeface="Comic Sans MS" pitchFamily="66" charset="0"/>
                </a:rPr>
                <a:t>89</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341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34230"/>
                                        </p:tgtEl>
                                        <p:attrNameLst>
                                          <p:attrName>style.visibility</p:attrName>
                                        </p:attrNameLst>
                                      </p:cBhvr>
                                      <p:to>
                                        <p:strVal val="visible"/>
                                      </p:to>
                                    </p:set>
                                    <p:animEffect transition="in" filter="dissolve">
                                      <p:cBhvr>
                                        <p:cTn id="31" dur="500"/>
                                        <p:tgtEl>
                                          <p:spTgt spid="134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3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lide Number Placeholder 6"/>
          <p:cNvSpPr>
            <a:spLocks noGrp="1"/>
          </p:cNvSpPr>
          <p:nvPr>
            <p:ph type="sldNum" sz="quarter" idx="12"/>
          </p:nvPr>
        </p:nvSpPr>
        <p:spPr/>
        <p:txBody>
          <a:bodyPr/>
          <a:lstStyle/>
          <a:p>
            <a:fld id="{B24AC5C0-3B0F-4C42-A640-EB9DF3C4A1EA}" type="slidenum">
              <a:rPr lang="en-US"/>
              <a:pPr/>
              <a:t>21</a:t>
            </a:fld>
            <a:endParaRPr lang="en-US"/>
          </a:p>
        </p:txBody>
      </p:sp>
      <p:sp>
        <p:nvSpPr>
          <p:cNvPr id="108546" name="Rectangle 2"/>
          <p:cNvSpPr>
            <a:spLocks noGrp="1" noChangeArrowheads="1"/>
          </p:cNvSpPr>
          <p:nvPr>
            <p:ph type="title"/>
          </p:nvPr>
        </p:nvSpPr>
        <p:spPr>
          <a:xfrm>
            <a:off x="533400" y="228600"/>
            <a:ext cx="7772400" cy="581025"/>
          </a:xfrm>
        </p:spPr>
        <p:txBody>
          <a:bodyPr/>
          <a:lstStyle/>
          <a:p>
            <a:r>
              <a:rPr lang="en-US" sz="3200"/>
              <a:t>The Huffman Algorithm</a:t>
            </a:r>
          </a:p>
        </p:txBody>
      </p:sp>
      <p:sp>
        <p:nvSpPr>
          <p:cNvPr id="108547" name="Rectangle 3"/>
          <p:cNvSpPr>
            <a:spLocks noGrp="1" noChangeArrowheads="1"/>
          </p:cNvSpPr>
          <p:nvPr>
            <p:ph type="body" sz="half" idx="1"/>
          </p:nvPr>
        </p:nvSpPr>
        <p:spPr>
          <a:xfrm>
            <a:off x="0" y="914400"/>
            <a:ext cx="4343400" cy="5334000"/>
          </a:xfrm>
        </p:spPr>
        <p:txBody>
          <a:bodyPr>
            <a:noAutofit/>
          </a:bodyPr>
          <a:lstStyle/>
          <a:p>
            <a:pPr marL="457200" indent="-457200">
              <a:buFont typeface="ZapfDingbats" pitchFamily="82" charset="0"/>
              <a:buAutoNum type="arabicPeriod"/>
            </a:pPr>
            <a:r>
              <a:rPr lang="en-US" sz="2000" b="1" dirty="0">
                <a:latin typeface="Times New Roman" pitchFamily="18" charset="0"/>
                <a:cs typeface="Times New Roman" pitchFamily="18" charset="0"/>
              </a:rPr>
              <a:t>Initialization: Put all nodes in an OPEN list </a:t>
            </a:r>
            <a:r>
              <a:rPr lang="en-US" sz="2000" b="1" i="1" dirty="0">
                <a:latin typeface="Times New Roman" pitchFamily="18" charset="0"/>
                <a:cs typeface="Times New Roman" pitchFamily="18" charset="0"/>
              </a:rPr>
              <a:t>L</a:t>
            </a:r>
            <a:r>
              <a:rPr lang="en-US" sz="2000" b="1" dirty="0">
                <a:latin typeface="Times New Roman" pitchFamily="18" charset="0"/>
                <a:cs typeface="Times New Roman" pitchFamily="18" charset="0"/>
              </a:rPr>
              <a:t>, keep it sorted at all times (e.g., ABCDE). </a:t>
            </a:r>
          </a:p>
          <a:p>
            <a:pPr marL="457200" indent="-457200">
              <a:buFont typeface="ZapfDingbats" pitchFamily="82" charset="0"/>
              <a:buAutoNum type="arabicPeriod"/>
            </a:pPr>
            <a:r>
              <a:rPr lang="en-US" sz="2000" b="1" dirty="0">
                <a:latin typeface="Times New Roman" pitchFamily="18" charset="0"/>
                <a:cs typeface="Times New Roman" pitchFamily="18" charset="0"/>
              </a:rPr>
              <a:t>Repeat the following steps until the list </a:t>
            </a:r>
            <a:r>
              <a:rPr lang="en-US" sz="2000" b="1" i="1" dirty="0">
                <a:latin typeface="Times New Roman" pitchFamily="18" charset="0"/>
                <a:cs typeface="Times New Roman" pitchFamily="18" charset="0"/>
              </a:rPr>
              <a:t>L </a:t>
            </a:r>
            <a:r>
              <a:rPr lang="en-US" sz="2000" b="1" dirty="0">
                <a:latin typeface="Times New Roman" pitchFamily="18" charset="0"/>
                <a:cs typeface="Times New Roman" pitchFamily="18" charset="0"/>
              </a:rPr>
              <a:t>has only one node left:  </a:t>
            </a:r>
          </a:p>
          <a:p>
            <a:pPr marL="838200" lvl="1" indent="-381000">
              <a:buFont typeface="ZapfDingbats" pitchFamily="82" charset="0"/>
              <a:buAutoNum type="arabicPeriod"/>
            </a:pPr>
            <a:r>
              <a:rPr lang="en-US" sz="2000" b="1" dirty="0">
                <a:latin typeface="Times New Roman" pitchFamily="18" charset="0"/>
                <a:cs typeface="Times New Roman" pitchFamily="18" charset="0"/>
              </a:rPr>
              <a:t>From </a:t>
            </a:r>
            <a:r>
              <a:rPr lang="en-US" sz="2000" b="1" i="1" dirty="0">
                <a:latin typeface="Times New Roman" pitchFamily="18" charset="0"/>
                <a:cs typeface="Times New Roman" pitchFamily="18" charset="0"/>
              </a:rPr>
              <a:t>L</a:t>
            </a:r>
            <a:r>
              <a:rPr lang="en-US" sz="2000" b="1" dirty="0">
                <a:latin typeface="Times New Roman" pitchFamily="18" charset="0"/>
                <a:cs typeface="Times New Roman" pitchFamily="18" charset="0"/>
              </a:rPr>
              <a:t> pick two nodes having the lowest frequencies, create a parent node of them. </a:t>
            </a:r>
          </a:p>
          <a:p>
            <a:pPr marL="838200" lvl="1" indent="-381000">
              <a:buFont typeface="ZapfDingbats" pitchFamily="82" charset="0"/>
              <a:buAutoNum type="arabicPeriod"/>
            </a:pPr>
            <a:r>
              <a:rPr lang="en-US" sz="2000" b="1" dirty="0">
                <a:latin typeface="Times New Roman" pitchFamily="18" charset="0"/>
                <a:cs typeface="Times New Roman" pitchFamily="18" charset="0"/>
              </a:rPr>
              <a:t>Assign the sum of the children's frequencies to the parent node and insert it into L.</a:t>
            </a:r>
          </a:p>
          <a:p>
            <a:pPr marL="838200" lvl="1" indent="-381000">
              <a:buFont typeface="ZapfDingbats" pitchFamily="82" charset="0"/>
              <a:buAutoNum type="arabicPeriod"/>
            </a:pPr>
            <a:r>
              <a:rPr lang="en-US" sz="2000" b="1" dirty="0">
                <a:latin typeface="Times New Roman" pitchFamily="18" charset="0"/>
                <a:cs typeface="Times New Roman" pitchFamily="18" charset="0"/>
              </a:rPr>
              <a:t>Assign code 0, 1 to the two branches of the tree, and delete the children from L.  </a:t>
            </a:r>
          </a:p>
        </p:txBody>
      </p:sp>
      <p:grpSp>
        <p:nvGrpSpPr>
          <p:cNvPr id="2" name="Group 128"/>
          <p:cNvGrpSpPr>
            <a:grpSpLocks/>
          </p:cNvGrpSpPr>
          <p:nvPr/>
        </p:nvGrpSpPr>
        <p:grpSpPr bwMode="auto">
          <a:xfrm>
            <a:off x="4413250" y="2452688"/>
            <a:ext cx="3867150" cy="619125"/>
            <a:chOff x="2768" y="1863"/>
            <a:chExt cx="2436" cy="390"/>
          </a:xfrm>
        </p:grpSpPr>
        <p:grpSp>
          <p:nvGrpSpPr>
            <p:cNvPr id="3" name="Group 97"/>
            <p:cNvGrpSpPr>
              <a:grpSpLocks/>
            </p:cNvGrpSpPr>
            <p:nvPr/>
          </p:nvGrpSpPr>
          <p:grpSpPr bwMode="auto">
            <a:xfrm>
              <a:off x="2768" y="2043"/>
              <a:ext cx="2436" cy="210"/>
              <a:chOff x="2732" y="687"/>
              <a:chExt cx="2436" cy="210"/>
            </a:xfrm>
          </p:grpSpPr>
          <p:sp>
            <p:nvSpPr>
              <p:cNvPr id="108549" name="Text Box 5"/>
              <p:cNvSpPr txBox="1">
                <a:spLocks noChangeArrowheads="1"/>
              </p:cNvSpPr>
              <p:nvPr/>
            </p:nvSpPr>
            <p:spPr bwMode="auto">
              <a:xfrm>
                <a:off x="2732" y="687"/>
                <a:ext cx="499" cy="192"/>
              </a:xfrm>
              <a:prstGeom prst="rect">
                <a:avLst/>
              </a:prstGeom>
              <a:noFill/>
              <a:ln w="9525">
                <a:noFill/>
                <a:miter lim="800000"/>
                <a:headEnd/>
                <a:tailEnd/>
              </a:ln>
              <a:effectLst/>
            </p:spPr>
            <p:txBody>
              <a:bodyPr wrap="none">
                <a:spAutoFit/>
              </a:bodyPr>
              <a:lstStyle/>
              <a:p>
                <a:r>
                  <a:rPr lang="en-US" b="1">
                    <a:latin typeface="Comic Sans MS" pitchFamily="66" charset="0"/>
                  </a:rPr>
                  <a:t>Symbol</a:t>
                </a:r>
              </a:p>
            </p:txBody>
          </p:sp>
          <p:sp>
            <p:nvSpPr>
              <p:cNvPr id="108551" name="Text Box 7"/>
              <p:cNvSpPr txBox="1">
                <a:spLocks noChangeArrowheads="1"/>
              </p:cNvSpPr>
              <p:nvPr/>
            </p:nvSpPr>
            <p:spPr bwMode="auto">
              <a:xfrm>
                <a:off x="3800" y="693"/>
                <a:ext cx="187" cy="192"/>
              </a:xfrm>
              <a:prstGeom prst="rect">
                <a:avLst/>
              </a:prstGeom>
              <a:noFill/>
              <a:ln w="9525">
                <a:noFill/>
                <a:miter lim="800000"/>
                <a:headEnd/>
                <a:tailEnd/>
              </a:ln>
              <a:effectLst/>
            </p:spPr>
            <p:txBody>
              <a:bodyPr wrap="none">
                <a:spAutoFit/>
              </a:bodyPr>
              <a:lstStyle/>
              <a:p>
                <a:r>
                  <a:rPr lang="en-US">
                    <a:latin typeface="Comic Sans MS" pitchFamily="66" charset="0"/>
                  </a:rPr>
                  <a:t>B</a:t>
                </a:r>
              </a:p>
            </p:txBody>
          </p:sp>
          <p:sp>
            <p:nvSpPr>
              <p:cNvPr id="108552" name="Text Box 8"/>
              <p:cNvSpPr txBox="1">
                <a:spLocks noChangeArrowheads="1"/>
              </p:cNvSpPr>
              <p:nvPr/>
            </p:nvSpPr>
            <p:spPr bwMode="auto">
              <a:xfrm>
                <a:off x="3320" y="687"/>
                <a:ext cx="198" cy="192"/>
              </a:xfrm>
              <a:prstGeom prst="rect">
                <a:avLst/>
              </a:prstGeom>
              <a:noFill/>
              <a:ln w="9525">
                <a:noFill/>
                <a:miter lim="800000"/>
                <a:headEnd/>
                <a:tailEnd/>
              </a:ln>
              <a:effectLst/>
            </p:spPr>
            <p:txBody>
              <a:bodyPr wrap="none">
                <a:spAutoFit/>
              </a:bodyPr>
              <a:lstStyle/>
              <a:p>
                <a:r>
                  <a:rPr lang="en-US">
                    <a:latin typeface="Comic Sans MS" pitchFamily="66" charset="0"/>
                  </a:rPr>
                  <a:t>A</a:t>
                </a:r>
              </a:p>
            </p:txBody>
          </p:sp>
          <p:sp>
            <p:nvSpPr>
              <p:cNvPr id="108553" name="Text Box 9"/>
              <p:cNvSpPr txBox="1">
                <a:spLocks noChangeArrowheads="1"/>
              </p:cNvSpPr>
              <p:nvPr/>
            </p:nvSpPr>
            <p:spPr bwMode="auto">
              <a:xfrm>
                <a:off x="4610" y="693"/>
                <a:ext cx="197" cy="192"/>
              </a:xfrm>
              <a:prstGeom prst="rect">
                <a:avLst/>
              </a:prstGeom>
              <a:noFill/>
              <a:ln w="9525">
                <a:noFill/>
                <a:miter lim="800000"/>
                <a:headEnd/>
                <a:tailEnd/>
              </a:ln>
              <a:effectLst/>
            </p:spPr>
            <p:txBody>
              <a:bodyPr wrap="none">
                <a:spAutoFit/>
              </a:bodyPr>
              <a:lstStyle/>
              <a:p>
                <a:r>
                  <a:rPr lang="en-US">
                    <a:latin typeface="Comic Sans MS" pitchFamily="66" charset="0"/>
                  </a:rPr>
                  <a:t>D</a:t>
                </a:r>
              </a:p>
            </p:txBody>
          </p:sp>
          <p:sp>
            <p:nvSpPr>
              <p:cNvPr id="108554" name="Text Box 10"/>
              <p:cNvSpPr txBox="1">
                <a:spLocks noChangeArrowheads="1"/>
              </p:cNvSpPr>
              <p:nvPr/>
            </p:nvSpPr>
            <p:spPr bwMode="auto">
              <a:xfrm>
                <a:off x="4220" y="693"/>
                <a:ext cx="183" cy="192"/>
              </a:xfrm>
              <a:prstGeom prst="rect">
                <a:avLst/>
              </a:prstGeom>
              <a:noFill/>
              <a:ln w="9525">
                <a:noFill/>
                <a:miter lim="800000"/>
                <a:headEnd/>
                <a:tailEnd/>
              </a:ln>
              <a:effectLst/>
            </p:spPr>
            <p:txBody>
              <a:bodyPr wrap="none">
                <a:spAutoFit/>
              </a:bodyPr>
              <a:lstStyle/>
              <a:p>
                <a:r>
                  <a:rPr lang="en-US">
                    <a:latin typeface="Comic Sans MS" pitchFamily="66" charset="0"/>
                  </a:rPr>
                  <a:t>C</a:t>
                </a:r>
                <a:endParaRPr lang="en-US" b="1">
                  <a:latin typeface="Comic Sans MS" pitchFamily="66" charset="0"/>
                </a:endParaRPr>
              </a:p>
            </p:txBody>
          </p:sp>
          <p:sp>
            <p:nvSpPr>
              <p:cNvPr id="108555" name="Text Box 11"/>
              <p:cNvSpPr txBox="1">
                <a:spLocks noChangeArrowheads="1"/>
              </p:cNvSpPr>
              <p:nvPr/>
            </p:nvSpPr>
            <p:spPr bwMode="auto">
              <a:xfrm>
                <a:off x="4982" y="705"/>
                <a:ext cx="186" cy="192"/>
              </a:xfrm>
              <a:prstGeom prst="rect">
                <a:avLst/>
              </a:prstGeom>
              <a:noFill/>
              <a:ln w="9525">
                <a:noFill/>
                <a:miter lim="800000"/>
                <a:headEnd/>
                <a:tailEnd/>
              </a:ln>
              <a:effectLst/>
            </p:spPr>
            <p:txBody>
              <a:bodyPr wrap="none">
                <a:spAutoFit/>
              </a:bodyPr>
              <a:lstStyle/>
              <a:p>
                <a:r>
                  <a:rPr lang="en-US">
                    <a:latin typeface="Comic Sans MS" pitchFamily="66" charset="0"/>
                  </a:rPr>
                  <a:t>E</a:t>
                </a:r>
              </a:p>
            </p:txBody>
          </p:sp>
        </p:grpSp>
        <p:grpSp>
          <p:nvGrpSpPr>
            <p:cNvPr id="4" name="Group 98"/>
            <p:cNvGrpSpPr>
              <a:grpSpLocks/>
            </p:cNvGrpSpPr>
            <p:nvPr/>
          </p:nvGrpSpPr>
          <p:grpSpPr bwMode="auto">
            <a:xfrm>
              <a:off x="2804" y="1863"/>
              <a:ext cx="2386" cy="210"/>
              <a:chOff x="2780" y="969"/>
              <a:chExt cx="2386" cy="210"/>
            </a:xfrm>
          </p:grpSpPr>
          <p:sp>
            <p:nvSpPr>
              <p:cNvPr id="108550" name="Text Box 6"/>
              <p:cNvSpPr txBox="1">
                <a:spLocks noChangeArrowheads="1"/>
              </p:cNvSpPr>
              <p:nvPr/>
            </p:nvSpPr>
            <p:spPr bwMode="auto">
              <a:xfrm>
                <a:off x="2780" y="981"/>
                <a:ext cx="414" cy="192"/>
              </a:xfrm>
              <a:prstGeom prst="rect">
                <a:avLst/>
              </a:prstGeom>
              <a:noFill/>
              <a:ln w="9525">
                <a:noFill/>
                <a:miter lim="800000"/>
                <a:headEnd/>
                <a:tailEnd/>
              </a:ln>
              <a:effectLst/>
            </p:spPr>
            <p:txBody>
              <a:bodyPr wrap="none">
                <a:spAutoFit/>
              </a:bodyPr>
              <a:lstStyle/>
              <a:p>
                <a:r>
                  <a:rPr lang="en-US" b="1">
                    <a:latin typeface="Comic Sans MS" pitchFamily="66" charset="0"/>
                  </a:rPr>
                  <a:t>Count</a:t>
                </a:r>
              </a:p>
            </p:txBody>
          </p:sp>
          <p:sp>
            <p:nvSpPr>
              <p:cNvPr id="108556" name="Text Box 12"/>
              <p:cNvSpPr txBox="1">
                <a:spLocks noChangeArrowheads="1"/>
              </p:cNvSpPr>
              <p:nvPr/>
            </p:nvSpPr>
            <p:spPr bwMode="auto">
              <a:xfrm>
                <a:off x="3800" y="987"/>
                <a:ext cx="184" cy="192"/>
              </a:xfrm>
              <a:prstGeom prst="rect">
                <a:avLst/>
              </a:prstGeom>
              <a:noFill/>
              <a:ln w="9525">
                <a:noFill/>
                <a:miter lim="800000"/>
                <a:headEnd/>
                <a:tailEnd/>
              </a:ln>
              <a:effectLst/>
            </p:spPr>
            <p:txBody>
              <a:bodyPr wrap="none">
                <a:spAutoFit/>
              </a:bodyPr>
              <a:lstStyle/>
              <a:p>
                <a:r>
                  <a:rPr lang="en-US">
                    <a:latin typeface="Comic Sans MS" pitchFamily="66" charset="0"/>
                  </a:rPr>
                  <a:t>7</a:t>
                </a:r>
              </a:p>
            </p:txBody>
          </p:sp>
          <p:sp>
            <p:nvSpPr>
              <p:cNvPr id="108557" name="Text Box 13"/>
              <p:cNvSpPr txBox="1">
                <a:spLocks noChangeArrowheads="1"/>
              </p:cNvSpPr>
              <p:nvPr/>
            </p:nvSpPr>
            <p:spPr bwMode="auto">
              <a:xfrm>
                <a:off x="3296" y="987"/>
                <a:ext cx="234" cy="192"/>
              </a:xfrm>
              <a:prstGeom prst="rect">
                <a:avLst/>
              </a:prstGeom>
              <a:noFill/>
              <a:ln w="9525">
                <a:noFill/>
                <a:miter lim="800000"/>
                <a:headEnd/>
                <a:tailEnd/>
              </a:ln>
              <a:effectLst/>
            </p:spPr>
            <p:txBody>
              <a:bodyPr wrap="none">
                <a:spAutoFit/>
              </a:bodyPr>
              <a:lstStyle/>
              <a:p>
                <a:r>
                  <a:rPr lang="en-US">
                    <a:latin typeface="Comic Sans MS" pitchFamily="66" charset="0"/>
                  </a:rPr>
                  <a:t>15</a:t>
                </a:r>
              </a:p>
            </p:txBody>
          </p:sp>
          <p:sp>
            <p:nvSpPr>
              <p:cNvPr id="108558" name="Text Box 14"/>
              <p:cNvSpPr txBox="1">
                <a:spLocks noChangeArrowheads="1"/>
              </p:cNvSpPr>
              <p:nvPr/>
            </p:nvSpPr>
            <p:spPr bwMode="auto">
              <a:xfrm>
                <a:off x="4232" y="975"/>
                <a:ext cx="184" cy="192"/>
              </a:xfrm>
              <a:prstGeom prst="rect">
                <a:avLst/>
              </a:prstGeom>
              <a:noFill/>
              <a:ln w="9525">
                <a:noFill/>
                <a:miter lim="800000"/>
                <a:headEnd/>
                <a:tailEnd/>
              </a:ln>
              <a:effectLst/>
            </p:spPr>
            <p:txBody>
              <a:bodyPr wrap="none">
                <a:spAutoFit/>
              </a:bodyPr>
              <a:lstStyle/>
              <a:p>
                <a:r>
                  <a:rPr lang="en-US">
                    <a:latin typeface="Comic Sans MS" pitchFamily="66" charset="0"/>
                  </a:rPr>
                  <a:t>6</a:t>
                </a:r>
              </a:p>
            </p:txBody>
          </p:sp>
          <p:sp>
            <p:nvSpPr>
              <p:cNvPr id="108559" name="Text Box 15"/>
              <p:cNvSpPr txBox="1">
                <a:spLocks noChangeArrowheads="1"/>
              </p:cNvSpPr>
              <p:nvPr/>
            </p:nvSpPr>
            <p:spPr bwMode="auto">
              <a:xfrm>
                <a:off x="4622" y="969"/>
                <a:ext cx="184" cy="192"/>
              </a:xfrm>
              <a:prstGeom prst="rect">
                <a:avLst/>
              </a:prstGeom>
              <a:noFill/>
              <a:ln w="9525">
                <a:noFill/>
                <a:miter lim="800000"/>
                <a:headEnd/>
                <a:tailEnd/>
              </a:ln>
              <a:effectLst/>
            </p:spPr>
            <p:txBody>
              <a:bodyPr wrap="none">
                <a:spAutoFit/>
              </a:bodyPr>
              <a:lstStyle/>
              <a:p>
                <a:r>
                  <a:rPr lang="en-US">
                    <a:latin typeface="Comic Sans MS" pitchFamily="66" charset="0"/>
                  </a:rPr>
                  <a:t>6</a:t>
                </a:r>
              </a:p>
            </p:txBody>
          </p:sp>
          <p:sp>
            <p:nvSpPr>
              <p:cNvPr id="108560" name="Text Box 16"/>
              <p:cNvSpPr txBox="1">
                <a:spLocks noChangeArrowheads="1"/>
              </p:cNvSpPr>
              <p:nvPr/>
            </p:nvSpPr>
            <p:spPr bwMode="auto">
              <a:xfrm>
                <a:off x="4982" y="975"/>
                <a:ext cx="184" cy="192"/>
              </a:xfrm>
              <a:prstGeom prst="rect">
                <a:avLst/>
              </a:prstGeom>
              <a:noFill/>
              <a:ln w="9525">
                <a:noFill/>
                <a:miter lim="800000"/>
                <a:headEnd/>
                <a:tailEnd/>
              </a:ln>
              <a:effectLst/>
            </p:spPr>
            <p:txBody>
              <a:bodyPr wrap="none">
                <a:spAutoFit/>
              </a:bodyPr>
              <a:lstStyle/>
              <a:p>
                <a:r>
                  <a:rPr lang="en-US">
                    <a:latin typeface="Comic Sans MS" pitchFamily="66" charset="0"/>
                  </a:rPr>
                  <a:t>5</a:t>
                </a:r>
              </a:p>
            </p:txBody>
          </p:sp>
        </p:grpSp>
      </p:grpSp>
      <p:sp>
        <p:nvSpPr>
          <p:cNvPr id="108585" name="Text Box 41"/>
          <p:cNvSpPr txBox="1">
            <a:spLocks noChangeArrowheads="1"/>
          </p:cNvSpPr>
          <p:nvPr/>
        </p:nvSpPr>
        <p:spPr bwMode="auto">
          <a:xfrm>
            <a:off x="5648325" y="790575"/>
            <a:ext cx="2057400" cy="304800"/>
          </a:xfrm>
          <a:prstGeom prst="rect">
            <a:avLst/>
          </a:prstGeom>
          <a:noFill/>
          <a:ln w="9525">
            <a:noFill/>
            <a:miter lim="800000"/>
            <a:headEnd/>
            <a:tailEnd/>
          </a:ln>
          <a:effectLst/>
        </p:spPr>
        <p:txBody>
          <a:bodyPr>
            <a:spAutoFit/>
          </a:bodyPr>
          <a:lstStyle/>
          <a:p>
            <a:pPr>
              <a:spcBef>
                <a:spcPct val="50000"/>
              </a:spcBef>
            </a:pPr>
            <a:r>
              <a:rPr lang="en-US" b="1" u="sng">
                <a:latin typeface="Comic Sans MS" pitchFamily="66" charset="0"/>
              </a:rPr>
              <a:t>Example</a:t>
            </a:r>
          </a:p>
        </p:txBody>
      </p:sp>
      <p:graphicFrame>
        <p:nvGraphicFramePr>
          <p:cNvPr id="108677" name="Group 133"/>
          <p:cNvGraphicFramePr>
            <a:graphicFrameLocks noGrp="1"/>
          </p:cNvGraphicFramePr>
          <p:nvPr/>
        </p:nvGraphicFramePr>
        <p:xfrm>
          <a:off x="4610100" y="3286125"/>
          <a:ext cx="3790950" cy="2257743"/>
        </p:xfrm>
        <a:graphic>
          <a:graphicData uri="http://schemas.openxmlformats.org/drawingml/2006/table">
            <a:tbl>
              <a:tblPr/>
              <a:tblGrid>
                <a:gridCol w="733425"/>
                <a:gridCol w="666750"/>
                <a:gridCol w="762000"/>
                <a:gridCol w="752475"/>
                <a:gridCol w="876300"/>
              </a:tblGrid>
              <a:tr h="33813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1" i="0" u="none" strike="noStrike" cap="none" normalizeH="0" baseline="0" dirty="0" smtClean="0">
                          <a:ln>
                            <a:noFill/>
                          </a:ln>
                          <a:solidFill>
                            <a:schemeClr val="tx1"/>
                          </a:solidFill>
                          <a:effectLst/>
                          <a:latin typeface="Comic Sans MS" pitchFamily="66"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1" i="0" u="none" strike="noStrike" cap="none" normalizeH="0" baseline="0" smtClean="0">
                          <a:ln>
                            <a:noFill/>
                          </a:ln>
                          <a:solidFill>
                            <a:schemeClr val="tx1"/>
                          </a:solidFill>
                          <a:effectLst/>
                          <a:latin typeface="Comic Sans MS" pitchFamily="66" charset="0"/>
                        </a:rPr>
                        <a:t>Count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1" i="0" u="none" strike="noStrike" cap="none" normalizeH="0" baseline="0" smtClean="0">
                          <a:ln>
                            <a:noFill/>
                          </a:ln>
                          <a:solidFill>
                            <a:schemeClr val="tx1"/>
                          </a:solidFill>
                          <a:effectLst/>
                          <a:latin typeface="Comic Sans MS" pitchFamily="66" charset="0"/>
                        </a:rPr>
                        <a:t>Info.</a:t>
                      </a:r>
                    </a:p>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1" i="0" u="none" strike="noStrike" cap="none" normalizeH="0" baseline="0" smtClean="0">
                          <a:ln>
                            <a:noFill/>
                          </a:ln>
                          <a:solidFill>
                            <a:schemeClr val="tx1"/>
                          </a:solidFill>
                          <a:effectLst/>
                          <a:latin typeface="Comic Sans MS" pitchFamily="66" charset="0"/>
                        </a:rPr>
                        <a:t>-log</a:t>
                      </a:r>
                      <a:r>
                        <a:rPr kumimoji="0" lang="en-US" sz="1200" b="1" i="0" u="none" strike="noStrike" cap="none" normalizeH="0" baseline="-25000" smtClean="0">
                          <a:ln>
                            <a:noFill/>
                          </a:ln>
                          <a:solidFill>
                            <a:schemeClr val="tx1"/>
                          </a:solidFill>
                          <a:effectLst/>
                          <a:latin typeface="Comic Sans MS" pitchFamily="66" charset="0"/>
                        </a:rPr>
                        <a:t>2</a:t>
                      </a:r>
                      <a:r>
                        <a:rPr kumimoji="0" lang="en-US" sz="1200" b="1" i="0" u="none" strike="noStrike" cap="none" normalizeH="0" baseline="0" smtClean="0">
                          <a:ln>
                            <a:noFill/>
                          </a:ln>
                          <a:solidFill>
                            <a:schemeClr val="tx1"/>
                          </a:solidFill>
                          <a:effectLst/>
                          <a:latin typeface="Comic Sans MS" pitchFamily="66" charset="0"/>
                        </a:rPr>
                        <a:t>(p</a:t>
                      </a:r>
                      <a:r>
                        <a:rPr kumimoji="0" lang="en-US" sz="1200" b="1" i="0" u="none" strike="noStrike" cap="none" normalizeH="0" baseline="-25000" smtClean="0">
                          <a:ln>
                            <a:noFill/>
                          </a:ln>
                          <a:solidFill>
                            <a:schemeClr val="tx1"/>
                          </a:solidFill>
                          <a:effectLst/>
                          <a:latin typeface="Comic Sans MS" pitchFamily="66" charset="0"/>
                        </a:rPr>
                        <a:t>i</a:t>
                      </a:r>
                      <a:r>
                        <a:rPr kumimoji="0" lang="en-US" sz="1200" b="1" i="0" u="none" strike="noStrike" cap="none" normalizeH="0" baseline="0" smtClean="0">
                          <a:ln>
                            <a:noFill/>
                          </a:ln>
                          <a:solidFill>
                            <a:schemeClr val="tx1"/>
                          </a:solidFill>
                          <a:effectLst/>
                          <a:latin typeface="Comic Sans MS" pitchFamily="66" charset="0"/>
                        </a:rPr>
                        <a:t>)</a:t>
                      </a:r>
                      <a:endParaRPr kumimoji="0" lang="en-US" sz="1200" b="1" i="0" u="none" strike="noStrike" cap="none" normalizeH="0" baseline="-25000" smtClean="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1" i="0" u="none" strike="noStrike" cap="none" normalizeH="0" baseline="0" smtClean="0">
                          <a:ln>
                            <a:noFill/>
                          </a:ln>
                          <a:solidFill>
                            <a:schemeClr val="tx1"/>
                          </a:solidFill>
                          <a:effectLst/>
                          <a:latin typeface="Comic Sans MS" pitchFamily="66" charset="0"/>
                        </a:rPr>
                        <a:t>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1" i="0" u="none" strike="noStrike" cap="none" normalizeH="0" baseline="0" dirty="0" smtClean="0">
                          <a:ln>
                            <a:noFill/>
                          </a:ln>
                          <a:solidFill>
                            <a:schemeClr val="tx1"/>
                          </a:solidFill>
                          <a:effectLst/>
                          <a:latin typeface="Comic Sans MS" pitchFamily="66" charset="0"/>
                        </a:rPr>
                        <a:t>Subtotal# of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1.38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dirty="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dirty="0" smtClean="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2.48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dirty="0" smtClean="0">
                          <a:ln>
                            <a:noFill/>
                          </a:ln>
                          <a:solidFill>
                            <a:schemeClr val="tx1"/>
                          </a:solidFill>
                          <a:effectLst/>
                          <a:latin typeface="Comic Sans MS" pitchFamily="66" charset="0"/>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2.70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dirty="0" smtClean="0">
                          <a:ln>
                            <a:noFill/>
                          </a:ln>
                          <a:solidFill>
                            <a:schemeClr val="tx1"/>
                          </a:solidFill>
                          <a:effectLst/>
                          <a:latin typeface="Comic Sans MS" pitchFamily="66"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2.70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dirty="0" smtClean="0">
                          <a:ln>
                            <a:noFill/>
                          </a:ln>
                          <a:solidFill>
                            <a:schemeClr val="tx1"/>
                          </a:solidFill>
                          <a:effectLst/>
                          <a:latin typeface="Comic Sans MS" pitchFamily="66"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2.96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dirty="0" smtClean="0">
                          <a:ln>
                            <a:noFill/>
                          </a:ln>
                          <a:solidFill>
                            <a:schemeClr val="tx1"/>
                          </a:solidFill>
                          <a:effectLst/>
                          <a:latin typeface="Comic Sans MS" pitchFamily="66"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pitchFamily="82" charset="0"/>
                        <a:buNone/>
                        <a:tabLst/>
                      </a:pPr>
                      <a:r>
                        <a:rPr kumimoji="0" lang="en-US" sz="1200" b="0" i="0" u="none" strike="noStrike" cap="none" normalizeH="0" baseline="0" smtClean="0">
                          <a:ln>
                            <a:noFill/>
                          </a:ln>
                          <a:solidFill>
                            <a:schemeClr val="tx1"/>
                          </a:solidFill>
                          <a:effectLst/>
                          <a:latin typeface="Comic Sans MS" pitchFamily="66"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 name="Group 87"/>
          <p:cNvGrpSpPr>
            <a:grpSpLocks/>
          </p:cNvGrpSpPr>
          <p:nvPr/>
        </p:nvGrpSpPr>
        <p:grpSpPr bwMode="auto">
          <a:xfrm>
            <a:off x="5343525" y="3897313"/>
            <a:ext cx="3057525" cy="1930400"/>
            <a:chOff x="3264" y="2215"/>
            <a:chExt cx="1926" cy="1216"/>
          </a:xfrm>
        </p:grpSpPr>
        <p:sp>
          <p:nvSpPr>
            <p:cNvPr id="108632" name="Text Box 88"/>
            <p:cNvSpPr txBox="1">
              <a:spLocks noChangeArrowheads="1"/>
            </p:cNvSpPr>
            <p:nvPr/>
          </p:nvSpPr>
          <p:spPr bwMode="auto">
            <a:xfrm>
              <a:off x="3608" y="2215"/>
              <a:ext cx="172" cy="192"/>
            </a:xfrm>
            <a:prstGeom prst="rect">
              <a:avLst/>
            </a:prstGeom>
            <a:noFill/>
            <a:ln w="9525">
              <a:noFill/>
              <a:miter lim="800000"/>
              <a:headEnd/>
              <a:tailEnd/>
            </a:ln>
            <a:effectLst/>
          </p:spPr>
          <p:txBody>
            <a:bodyPr wrap="none">
              <a:spAutoFit/>
            </a:bodyPr>
            <a:lstStyle/>
            <a:p>
              <a:r>
                <a:rPr lang="en-US"/>
                <a:t>x</a:t>
              </a:r>
            </a:p>
          </p:txBody>
        </p:sp>
        <p:sp>
          <p:nvSpPr>
            <p:cNvPr id="108633" name="Text Box 89"/>
            <p:cNvSpPr txBox="1">
              <a:spLocks noChangeArrowheads="1"/>
            </p:cNvSpPr>
            <p:nvPr/>
          </p:nvSpPr>
          <p:spPr bwMode="auto">
            <a:xfrm>
              <a:off x="3608" y="2419"/>
              <a:ext cx="172" cy="192"/>
            </a:xfrm>
            <a:prstGeom prst="rect">
              <a:avLst/>
            </a:prstGeom>
            <a:noFill/>
            <a:ln w="9525">
              <a:noFill/>
              <a:miter lim="800000"/>
              <a:headEnd/>
              <a:tailEnd/>
            </a:ln>
            <a:effectLst/>
          </p:spPr>
          <p:txBody>
            <a:bodyPr wrap="none">
              <a:spAutoFit/>
            </a:bodyPr>
            <a:lstStyle/>
            <a:p>
              <a:r>
                <a:rPr lang="en-US"/>
                <a:t>x</a:t>
              </a:r>
            </a:p>
          </p:txBody>
        </p:sp>
        <p:sp>
          <p:nvSpPr>
            <p:cNvPr id="108634" name="Text Box 90"/>
            <p:cNvSpPr txBox="1">
              <a:spLocks noChangeArrowheads="1"/>
            </p:cNvSpPr>
            <p:nvPr/>
          </p:nvSpPr>
          <p:spPr bwMode="auto">
            <a:xfrm>
              <a:off x="3608" y="2611"/>
              <a:ext cx="172" cy="192"/>
            </a:xfrm>
            <a:prstGeom prst="rect">
              <a:avLst/>
            </a:prstGeom>
            <a:noFill/>
            <a:ln w="9525">
              <a:noFill/>
              <a:miter lim="800000"/>
              <a:headEnd/>
              <a:tailEnd/>
            </a:ln>
            <a:effectLst/>
          </p:spPr>
          <p:txBody>
            <a:bodyPr wrap="none">
              <a:spAutoFit/>
            </a:bodyPr>
            <a:lstStyle/>
            <a:p>
              <a:r>
                <a:rPr lang="en-US"/>
                <a:t>x</a:t>
              </a:r>
            </a:p>
          </p:txBody>
        </p:sp>
        <p:sp>
          <p:nvSpPr>
            <p:cNvPr id="108635" name="Text Box 91"/>
            <p:cNvSpPr txBox="1">
              <a:spLocks noChangeArrowheads="1"/>
            </p:cNvSpPr>
            <p:nvPr/>
          </p:nvSpPr>
          <p:spPr bwMode="auto">
            <a:xfrm>
              <a:off x="3608" y="3019"/>
              <a:ext cx="172" cy="192"/>
            </a:xfrm>
            <a:prstGeom prst="rect">
              <a:avLst/>
            </a:prstGeom>
            <a:noFill/>
            <a:ln w="9525">
              <a:noFill/>
              <a:miter lim="800000"/>
              <a:headEnd/>
              <a:tailEnd/>
            </a:ln>
            <a:effectLst/>
          </p:spPr>
          <p:txBody>
            <a:bodyPr wrap="none">
              <a:spAutoFit/>
            </a:bodyPr>
            <a:lstStyle/>
            <a:p>
              <a:r>
                <a:rPr lang="en-US"/>
                <a:t>x</a:t>
              </a:r>
            </a:p>
          </p:txBody>
        </p:sp>
        <p:sp>
          <p:nvSpPr>
            <p:cNvPr id="108636" name="Text Box 92"/>
            <p:cNvSpPr txBox="1">
              <a:spLocks noChangeArrowheads="1"/>
            </p:cNvSpPr>
            <p:nvPr/>
          </p:nvSpPr>
          <p:spPr bwMode="auto">
            <a:xfrm>
              <a:off x="3608" y="2815"/>
              <a:ext cx="172" cy="192"/>
            </a:xfrm>
            <a:prstGeom prst="rect">
              <a:avLst/>
            </a:prstGeom>
            <a:noFill/>
            <a:ln w="9525">
              <a:noFill/>
              <a:miter lim="800000"/>
              <a:headEnd/>
              <a:tailEnd/>
            </a:ln>
            <a:effectLst/>
          </p:spPr>
          <p:txBody>
            <a:bodyPr wrap="none">
              <a:spAutoFit/>
            </a:bodyPr>
            <a:lstStyle/>
            <a:p>
              <a:r>
                <a:rPr lang="en-US"/>
                <a:t>x</a:t>
              </a:r>
            </a:p>
          </p:txBody>
        </p:sp>
        <p:sp>
          <p:nvSpPr>
            <p:cNvPr id="108637" name="Text Box 93"/>
            <p:cNvSpPr txBox="1">
              <a:spLocks noChangeArrowheads="1"/>
            </p:cNvSpPr>
            <p:nvPr/>
          </p:nvSpPr>
          <p:spPr bwMode="auto">
            <a:xfrm>
              <a:off x="3264" y="3246"/>
              <a:ext cx="900" cy="179"/>
            </a:xfrm>
            <a:prstGeom prst="rect">
              <a:avLst/>
            </a:prstGeom>
            <a:noFill/>
            <a:ln w="9525">
              <a:solidFill>
                <a:schemeClr val="tx1"/>
              </a:solidFill>
              <a:miter lim="800000"/>
              <a:headEnd/>
              <a:tailEnd/>
            </a:ln>
            <a:effectLst/>
          </p:spPr>
          <p:txBody>
            <a:bodyPr>
              <a:spAutoFit/>
            </a:bodyPr>
            <a:lstStyle/>
            <a:p>
              <a:pPr algn="ctr">
                <a:spcBef>
                  <a:spcPct val="50000"/>
                </a:spcBef>
              </a:pPr>
              <a:r>
                <a:rPr lang="en-US" sz="1200">
                  <a:latin typeface="Comic Sans MS" pitchFamily="66" charset="0"/>
                </a:rPr>
                <a:t>85.25</a:t>
              </a:r>
            </a:p>
          </p:txBody>
        </p:sp>
        <p:sp>
          <p:nvSpPr>
            <p:cNvPr id="108638" name="Text Box 94"/>
            <p:cNvSpPr txBox="1">
              <a:spLocks noChangeArrowheads="1"/>
            </p:cNvSpPr>
            <p:nvPr/>
          </p:nvSpPr>
          <p:spPr bwMode="auto">
            <a:xfrm>
              <a:off x="4638" y="3252"/>
              <a:ext cx="552" cy="179"/>
            </a:xfrm>
            <a:prstGeom prst="rect">
              <a:avLst/>
            </a:prstGeom>
            <a:noFill/>
            <a:ln w="9525">
              <a:solidFill>
                <a:schemeClr val="tx1"/>
              </a:solidFill>
              <a:miter lim="800000"/>
              <a:headEnd/>
              <a:tailEnd/>
            </a:ln>
            <a:effectLst/>
          </p:spPr>
          <p:txBody>
            <a:bodyPr>
              <a:spAutoFit/>
            </a:bodyPr>
            <a:lstStyle/>
            <a:p>
              <a:pPr algn="ctr">
                <a:spcBef>
                  <a:spcPct val="50000"/>
                </a:spcBef>
              </a:pPr>
              <a:r>
                <a:rPr lang="en-US" sz="1200">
                  <a:latin typeface="Comic Sans MS" pitchFamily="66" charset="0"/>
                </a:rPr>
                <a:t>87</a:t>
              </a:r>
            </a:p>
          </p:txBody>
        </p:sp>
      </p:grpSp>
      <p:grpSp>
        <p:nvGrpSpPr>
          <p:cNvPr id="6" name="Group 131"/>
          <p:cNvGrpSpPr>
            <a:grpSpLocks/>
          </p:cNvGrpSpPr>
          <p:nvPr/>
        </p:nvGrpSpPr>
        <p:grpSpPr bwMode="auto">
          <a:xfrm>
            <a:off x="6553200" y="1676400"/>
            <a:ext cx="1257300" cy="657225"/>
            <a:chOff x="4128" y="1056"/>
            <a:chExt cx="792" cy="414"/>
          </a:xfrm>
        </p:grpSpPr>
        <p:sp>
          <p:nvSpPr>
            <p:cNvPr id="108646" name="Line 102"/>
            <p:cNvSpPr>
              <a:spLocks noChangeShapeType="1"/>
            </p:cNvSpPr>
            <p:nvPr/>
          </p:nvSpPr>
          <p:spPr bwMode="auto">
            <a:xfrm flipV="1">
              <a:off x="4920" y="1206"/>
              <a:ext cx="0" cy="246"/>
            </a:xfrm>
            <a:prstGeom prst="line">
              <a:avLst/>
            </a:prstGeom>
            <a:noFill/>
            <a:ln w="9525">
              <a:solidFill>
                <a:schemeClr val="tx1"/>
              </a:solidFill>
              <a:round/>
              <a:headEnd/>
              <a:tailEnd/>
            </a:ln>
            <a:effectLst/>
          </p:spPr>
          <p:txBody>
            <a:bodyPr/>
            <a:lstStyle/>
            <a:p>
              <a:endParaRPr lang="en-IN"/>
            </a:p>
          </p:txBody>
        </p:sp>
        <p:sp>
          <p:nvSpPr>
            <p:cNvPr id="108653" name="Line 109"/>
            <p:cNvSpPr>
              <a:spLocks noChangeShapeType="1"/>
            </p:cNvSpPr>
            <p:nvPr/>
          </p:nvSpPr>
          <p:spPr bwMode="auto">
            <a:xfrm flipH="1" flipV="1">
              <a:off x="4128" y="1212"/>
              <a:ext cx="0" cy="258"/>
            </a:xfrm>
            <a:prstGeom prst="line">
              <a:avLst/>
            </a:prstGeom>
            <a:noFill/>
            <a:ln w="9525">
              <a:solidFill>
                <a:schemeClr val="tx1"/>
              </a:solidFill>
              <a:round/>
              <a:headEnd/>
              <a:tailEnd/>
            </a:ln>
            <a:effectLst/>
          </p:spPr>
          <p:txBody>
            <a:bodyPr/>
            <a:lstStyle/>
            <a:p>
              <a:endParaRPr lang="en-IN"/>
            </a:p>
          </p:txBody>
        </p:sp>
        <p:sp>
          <p:nvSpPr>
            <p:cNvPr id="108656" name="Line 112"/>
            <p:cNvSpPr>
              <a:spLocks noChangeShapeType="1"/>
            </p:cNvSpPr>
            <p:nvPr/>
          </p:nvSpPr>
          <p:spPr bwMode="auto">
            <a:xfrm>
              <a:off x="4128" y="1212"/>
              <a:ext cx="792" cy="0"/>
            </a:xfrm>
            <a:prstGeom prst="line">
              <a:avLst/>
            </a:prstGeom>
            <a:noFill/>
            <a:ln w="9525">
              <a:solidFill>
                <a:schemeClr val="tx1"/>
              </a:solidFill>
              <a:round/>
              <a:headEnd/>
              <a:tailEnd/>
            </a:ln>
            <a:effectLst/>
          </p:spPr>
          <p:txBody>
            <a:bodyPr/>
            <a:lstStyle/>
            <a:p>
              <a:endParaRPr lang="en-IN"/>
            </a:p>
          </p:txBody>
        </p:sp>
        <p:sp>
          <p:nvSpPr>
            <p:cNvPr id="108658" name="Text Box 114"/>
            <p:cNvSpPr txBox="1">
              <a:spLocks noChangeArrowheads="1"/>
            </p:cNvSpPr>
            <p:nvPr/>
          </p:nvSpPr>
          <p:spPr bwMode="auto">
            <a:xfrm>
              <a:off x="4248" y="1062"/>
              <a:ext cx="204" cy="192"/>
            </a:xfrm>
            <a:prstGeom prst="rect">
              <a:avLst/>
            </a:prstGeom>
            <a:noFill/>
            <a:ln w="9525">
              <a:noFill/>
              <a:miter lim="800000"/>
              <a:headEnd/>
              <a:tailEnd/>
            </a:ln>
            <a:effectLst/>
          </p:spPr>
          <p:txBody>
            <a:bodyPr>
              <a:spAutoFit/>
            </a:bodyPr>
            <a:lstStyle/>
            <a:p>
              <a:pPr>
                <a:spcBef>
                  <a:spcPct val="50000"/>
                </a:spcBef>
              </a:pPr>
              <a:r>
                <a:rPr lang="en-US">
                  <a:latin typeface="Comic Sans MS" pitchFamily="66" charset="0"/>
                </a:rPr>
                <a:t>0</a:t>
              </a:r>
            </a:p>
          </p:txBody>
        </p:sp>
        <p:sp>
          <p:nvSpPr>
            <p:cNvPr id="108659" name="Text Box 115"/>
            <p:cNvSpPr txBox="1">
              <a:spLocks noChangeArrowheads="1"/>
            </p:cNvSpPr>
            <p:nvPr/>
          </p:nvSpPr>
          <p:spPr bwMode="auto">
            <a:xfrm>
              <a:off x="4590" y="1056"/>
              <a:ext cx="204" cy="192"/>
            </a:xfrm>
            <a:prstGeom prst="rect">
              <a:avLst/>
            </a:prstGeom>
            <a:noFill/>
            <a:ln w="9525">
              <a:noFill/>
              <a:miter lim="800000"/>
              <a:headEnd/>
              <a:tailEnd/>
            </a:ln>
            <a:effectLst/>
          </p:spPr>
          <p:txBody>
            <a:bodyPr>
              <a:spAutoFit/>
            </a:bodyPr>
            <a:lstStyle/>
            <a:p>
              <a:pPr>
                <a:spcBef>
                  <a:spcPct val="50000"/>
                </a:spcBef>
              </a:pPr>
              <a:r>
                <a:rPr lang="en-US">
                  <a:latin typeface="Comic Sans MS" pitchFamily="66" charset="0"/>
                </a:rPr>
                <a:t>1</a:t>
              </a:r>
            </a:p>
          </p:txBody>
        </p:sp>
        <p:sp>
          <p:nvSpPr>
            <p:cNvPr id="108663" name="Oval 119"/>
            <p:cNvSpPr>
              <a:spLocks noChangeArrowheads="1"/>
            </p:cNvSpPr>
            <p:nvPr/>
          </p:nvSpPr>
          <p:spPr bwMode="auto">
            <a:xfrm>
              <a:off x="4482" y="1176"/>
              <a:ext cx="56" cy="56"/>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08665" name="Text Box 121"/>
            <p:cNvSpPr txBox="1">
              <a:spLocks noChangeArrowheads="1"/>
            </p:cNvSpPr>
            <p:nvPr/>
          </p:nvSpPr>
          <p:spPr bwMode="auto">
            <a:xfrm>
              <a:off x="4386" y="1212"/>
              <a:ext cx="252" cy="192"/>
            </a:xfrm>
            <a:prstGeom prst="rect">
              <a:avLst/>
            </a:prstGeom>
            <a:noFill/>
            <a:ln w="9525">
              <a:noFill/>
              <a:miter lim="800000"/>
              <a:headEnd/>
              <a:tailEnd/>
            </a:ln>
            <a:effectLst/>
          </p:spPr>
          <p:txBody>
            <a:bodyPr>
              <a:spAutoFit/>
            </a:bodyPr>
            <a:lstStyle/>
            <a:p>
              <a:pPr>
                <a:spcBef>
                  <a:spcPct val="50000"/>
                </a:spcBef>
              </a:pPr>
              <a:r>
                <a:rPr lang="en-US">
                  <a:solidFill>
                    <a:srgbClr val="A50021"/>
                  </a:solidFill>
                  <a:latin typeface="Comic Sans MS" pitchFamily="66" charset="0"/>
                </a:rPr>
                <a:t>24</a:t>
              </a:r>
            </a:p>
          </p:txBody>
        </p:sp>
      </p:grpSp>
      <p:grpSp>
        <p:nvGrpSpPr>
          <p:cNvPr id="7" name="Group 129"/>
          <p:cNvGrpSpPr>
            <a:grpSpLocks/>
          </p:cNvGrpSpPr>
          <p:nvPr/>
        </p:nvGrpSpPr>
        <p:grpSpPr bwMode="auto">
          <a:xfrm>
            <a:off x="6248400" y="2105025"/>
            <a:ext cx="638175" cy="495300"/>
            <a:chOff x="3936" y="1326"/>
            <a:chExt cx="402" cy="312"/>
          </a:xfrm>
        </p:grpSpPr>
        <p:sp>
          <p:nvSpPr>
            <p:cNvPr id="108649" name="Text Box 105"/>
            <p:cNvSpPr txBox="1">
              <a:spLocks noChangeArrowheads="1"/>
            </p:cNvSpPr>
            <p:nvPr/>
          </p:nvSpPr>
          <p:spPr bwMode="auto">
            <a:xfrm>
              <a:off x="3936" y="1326"/>
              <a:ext cx="204" cy="192"/>
            </a:xfrm>
            <a:prstGeom prst="rect">
              <a:avLst/>
            </a:prstGeom>
            <a:noFill/>
            <a:ln w="9525">
              <a:noFill/>
              <a:miter lim="800000"/>
              <a:headEnd/>
              <a:tailEnd/>
            </a:ln>
            <a:effectLst/>
          </p:spPr>
          <p:txBody>
            <a:bodyPr>
              <a:spAutoFit/>
            </a:bodyPr>
            <a:lstStyle/>
            <a:p>
              <a:pPr>
                <a:spcBef>
                  <a:spcPct val="50000"/>
                </a:spcBef>
              </a:pPr>
              <a:r>
                <a:rPr lang="en-US">
                  <a:latin typeface="Comic Sans MS" pitchFamily="66" charset="0"/>
                </a:rPr>
                <a:t>0</a:t>
              </a:r>
            </a:p>
          </p:txBody>
        </p:sp>
        <p:sp>
          <p:nvSpPr>
            <p:cNvPr id="108650" name="Line 106"/>
            <p:cNvSpPr>
              <a:spLocks noChangeShapeType="1"/>
            </p:cNvSpPr>
            <p:nvPr/>
          </p:nvSpPr>
          <p:spPr bwMode="auto">
            <a:xfrm flipV="1">
              <a:off x="3948" y="1464"/>
              <a:ext cx="0" cy="132"/>
            </a:xfrm>
            <a:prstGeom prst="line">
              <a:avLst/>
            </a:prstGeom>
            <a:noFill/>
            <a:ln w="9525">
              <a:solidFill>
                <a:schemeClr val="tx1"/>
              </a:solidFill>
              <a:round/>
              <a:headEnd/>
              <a:tailEnd/>
            </a:ln>
            <a:effectLst/>
          </p:spPr>
          <p:txBody>
            <a:bodyPr/>
            <a:lstStyle/>
            <a:p>
              <a:endParaRPr lang="en-IN"/>
            </a:p>
          </p:txBody>
        </p:sp>
        <p:sp>
          <p:nvSpPr>
            <p:cNvPr id="108651" name="Line 107"/>
            <p:cNvSpPr>
              <a:spLocks noChangeShapeType="1"/>
            </p:cNvSpPr>
            <p:nvPr/>
          </p:nvSpPr>
          <p:spPr bwMode="auto">
            <a:xfrm>
              <a:off x="3948" y="1470"/>
              <a:ext cx="366" cy="0"/>
            </a:xfrm>
            <a:prstGeom prst="line">
              <a:avLst/>
            </a:prstGeom>
            <a:noFill/>
            <a:ln w="9525">
              <a:solidFill>
                <a:schemeClr val="tx1"/>
              </a:solidFill>
              <a:round/>
              <a:headEnd/>
              <a:tailEnd/>
            </a:ln>
            <a:effectLst/>
          </p:spPr>
          <p:txBody>
            <a:bodyPr/>
            <a:lstStyle/>
            <a:p>
              <a:endParaRPr lang="en-IN"/>
            </a:p>
          </p:txBody>
        </p:sp>
        <p:sp>
          <p:nvSpPr>
            <p:cNvPr id="108652" name="Line 108"/>
            <p:cNvSpPr>
              <a:spLocks noChangeShapeType="1"/>
            </p:cNvSpPr>
            <p:nvPr/>
          </p:nvSpPr>
          <p:spPr bwMode="auto">
            <a:xfrm>
              <a:off x="4314" y="1470"/>
              <a:ext cx="0" cy="126"/>
            </a:xfrm>
            <a:prstGeom prst="line">
              <a:avLst/>
            </a:prstGeom>
            <a:noFill/>
            <a:ln w="9525">
              <a:solidFill>
                <a:schemeClr val="tx1"/>
              </a:solidFill>
              <a:round/>
              <a:headEnd/>
              <a:tailEnd/>
            </a:ln>
            <a:effectLst/>
          </p:spPr>
          <p:txBody>
            <a:bodyPr/>
            <a:lstStyle/>
            <a:p>
              <a:endParaRPr lang="en-IN"/>
            </a:p>
          </p:txBody>
        </p:sp>
        <p:sp>
          <p:nvSpPr>
            <p:cNvPr id="108654" name="Text Box 110"/>
            <p:cNvSpPr txBox="1">
              <a:spLocks noChangeArrowheads="1"/>
            </p:cNvSpPr>
            <p:nvPr/>
          </p:nvSpPr>
          <p:spPr bwMode="auto">
            <a:xfrm>
              <a:off x="4134" y="1326"/>
              <a:ext cx="204" cy="192"/>
            </a:xfrm>
            <a:prstGeom prst="rect">
              <a:avLst/>
            </a:prstGeom>
            <a:noFill/>
            <a:ln w="9525">
              <a:noFill/>
              <a:miter lim="800000"/>
              <a:headEnd/>
              <a:tailEnd/>
            </a:ln>
            <a:effectLst/>
          </p:spPr>
          <p:txBody>
            <a:bodyPr>
              <a:spAutoFit/>
            </a:bodyPr>
            <a:lstStyle/>
            <a:p>
              <a:pPr>
                <a:spcBef>
                  <a:spcPct val="50000"/>
                </a:spcBef>
              </a:pPr>
              <a:r>
                <a:rPr lang="en-US">
                  <a:latin typeface="Comic Sans MS" pitchFamily="66" charset="0"/>
                </a:rPr>
                <a:t>1</a:t>
              </a:r>
            </a:p>
          </p:txBody>
        </p:sp>
        <p:sp>
          <p:nvSpPr>
            <p:cNvPr id="108655" name="Text Box 111"/>
            <p:cNvSpPr txBox="1">
              <a:spLocks noChangeArrowheads="1"/>
            </p:cNvSpPr>
            <p:nvPr/>
          </p:nvSpPr>
          <p:spPr bwMode="auto">
            <a:xfrm>
              <a:off x="4032" y="1446"/>
              <a:ext cx="234" cy="192"/>
            </a:xfrm>
            <a:prstGeom prst="rect">
              <a:avLst/>
            </a:prstGeom>
            <a:noFill/>
            <a:ln w="9525">
              <a:noFill/>
              <a:miter lim="800000"/>
              <a:headEnd/>
              <a:tailEnd/>
            </a:ln>
            <a:effectLst/>
          </p:spPr>
          <p:txBody>
            <a:bodyPr>
              <a:spAutoFit/>
            </a:bodyPr>
            <a:lstStyle/>
            <a:p>
              <a:pPr>
                <a:spcBef>
                  <a:spcPct val="50000"/>
                </a:spcBef>
              </a:pPr>
              <a:r>
                <a:rPr lang="en-US">
                  <a:solidFill>
                    <a:srgbClr val="A50021"/>
                  </a:solidFill>
                  <a:latin typeface="Comic Sans MS" pitchFamily="66" charset="0"/>
                </a:rPr>
                <a:t>13</a:t>
              </a:r>
            </a:p>
          </p:txBody>
        </p:sp>
        <p:sp>
          <p:nvSpPr>
            <p:cNvPr id="108666" name="Oval 122"/>
            <p:cNvSpPr>
              <a:spLocks noChangeArrowheads="1"/>
            </p:cNvSpPr>
            <p:nvPr/>
          </p:nvSpPr>
          <p:spPr bwMode="auto">
            <a:xfrm>
              <a:off x="4104" y="1434"/>
              <a:ext cx="56" cy="56"/>
            </a:xfrm>
            <a:prstGeom prst="ellipse">
              <a:avLst/>
            </a:prstGeom>
            <a:solidFill>
              <a:schemeClr val="accent1"/>
            </a:solidFill>
            <a:ln w="9525">
              <a:solidFill>
                <a:schemeClr val="tx1"/>
              </a:solidFill>
              <a:round/>
              <a:headEnd/>
              <a:tailEnd/>
            </a:ln>
            <a:effectLst/>
          </p:spPr>
          <p:txBody>
            <a:bodyPr wrap="none" anchor="ctr"/>
            <a:lstStyle/>
            <a:p>
              <a:endParaRPr lang="en-IN"/>
            </a:p>
          </p:txBody>
        </p:sp>
      </p:grpSp>
      <p:grpSp>
        <p:nvGrpSpPr>
          <p:cNvPr id="8" name="Group 130"/>
          <p:cNvGrpSpPr>
            <a:grpSpLocks/>
          </p:cNvGrpSpPr>
          <p:nvPr/>
        </p:nvGrpSpPr>
        <p:grpSpPr bwMode="auto">
          <a:xfrm>
            <a:off x="7505700" y="2076450"/>
            <a:ext cx="638175" cy="495300"/>
            <a:chOff x="4728" y="1308"/>
            <a:chExt cx="402" cy="312"/>
          </a:xfrm>
        </p:grpSpPr>
        <p:sp>
          <p:nvSpPr>
            <p:cNvPr id="108640" name="Text Box 96"/>
            <p:cNvSpPr txBox="1">
              <a:spLocks noChangeArrowheads="1"/>
            </p:cNvSpPr>
            <p:nvPr/>
          </p:nvSpPr>
          <p:spPr bwMode="auto">
            <a:xfrm>
              <a:off x="4728" y="1308"/>
              <a:ext cx="204" cy="192"/>
            </a:xfrm>
            <a:prstGeom prst="rect">
              <a:avLst/>
            </a:prstGeom>
            <a:noFill/>
            <a:ln w="9525">
              <a:noFill/>
              <a:miter lim="800000"/>
              <a:headEnd/>
              <a:tailEnd/>
            </a:ln>
            <a:effectLst/>
          </p:spPr>
          <p:txBody>
            <a:bodyPr>
              <a:spAutoFit/>
            </a:bodyPr>
            <a:lstStyle/>
            <a:p>
              <a:pPr>
                <a:spcBef>
                  <a:spcPct val="50000"/>
                </a:spcBef>
              </a:pPr>
              <a:r>
                <a:rPr lang="en-US">
                  <a:latin typeface="Comic Sans MS" pitchFamily="66" charset="0"/>
                </a:rPr>
                <a:t>0</a:t>
              </a:r>
            </a:p>
          </p:txBody>
        </p:sp>
        <p:sp>
          <p:nvSpPr>
            <p:cNvPr id="108643" name="Line 99"/>
            <p:cNvSpPr>
              <a:spLocks noChangeShapeType="1"/>
            </p:cNvSpPr>
            <p:nvPr/>
          </p:nvSpPr>
          <p:spPr bwMode="auto">
            <a:xfrm flipV="1">
              <a:off x="4740" y="1446"/>
              <a:ext cx="0" cy="132"/>
            </a:xfrm>
            <a:prstGeom prst="line">
              <a:avLst/>
            </a:prstGeom>
            <a:noFill/>
            <a:ln w="9525">
              <a:solidFill>
                <a:schemeClr val="tx1"/>
              </a:solidFill>
              <a:round/>
              <a:headEnd/>
              <a:tailEnd/>
            </a:ln>
            <a:effectLst/>
          </p:spPr>
          <p:txBody>
            <a:bodyPr/>
            <a:lstStyle/>
            <a:p>
              <a:endParaRPr lang="en-IN"/>
            </a:p>
          </p:txBody>
        </p:sp>
        <p:sp>
          <p:nvSpPr>
            <p:cNvPr id="108644" name="Line 100"/>
            <p:cNvSpPr>
              <a:spLocks noChangeShapeType="1"/>
            </p:cNvSpPr>
            <p:nvPr/>
          </p:nvSpPr>
          <p:spPr bwMode="auto">
            <a:xfrm>
              <a:off x="4740" y="1452"/>
              <a:ext cx="366" cy="0"/>
            </a:xfrm>
            <a:prstGeom prst="line">
              <a:avLst/>
            </a:prstGeom>
            <a:noFill/>
            <a:ln w="9525">
              <a:solidFill>
                <a:schemeClr val="tx1"/>
              </a:solidFill>
              <a:round/>
              <a:headEnd/>
              <a:tailEnd/>
            </a:ln>
            <a:effectLst/>
          </p:spPr>
          <p:txBody>
            <a:bodyPr/>
            <a:lstStyle/>
            <a:p>
              <a:endParaRPr lang="en-IN"/>
            </a:p>
          </p:txBody>
        </p:sp>
        <p:sp>
          <p:nvSpPr>
            <p:cNvPr id="108645" name="Line 101"/>
            <p:cNvSpPr>
              <a:spLocks noChangeShapeType="1"/>
            </p:cNvSpPr>
            <p:nvPr/>
          </p:nvSpPr>
          <p:spPr bwMode="auto">
            <a:xfrm>
              <a:off x="5106" y="1452"/>
              <a:ext cx="0" cy="126"/>
            </a:xfrm>
            <a:prstGeom prst="line">
              <a:avLst/>
            </a:prstGeom>
            <a:noFill/>
            <a:ln w="9525">
              <a:solidFill>
                <a:schemeClr val="tx1"/>
              </a:solidFill>
              <a:round/>
              <a:headEnd/>
              <a:tailEnd/>
            </a:ln>
            <a:effectLst/>
          </p:spPr>
          <p:txBody>
            <a:bodyPr/>
            <a:lstStyle/>
            <a:p>
              <a:endParaRPr lang="en-IN"/>
            </a:p>
          </p:txBody>
        </p:sp>
        <p:sp>
          <p:nvSpPr>
            <p:cNvPr id="108647" name="Text Box 103"/>
            <p:cNvSpPr txBox="1">
              <a:spLocks noChangeArrowheads="1"/>
            </p:cNvSpPr>
            <p:nvPr/>
          </p:nvSpPr>
          <p:spPr bwMode="auto">
            <a:xfrm>
              <a:off x="4926" y="1308"/>
              <a:ext cx="204" cy="192"/>
            </a:xfrm>
            <a:prstGeom prst="rect">
              <a:avLst/>
            </a:prstGeom>
            <a:noFill/>
            <a:ln w="9525">
              <a:noFill/>
              <a:miter lim="800000"/>
              <a:headEnd/>
              <a:tailEnd/>
            </a:ln>
            <a:effectLst/>
          </p:spPr>
          <p:txBody>
            <a:bodyPr>
              <a:spAutoFit/>
            </a:bodyPr>
            <a:lstStyle/>
            <a:p>
              <a:pPr>
                <a:spcBef>
                  <a:spcPct val="50000"/>
                </a:spcBef>
              </a:pPr>
              <a:r>
                <a:rPr lang="en-US">
                  <a:latin typeface="Comic Sans MS" pitchFamily="66" charset="0"/>
                </a:rPr>
                <a:t>1</a:t>
              </a:r>
            </a:p>
          </p:txBody>
        </p:sp>
        <p:sp>
          <p:nvSpPr>
            <p:cNvPr id="108648" name="Text Box 104"/>
            <p:cNvSpPr txBox="1">
              <a:spLocks noChangeArrowheads="1"/>
            </p:cNvSpPr>
            <p:nvPr/>
          </p:nvSpPr>
          <p:spPr bwMode="auto">
            <a:xfrm>
              <a:off x="4824" y="1428"/>
              <a:ext cx="234" cy="192"/>
            </a:xfrm>
            <a:prstGeom prst="rect">
              <a:avLst/>
            </a:prstGeom>
            <a:noFill/>
            <a:ln w="9525">
              <a:noFill/>
              <a:miter lim="800000"/>
              <a:headEnd/>
              <a:tailEnd/>
            </a:ln>
            <a:effectLst/>
          </p:spPr>
          <p:txBody>
            <a:bodyPr>
              <a:spAutoFit/>
            </a:bodyPr>
            <a:lstStyle/>
            <a:p>
              <a:pPr>
                <a:spcBef>
                  <a:spcPct val="50000"/>
                </a:spcBef>
              </a:pPr>
              <a:r>
                <a:rPr lang="en-US">
                  <a:solidFill>
                    <a:srgbClr val="A50021"/>
                  </a:solidFill>
                  <a:latin typeface="Comic Sans MS" pitchFamily="66" charset="0"/>
                </a:rPr>
                <a:t>11</a:t>
              </a:r>
            </a:p>
          </p:txBody>
        </p:sp>
        <p:sp>
          <p:nvSpPr>
            <p:cNvPr id="108667" name="Oval 123"/>
            <p:cNvSpPr>
              <a:spLocks noChangeArrowheads="1"/>
            </p:cNvSpPr>
            <p:nvPr/>
          </p:nvSpPr>
          <p:spPr bwMode="auto">
            <a:xfrm>
              <a:off x="4896" y="1416"/>
              <a:ext cx="56" cy="56"/>
            </a:xfrm>
            <a:prstGeom prst="ellipse">
              <a:avLst/>
            </a:prstGeom>
            <a:solidFill>
              <a:schemeClr val="accent1"/>
            </a:solidFill>
            <a:ln w="9525">
              <a:solidFill>
                <a:schemeClr val="tx1"/>
              </a:solidFill>
              <a:round/>
              <a:headEnd/>
              <a:tailEnd/>
            </a:ln>
            <a:effectLst/>
          </p:spPr>
          <p:txBody>
            <a:bodyPr wrap="none" anchor="ctr"/>
            <a:lstStyle/>
            <a:p>
              <a:endParaRPr lang="en-IN"/>
            </a:p>
          </p:txBody>
        </p:sp>
      </p:grpSp>
      <p:grpSp>
        <p:nvGrpSpPr>
          <p:cNvPr id="9" name="Group 132"/>
          <p:cNvGrpSpPr>
            <a:grpSpLocks/>
          </p:cNvGrpSpPr>
          <p:nvPr/>
        </p:nvGrpSpPr>
        <p:grpSpPr bwMode="auto">
          <a:xfrm>
            <a:off x="5448300" y="1295400"/>
            <a:ext cx="1704975" cy="1228725"/>
            <a:chOff x="3432" y="816"/>
            <a:chExt cx="1074" cy="774"/>
          </a:xfrm>
        </p:grpSpPr>
        <p:sp>
          <p:nvSpPr>
            <p:cNvPr id="108657" name="Line 113"/>
            <p:cNvSpPr>
              <a:spLocks noChangeShapeType="1"/>
            </p:cNvSpPr>
            <p:nvPr/>
          </p:nvSpPr>
          <p:spPr bwMode="auto">
            <a:xfrm flipV="1">
              <a:off x="4506" y="984"/>
              <a:ext cx="0" cy="228"/>
            </a:xfrm>
            <a:prstGeom prst="line">
              <a:avLst/>
            </a:prstGeom>
            <a:noFill/>
            <a:ln w="9525">
              <a:solidFill>
                <a:schemeClr val="tx1"/>
              </a:solidFill>
              <a:round/>
              <a:headEnd/>
              <a:tailEnd/>
            </a:ln>
            <a:effectLst/>
          </p:spPr>
          <p:txBody>
            <a:bodyPr/>
            <a:lstStyle/>
            <a:p>
              <a:endParaRPr lang="en-IN"/>
            </a:p>
          </p:txBody>
        </p:sp>
        <p:sp>
          <p:nvSpPr>
            <p:cNvPr id="108660" name="Line 116"/>
            <p:cNvSpPr>
              <a:spLocks noChangeShapeType="1"/>
            </p:cNvSpPr>
            <p:nvPr/>
          </p:nvSpPr>
          <p:spPr bwMode="auto">
            <a:xfrm flipV="1">
              <a:off x="3432" y="984"/>
              <a:ext cx="0" cy="606"/>
            </a:xfrm>
            <a:prstGeom prst="line">
              <a:avLst/>
            </a:prstGeom>
            <a:noFill/>
            <a:ln w="9525">
              <a:solidFill>
                <a:schemeClr val="tx1"/>
              </a:solidFill>
              <a:round/>
              <a:headEnd/>
              <a:tailEnd/>
            </a:ln>
            <a:effectLst/>
          </p:spPr>
          <p:txBody>
            <a:bodyPr/>
            <a:lstStyle/>
            <a:p>
              <a:endParaRPr lang="en-IN"/>
            </a:p>
          </p:txBody>
        </p:sp>
        <p:sp>
          <p:nvSpPr>
            <p:cNvPr id="108661" name="Line 117"/>
            <p:cNvSpPr>
              <a:spLocks noChangeShapeType="1"/>
            </p:cNvSpPr>
            <p:nvPr/>
          </p:nvSpPr>
          <p:spPr bwMode="auto">
            <a:xfrm>
              <a:off x="3432" y="990"/>
              <a:ext cx="1074" cy="0"/>
            </a:xfrm>
            <a:prstGeom prst="line">
              <a:avLst/>
            </a:prstGeom>
            <a:noFill/>
            <a:ln w="9525">
              <a:solidFill>
                <a:schemeClr val="tx1"/>
              </a:solidFill>
              <a:round/>
              <a:headEnd/>
              <a:tailEnd/>
            </a:ln>
            <a:effectLst/>
          </p:spPr>
          <p:txBody>
            <a:bodyPr/>
            <a:lstStyle/>
            <a:p>
              <a:endParaRPr lang="en-IN"/>
            </a:p>
          </p:txBody>
        </p:sp>
        <p:sp>
          <p:nvSpPr>
            <p:cNvPr id="108662" name="Line 118"/>
            <p:cNvSpPr>
              <a:spLocks noChangeShapeType="1"/>
            </p:cNvSpPr>
            <p:nvPr/>
          </p:nvSpPr>
          <p:spPr bwMode="auto">
            <a:xfrm flipV="1">
              <a:off x="3942" y="822"/>
              <a:ext cx="0" cy="168"/>
            </a:xfrm>
            <a:prstGeom prst="line">
              <a:avLst/>
            </a:prstGeom>
            <a:noFill/>
            <a:ln w="9525">
              <a:solidFill>
                <a:schemeClr val="tx1"/>
              </a:solidFill>
              <a:round/>
              <a:headEnd/>
              <a:tailEnd/>
            </a:ln>
            <a:effectLst/>
          </p:spPr>
          <p:txBody>
            <a:bodyPr/>
            <a:lstStyle/>
            <a:p>
              <a:endParaRPr lang="en-IN"/>
            </a:p>
          </p:txBody>
        </p:sp>
        <p:sp>
          <p:nvSpPr>
            <p:cNvPr id="108668" name="Oval 124"/>
            <p:cNvSpPr>
              <a:spLocks noChangeArrowheads="1"/>
            </p:cNvSpPr>
            <p:nvPr/>
          </p:nvSpPr>
          <p:spPr bwMode="auto">
            <a:xfrm>
              <a:off x="3912" y="966"/>
              <a:ext cx="56" cy="56"/>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08669" name="Text Box 125"/>
            <p:cNvSpPr txBox="1">
              <a:spLocks noChangeArrowheads="1"/>
            </p:cNvSpPr>
            <p:nvPr/>
          </p:nvSpPr>
          <p:spPr bwMode="auto">
            <a:xfrm>
              <a:off x="3810" y="1002"/>
              <a:ext cx="252" cy="192"/>
            </a:xfrm>
            <a:prstGeom prst="rect">
              <a:avLst/>
            </a:prstGeom>
            <a:noFill/>
            <a:ln w="9525">
              <a:noFill/>
              <a:miter lim="800000"/>
              <a:headEnd/>
              <a:tailEnd/>
            </a:ln>
            <a:effectLst/>
          </p:spPr>
          <p:txBody>
            <a:bodyPr>
              <a:spAutoFit/>
            </a:bodyPr>
            <a:lstStyle/>
            <a:p>
              <a:pPr>
                <a:spcBef>
                  <a:spcPct val="50000"/>
                </a:spcBef>
              </a:pPr>
              <a:r>
                <a:rPr lang="en-US">
                  <a:solidFill>
                    <a:srgbClr val="A50021"/>
                  </a:solidFill>
                  <a:latin typeface="Comic Sans MS" pitchFamily="66" charset="0"/>
                </a:rPr>
                <a:t>39</a:t>
              </a:r>
            </a:p>
          </p:txBody>
        </p:sp>
        <p:sp>
          <p:nvSpPr>
            <p:cNvPr id="108670" name="Text Box 126"/>
            <p:cNvSpPr txBox="1">
              <a:spLocks noChangeArrowheads="1"/>
            </p:cNvSpPr>
            <p:nvPr/>
          </p:nvSpPr>
          <p:spPr bwMode="auto">
            <a:xfrm>
              <a:off x="4122" y="822"/>
              <a:ext cx="204" cy="192"/>
            </a:xfrm>
            <a:prstGeom prst="rect">
              <a:avLst/>
            </a:prstGeom>
            <a:noFill/>
            <a:ln w="9525">
              <a:noFill/>
              <a:miter lim="800000"/>
              <a:headEnd/>
              <a:tailEnd/>
            </a:ln>
            <a:effectLst/>
          </p:spPr>
          <p:txBody>
            <a:bodyPr>
              <a:spAutoFit/>
            </a:bodyPr>
            <a:lstStyle/>
            <a:p>
              <a:pPr>
                <a:spcBef>
                  <a:spcPct val="50000"/>
                </a:spcBef>
              </a:pPr>
              <a:r>
                <a:rPr lang="en-US">
                  <a:latin typeface="Comic Sans MS" pitchFamily="66" charset="0"/>
                </a:rPr>
                <a:t>0</a:t>
              </a:r>
            </a:p>
          </p:txBody>
        </p:sp>
        <p:sp>
          <p:nvSpPr>
            <p:cNvPr id="108671" name="Text Box 127"/>
            <p:cNvSpPr txBox="1">
              <a:spLocks noChangeArrowheads="1"/>
            </p:cNvSpPr>
            <p:nvPr/>
          </p:nvSpPr>
          <p:spPr bwMode="auto">
            <a:xfrm>
              <a:off x="3576" y="816"/>
              <a:ext cx="204" cy="192"/>
            </a:xfrm>
            <a:prstGeom prst="rect">
              <a:avLst/>
            </a:prstGeom>
            <a:noFill/>
            <a:ln w="9525">
              <a:noFill/>
              <a:miter lim="800000"/>
              <a:headEnd/>
              <a:tailEnd/>
            </a:ln>
            <a:effectLst/>
          </p:spPr>
          <p:txBody>
            <a:bodyPr>
              <a:spAutoFit/>
            </a:bodyPr>
            <a:lstStyle/>
            <a:p>
              <a:pPr>
                <a:spcBef>
                  <a:spcPct val="50000"/>
                </a:spcBef>
              </a:pPr>
              <a:r>
                <a:rPr lang="en-US">
                  <a:latin typeface="Comic Sans MS" pitchFamily="66" charset="0"/>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86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18BFFD6-56EE-4163-BA77-8AF37BAF5CB8}" type="slidenum">
              <a:rPr lang="en-US"/>
              <a:pPr/>
              <a:t>22</a:t>
            </a:fld>
            <a:endParaRPr lang="en-US"/>
          </a:p>
        </p:txBody>
      </p:sp>
      <p:sp>
        <p:nvSpPr>
          <p:cNvPr id="136194" name="Rectangle 2"/>
          <p:cNvSpPr>
            <a:spLocks noGrp="1" noChangeArrowheads="1"/>
          </p:cNvSpPr>
          <p:nvPr>
            <p:ph type="title"/>
          </p:nvPr>
        </p:nvSpPr>
        <p:spPr>
          <a:xfrm>
            <a:off x="533400" y="228600"/>
            <a:ext cx="7772400" cy="600075"/>
          </a:xfrm>
        </p:spPr>
        <p:txBody>
          <a:bodyPr/>
          <a:lstStyle/>
          <a:p>
            <a:r>
              <a:rPr lang="en-US" sz="3200"/>
              <a:t>Huffman Alg.: Discussion</a:t>
            </a:r>
          </a:p>
        </p:txBody>
      </p:sp>
      <p:sp>
        <p:nvSpPr>
          <p:cNvPr id="136195" name="Text Box 3"/>
          <p:cNvSpPr txBox="1">
            <a:spLocks noGrp="1" noChangeArrowheads="1"/>
          </p:cNvSpPr>
          <p:nvPr>
            <p:ph type="body" idx="1"/>
          </p:nvPr>
        </p:nvSpPr>
        <p:spPr>
          <a:xfrm>
            <a:off x="0" y="1095375"/>
            <a:ext cx="9144000" cy="5153025"/>
          </a:xfrm>
          <a:noFill/>
          <a:ln/>
        </p:spPr>
        <p:txBody>
          <a:bodyPr>
            <a:noAutofit/>
          </a:bodyPr>
          <a:lstStyle/>
          <a:p>
            <a:pPr>
              <a:lnSpc>
                <a:spcPct val="90000"/>
              </a:lnSpc>
              <a:spcBef>
                <a:spcPct val="50000"/>
              </a:spcBef>
              <a:buClrTx/>
              <a:buSzTx/>
              <a:buFontTx/>
              <a:buNone/>
            </a:pPr>
            <a:r>
              <a:rPr lang="en-US" sz="2400" dirty="0">
                <a:latin typeface="Times New Roman" pitchFamily="18" charset="0"/>
                <a:cs typeface="Times New Roman" pitchFamily="18" charset="0"/>
              </a:rPr>
              <a:t>Decoding for the above two algorithms is trivial as long as the coding table (the statistics) is sent before the data. There is an overhead for sending this, negligible if the data file is big. </a:t>
            </a:r>
          </a:p>
          <a:p>
            <a:pPr>
              <a:lnSpc>
                <a:spcPct val="90000"/>
              </a:lnSpc>
              <a:spcBef>
                <a:spcPct val="50000"/>
              </a:spcBef>
              <a:buClrTx/>
              <a:buSzTx/>
              <a:buFontTx/>
              <a:buNone/>
            </a:pPr>
            <a:r>
              <a:rPr lang="en-US" sz="2400" smtClean="0">
                <a:latin typeface="Times New Roman" pitchFamily="18" charset="0"/>
                <a:cs typeface="Times New Roman" pitchFamily="18" charset="0"/>
              </a:rPr>
              <a:t>If </a:t>
            </a:r>
            <a:r>
              <a:rPr lang="en-US" sz="2400" dirty="0">
                <a:latin typeface="Times New Roman" pitchFamily="18" charset="0"/>
                <a:cs typeface="Times New Roman" pitchFamily="18" charset="0"/>
              </a:rPr>
              <a:t>prior statistics are available and accurate, then Huffman coding is very good. </a:t>
            </a:r>
          </a:p>
          <a:p>
            <a:pPr>
              <a:lnSpc>
                <a:spcPct val="90000"/>
              </a:lnSpc>
              <a:spcBef>
                <a:spcPct val="50000"/>
              </a:spcBef>
              <a:buClrTx/>
              <a:buSzTx/>
              <a:buFontTx/>
              <a:buNone/>
            </a:pPr>
            <a:r>
              <a:rPr lang="en-US" sz="2400" dirty="0">
                <a:latin typeface="Times New Roman" pitchFamily="18" charset="0"/>
                <a:cs typeface="Times New Roman" pitchFamily="18" charset="0"/>
              </a:rPr>
              <a:t>       Number of bits (per symbol) needed for Huffman Coding is: </a:t>
            </a:r>
          </a:p>
          <a:p>
            <a:pPr>
              <a:lnSpc>
                <a:spcPct val="90000"/>
              </a:lnSpc>
              <a:spcBef>
                <a:spcPct val="50000"/>
              </a:spcBef>
              <a:buClrTx/>
              <a:buSzTx/>
              <a:buFontTx/>
              <a:buNone/>
            </a:pPr>
            <a:r>
              <a:rPr lang="en-US" sz="2400" dirty="0">
                <a:latin typeface="Times New Roman" pitchFamily="18" charset="0"/>
                <a:cs typeface="Times New Roman" pitchFamily="18" charset="0"/>
              </a:rPr>
              <a:t>			87 / 39 = 2.23</a:t>
            </a:r>
          </a:p>
          <a:p>
            <a:pPr>
              <a:lnSpc>
                <a:spcPct val="90000"/>
              </a:lnSpc>
              <a:spcBef>
                <a:spcPct val="50000"/>
              </a:spcBef>
              <a:buClrTx/>
              <a:buSzTx/>
              <a:buFontTx/>
              <a:buNone/>
            </a:pPr>
            <a:r>
              <a:rPr lang="en-US" sz="2400" dirty="0">
                <a:latin typeface="Times New Roman" pitchFamily="18" charset="0"/>
                <a:cs typeface="Times New Roman" pitchFamily="18" charset="0"/>
              </a:rPr>
              <a:t>       Number of bits (per symbol)needed for Shannon-</a:t>
            </a:r>
            <a:r>
              <a:rPr lang="en-US" sz="2400" dirty="0" err="1">
                <a:latin typeface="Times New Roman" pitchFamily="18" charset="0"/>
                <a:cs typeface="Times New Roman" pitchFamily="18" charset="0"/>
              </a:rPr>
              <a:t>Fano</a:t>
            </a:r>
            <a:r>
              <a:rPr lang="en-US" sz="2400" dirty="0">
                <a:latin typeface="Times New Roman" pitchFamily="18" charset="0"/>
                <a:cs typeface="Times New Roman" pitchFamily="18" charset="0"/>
              </a:rPr>
              <a:t> Coding is: </a:t>
            </a:r>
          </a:p>
          <a:p>
            <a:pPr>
              <a:lnSpc>
                <a:spcPct val="90000"/>
              </a:lnSpc>
              <a:spcBef>
                <a:spcPct val="50000"/>
              </a:spcBef>
              <a:buClrTx/>
              <a:buSzTx/>
              <a:buFontTx/>
              <a:buNone/>
            </a:pPr>
            <a:r>
              <a:rPr lang="en-US" sz="2400" dirty="0">
                <a:latin typeface="Times New Roman" pitchFamily="18" charset="0"/>
                <a:cs typeface="Times New Roman" pitchFamily="18" charset="0"/>
              </a:rPr>
              <a:t>			89 / 39 = 2.28</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571744"/>
            <a:ext cx="8229600" cy="1143000"/>
          </a:xfrm>
        </p:spPr>
        <p:txBody>
          <a:bodyPr/>
          <a:lstStyle/>
          <a:p>
            <a:r>
              <a:rPr lang="en-US" dirty="0" smtClean="0"/>
              <a:t>Hamming Codes</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Historical Background</a:t>
            </a:r>
          </a:p>
        </p:txBody>
      </p:sp>
      <p:sp>
        <p:nvSpPr>
          <p:cNvPr id="7171" name="Content Placeholder 2"/>
          <p:cNvSpPr>
            <a:spLocks noGrp="1"/>
          </p:cNvSpPr>
          <p:nvPr>
            <p:ph idx="1"/>
          </p:nvPr>
        </p:nvSpPr>
        <p:spPr/>
        <p:txBody>
          <a:bodyPr/>
          <a:lstStyle/>
          <a:p>
            <a:r>
              <a:rPr lang="en-US" dirty="0" smtClean="0"/>
              <a:t>Early computer input would frequently contain errors</a:t>
            </a:r>
          </a:p>
          <a:p>
            <a:r>
              <a:rPr lang="en-US" dirty="0" smtClean="0"/>
              <a:t>1950 Richard Hamming invented the error correcting algorithm that now bears his name</a:t>
            </a:r>
          </a:p>
          <a:p>
            <a:pPr>
              <a:buNone/>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r>
              <a:rPr lang="en-US"/>
              <a:t>Uses</a:t>
            </a:r>
          </a:p>
        </p:txBody>
      </p:sp>
      <p:sp>
        <p:nvSpPr>
          <p:cNvPr id="58371" name="Rectangle 3"/>
          <p:cNvSpPr>
            <a:spLocks noGrp="1" noChangeArrowheads="1"/>
          </p:cNvSpPr>
          <p:nvPr>
            <p:ph type="body" idx="1"/>
          </p:nvPr>
        </p:nvSpPr>
        <p:spPr/>
        <p:txBody>
          <a:bodyPr/>
          <a:lstStyle/>
          <a:p>
            <a:r>
              <a:rPr lang="en-US" dirty="0"/>
              <a:t>Hamming Codes are still widely used in computing, telecommunication, and other applications.</a:t>
            </a:r>
          </a:p>
          <a:p>
            <a:r>
              <a:rPr lang="en-US" dirty="0"/>
              <a:t>Hamming Codes also applied in</a:t>
            </a:r>
          </a:p>
          <a:p>
            <a:pPr lvl="1"/>
            <a:r>
              <a:rPr lang="en-US" dirty="0"/>
              <a:t>Data compression</a:t>
            </a:r>
          </a:p>
          <a:p>
            <a:pPr lvl="1"/>
            <a:r>
              <a:rPr lang="en-US" dirty="0"/>
              <a:t>Some solutions to the popular puzzle The Hat Game</a:t>
            </a:r>
          </a:p>
          <a:p>
            <a:pPr lvl="1"/>
            <a:r>
              <a:rPr lang="en-US" dirty="0"/>
              <a:t>Block Turbo Codes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Calculating the Hamming Code </a:t>
            </a:r>
            <a:br>
              <a:rPr lang="en-IN" b="1" dirty="0" smtClean="0"/>
            </a:br>
            <a:endParaRPr lang="en-IN" dirty="0"/>
          </a:p>
        </p:txBody>
      </p:sp>
      <p:sp>
        <p:nvSpPr>
          <p:cNvPr id="3" name="Content Placeholder 2"/>
          <p:cNvSpPr>
            <a:spLocks noGrp="1"/>
          </p:cNvSpPr>
          <p:nvPr>
            <p:ph idx="1"/>
          </p:nvPr>
        </p:nvSpPr>
        <p:spPr>
          <a:xfrm>
            <a:off x="214282" y="1357298"/>
            <a:ext cx="8929718" cy="4929222"/>
          </a:xfrm>
        </p:spPr>
        <p:txBody>
          <a:bodyPr>
            <a:noAutofit/>
          </a:bodyPr>
          <a:lstStyle/>
          <a:p>
            <a:pPr>
              <a:buNone/>
            </a:pPr>
            <a:r>
              <a:rPr lang="en-IN" sz="1600" dirty="0" smtClean="0"/>
              <a:t>The key to the Hamming Code is the use of extra parity bits to allow the identification of a single error. Create the code word as follows: </a:t>
            </a:r>
          </a:p>
          <a:p>
            <a:pPr>
              <a:buNone/>
            </a:pPr>
            <a:r>
              <a:rPr lang="en-IN" sz="1600" dirty="0" smtClean="0"/>
              <a:t>Mark all bit positions that are powers of two as parity bits. (positions 1, 2, 4, 8, 16, 32, 64, etc.) </a:t>
            </a:r>
          </a:p>
          <a:p>
            <a:pPr>
              <a:buNone/>
            </a:pPr>
            <a:r>
              <a:rPr lang="en-IN" sz="1600" dirty="0" smtClean="0"/>
              <a:t>All other bit positions are for the data to be encoded. (positions 3, 5, 6, 7, 9, 10, 11, 12, 13, 14, 15, 17, etc.) </a:t>
            </a:r>
          </a:p>
          <a:p>
            <a:pPr>
              <a:buNone/>
            </a:pPr>
            <a:r>
              <a:rPr lang="en-IN" sz="1600" dirty="0" smtClean="0"/>
              <a:t>Each parity bit calculates the parity for some of the bits in the code word. The position of the parity bit determines the sequence of bits that it alternately checks and skips. </a:t>
            </a:r>
            <a:br>
              <a:rPr lang="en-IN" sz="1600" dirty="0" smtClean="0"/>
            </a:br>
            <a:r>
              <a:rPr lang="en-IN" sz="1600" dirty="0" smtClean="0"/>
              <a:t>Position 1: check 1 bit, skip 1 bit, check 1 bit, skip 1 bit, etc. (1,3,5,7,9,11,13,15,...)</a:t>
            </a:r>
            <a:br>
              <a:rPr lang="en-IN" sz="1600" dirty="0" smtClean="0"/>
            </a:br>
            <a:r>
              <a:rPr lang="en-IN" sz="1600" dirty="0" smtClean="0"/>
              <a:t>Position 2: check 2 bits, skip 2 bits, check 2 bits, skip 2 bits, etc. (2,3,6,7,10,11,14,15,...)</a:t>
            </a:r>
            <a:br>
              <a:rPr lang="en-IN" sz="1600" dirty="0" smtClean="0"/>
            </a:br>
            <a:r>
              <a:rPr lang="en-IN" sz="1600" dirty="0" smtClean="0"/>
              <a:t>Position 4: check 4 bits, skip 4 bits, check 4 bits, skip 4 bits, etc. (4,5,6,7,12,13,14,15,20,21,22,23,...)</a:t>
            </a:r>
            <a:br>
              <a:rPr lang="en-IN" sz="1600" dirty="0" smtClean="0"/>
            </a:br>
            <a:r>
              <a:rPr lang="en-IN" sz="1600" dirty="0" smtClean="0"/>
              <a:t>Position 8: check 8 bits, skip 8 bits, check 8 bits, skip 8 bits, etc. (8-15,24-31,40-47,...)</a:t>
            </a:r>
            <a:br>
              <a:rPr lang="en-IN" sz="1600" dirty="0" smtClean="0"/>
            </a:br>
            <a:r>
              <a:rPr lang="en-IN" sz="1600" dirty="0" smtClean="0"/>
              <a:t>Position 16: check 16 bits, skip 16 bits, check 16 bits, skip 16 bits, etc. (16-31,48-63,80-95,...)</a:t>
            </a:r>
            <a:br>
              <a:rPr lang="en-IN" sz="1600" dirty="0" smtClean="0"/>
            </a:br>
            <a:r>
              <a:rPr lang="en-IN" sz="1600" dirty="0" smtClean="0"/>
              <a:t>Position 32: check 32 bits, skip 32 bits, check 32 bits, skip 32 bits, etc. (32-63,96-127,160-191,...)</a:t>
            </a:r>
            <a:br>
              <a:rPr lang="en-IN" sz="1600" dirty="0" smtClean="0"/>
            </a:br>
            <a:r>
              <a:rPr lang="en-IN" sz="1600" dirty="0" smtClean="0"/>
              <a:t>etc. </a:t>
            </a:r>
          </a:p>
          <a:p>
            <a:pPr>
              <a:buNone/>
            </a:pPr>
            <a:r>
              <a:rPr lang="en-IN" sz="1600" dirty="0" smtClean="0"/>
              <a:t>Set a parity bit to 1 if the total number of ones in the positions it checks is odd. Set a parity bit to 0 if the total number of ones in the positions it checks is even. </a:t>
            </a:r>
          </a:p>
          <a:p>
            <a:pPr>
              <a:buNone/>
            </a:pPr>
            <a:endParaRPr lang="en-IN" sz="1600" dirty="0" smtClean="0"/>
          </a:p>
          <a:p>
            <a:endParaRPr lang="en-IN"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How Hamming Codes Work</a:t>
            </a:r>
          </a:p>
        </p:txBody>
      </p:sp>
      <p:sp>
        <p:nvSpPr>
          <p:cNvPr id="8195" name="Content Placeholder 2"/>
          <p:cNvSpPr>
            <a:spLocks noGrp="1"/>
          </p:cNvSpPr>
          <p:nvPr>
            <p:ph idx="1"/>
          </p:nvPr>
        </p:nvSpPr>
        <p:spPr/>
        <p:txBody>
          <a:bodyPr/>
          <a:lstStyle/>
          <a:p>
            <a:pPr>
              <a:spcBef>
                <a:spcPts val="1800"/>
              </a:spcBef>
            </a:pPr>
            <a:r>
              <a:rPr lang="en-US" dirty="0" smtClean="0"/>
              <a:t>One  parity bit can tell us an error occurred</a:t>
            </a:r>
          </a:p>
          <a:p>
            <a:pPr>
              <a:spcBef>
                <a:spcPts val="1800"/>
              </a:spcBef>
            </a:pPr>
            <a:r>
              <a:rPr lang="en-US" dirty="0" smtClean="0"/>
              <a:t>Multiple parity bits can also tell us where it occurred</a:t>
            </a:r>
          </a:p>
          <a:p>
            <a:pPr>
              <a:spcBef>
                <a:spcPts val="1800"/>
              </a:spcBef>
            </a:pPr>
            <a:r>
              <a:rPr lang="en-US" dirty="0" smtClean="0"/>
              <a:t>O(</a:t>
            </a:r>
            <a:r>
              <a:rPr lang="en-US" dirty="0" err="1" smtClean="0"/>
              <a:t>lg</a:t>
            </a:r>
            <a:r>
              <a:rPr lang="en-US" dirty="0" smtClean="0"/>
              <a:t>(n)) bits needed to detect and correct one bit errors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Hamming (7, 4)</a:t>
            </a:r>
          </a:p>
        </p:txBody>
      </p:sp>
      <p:sp>
        <p:nvSpPr>
          <p:cNvPr id="9219" name="Content Placeholder 2"/>
          <p:cNvSpPr>
            <a:spLocks noGrp="1"/>
          </p:cNvSpPr>
          <p:nvPr>
            <p:ph idx="1"/>
          </p:nvPr>
        </p:nvSpPr>
        <p:spPr/>
        <p:txBody>
          <a:bodyPr/>
          <a:lstStyle/>
          <a:p>
            <a:r>
              <a:rPr lang="en-US" smtClean="0"/>
              <a:t>7 bits total</a:t>
            </a:r>
          </a:p>
          <a:p>
            <a:pPr lvl="1">
              <a:spcBef>
                <a:spcPct val="0"/>
              </a:spcBef>
            </a:pPr>
            <a:r>
              <a:rPr lang="en-US" smtClean="0"/>
              <a:t>4 data bits</a:t>
            </a:r>
          </a:p>
          <a:p>
            <a:pPr lvl="1">
              <a:spcBef>
                <a:spcPct val="0"/>
              </a:spcBef>
            </a:pPr>
            <a:r>
              <a:rPr lang="en-US" smtClean="0"/>
              <a:t>3 parity bits</a:t>
            </a:r>
          </a:p>
          <a:p>
            <a:pPr>
              <a:spcBef>
                <a:spcPts val="1800"/>
              </a:spcBef>
            </a:pPr>
            <a:r>
              <a:rPr lang="en-US" smtClean="0"/>
              <a:t>Can find and correct 1 bit errors</a:t>
            </a:r>
          </a:p>
          <a:p>
            <a:pPr lvl="1">
              <a:spcBef>
                <a:spcPts val="1200"/>
              </a:spcBef>
              <a:buFont typeface="Wingdings 2" pitchFamily="18" charset="2"/>
              <a:buNone/>
            </a:pPr>
            <a:r>
              <a:rPr lang="en-US" smtClean="0"/>
              <a:t>     or</a:t>
            </a:r>
          </a:p>
          <a:p>
            <a:pPr>
              <a:spcBef>
                <a:spcPts val="1200"/>
              </a:spcBef>
            </a:pPr>
            <a:r>
              <a:rPr lang="en-US" smtClean="0"/>
              <a:t>Can find but not correct 2 bit errors</a:t>
            </a:r>
          </a:p>
          <a:p>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Hamming Bits Table</a:t>
            </a:r>
          </a:p>
        </p:txBody>
      </p:sp>
      <p:pic>
        <p:nvPicPr>
          <p:cNvPr id="10243" name="Content Placeholder 3" descr="HammingTable.jpg"/>
          <p:cNvPicPr>
            <a:picLocks noGrp="1" noChangeAspect="1"/>
          </p:cNvPicPr>
          <p:nvPr>
            <p:ph idx="1"/>
          </p:nvPr>
        </p:nvPicPr>
        <p:blipFill>
          <a:blip r:embed="rId2"/>
          <a:srcRect/>
          <a:stretch>
            <a:fillRect/>
          </a:stretch>
        </p:blipFill>
        <p:spPr>
          <a:xfrm>
            <a:off x="2143108" y="1714488"/>
            <a:ext cx="3733800" cy="41529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t>Encoding and Compression of Data</a:t>
            </a:r>
          </a:p>
        </p:txBody>
      </p:sp>
      <p:sp>
        <p:nvSpPr>
          <p:cNvPr id="3076" name="Rectangle 3"/>
          <p:cNvSpPr>
            <a:spLocks noGrp="1" noChangeArrowheads="1"/>
          </p:cNvSpPr>
          <p:nvPr>
            <p:ph type="body" idx="1"/>
          </p:nvPr>
        </p:nvSpPr>
        <p:spPr>
          <a:xfrm>
            <a:off x="685800" y="1600200"/>
            <a:ext cx="7772400" cy="4114800"/>
          </a:xfrm>
        </p:spPr>
        <p:txBody>
          <a:bodyPr/>
          <a:lstStyle/>
          <a:p>
            <a:r>
              <a:rPr lang="en-US" dirty="0" smtClean="0"/>
              <a:t>Fax Machines</a:t>
            </a:r>
          </a:p>
          <a:p>
            <a:r>
              <a:rPr lang="en-US" dirty="0" smtClean="0"/>
              <a:t>ASCII</a:t>
            </a:r>
          </a:p>
          <a:p>
            <a:r>
              <a:rPr lang="en-US" dirty="0" smtClean="0"/>
              <a:t>Variations on ASCII</a:t>
            </a:r>
          </a:p>
          <a:p>
            <a:pPr lvl="1"/>
            <a:r>
              <a:rPr lang="en-US" dirty="0" smtClean="0"/>
              <a:t>min number of bits needed</a:t>
            </a:r>
          </a:p>
          <a:p>
            <a:pPr lvl="1"/>
            <a:r>
              <a:rPr lang="en-US" dirty="0" smtClean="0"/>
              <a:t>cost of savings</a:t>
            </a:r>
          </a:p>
          <a:p>
            <a:pPr lvl="1"/>
            <a:r>
              <a:rPr lang="en-US" dirty="0" smtClean="0"/>
              <a:t>patterns</a:t>
            </a:r>
          </a:p>
          <a:p>
            <a:pPr lvl="1"/>
            <a:r>
              <a:rPr lang="en-US" dirty="0" smtClean="0"/>
              <a:t>modifications</a:t>
            </a:r>
          </a:p>
          <a:p>
            <a:pPr lvl="1"/>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Example</a:t>
            </a:r>
          </a:p>
        </p:txBody>
      </p:sp>
      <p:sp>
        <p:nvSpPr>
          <p:cNvPr id="11267" name="Content Placeholder 2"/>
          <p:cNvSpPr>
            <a:spLocks noGrp="1"/>
          </p:cNvSpPr>
          <p:nvPr>
            <p:ph idx="1"/>
          </p:nvPr>
        </p:nvSpPr>
        <p:spPr/>
        <p:txBody>
          <a:bodyPr>
            <a:normAutofit lnSpcReduction="10000"/>
          </a:bodyPr>
          <a:lstStyle/>
          <a:p>
            <a:pPr>
              <a:buFont typeface="Wingdings 2" pitchFamily="18" charset="2"/>
              <a:buNone/>
            </a:pPr>
            <a:r>
              <a:rPr lang="en-US" dirty="0" smtClean="0"/>
              <a:t>Byte </a:t>
            </a:r>
            <a:r>
              <a:rPr lang="en-US" sz="3200" b="1" dirty="0" smtClean="0"/>
              <a:t>1011 0001</a:t>
            </a:r>
          </a:p>
          <a:p>
            <a:pPr lvl="1">
              <a:buFont typeface="Wingdings 2" pitchFamily="18" charset="2"/>
              <a:buNone/>
            </a:pPr>
            <a:r>
              <a:rPr lang="en-US" dirty="0" smtClean="0"/>
              <a:t>Two data blocks, </a:t>
            </a:r>
            <a:r>
              <a:rPr lang="en-US" sz="3200" b="1" dirty="0" smtClean="0"/>
              <a:t>1011</a:t>
            </a:r>
            <a:r>
              <a:rPr lang="en-US" dirty="0" smtClean="0"/>
              <a:t> and </a:t>
            </a:r>
            <a:r>
              <a:rPr lang="en-US" sz="3200" b="1" dirty="0" smtClean="0"/>
              <a:t>0001</a:t>
            </a:r>
            <a:r>
              <a:rPr lang="en-US" dirty="0" smtClean="0"/>
              <a:t>.</a:t>
            </a:r>
          </a:p>
          <a:p>
            <a:pPr lvl="1">
              <a:buFont typeface="Wingdings 2" pitchFamily="18" charset="2"/>
              <a:buNone/>
            </a:pPr>
            <a:r>
              <a:rPr lang="en-US" dirty="0" smtClean="0"/>
              <a:t>Expand the first block to 7 bits: </a:t>
            </a:r>
            <a:r>
              <a:rPr lang="en-US" sz="3200" b="1" dirty="0" smtClean="0">
                <a:solidFill>
                  <a:srgbClr val="FF0000"/>
                </a:solidFill>
              </a:rPr>
              <a:t>_ _</a:t>
            </a:r>
            <a:r>
              <a:rPr lang="en-US" sz="3200" b="1" dirty="0" smtClean="0"/>
              <a:t> 1 </a:t>
            </a:r>
            <a:r>
              <a:rPr lang="en-US" sz="3200" b="1" dirty="0" smtClean="0">
                <a:solidFill>
                  <a:srgbClr val="FF0000"/>
                </a:solidFill>
              </a:rPr>
              <a:t>_</a:t>
            </a:r>
            <a:r>
              <a:rPr lang="en-US" sz="3200" b="1" dirty="0" smtClean="0"/>
              <a:t> 0 1 1</a:t>
            </a:r>
            <a:r>
              <a:rPr lang="en-US" dirty="0" smtClean="0"/>
              <a:t>.</a:t>
            </a:r>
          </a:p>
          <a:p>
            <a:pPr lvl="1">
              <a:buFont typeface="Wingdings 2" pitchFamily="18" charset="2"/>
              <a:buNone/>
            </a:pPr>
            <a:r>
              <a:rPr lang="en-US" dirty="0" smtClean="0"/>
              <a:t>Bit 1 is 0, because b3+b5+b7 is even.</a:t>
            </a:r>
          </a:p>
          <a:p>
            <a:pPr lvl="1">
              <a:buFont typeface="Wingdings 2" pitchFamily="18" charset="2"/>
              <a:buNone/>
            </a:pPr>
            <a:r>
              <a:rPr lang="en-US" dirty="0" smtClean="0"/>
              <a:t>Bit 2 is 1, b3+b6+b7 is odd.</a:t>
            </a:r>
          </a:p>
          <a:p>
            <a:pPr lvl="1">
              <a:buFont typeface="Wingdings 2" pitchFamily="18" charset="2"/>
              <a:buNone/>
            </a:pPr>
            <a:r>
              <a:rPr lang="en-US" dirty="0" smtClean="0"/>
              <a:t>bit 4 is 0, because b5+b6+b7 is even.</a:t>
            </a:r>
          </a:p>
          <a:p>
            <a:pPr lvl="1">
              <a:buFont typeface="Wingdings 2" pitchFamily="18" charset="2"/>
              <a:buNone/>
            </a:pPr>
            <a:r>
              <a:rPr lang="en-US" dirty="0" smtClean="0"/>
              <a:t>Our 7 bit block is: </a:t>
            </a:r>
            <a:r>
              <a:rPr lang="en-US" sz="3200" b="1" dirty="0" smtClean="0">
                <a:solidFill>
                  <a:srgbClr val="FF0000"/>
                </a:solidFill>
              </a:rPr>
              <a:t>0 1</a:t>
            </a:r>
            <a:r>
              <a:rPr lang="en-US" sz="3200" b="1" dirty="0" smtClean="0"/>
              <a:t> 1 </a:t>
            </a:r>
            <a:r>
              <a:rPr lang="en-US" sz="3200" b="1" dirty="0" smtClean="0">
                <a:solidFill>
                  <a:srgbClr val="FF0000"/>
                </a:solidFill>
              </a:rPr>
              <a:t>0</a:t>
            </a:r>
            <a:r>
              <a:rPr lang="en-US" sz="3200" b="1" dirty="0" smtClean="0"/>
              <a:t> 0 1 1</a:t>
            </a:r>
          </a:p>
          <a:p>
            <a:pPr>
              <a:spcBef>
                <a:spcPts val="3000"/>
              </a:spcBef>
              <a:buFont typeface="Wingdings 2" pitchFamily="18" charset="2"/>
              <a:buNone/>
            </a:pPr>
            <a:r>
              <a:rPr lang="en-US" dirty="0" smtClean="0"/>
              <a:t>Repeat for right block giving </a:t>
            </a:r>
            <a:r>
              <a:rPr lang="en-US" sz="3200" b="1" dirty="0" smtClean="0">
                <a:solidFill>
                  <a:srgbClr val="FF0000"/>
                </a:solidFill>
              </a:rPr>
              <a:t>1 1</a:t>
            </a:r>
            <a:r>
              <a:rPr lang="en-US" sz="3200" b="1" dirty="0" smtClean="0"/>
              <a:t> 0 </a:t>
            </a:r>
            <a:r>
              <a:rPr lang="en-US" sz="3200" b="1" dirty="0" smtClean="0">
                <a:solidFill>
                  <a:srgbClr val="FF0000"/>
                </a:solidFill>
              </a:rPr>
              <a:t>1</a:t>
            </a:r>
            <a:r>
              <a:rPr lang="en-US" sz="3200" b="1" dirty="0" smtClean="0"/>
              <a:t> 0 0 1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 calcmode="lin" valueType="num">
                                      <p:cBhvr additive="base">
                                        <p:cTn id="37" dur="500" fill="hold"/>
                                        <p:tgtEl>
                                          <p:spTgt spid="1126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267">
                                            <p:txEl>
                                              <p:pRg st="6" end="6"/>
                                            </p:txEl>
                                          </p:spTgt>
                                        </p:tgtEl>
                                        <p:attrNameLst>
                                          <p:attrName>style.visibility</p:attrName>
                                        </p:attrNameLst>
                                      </p:cBhvr>
                                      <p:to>
                                        <p:strVal val="visible"/>
                                      </p:to>
                                    </p:set>
                                    <p:anim calcmode="lin" valueType="num">
                                      <p:cBhvr additive="base">
                                        <p:cTn id="43" dur="500" fill="hold"/>
                                        <p:tgtEl>
                                          <p:spTgt spid="1126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2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267">
                                            <p:txEl>
                                              <p:pRg st="7" end="7"/>
                                            </p:txEl>
                                          </p:spTgt>
                                        </p:tgtEl>
                                        <p:attrNameLst>
                                          <p:attrName>style.visibility</p:attrName>
                                        </p:attrNameLst>
                                      </p:cBhvr>
                                      <p:to>
                                        <p:strVal val="visible"/>
                                      </p:to>
                                    </p:set>
                                    <p:anim calcmode="lin" valueType="num">
                                      <p:cBhvr additive="base">
                                        <p:cTn id="49" dur="500" fill="hold"/>
                                        <p:tgtEl>
                                          <p:spTgt spid="1126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2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5"/>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Detecting Errors</a:t>
            </a:r>
          </a:p>
        </p:txBody>
      </p:sp>
      <p:sp>
        <p:nvSpPr>
          <p:cNvPr id="12291" name="Content Placeholder 2"/>
          <p:cNvSpPr>
            <a:spLocks noGrp="1"/>
          </p:cNvSpPr>
          <p:nvPr>
            <p:ph idx="1"/>
          </p:nvPr>
        </p:nvSpPr>
        <p:spPr/>
        <p:txBody>
          <a:bodyPr/>
          <a:lstStyle/>
          <a:p>
            <a:pPr>
              <a:buFont typeface="Wingdings 2" pitchFamily="18" charset="2"/>
              <a:buNone/>
            </a:pPr>
            <a:r>
              <a:rPr lang="en-US" sz="3600" dirty="0" smtClean="0">
                <a:solidFill>
                  <a:srgbClr val="FF0000"/>
                </a:solidFill>
              </a:rPr>
              <a:t>10 1</a:t>
            </a:r>
            <a:r>
              <a:rPr lang="en-US" sz="3600" dirty="0" smtClean="0"/>
              <a:t> </a:t>
            </a:r>
            <a:r>
              <a:rPr lang="en-US" sz="3600" dirty="0" smtClean="0">
                <a:solidFill>
                  <a:srgbClr val="FF0000"/>
                </a:solidFill>
              </a:rPr>
              <a:t>0</a:t>
            </a:r>
            <a:r>
              <a:rPr lang="en-US" sz="3600" dirty="0" smtClean="0"/>
              <a:t> </a:t>
            </a:r>
            <a:r>
              <a:rPr lang="en-US" sz="3600" dirty="0" smtClean="0">
                <a:solidFill>
                  <a:srgbClr val="00B0F0"/>
                </a:solidFill>
              </a:rPr>
              <a:t>1</a:t>
            </a:r>
            <a:r>
              <a:rPr lang="en-US" sz="3600" dirty="0" smtClean="0"/>
              <a:t> 1 1</a:t>
            </a:r>
            <a:endParaRPr lang="en-US" sz="3600" dirty="0" smtClean="0">
              <a:solidFill>
                <a:srgbClr val="00B0F0"/>
              </a:solidFill>
            </a:endParaRPr>
          </a:p>
          <a:p>
            <a:pPr>
              <a:spcBef>
                <a:spcPts val="2400"/>
              </a:spcBef>
              <a:buFont typeface="Wingdings 2" pitchFamily="18" charset="2"/>
              <a:buNone/>
            </a:pPr>
            <a:r>
              <a:rPr lang="en-US" dirty="0" smtClean="0"/>
              <a:t>Re-Check each parity bit</a:t>
            </a:r>
          </a:p>
          <a:p>
            <a:pPr>
              <a:spcBef>
                <a:spcPts val="2400"/>
              </a:spcBef>
              <a:buFont typeface="Wingdings 2" pitchFamily="18" charset="2"/>
              <a:buNone/>
            </a:pPr>
            <a:r>
              <a:rPr lang="en-US" dirty="0" smtClean="0"/>
              <a:t>Bits 2 and 4 are incorrect</a:t>
            </a:r>
          </a:p>
          <a:p>
            <a:pPr>
              <a:spcBef>
                <a:spcPts val="2400"/>
              </a:spcBef>
              <a:buFont typeface="Wingdings 2" pitchFamily="18" charset="2"/>
              <a:buNone/>
            </a:pPr>
            <a:r>
              <a:rPr lang="en-US" dirty="0" smtClean="0"/>
              <a:t>2 + 4 = 6, so the error occurred in bit 6</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Detecting Errors</a:t>
            </a:r>
          </a:p>
        </p:txBody>
      </p:sp>
      <p:sp>
        <p:nvSpPr>
          <p:cNvPr id="12291" name="Content Placeholder 2"/>
          <p:cNvSpPr>
            <a:spLocks noGrp="1"/>
          </p:cNvSpPr>
          <p:nvPr>
            <p:ph idx="1"/>
          </p:nvPr>
        </p:nvSpPr>
        <p:spPr/>
        <p:txBody>
          <a:bodyPr/>
          <a:lstStyle/>
          <a:p>
            <a:pPr>
              <a:buFont typeface="Wingdings 2" pitchFamily="18" charset="2"/>
              <a:buNone/>
            </a:pPr>
            <a:r>
              <a:rPr lang="en-US" sz="3600" smtClean="0">
                <a:solidFill>
                  <a:srgbClr val="FF0000"/>
                </a:solidFill>
              </a:rPr>
              <a:t>0 1</a:t>
            </a:r>
            <a:r>
              <a:rPr lang="en-US" sz="3600" smtClean="0"/>
              <a:t> 1 </a:t>
            </a:r>
            <a:r>
              <a:rPr lang="en-US" sz="3600" smtClean="0">
                <a:solidFill>
                  <a:srgbClr val="FF0000"/>
                </a:solidFill>
              </a:rPr>
              <a:t>0</a:t>
            </a:r>
            <a:r>
              <a:rPr lang="en-US" sz="3600" smtClean="0"/>
              <a:t> </a:t>
            </a:r>
            <a:r>
              <a:rPr lang="en-US" sz="3600" smtClean="0">
                <a:solidFill>
                  <a:srgbClr val="00B0F0"/>
                </a:solidFill>
              </a:rPr>
              <a:t>1</a:t>
            </a:r>
            <a:r>
              <a:rPr lang="en-US" sz="3600" smtClean="0"/>
              <a:t> 1 1</a:t>
            </a:r>
            <a:endParaRPr lang="en-US" sz="3600" smtClean="0">
              <a:solidFill>
                <a:srgbClr val="00B0F0"/>
              </a:solidFill>
            </a:endParaRPr>
          </a:p>
          <a:p>
            <a:pPr>
              <a:spcBef>
                <a:spcPts val="2400"/>
              </a:spcBef>
              <a:buFont typeface="Wingdings 2" pitchFamily="18" charset="2"/>
              <a:buNone/>
            </a:pPr>
            <a:r>
              <a:rPr lang="en-US" smtClean="0"/>
              <a:t>Re-Check each parity bit</a:t>
            </a:r>
          </a:p>
          <a:p>
            <a:pPr>
              <a:spcBef>
                <a:spcPts val="2400"/>
              </a:spcBef>
              <a:buFont typeface="Wingdings 2" pitchFamily="18" charset="2"/>
              <a:buNone/>
            </a:pPr>
            <a:r>
              <a:rPr lang="en-US" smtClean="0"/>
              <a:t>Bits 1 and 4 are incorrect</a:t>
            </a:r>
          </a:p>
          <a:p>
            <a:pPr>
              <a:spcBef>
                <a:spcPts val="2400"/>
              </a:spcBef>
              <a:buFont typeface="Wingdings 2" pitchFamily="18" charset="2"/>
              <a:buNone/>
            </a:pPr>
            <a:r>
              <a:rPr lang="en-US" smtClean="0"/>
              <a:t>1 + 4 = 5, so the error occurred in bit 5</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mtClean="0"/>
              <a:t>Purpose of Huffman Coding</a:t>
            </a:r>
          </a:p>
        </p:txBody>
      </p:sp>
      <p:sp>
        <p:nvSpPr>
          <p:cNvPr id="4100" name="Rectangle 3"/>
          <p:cNvSpPr>
            <a:spLocks noGrp="1" noChangeArrowheads="1"/>
          </p:cNvSpPr>
          <p:nvPr>
            <p:ph type="body" idx="1"/>
          </p:nvPr>
        </p:nvSpPr>
        <p:spPr>
          <a:xfrm>
            <a:off x="495300" y="1428736"/>
            <a:ext cx="7772400" cy="4114800"/>
          </a:xfrm>
        </p:spPr>
        <p:txBody>
          <a:bodyPr/>
          <a:lstStyle/>
          <a:p>
            <a:r>
              <a:rPr lang="en-US" dirty="0" smtClean="0"/>
              <a:t>Proposed by Dr. David A. Huffman in 1952</a:t>
            </a:r>
          </a:p>
          <a:p>
            <a:pPr lvl="1"/>
            <a:r>
              <a:rPr lang="en-US" i="1" dirty="0" smtClean="0"/>
              <a:t>“A Method for the Construction of Minimum Redundancy Codes”</a:t>
            </a:r>
          </a:p>
          <a:p>
            <a:r>
              <a:rPr lang="en-US" dirty="0" smtClean="0"/>
              <a:t>Applicable to many forms of data transmission</a:t>
            </a:r>
          </a:p>
          <a:p>
            <a:pPr lvl="1"/>
            <a:r>
              <a:rPr lang="en-US" dirty="0" smtClean="0"/>
              <a:t>Our example: text files</a:t>
            </a:r>
          </a:p>
          <a:p>
            <a:pPr lvl="1"/>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The Basic Algorithm	</a:t>
            </a:r>
          </a:p>
        </p:txBody>
      </p:sp>
      <p:sp>
        <p:nvSpPr>
          <p:cNvPr id="5124" name="Rectangle 3"/>
          <p:cNvSpPr>
            <a:spLocks noGrp="1" noChangeArrowheads="1"/>
          </p:cNvSpPr>
          <p:nvPr>
            <p:ph type="body" idx="1"/>
          </p:nvPr>
        </p:nvSpPr>
        <p:spPr>
          <a:xfrm>
            <a:off x="361950" y="1285860"/>
            <a:ext cx="8648700" cy="4114800"/>
          </a:xfrm>
        </p:spPr>
        <p:txBody>
          <a:bodyPr/>
          <a:lstStyle/>
          <a:p>
            <a:r>
              <a:rPr lang="en-US" dirty="0" smtClean="0"/>
              <a:t>Huffman coding is a form of statistical coding</a:t>
            </a:r>
          </a:p>
          <a:p>
            <a:r>
              <a:rPr lang="en-US" dirty="0" smtClean="0"/>
              <a:t>Not all characters occur with the same frequency</a:t>
            </a:r>
          </a:p>
          <a:p>
            <a:r>
              <a:rPr lang="en-US" dirty="0" smtClean="0"/>
              <a:t>Yet all characters are allocated the same amount of space</a:t>
            </a:r>
          </a:p>
          <a:p>
            <a:pPr lvl="1"/>
            <a:r>
              <a:rPr lang="en-US" dirty="0" smtClean="0"/>
              <a:t>1 char = 1 byte, be it </a:t>
            </a:r>
            <a:r>
              <a:rPr lang="en-US" sz="4000" dirty="0">
                <a:solidFill>
                  <a:srgbClr val="FF3300"/>
                </a:solidFill>
              </a:rPr>
              <a:t>A</a:t>
            </a:r>
            <a:r>
              <a:rPr lang="en-US" dirty="0" smtClean="0"/>
              <a:t> or </a:t>
            </a:r>
            <a:r>
              <a:rPr lang="en-US" sz="4000" dirty="0">
                <a:solidFill>
                  <a:srgbClr val="0000FF"/>
                </a:solidFill>
              </a:rPr>
              <a:t>a</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The Basic Algorithm	</a:t>
            </a:r>
          </a:p>
        </p:txBody>
      </p:sp>
      <p:sp>
        <p:nvSpPr>
          <p:cNvPr id="6148" name="Rectangle 3"/>
          <p:cNvSpPr>
            <a:spLocks noGrp="1" noChangeArrowheads="1"/>
          </p:cNvSpPr>
          <p:nvPr>
            <p:ph type="body" idx="1"/>
          </p:nvPr>
        </p:nvSpPr>
        <p:spPr>
          <a:xfrm>
            <a:off x="571500" y="1357298"/>
            <a:ext cx="8172450" cy="4114800"/>
          </a:xfrm>
        </p:spPr>
        <p:txBody>
          <a:bodyPr/>
          <a:lstStyle/>
          <a:p>
            <a:r>
              <a:rPr lang="en-US" dirty="0" smtClean="0"/>
              <a:t>Any savings in tailoring codes to frequency of character?</a:t>
            </a:r>
          </a:p>
          <a:p>
            <a:r>
              <a:rPr lang="en-US" dirty="0" smtClean="0"/>
              <a:t>Code word lengths are no longer fixed like ASCII.</a:t>
            </a:r>
          </a:p>
          <a:p>
            <a:r>
              <a:rPr lang="en-US" dirty="0" smtClean="0"/>
              <a:t>Code word lengths vary and will be shorter for the more frequently used characters.</a:t>
            </a:r>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dirty="0" smtClean="0"/>
              <a:t>The Basic Algorithm</a:t>
            </a:r>
          </a:p>
        </p:txBody>
      </p:sp>
      <p:sp>
        <p:nvSpPr>
          <p:cNvPr id="7172" name="Text Box 5"/>
          <p:cNvSpPr txBox="1">
            <a:spLocks noChangeArrowheads="1"/>
          </p:cNvSpPr>
          <p:nvPr/>
        </p:nvSpPr>
        <p:spPr bwMode="auto">
          <a:xfrm>
            <a:off x="0" y="1285860"/>
            <a:ext cx="9144000" cy="3939540"/>
          </a:xfrm>
          <a:prstGeom prst="rect">
            <a:avLst/>
          </a:prstGeom>
          <a:noFill/>
          <a:ln w="9525">
            <a:noFill/>
            <a:miter lim="800000"/>
            <a:headEnd/>
            <a:tailEnd/>
          </a:ln>
        </p:spPr>
        <p:txBody>
          <a:bodyPr wrap="square">
            <a:spAutoFit/>
          </a:bodyPr>
          <a:lstStyle/>
          <a:p>
            <a:pPr>
              <a:spcBef>
                <a:spcPct val="50000"/>
              </a:spcBef>
              <a:buFontTx/>
              <a:buChar char=" "/>
            </a:pPr>
            <a:r>
              <a:rPr lang="en-US" sz="2500" dirty="0" smtClean="0">
                <a:latin typeface="Arial" pitchFamily="34" charset="0"/>
                <a:cs typeface="Arial" pitchFamily="34" charset="0"/>
              </a:rPr>
              <a:t>1.Scan </a:t>
            </a:r>
            <a:r>
              <a:rPr lang="en-US" sz="2500" dirty="0">
                <a:latin typeface="Arial" pitchFamily="34" charset="0"/>
                <a:cs typeface="Arial" pitchFamily="34" charset="0"/>
              </a:rPr>
              <a:t>text to be compressed and tally </a:t>
            </a:r>
            <a:r>
              <a:rPr lang="en-US" sz="2500" dirty="0" smtClean="0">
                <a:latin typeface="Arial" pitchFamily="34" charset="0"/>
                <a:cs typeface="Arial" pitchFamily="34" charset="0"/>
              </a:rPr>
              <a:t>occurrence </a:t>
            </a:r>
            <a:r>
              <a:rPr lang="en-US" sz="2500" dirty="0">
                <a:latin typeface="Arial" pitchFamily="34" charset="0"/>
                <a:cs typeface="Arial" pitchFamily="34" charset="0"/>
              </a:rPr>
              <a:t>of all characters.</a:t>
            </a:r>
          </a:p>
          <a:p>
            <a:pPr>
              <a:spcBef>
                <a:spcPct val="50000"/>
              </a:spcBef>
              <a:buFontTx/>
              <a:buChar char=" "/>
            </a:pPr>
            <a:r>
              <a:rPr lang="en-US" sz="2500" dirty="0" smtClean="0">
                <a:latin typeface="Arial" pitchFamily="34" charset="0"/>
                <a:cs typeface="Arial" pitchFamily="34" charset="0"/>
              </a:rPr>
              <a:t>2.Sort </a:t>
            </a:r>
            <a:r>
              <a:rPr lang="en-US" sz="2500" dirty="0">
                <a:latin typeface="Arial" pitchFamily="34" charset="0"/>
                <a:cs typeface="Arial" pitchFamily="34" charset="0"/>
              </a:rPr>
              <a:t>or prioritize characters based on </a:t>
            </a:r>
            <a:r>
              <a:rPr lang="en-US" sz="2500" dirty="0" smtClean="0">
                <a:latin typeface="Arial" pitchFamily="34" charset="0"/>
                <a:cs typeface="Arial" pitchFamily="34" charset="0"/>
              </a:rPr>
              <a:t>number </a:t>
            </a:r>
            <a:r>
              <a:rPr lang="en-US" sz="2500" dirty="0">
                <a:latin typeface="Arial" pitchFamily="34" charset="0"/>
                <a:cs typeface="Arial" pitchFamily="34" charset="0"/>
              </a:rPr>
              <a:t>of occurrences in text.</a:t>
            </a:r>
          </a:p>
          <a:p>
            <a:pPr>
              <a:spcBef>
                <a:spcPct val="50000"/>
              </a:spcBef>
              <a:buFontTx/>
              <a:buChar char=" "/>
            </a:pPr>
            <a:r>
              <a:rPr lang="en-US" sz="2500" dirty="0" smtClean="0">
                <a:latin typeface="Arial" pitchFamily="34" charset="0"/>
                <a:cs typeface="Arial" pitchFamily="34" charset="0"/>
              </a:rPr>
              <a:t>3.Build </a:t>
            </a:r>
            <a:r>
              <a:rPr lang="en-US" sz="2500" dirty="0">
                <a:latin typeface="Arial" pitchFamily="34" charset="0"/>
                <a:cs typeface="Arial" pitchFamily="34" charset="0"/>
              </a:rPr>
              <a:t>Huffman code tree based on </a:t>
            </a:r>
            <a:r>
              <a:rPr lang="en-US" sz="2500" dirty="0" smtClean="0">
                <a:latin typeface="Arial" pitchFamily="34" charset="0"/>
                <a:cs typeface="Arial" pitchFamily="34" charset="0"/>
              </a:rPr>
              <a:t>prioritized </a:t>
            </a:r>
            <a:r>
              <a:rPr lang="en-US" sz="2500" dirty="0">
                <a:latin typeface="Arial" pitchFamily="34" charset="0"/>
                <a:cs typeface="Arial" pitchFamily="34" charset="0"/>
              </a:rPr>
              <a:t>list.</a:t>
            </a:r>
          </a:p>
          <a:p>
            <a:pPr>
              <a:spcBef>
                <a:spcPct val="50000"/>
              </a:spcBef>
              <a:buFontTx/>
              <a:buChar char=" "/>
            </a:pPr>
            <a:r>
              <a:rPr lang="en-US" sz="2500" dirty="0" smtClean="0">
                <a:latin typeface="Arial" pitchFamily="34" charset="0"/>
                <a:cs typeface="Arial" pitchFamily="34" charset="0"/>
              </a:rPr>
              <a:t>4.Perform </a:t>
            </a:r>
            <a:r>
              <a:rPr lang="en-US" sz="2500" dirty="0">
                <a:latin typeface="Arial" pitchFamily="34" charset="0"/>
                <a:cs typeface="Arial" pitchFamily="34" charset="0"/>
              </a:rPr>
              <a:t>a traversal of tree to determine </a:t>
            </a:r>
            <a:r>
              <a:rPr lang="en-US" sz="2500" dirty="0" smtClean="0">
                <a:latin typeface="Arial" pitchFamily="34" charset="0"/>
                <a:cs typeface="Arial" pitchFamily="34" charset="0"/>
              </a:rPr>
              <a:t>all </a:t>
            </a:r>
            <a:r>
              <a:rPr lang="en-US" sz="2500" dirty="0">
                <a:latin typeface="Arial" pitchFamily="34" charset="0"/>
                <a:cs typeface="Arial" pitchFamily="34" charset="0"/>
              </a:rPr>
              <a:t>code words.</a:t>
            </a:r>
          </a:p>
          <a:p>
            <a:pPr>
              <a:spcBef>
                <a:spcPct val="50000"/>
              </a:spcBef>
              <a:buFontTx/>
              <a:buChar char=" "/>
            </a:pPr>
            <a:r>
              <a:rPr lang="en-US" sz="2500" dirty="0" smtClean="0">
                <a:latin typeface="Arial" pitchFamily="34" charset="0"/>
                <a:cs typeface="Arial" pitchFamily="34" charset="0"/>
              </a:rPr>
              <a:t>5.Scan </a:t>
            </a:r>
            <a:r>
              <a:rPr lang="en-US" sz="2500" dirty="0">
                <a:latin typeface="Arial" pitchFamily="34" charset="0"/>
                <a:cs typeface="Arial" pitchFamily="34" charset="0"/>
              </a:rPr>
              <a:t>text again and create new file </a:t>
            </a:r>
            <a:r>
              <a:rPr lang="en-US" sz="2500" dirty="0" smtClean="0">
                <a:latin typeface="Arial" pitchFamily="34" charset="0"/>
                <a:cs typeface="Arial" pitchFamily="34" charset="0"/>
              </a:rPr>
              <a:t>using </a:t>
            </a:r>
            <a:r>
              <a:rPr lang="en-US" sz="2500" dirty="0">
                <a:latin typeface="Arial" pitchFamily="34" charset="0"/>
                <a:cs typeface="Arial" pitchFamily="34" charset="0"/>
              </a:rPr>
              <a:t>the Huffman codes.</a:t>
            </a:r>
            <a:endParaRPr lang="en-US"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172">
                                            <p:txEl>
                                              <p:pRg st="1" end="1"/>
                                            </p:txEl>
                                          </p:spTgt>
                                        </p:tgtEl>
                                        <p:attrNameLst>
                                          <p:attrName>style.visibility</p:attrName>
                                        </p:attrNameLst>
                                      </p:cBhvr>
                                      <p:to>
                                        <p:strVal val="visible"/>
                                      </p:to>
                                    </p:set>
                                    <p:anim calcmode="lin" valueType="num">
                                      <p:cBhvr additive="base">
                                        <p:cTn id="13" dur="500" fill="hold"/>
                                        <p:tgtEl>
                                          <p:spTgt spid="717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1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172">
                                            <p:txEl>
                                              <p:pRg st="2" end="2"/>
                                            </p:txEl>
                                          </p:spTgt>
                                        </p:tgtEl>
                                        <p:attrNameLst>
                                          <p:attrName>style.visibility</p:attrName>
                                        </p:attrNameLst>
                                      </p:cBhvr>
                                      <p:to>
                                        <p:strVal val="visible"/>
                                      </p:to>
                                    </p:set>
                                    <p:anim calcmode="lin" valueType="num">
                                      <p:cBhvr additive="base">
                                        <p:cTn id="19" dur="500" fill="hold"/>
                                        <p:tgtEl>
                                          <p:spTgt spid="7172">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1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172">
                                            <p:txEl>
                                              <p:pRg st="3" end="3"/>
                                            </p:txEl>
                                          </p:spTgt>
                                        </p:tgtEl>
                                        <p:attrNameLst>
                                          <p:attrName>style.visibility</p:attrName>
                                        </p:attrNameLst>
                                      </p:cBhvr>
                                      <p:to>
                                        <p:strVal val="visible"/>
                                      </p:to>
                                    </p:set>
                                    <p:anim calcmode="lin" valueType="num">
                                      <p:cBhvr additive="base">
                                        <p:cTn id="25" dur="500" fill="hold"/>
                                        <p:tgtEl>
                                          <p:spTgt spid="7172">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1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172">
                                            <p:txEl>
                                              <p:pRg st="4" end="4"/>
                                            </p:txEl>
                                          </p:spTgt>
                                        </p:tgtEl>
                                        <p:attrNameLst>
                                          <p:attrName>style.visibility</p:attrName>
                                        </p:attrNameLst>
                                      </p:cBhvr>
                                      <p:to>
                                        <p:strVal val="visible"/>
                                      </p:to>
                                    </p:set>
                                    <p:anim calcmode="lin" valueType="num">
                                      <p:cBhvr additive="base">
                                        <p:cTn id="31" dur="500" fill="hold"/>
                                        <p:tgtEl>
                                          <p:spTgt spid="7172">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17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Fixed and variable bit widths</a:t>
            </a:r>
          </a:p>
        </p:txBody>
      </p:sp>
      <p:sp>
        <p:nvSpPr>
          <p:cNvPr id="6147" name="Rectangle 3"/>
          <p:cNvSpPr>
            <a:spLocks noGrp="1" noChangeArrowheads="1"/>
          </p:cNvSpPr>
          <p:nvPr>
            <p:ph type="body" idx="1"/>
          </p:nvPr>
        </p:nvSpPr>
        <p:spPr>
          <a:xfrm>
            <a:off x="571472" y="1142984"/>
            <a:ext cx="8215370" cy="5105400"/>
          </a:xfrm>
        </p:spPr>
        <p:txBody>
          <a:bodyPr>
            <a:noAutofit/>
          </a:bodyPr>
          <a:lstStyle/>
          <a:p>
            <a:pPr eaLnBrk="1" hangingPunct="1"/>
            <a:r>
              <a:rPr lang="en-US" sz="2400" dirty="0" smtClean="0"/>
              <a:t>To encode English text, we need 26 lower case letters, 26 upper case letters, and a handful of punctuation</a:t>
            </a:r>
          </a:p>
          <a:p>
            <a:pPr eaLnBrk="1" hangingPunct="1"/>
            <a:r>
              <a:rPr lang="en-US" sz="2400" dirty="0" smtClean="0"/>
              <a:t>We can get by with 64 characters (6 bits) in all</a:t>
            </a:r>
          </a:p>
          <a:p>
            <a:pPr eaLnBrk="1" hangingPunct="1"/>
            <a:r>
              <a:rPr lang="en-US" sz="2400" dirty="0" smtClean="0"/>
              <a:t>Each character is therefore 6 bits wide</a:t>
            </a:r>
          </a:p>
          <a:p>
            <a:pPr eaLnBrk="1" hangingPunct="1"/>
            <a:r>
              <a:rPr lang="en-US" sz="2400" dirty="0" smtClean="0"/>
              <a:t>We can do better, provided:</a:t>
            </a:r>
          </a:p>
          <a:p>
            <a:pPr lvl="1" eaLnBrk="1" hangingPunct="1"/>
            <a:r>
              <a:rPr lang="en-US" sz="2400" dirty="0" smtClean="0"/>
              <a:t>Some characters are more frequent than others</a:t>
            </a:r>
          </a:p>
          <a:p>
            <a:pPr lvl="1" eaLnBrk="1" hangingPunct="1"/>
            <a:r>
              <a:rPr lang="en-US" sz="2400" dirty="0" smtClean="0"/>
              <a:t>Characters may be different bit widths, so that for example, </a:t>
            </a:r>
            <a:r>
              <a:rPr lang="en-US" sz="2400" dirty="0"/>
              <a:t>w</a:t>
            </a:r>
            <a:r>
              <a:rPr lang="en-US" sz="2400" dirty="0" smtClean="0"/>
              <a:t>e use only one or two bits, while x uses several</a:t>
            </a:r>
          </a:p>
          <a:p>
            <a:pPr lvl="1" eaLnBrk="1" hangingPunct="1"/>
            <a:r>
              <a:rPr lang="en-US" sz="2400" dirty="0" smtClean="0"/>
              <a:t>We have a way of decoding the bit stream</a:t>
            </a:r>
          </a:p>
          <a:p>
            <a:pPr lvl="2" eaLnBrk="1" hangingPunct="1"/>
            <a:r>
              <a:rPr lang="en-US" sz="2400" dirty="0" smtClean="0"/>
              <a:t>Must tell where each character begins and ends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Example Huffman encoding</a:t>
            </a:r>
          </a:p>
        </p:txBody>
      </p:sp>
      <p:sp>
        <p:nvSpPr>
          <p:cNvPr id="7171" name="Rectangle 3"/>
          <p:cNvSpPr>
            <a:spLocks noGrp="1" noChangeArrowheads="1"/>
          </p:cNvSpPr>
          <p:nvPr>
            <p:ph type="body" idx="1"/>
          </p:nvPr>
        </p:nvSpPr>
        <p:spPr>
          <a:xfrm>
            <a:off x="685800" y="1071546"/>
            <a:ext cx="8101042" cy="4648200"/>
          </a:xfrm>
        </p:spPr>
        <p:txBody>
          <a:bodyPr>
            <a:normAutofit/>
          </a:bodyPr>
          <a:lstStyle/>
          <a:p>
            <a:pPr eaLnBrk="1" hangingPunct="1"/>
            <a:r>
              <a:rPr lang="en-US" sz="2400" dirty="0" smtClean="0">
                <a:latin typeface="Verdana" pitchFamily="34" charset="0"/>
              </a:rPr>
              <a:t>A = 0</a:t>
            </a:r>
            <a:br>
              <a:rPr lang="en-US" sz="2400" dirty="0" smtClean="0">
                <a:latin typeface="Verdana" pitchFamily="34" charset="0"/>
              </a:rPr>
            </a:br>
            <a:r>
              <a:rPr lang="en-US" sz="2400" dirty="0" smtClean="0">
                <a:latin typeface="Verdana" pitchFamily="34" charset="0"/>
              </a:rPr>
              <a:t>B = 100</a:t>
            </a:r>
            <a:br>
              <a:rPr lang="en-US" sz="2400" dirty="0" smtClean="0">
                <a:latin typeface="Verdana" pitchFamily="34" charset="0"/>
              </a:rPr>
            </a:br>
            <a:r>
              <a:rPr lang="en-US" sz="2400" dirty="0" smtClean="0">
                <a:latin typeface="Verdana" pitchFamily="34" charset="0"/>
              </a:rPr>
              <a:t>C = 1010</a:t>
            </a:r>
            <a:br>
              <a:rPr lang="en-US" sz="2400" dirty="0" smtClean="0">
                <a:latin typeface="Verdana" pitchFamily="34" charset="0"/>
              </a:rPr>
            </a:br>
            <a:r>
              <a:rPr lang="en-US" sz="2400" dirty="0" smtClean="0">
                <a:latin typeface="Verdana" pitchFamily="34" charset="0"/>
              </a:rPr>
              <a:t>D = 1011</a:t>
            </a:r>
            <a:br>
              <a:rPr lang="en-US" sz="2400" dirty="0" smtClean="0">
                <a:latin typeface="Verdana" pitchFamily="34" charset="0"/>
              </a:rPr>
            </a:br>
            <a:r>
              <a:rPr lang="en-US" sz="2400" dirty="0" smtClean="0">
                <a:latin typeface="Verdana" pitchFamily="34" charset="0"/>
              </a:rPr>
              <a:t>R = 11</a:t>
            </a:r>
          </a:p>
          <a:p>
            <a:pPr eaLnBrk="1" hangingPunct="1"/>
            <a:r>
              <a:rPr lang="en-US" sz="2400" dirty="0" smtClean="0">
                <a:latin typeface="Verdana" pitchFamily="34" charset="0"/>
              </a:rPr>
              <a:t>ABRACADABRA = 01001101010010110100110</a:t>
            </a:r>
          </a:p>
          <a:p>
            <a:pPr eaLnBrk="1" hangingPunct="1"/>
            <a:r>
              <a:rPr lang="en-US" dirty="0" smtClean="0"/>
              <a:t>This is eleven letters in 23 bits</a:t>
            </a:r>
          </a:p>
          <a:p>
            <a:pPr eaLnBrk="1" hangingPunct="1"/>
            <a:r>
              <a:rPr lang="en-US" dirty="0" smtClean="0"/>
              <a:t>A fixed-width encoding would require 3 bits for five different letters, or 33 bits for 11 letters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2659</Words>
  <Application>Microsoft Office PowerPoint</Application>
  <PresentationFormat>On-screen Show (4:3)</PresentationFormat>
  <Paragraphs>341</Paragraphs>
  <Slides>32</Slides>
  <Notes>8</Notes>
  <HiddenSlides>2</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Hamming, Huffman, Shannon-Fano Encoding</vt:lpstr>
      <vt:lpstr>Compression</vt:lpstr>
      <vt:lpstr>Encoding and Compression of Data</vt:lpstr>
      <vt:lpstr>Purpose of Huffman Coding</vt:lpstr>
      <vt:lpstr>The Basic Algorithm </vt:lpstr>
      <vt:lpstr>The Basic Algorithm </vt:lpstr>
      <vt:lpstr>The Basic Algorithm</vt:lpstr>
      <vt:lpstr>Fixed and variable bit widths</vt:lpstr>
      <vt:lpstr>Example Huffman encoding</vt:lpstr>
      <vt:lpstr>Why it works</vt:lpstr>
      <vt:lpstr>Creating a Huffman encoding</vt:lpstr>
      <vt:lpstr>Example, step I</vt:lpstr>
      <vt:lpstr>Example, step II</vt:lpstr>
      <vt:lpstr>Example, step III</vt:lpstr>
      <vt:lpstr>Example, step IV</vt:lpstr>
      <vt:lpstr>Example, step V</vt:lpstr>
      <vt:lpstr>Unique prefix property</vt:lpstr>
      <vt:lpstr>Practical considerations</vt:lpstr>
      <vt:lpstr>Data compression</vt:lpstr>
      <vt:lpstr>The Shannon-Fano Encoding Algorithm</vt:lpstr>
      <vt:lpstr>The Huffman Algorithm</vt:lpstr>
      <vt:lpstr>Huffman Alg.: Discussion</vt:lpstr>
      <vt:lpstr>Hamming Codes</vt:lpstr>
      <vt:lpstr>Historical Background</vt:lpstr>
      <vt:lpstr>Uses</vt:lpstr>
      <vt:lpstr>Calculating the Hamming Code  </vt:lpstr>
      <vt:lpstr>How Hamming Codes Work</vt:lpstr>
      <vt:lpstr>Hamming (7, 4)</vt:lpstr>
      <vt:lpstr>Hamming Bits Table</vt:lpstr>
      <vt:lpstr>Example</vt:lpstr>
      <vt:lpstr>Detecting Errors</vt:lpstr>
      <vt:lpstr>Detecting Errors</vt:lpstr>
    </vt:vector>
  </TitlesOfParts>
  <Company>Jiitu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Encoding</dc:title>
  <dc:creator>bharat.gupta</dc:creator>
  <cp:lastModifiedBy>indu.chawla</cp:lastModifiedBy>
  <cp:revision>20</cp:revision>
  <dcterms:created xsi:type="dcterms:W3CDTF">2016-05-10T03:18:11Z</dcterms:created>
  <dcterms:modified xsi:type="dcterms:W3CDTF">2018-03-13T04:16:41Z</dcterms:modified>
</cp:coreProperties>
</file>