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91" r:id="rId7"/>
    <p:sldId id="263" r:id="rId8"/>
    <p:sldId id="265" r:id="rId9"/>
    <p:sldId id="266" r:id="rId10"/>
    <p:sldId id="267" r:id="rId11"/>
    <p:sldId id="297" r:id="rId12"/>
    <p:sldId id="298" r:id="rId13"/>
    <p:sldId id="268" r:id="rId14"/>
    <p:sldId id="273"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7" r:id="rId28"/>
    <p:sldId id="292" r:id="rId29"/>
    <p:sldId id="293" r:id="rId30"/>
    <p:sldId id="294" r:id="rId31"/>
    <p:sldId id="299" r:id="rId32"/>
    <p:sldId id="300" r:id="rId33"/>
    <p:sldId id="295" r:id="rId34"/>
    <p:sldId id="296" r:id="rId35"/>
    <p:sldId id="303" r:id="rId36"/>
    <p:sldId id="304" r:id="rId37"/>
    <p:sldId id="305" r:id="rId38"/>
    <p:sldId id="306" r:id="rId39"/>
    <p:sldId id="307" r:id="rId40"/>
    <p:sldId id="30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5"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02F4EB-642C-4744-8DAE-FE4C569C2ED6}" type="datetimeFigureOut">
              <a:rPr lang="en-US" smtClean="0"/>
              <a:pPr/>
              <a:t>3/14/2018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878CC7-1096-4BBD-8957-8CB35736F5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A8233548-DC54-42B4-A464-F4DBEC4974AC}" type="slidenum">
              <a:rPr lang="en-US"/>
              <a:pPr/>
              <a:t>14</a:t>
            </a:fld>
            <a:endParaRPr lang="en-US"/>
          </a:p>
        </p:txBody>
      </p:sp>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C6B68209-1DE0-4A99-B6C8-EF8B6990B0A5}" type="slidenum">
              <a:rPr lang="en-US"/>
              <a:pPr/>
              <a:t>23</a:t>
            </a:fld>
            <a:endParaRPr lang="en-US"/>
          </a:p>
        </p:txBody>
      </p:sp>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B83D8742-DF81-46C9-A2BF-9A27FAA7F597}" type="slidenum">
              <a:rPr lang="en-US"/>
              <a:pPr/>
              <a:t>24</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03E9958D-36EA-4EA6-A2AE-2B11302E14EB}" type="slidenum">
              <a:rPr lang="en-US"/>
              <a:pPr/>
              <a:t>25</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BD95B85-160D-49D7-858F-044D6F928E72}" type="slidenum">
              <a:rPr lang="en-US" smtClean="0"/>
              <a:pPr/>
              <a:t>26</a:t>
            </a:fld>
            <a:endParaRPr 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08A50-CC95-4B4B-996F-0C5961579139}" type="slidenum">
              <a:rPr lang="en-US"/>
              <a:pPr/>
              <a:t>27</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r>
              <a:rPr lang="en-US"/>
              <a:t>Fix animation so that it’s right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D0E9980E-5E19-42FD-981F-00D1DA677484}" type="slidenum">
              <a:rPr lang="en-US"/>
              <a:pPr/>
              <a:t>15</a:t>
            </a:fld>
            <a:endParaRPr lang="en-US"/>
          </a:p>
        </p:txBody>
      </p:sp>
      <p:sp>
        <p:nvSpPr>
          <p:cNvPr id="46082" name="Rectangle 2"/>
          <p:cNvSpPr>
            <a:spLocks noGrp="1" noChangeArrowheads="1"/>
          </p:cNvSpPr>
          <p:nvPr>
            <p:ph type="body" idx="1"/>
          </p:nvPr>
        </p:nvSpPr>
        <p:spPr>
          <a:ln/>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5D5EA644-B9A8-4274-8567-891FC9A1539A}" type="slidenum">
              <a:rPr lang="en-US"/>
              <a:pPr/>
              <a:t>16</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2620287B-8E2E-421A-8179-BECEA422CBC7}" type="slidenum">
              <a:rPr lang="en-US"/>
              <a:pPr/>
              <a:t>17</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5E781227-D5A4-4ABD-93B4-32F24326BEEA}" type="slidenum">
              <a:rPr lang="en-US"/>
              <a:pPr/>
              <a:t>18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46BE40BC-F9F8-458B-B9C0-74C6D4DFCBFC}" type="slidenum">
              <a:rPr lang="en-US"/>
              <a:pPr/>
              <a:t>19</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875672D1-5973-49C4-AC13-35B2A8BFB575}" type="slidenum">
              <a:rPr lang="en-US"/>
              <a:pPr/>
              <a:t>20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3E2CC5C0-27F6-4B05-96A2-FDDD4C4A01F9}" type="slidenum">
              <a:rPr lang="en-US"/>
              <a:pPr/>
              <a:t>21</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CS575 / Class 16</a:t>
            </a:r>
          </a:p>
        </p:txBody>
      </p:sp>
      <p:sp>
        <p:nvSpPr>
          <p:cNvPr id="5" name="Rectangle 7"/>
          <p:cNvSpPr>
            <a:spLocks noGrp="1" noChangeArrowheads="1"/>
          </p:cNvSpPr>
          <p:nvPr>
            <p:ph type="sldNum" sz="quarter" idx="5"/>
          </p:nvPr>
        </p:nvSpPr>
        <p:spPr>
          <a:ln/>
        </p:spPr>
        <p:txBody>
          <a:bodyPr/>
          <a:lstStyle/>
          <a:p>
            <a:fld id="{FCF244F6-4431-4C7D-BEE4-877F7AED433E}" type="slidenum">
              <a:rPr lang="en-US"/>
              <a:pPr/>
              <a:t>22</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3563" y="361950"/>
            <a:ext cx="8158162" cy="11080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3563" y="1758950"/>
            <a:ext cx="3932237" cy="444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8950"/>
            <a:ext cx="3932238" cy="444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53163"/>
            <a:ext cx="1905000" cy="484187"/>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53163"/>
            <a:ext cx="1905000" cy="484187"/>
          </a:xfrm>
        </p:spPr>
        <p:txBody>
          <a:bodyPr/>
          <a:lstStyle>
            <a:lvl1pPr>
              <a:defRPr/>
            </a:lvl1pPr>
          </a:lstStyle>
          <a:p>
            <a:fld id="{CC201A4D-2050-46B7-84BF-88CF82516417}"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400"/>
              <a:t>Backtracking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1E59C88-C28F-4BC3-97D6-29E2FBF8CCAE}" type="slidenum">
              <a:rPr lang="ar-SA"/>
              <a:pPr/>
              <a:t>10</a:t>
            </a:fld>
            <a:endParaRPr lang="en-US"/>
          </a:p>
        </p:txBody>
      </p:sp>
      <p:sp>
        <p:nvSpPr>
          <p:cNvPr id="88066" name="Rectangle 2"/>
          <p:cNvSpPr>
            <a:spLocks noGrp="1" noChangeArrowheads="1"/>
          </p:cNvSpPr>
          <p:nvPr>
            <p:ph type="title"/>
          </p:nvPr>
        </p:nvSpPr>
        <p:spPr>
          <a:xfrm>
            <a:off x="533400" y="228600"/>
            <a:ext cx="8402638" cy="449263"/>
          </a:xfrm>
        </p:spPr>
        <p:txBody>
          <a:bodyPr/>
          <a:lstStyle/>
          <a:p>
            <a:r>
              <a:rPr lang="en-US" sz="1900"/>
              <a:t>State Space Tree of the Four-queens Problem</a:t>
            </a:r>
          </a:p>
        </p:txBody>
      </p:sp>
      <p:pic>
        <p:nvPicPr>
          <p:cNvPr id="88067" name="Picture 3" descr="fourqueens"/>
          <p:cNvPicPr>
            <a:picLocks noGrp="1" noChangeAspect="1" noChangeArrowheads="1"/>
          </p:cNvPicPr>
          <p:nvPr>
            <p:ph idx="1"/>
          </p:nvPr>
        </p:nvPicPr>
        <p:blipFill>
          <a:blip r:embed="rId2"/>
          <a:srcRect/>
          <a:stretch>
            <a:fillRect/>
          </a:stretch>
        </p:blipFill>
        <p:spPr>
          <a:xfrm>
            <a:off x="228600" y="879475"/>
            <a:ext cx="7391400" cy="5646738"/>
          </a:xfrm>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fontAlgn="base">
              <a:buNone/>
            </a:pPr>
            <a:r>
              <a:rPr lang="en-US" sz="1800" dirty="0" smtClean="0"/>
              <a:t>/* A recursive utility function to solve N Queen problem */</a:t>
            </a:r>
          </a:p>
          <a:p>
            <a:pPr fontAlgn="base">
              <a:buNone/>
            </a:pPr>
            <a:r>
              <a:rPr lang="en-US" sz="1800" dirty="0" smtClean="0"/>
              <a:t>bool </a:t>
            </a:r>
            <a:r>
              <a:rPr lang="en-US" sz="1800" dirty="0" err="1" smtClean="0"/>
              <a:t>solveNQUtil</a:t>
            </a:r>
            <a:r>
              <a:rPr lang="en-US" sz="1800" dirty="0" smtClean="0"/>
              <a:t>(</a:t>
            </a:r>
            <a:r>
              <a:rPr lang="en-US" sz="1800" dirty="0" err="1" smtClean="0"/>
              <a:t>int</a:t>
            </a:r>
            <a:r>
              <a:rPr lang="en-US" sz="1800" dirty="0" smtClean="0"/>
              <a:t> board[N][N], </a:t>
            </a:r>
            <a:r>
              <a:rPr lang="en-US" sz="1800" dirty="0" err="1" smtClean="0"/>
              <a:t>int</a:t>
            </a:r>
            <a:r>
              <a:rPr lang="en-US" sz="1800" dirty="0" smtClean="0"/>
              <a:t> </a:t>
            </a:r>
            <a:r>
              <a:rPr lang="en-US" sz="1800" dirty="0" err="1" smtClean="0"/>
              <a:t>col</a:t>
            </a:r>
            <a:r>
              <a:rPr lang="en-US" sz="1800" dirty="0" smtClean="0"/>
              <a:t>)</a:t>
            </a:r>
          </a:p>
          <a:p>
            <a:pPr fontAlgn="base">
              <a:buNone/>
            </a:pPr>
            <a:r>
              <a:rPr lang="en-US" sz="1800" dirty="0" smtClean="0"/>
              <a:t>{  /* base case: If all queens are placed  then return true */</a:t>
            </a:r>
          </a:p>
          <a:p>
            <a:pPr fontAlgn="base">
              <a:buNone/>
            </a:pPr>
            <a:r>
              <a:rPr lang="en-US" sz="1800" dirty="0" smtClean="0"/>
              <a:t>    if (</a:t>
            </a:r>
            <a:r>
              <a:rPr lang="en-US" sz="1800" dirty="0" err="1" smtClean="0"/>
              <a:t>col</a:t>
            </a:r>
            <a:r>
              <a:rPr lang="en-US" sz="1800" dirty="0" smtClean="0"/>
              <a:t> &gt;= N)</a:t>
            </a:r>
          </a:p>
          <a:p>
            <a:pPr fontAlgn="base">
              <a:buNone/>
            </a:pPr>
            <a:r>
              <a:rPr lang="en-US" sz="1800" dirty="0" smtClean="0"/>
              <a:t>        return true;</a:t>
            </a:r>
          </a:p>
          <a:p>
            <a:pPr fontAlgn="base">
              <a:buNone/>
            </a:pPr>
            <a:r>
              <a:rPr lang="en-US" sz="1800" dirty="0" smtClean="0"/>
              <a:t>    /* Consider this column and try placing this queen in all rows one by one */</a:t>
            </a:r>
          </a:p>
          <a:p>
            <a:pPr fontAlgn="base">
              <a:buNone/>
            </a:pPr>
            <a:r>
              <a:rPr lang="en-US" sz="1800" dirty="0" smtClean="0"/>
              <a:t>    for (</a:t>
            </a:r>
            <a:r>
              <a:rPr lang="en-US" sz="1800" dirty="0" err="1" smtClean="0"/>
              <a:t>int</a:t>
            </a:r>
            <a:r>
              <a:rPr lang="en-US" sz="1800" dirty="0" smtClean="0"/>
              <a:t> </a:t>
            </a:r>
            <a:r>
              <a:rPr lang="en-US" sz="1800" dirty="0" err="1" smtClean="0"/>
              <a:t>i</a:t>
            </a:r>
            <a:r>
              <a:rPr lang="en-US" sz="1800" dirty="0" smtClean="0"/>
              <a:t> = 0; </a:t>
            </a:r>
            <a:r>
              <a:rPr lang="en-US" sz="1800" dirty="0" err="1" smtClean="0"/>
              <a:t>i</a:t>
            </a:r>
            <a:r>
              <a:rPr lang="en-US" sz="1800" dirty="0" smtClean="0"/>
              <a:t> &lt; N; </a:t>
            </a:r>
            <a:r>
              <a:rPr lang="en-US" sz="1800" dirty="0" err="1" smtClean="0"/>
              <a:t>i</a:t>
            </a:r>
            <a:r>
              <a:rPr lang="en-US" sz="1800" dirty="0" smtClean="0"/>
              <a:t>++)</a:t>
            </a:r>
          </a:p>
          <a:p>
            <a:pPr fontAlgn="base">
              <a:buNone/>
            </a:pPr>
            <a:r>
              <a:rPr lang="en-US" sz="1800" dirty="0" smtClean="0"/>
              <a:t>    {  /* Check if queen can be placed on board[</a:t>
            </a:r>
            <a:r>
              <a:rPr lang="en-US" sz="1800" dirty="0" err="1" smtClean="0"/>
              <a:t>i</a:t>
            </a:r>
            <a:r>
              <a:rPr lang="en-US" sz="1800" dirty="0" smtClean="0"/>
              <a:t>][</a:t>
            </a:r>
            <a:r>
              <a:rPr lang="en-US" sz="1800" dirty="0" err="1" smtClean="0"/>
              <a:t>col</a:t>
            </a:r>
            <a:r>
              <a:rPr lang="en-US" sz="1800" dirty="0" smtClean="0"/>
              <a:t>] */</a:t>
            </a:r>
          </a:p>
          <a:p>
            <a:pPr fontAlgn="base">
              <a:buNone/>
            </a:pPr>
            <a:r>
              <a:rPr lang="en-US" sz="1800" dirty="0" smtClean="0"/>
              <a:t>        if ( </a:t>
            </a:r>
            <a:r>
              <a:rPr lang="en-US" sz="1800" dirty="0" err="1" smtClean="0"/>
              <a:t>isSafe</a:t>
            </a:r>
            <a:r>
              <a:rPr lang="en-US" sz="1800" dirty="0" smtClean="0"/>
              <a:t>(board, </a:t>
            </a:r>
            <a:r>
              <a:rPr lang="en-US" sz="1800" dirty="0" err="1" smtClean="0"/>
              <a:t>i</a:t>
            </a:r>
            <a:r>
              <a:rPr lang="en-US" sz="1800" dirty="0" smtClean="0"/>
              <a:t>, </a:t>
            </a:r>
            <a:r>
              <a:rPr lang="en-US" sz="1800" dirty="0" err="1" smtClean="0"/>
              <a:t>col</a:t>
            </a:r>
            <a:r>
              <a:rPr lang="en-US" sz="1800" dirty="0" smtClean="0"/>
              <a:t>) )</a:t>
            </a:r>
          </a:p>
          <a:p>
            <a:pPr fontAlgn="base">
              <a:buNone/>
            </a:pPr>
            <a:r>
              <a:rPr lang="en-US" sz="1800" dirty="0" smtClean="0"/>
              <a:t>        {   /* Place this queen in board[</a:t>
            </a:r>
            <a:r>
              <a:rPr lang="en-US" sz="1800" dirty="0" err="1" smtClean="0"/>
              <a:t>i</a:t>
            </a:r>
            <a:r>
              <a:rPr lang="en-US" sz="1800" dirty="0" smtClean="0"/>
              <a:t>][</a:t>
            </a:r>
            <a:r>
              <a:rPr lang="en-US" sz="1800" dirty="0" err="1" smtClean="0"/>
              <a:t>col</a:t>
            </a:r>
            <a:r>
              <a:rPr lang="en-US" sz="1800" dirty="0" smtClean="0"/>
              <a:t>] */</a:t>
            </a:r>
          </a:p>
          <a:p>
            <a:pPr fontAlgn="base">
              <a:buNone/>
            </a:pPr>
            <a:r>
              <a:rPr lang="en-US" sz="1800" dirty="0" smtClean="0"/>
              <a:t>            board[</a:t>
            </a:r>
            <a:r>
              <a:rPr lang="en-US" sz="1800" dirty="0" err="1" smtClean="0"/>
              <a:t>i</a:t>
            </a:r>
            <a:r>
              <a:rPr lang="en-US" sz="1800" dirty="0" smtClean="0"/>
              <a:t>][</a:t>
            </a:r>
            <a:r>
              <a:rPr lang="en-US" sz="1800" dirty="0" err="1" smtClean="0"/>
              <a:t>col</a:t>
            </a:r>
            <a:r>
              <a:rPr lang="en-US" sz="1800" dirty="0" smtClean="0"/>
              <a:t>] = 1;</a:t>
            </a:r>
          </a:p>
          <a:p>
            <a:pPr fontAlgn="base">
              <a:buNone/>
            </a:pPr>
            <a:r>
              <a:rPr lang="en-US" sz="1800" dirty="0" smtClean="0"/>
              <a:t>            /* recur to place rest of the queens */</a:t>
            </a:r>
          </a:p>
          <a:p>
            <a:pPr fontAlgn="base">
              <a:buNone/>
            </a:pPr>
            <a:r>
              <a:rPr lang="en-US" sz="1800" dirty="0" smtClean="0"/>
              <a:t>            if ( </a:t>
            </a:r>
            <a:r>
              <a:rPr lang="en-US" sz="1800" dirty="0" err="1" smtClean="0"/>
              <a:t>solveNQUtil</a:t>
            </a:r>
            <a:r>
              <a:rPr lang="en-US" sz="1800" dirty="0" smtClean="0"/>
              <a:t>(board, </a:t>
            </a:r>
            <a:r>
              <a:rPr lang="en-US" sz="1800" dirty="0" err="1" smtClean="0"/>
              <a:t>col</a:t>
            </a:r>
            <a:r>
              <a:rPr lang="en-US" sz="1800" dirty="0" smtClean="0"/>
              <a:t> + 1) )</a:t>
            </a:r>
          </a:p>
          <a:p>
            <a:pPr fontAlgn="base">
              <a:buNone/>
            </a:pPr>
            <a:r>
              <a:rPr lang="en-US" sz="1800" dirty="0" smtClean="0"/>
              <a:t>                return true;</a:t>
            </a:r>
          </a:p>
          <a:p>
            <a:pPr fontAlgn="base">
              <a:buNone/>
            </a:pPr>
            <a:r>
              <a:rPr lang="en-US" sz="1800" dirty="0" smtClean="0"/>
              <a:t>            /* If placing queen in board[</a:t>
            </a:r>
            <a:r>
              <a:rPr lang="en-US" sz="1800" dirty="0" err="1" smtClean="0"/>
              <a:t>i</a:t>
            </a:r>
            <a:r>
              <a:rPr lang="en-US" sz="1800" dirty="0" smtClean="0"/>
              <a:t>][</a:t>
            </a:r>
            <a:r>
              <a:rPr lang="en-US" sz="1800" dirty="0" err="1" smtClean="0"/>
              <a:t>col</a:t>
            </a:r>
            <a:r>
              <a:rPr lang="en-US" sz="1800" dirty="0" smtClean="0"/>
              <a:t>] doesn't lead to a solution, then</a:t>
            </a:r>
          </a:p>
          <a:p>
            <a:pPr fontAlgn="base">
              <a:buNone/>
            </a:pPr>
            <a:r>
              <a:rPr lang="en-US" sz="1800" dirty="0" smtClean="0"/>
              <a:t>               remove queen from board[</a:t>
            </a:r>
            <a:r>
              <a:rPr lang="en-US" sz="1800" dirty="0" err="1" smtClean="0"/>
              <a:t>i</a:t>
            </a:r>
            <a:r>
              <a:rPr lang="en-US" sz="1800" dirty="0" smtClean="0"/>
              <a:t>][</a:t>
            </a:r>
            <a:r>
              <a:rPr lang="en-US" sz="1800" dirty="0" err="1" smtClean="0"/>
              <a:t>col</a:t>
            </a:r>
            <a:r>
              <a:rPr lang="en-US" sz="1800" dirty="0" smtClean="0"/>
              <a:t>] */</a:t>
            </a:r>
          </a:p>
          <a:p>
            <a:pPr fontAlgn="base">
              <a:buNone/>
            </a:pPr>
            <a:r>
              <a:rPr lang="en-US" sz="1800" dirty="0" smtClean="0"/>
              <a:t>            board[</a:t>
            </a:r>
            <a:r>
              <a:rPr lang="en-US" sz="1800" dirty="0" err="1" smtClean="0"/>
              <a:t>i</a:t>
            </a:r>
            <a:r>
              <a:rPr lang="en-US" sz="1800" dirty="0" smtClean="0"/>
              <a:t>][</a:t>
            </a:r>
            <a:r>
              <a:rPr lang="en-US" sz="1800" dirty="0" err="1" smtClean="0"/>
              <a:t>col</a:t>
            </a:r>
            <a:r>
              <a:rPr lang="en-US" sz="1800" dirty="0" smtClean="0"/>
              <a:t>] = 0; // BACKTRACK</a:t>
            </a:r>
          </a:p>
          <a:p>
            <a:pPr fontAlgn="base">
              <a:buNone/>
            </a:pPr>
            <a:r>
              <a:rPr lang="en-US" sz="1800" dirty="0" smtClean="0"/>
              <a:t>        }   }</a:t>
            </a:r>
          </a:p>
          <a:p>
            <a:pPr fontAlgn="base">
              <a:buNone/>
            </a:pPr>
            <a:r>
              <a:rPr lang="en-US" sz="1800" dirty="0" smtClean="0"/>
              <a:t>     /* If queen can not be place in any row in this </a:t>
            </a:r>
            <a:r>
              <a:rPr lang="en-US" sz="1800" dirty="0" err="1" smtClean="0"/>
              <a:t>colum</a:t>
            </a:r>
            <a:r>
              <a:rPr lang="en-US" sz="1800" dirty="0" smtClean="0"/>
              <a:t> </a:t>
            </a:r>
            <a:r>
              <a:rPr lang="en-US" sz="1800" dirty="0" err="1" smtClean="0"/>
              <a:t>col</a:t>
            </a:r>
            <a:r>
              <a:rPr lang="en-US" sz="1800" dirty="0" smtClean="0"/>
              <a:t>  then return false */</a:t>
            </a:r>
          </a:p>
          <a:p>
            <a:pPr fontAlgn="base">
              <a:buNone/>
            </a:pPr>
            <a:r>
              <a:rPr lang="en-US" sz="1800" dirty="0" smtClean="0"/>
              <a:t>    return false;</a:t>
            </a:r>
          </a:p>
          <a:p>
            <a:pPr fontAlgn="base">
              <a:buNone/>
            </a:pPr>
            <a:r>
              <a:rPr lang="en-US" sz="1800" dirty="0" smtClean="0"/>
              <a:t>}</a:t>
            </a:r>
          </a:p>
          <a:p>
            <a:pPr fontAlgn="base">
              <a:buNone/>
            </a:pPr>
            <a:r>
              <a:rPr lang="en-US" sz="1800" dirty="0" smtClean="0"/>
              <a:t> </a:t>
            </a:r>
          </a:p>
          <a:p>
            <a:pPr>
              <a:buNone/>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pPr fontAlgn="base">
              <a:buNone/>
            </a:pPr>
            <a:r>
              <a:rPr lang="en-US" sz="2000" dirty="0" smtClean="0"/>
              <a:t>bool </a:t>
            </a:r>
            <a:r>
              <a:rPr lang="en-US" sz="2000" dirty="0" err="1" smtClean="0"/>
              <a:t>isSafe</a:t>
            </a:r>
            <a:r>
              <a:rPr lang="en-US" sz="2000" dirty="0" smtClean="0"/>
              <a:t>(</a:t>
            </a:r>
            <a:r>
              <a:rPr lang="en-US" sz="2000" dirty="0" err="1" smtClean="0"/>
              <a:t>int</a:t>
            </a:r>
            <a:r>
              <a:rPr lang="en-US" sz="2000" dirty="0" smtClean="0"/>
              <a:t> board[N][N], </a:t>
            </a:r>
            <a:r>
              <a:rPr lang="en-US" sz="2000" dirty="0" err="1" smtClean="0"/>
              <a:t>int</a:t>
            </a:r>
            <a:r>
              <a:rPr lang="en-US" sz="2000" dirty="0" smtClean="0"/>
              <a:t> row, </a:t>
            </a:r>
            <a:r>
              <a:rPr lang="en-US" sz="2000" dirty="0" err="1" smtClean="0"/>
              <a:t>int</a:t>
            </a:r>
            <a:r>
              <a:rPr lang="en-US" sz="2000" dirty="0" smtClean="0"/>
              <a:t> </a:t>
            </a:r>
            <a:r>
              <a:rPr lang="en-US" sz="2000" dirty="0" err="1" smtClean="0"/>
              <a:t>col</a:t>
            </a:r>
            <a:r>
              <a:rPr lang="en-US" sz="2000" dirty="0" smtClean="0"/>
              <a:t>)</a:t>
            </a:r>
          </a:p>
          <a:p>
            <a:pPr fontAlgn="base">
              <a:buNone/>
            </a:pPr>
            <a:r>
              <a:rPr lang="en-US" sz="2000" dirty="0" smtClean="0"/>
              <a:t>{  </a:t>
            </a:r>
            <a:r>
              <a:rPr lang="en-US" sz="2000" dirty="0" err="1" smtClean="0"/>
              <a:t>int</a:t>
            </a:r>
            <a:r>
              <a:rPr lang="en-US" sz="2000" dirty="0" smtClean="0"/>
              <a:t> </a:t>
            </a:r>
            <a:r>
              <a:rPr lang="en-US" sz="2000" dirty="0" err="1" smtClean="0"/>
              <a:t>i</a:t>
            </a:r>
            <a:r>
              <a:rPr lang="en-US" sz="2000" dirty="0" smtClean="0"/>
              <a:t>, j;</a:t>
            </a:r>
          </a:p>
          <a:p>
            <a:pPr fontAlgn="base">
              <a:buNone/>
            </a:pPr>
            <a:r>
              <a:rPr lang="en-US" sz="2000" dirty="0" smtClean="0"/>
              <a:t>    /* Check this row on left side */</a:t>
            </a:r>
          </a:p>
          <a:p>
            <a:pPr fontAlgn="base">
              <a:buNone/>
            </a:pPr>
            <a:r>
              <a:rPr lang="en-US" sz="2000" dirty="0" smtClean="0"/>
              <a:t>    for (</a:t>
            </a:r>
            <a:r>
              <a:rPr lang="en-US" sz="2000" dirty="0" err="1" smtClean="0"/>
              <a:t>i</a:t>
            </a:r>
            <a:r>
              <a:rPr lang="en-US" sz="2000" dirty="0" smtClean="0"/>
              <a:t> = 0; </a:t>
            </a:r>
            <a:r>
              <a:rPr lang="en-US" sz="2000" dirty="0" err="1" smtClean="0"/>
              <a:t>i</a:t>
            </a:r>
            <a:r>
              <a:rPr lang="en-US" sz="2000" dirty="0" smtClean="0"/>
              <a:t> &lt; </a:t>
            </a:r>
            <a:r>
              <a:rPr lang="en-US" sz="2000" dirty="0" err="1" smtClean="0"/>
              <a:t>col</a:t>
            </a:r>
            <a:r>
              <a:rPr lang="en-US" sz="2000" dirty="0" smtClean="0"/>
              <a:t>; </a:t>
            </a:r>
            <a:r>
              <a:rPr lang="en-US" sz="2000" dirty="0" err="1" smtClean="0"/>
              <a:t>i</a:t>
            </a:r>
            <a:r>
              <a:rPr lang="en-US" sz="2000" dirty="0" smtClean="0"/>
              <a:t>++)</a:t>
            </a:r>
          </a:p>
          <a:p>
            <a:pPr fontAlgn="base">
              <a:buNone/>
            </a:pPr>
            <a:r>
              <a:rPr lang="en-US" sz="2000" dirty="0" smtClean="0"/>
              <a:t>        if (board[row][</a:t>
            </a:r>
            <a:r>
              <a:rPr lang="en-US" sz="2000" dirty="0" err="1" smtClean="0"/>
              <a:t>i</a:t>
            </a:r>
            <a:r>
              <a:rPr lang="en-US" sz="2000" dirty="0" smtClean="0"/>
              <a:t>])</a:t>
            </a:r>
          </a:p>
          <a:p>
            <a:pPr fontAlgn="base">
              <a:buNone/>
            </a:pPr>
            <a:r>
              <a:rPr lang="en-US" sz="2000" dirty="0" smtClean="0"/>
              <a:t>            return false;</a:t>
            </a:r>
          </a:p>
          <a:p>
            <a:pPr fontAlgn="base">
              <a:buNone/>
            </a:pPr>
            <a:r>
              <a:rPr lang="en-US" sz="2000" dirty="0" smtClean="0"/>
              <a:t>    /* Check upper diagonal on left side */</a:t>
            </a:r>
          </a:p>
          <a:p>
            <a:pPr fontAlgn="base">
              <a:buNone/>
            </a:pPr>
            <a:r>
              <a:rPr lang="en-US" sz="2000" dirty="0" smtClean="0"/>
              <a:t>    for (</a:t>
            </a:r>
            <a:r>
              <a:rPr lang="en-US" sz="2000" dirty="0" err="1" smtClean="0"/>
              <a:t>i</a:t>
            </a:r>
            <a:r>
              <a:rPr lang="en-US" sz="2000" dirty="0" smtClean="0"/>
              <a:t>=row, j=</a:t>
            </a:r>
            <a:r>
              <a:rPr lang="en-US" sz="2000" dirty="0" err="1" smtClean="0"/>
              <a:t>col</a:t>
            </a:r>
            <a:r>
              <a:rPr lang="en-US" sz="2000" dirty="0" smtClean="0"/>
              <a:t>; </a:t>
            </a:r>
            <a:r>
              <a:rPr lang="en-US" sz="2000" dirty="0" err="1" smtClean="0"/>
              <a:t>i</a:t>
            </a:r>
            <a:r>
              <a:rPr lang="en-US" sz="2000" dirty="0" smtClean="0"/>
              <a:t>&gt;=0 &amp;&amp; j&gt;=0; </a:t>
            </a:r>
            <a:r>
              <a:rPr lang="en-US" sz="2000" dirty="0" err="1" smtClean="0"/>
              <a:t>i</a:t>
            </a:r>
            <a:r>
              <a:rPr lang="en-US" sz="2000" dirty="0" smtClean="0"/>
              <a:t>--, j--)</a:t>
            </a:r>
          </a:p>
          <a:p>
            <a:pPr fontAlgn="base">
              <a:buNone/>
            </a:pPr>
            <a:r>
              <a:rPr lang="en-US" sz="2000" dirty="0" smtClean="0"/>
              <a:t>        if (board[</a:t>
            </a:r>
            <a:r>
              <a:rPr lang="en-US" sz="2000" dirty="0" err="1" smtClean="0"/>
              <a:t>i</a:t>
            </a:r>
            <a:r>
              <a:rPr lang="en-US" sz="2000" dirty="0" smtClean="0"/>
              <a:t>][j])</a:t>
            </a:r>
          </a:p>
          <a:p>
            <a:pPr fontAlgn="base">
              <a:buNone/>
            </a:pPr>
            <a:r>
              <a:rPr lang="en-US" sz="2000" dirty="0" smtClean="0"/>
              <a:t>            return false;</a:t>
            </a:r>
          </a:p>
          <a:p>
            <a:pPr fontAlgn="base">
              <a:buNone/>
            </a:pPr>
            <a:r>
              <a:rPr lang="en-US" sz="2000" dirty="0" smtClean="0"/>
              <a:t>    /* Check lower diagonal on left side */</a:t>
            </a:r>
          </a:p>
          <a:p>
            <a:pPr fontAlgn="base">
              <a:buNone/>
            </a:pPr>
            <a:r>
              <a:rPr lang="en-US" sz="2000" dirty="0" smtClean="0"/>
              <a:t>    for (</a:t>
            </a:r>
            <a:r>
              <a:rPr lang="en-US" sz="2000" dirty="0" err="1" smtClean="0"/>
              <a:t>i</a:t>
            </a:r>
            <a:r>
              <a:rPr lang="en-US" sz="2000" dirty="0" smtClean="0"/>
              <a:t>=row, j=</a:t>
            </a:r>
            <a:r>
              <a:rPr lang="en-US" sz="2000" dirty="0" err="1" smtClean="0"/>
              <a:t>col</a:t>
            </a:r>
            <a:r>
              <a:rPr lang="en-US" sz="2000" dirty="0" smtClean="0"/>
              <a:t>; j&gt;=0 &amp;&amp; </a:t>
            </a:r>
            <a:r>
              <a:rPr lang="en-US" sz="2000" dirty="0" err="1" smtClean="0"/>
              <a:t>i</a:t>
            </a:r>
            <a:r>
              <a:rPr lang="en-US" sz="2000" dirty="0" smtClean="0"/>
              <a:t>&lt;N; </a:t>
            </a:r>
            <a:r>
              <a:rPr lang="en-US" sz="2000" dirty="0" err="1" smtClean="0"/>
              <a:t>i</a:t>
            </a:r>
            <a:r>
              <a:rPr lang="en-US" sz="2000" dirty="0" smtClean="0"/>
              <a:t>++, j--)</a:t>
            </a:r>
          </a:p>
          <a:p>
            <a:pPr fontAlgn="base">
              <a:buNone/>
            </a:pPr>
            <a:r>
              <a:rPr lang="en-US" sz="2000" dirty="0" smtClean="0"/>
              <a:t>        if (board[</a:t>
            </a:r>
            <a:r>
              <a:rPr lang="en-US" sz="2000" dirty="0" err="1" smtClean="0"/>
              <a:t>i</a:t>
            </a:r>
            <a:r>
              <a:rPr lang="en-US" sz="2000" dirty="0" smtClean="0"/>
              <a:t>][j])</a:t>
            </a:r>
          </a:p>
          <a:p>
            <a:pPr fontAlgn="base">
              <a:buNone/>
            </a:pPr>
            <a:r>
              <a:rPr lang="en-US" sz="2000" dirty="0" smtClean="0"/>
              <a:t>            return false;</a:t>
            </a:r>
          </a:p>
          <a:p>
            <a:pPr fontAlgn="base">
              <a:buNone/>
            </a:pPr>
            <a:endParaRPr lang="en-US" sz="2000" dirty="0" smtClean="0"/>
          </a:p>
          <a:p>
            <a:pPr fontAlgn="base">
              <a:buNone/>
            </a:pPr>
            <a:r>
              <a:rPr lang="en-US" sz="2000" dirty="0" smtClean="0"/>
              <a:t>    return true;</a:t>
            </a:r>
          </a:p>
          <a:p>
            <a:pPr fontAlgn="base">
              <a:buNone/>
            </a:pPr>
            <a:r>
              <a:rPr lang="en-US" sz="2000" dirty="0" smtClean="0"/>
              <a:t>}</a:t>
            </a:r>
          </a:p>
          <a:p>
            <a:pPr fontAlgn="base">
              <a:buNone/>
            </a:pPr>
            <a:r>
              <a:rPr lang="en-US" sz="2000" dirty="0" smtClean="0"/>
              <a:t> </a:t>
            </a:r>
          </a:p>
          <a:p>
            <a:pPr>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E65CF0A-C704-480E-8A14-1D84FCD42805}" type="slidenum">
              <a:rPr lang="ar-SA"/>
              <a:pPr/>
              <a:t>13</a:t>
            </a:fld>
            <a:endParaRPr lang="en-US"/>
          </a:p>
        </p:txBody>
      </p:sp>
      <p:sp>
        <p:nvSpPr>
          <p:cNvPr id="18434" name="Rectangle 2"/>
          <p:cNvSpPr>
            <a:spLocks noGrp="1" noChangeArrowheads="1"/>
          </p:cNvSpPr>
          <p:nvPr>
            <p:ph type="title"/>
          </p:nvPr>
        </p:nvSpPr>
        <p:spPr/>
        <p:txBody>
          <a:bodyPr/>
          <a:lstStyle/>
          <a:p>
            <a:r>
              <a:rPr lang="en-US"/>
              <a:t>The backtracking algorithm</a:t>
            </a:r>
          </a:p>
        </p:txBody>
      </p:sp>
      <p:sp>
        <p:nvSpPr>
          <p:cNvPr id="18435" name="Rectangle 3"/>
          <p:cNvSpPr>
            <a:spLocks noGrp="1" noChangeArrowheads="1"/>
          </p:cNvSpPr>
          <p:nvPr>
            <p:ph type="body" idx="1"/>
          </p:nvPr>
        </p:nvSpPr>
        <p:spPr/>
        <p:txBody>
          <a:bodyPr/>
          <a:lstStyle/>
          <a:p>
            <a:r>
              <a:rPr lang="en-US"/>
              <a:t>Backtracking is really quite simple--we “explore” each node, as follows:</a:t>
            </a:r>
          </a:p>
          <a:p>
            <a:r>
              <a:rPr lang="en-US"/>
              <a:t>To “explore” node N:</a:t>
            </a:r>
          </a:p>
          <a:p>
            <a:pPr lvl="1">
              <a:buFontTx/>
              <a:buChar char=" "/>
            </a:pPr>
            <a:r>
              <a:rPr lang="en-US">
                <a:solidFill>
                  <a:schemeClr val="tx2"/>
                </a:solidFill>
                <a:latin typeface="Trebuchet MS" pitchFamily="34" charset="0"/>
              </a:rPr>
              <a:t>1. </a:t>
            </a:r>
            <a:r>
              <a:rPr lang="en-US">
                <a:solidFill>
                  <a:schemeClr val="accent2"/>
                </a:solidFill>
                <a:latin typeface="Trebuchet MS" pitchFamily="34" charset="0"/>
              </a:rPr>
              <a:t>If N is a goal node, return “success”</a:t>
            </a:r>
          </a:p>
          <a:p>
            <a:pPr lvl="1">
              <a:buFontTx/>
              <a:buChar char=" "/>
            </a:pPr>
            <a:r>
              <a:rPr lang="en-US">
                <a:solidFill>
                  <a:schemeClr val="tx2"/>
                </a:solidFill>
                <a:latin typeface="Trebuchet MS" pitchFamily="34" charset="0"/>
              </a:rPr>
              <a:t>2.</a:t>
            </a:r>
            <a:r>
              <a:rPr lang="en-US">
                <a:solidFill>
                  <a:schemeClr val="accent2"/>
                </a:solidFill>
                <a:latin typeface="Trebuchet MS" pitchFamily="34" charset="0"/>
              </a:rPr>
              <a:t> If N is a leaf node, return “failure”</a:t>
            </a:r>
          </a:p>
          <a:p>
            <a:pPr lvl="1">
              <a:buFontTx/>
              <a:buChar char=" "/>
            </a:pPr>
            <a:r>
              <a:rPr lang="en-US">
                <a:solidFill>
                  <a:schemeClr val="tx2"/>
                </a:solidFill>
                <a:latin typeface="Trebuchet MS" pitchFamily="34" charset="0"/>
              </a:rPr>
              <a:t>3.</a:t>
            </a:r>
            <a:r>
              <a:rPr lang="en-US">
                <a:solidFill>
                  <a:schemeClr val="accent1"/>
                </a:solidFill>
                <a:latin typeface="Trebuchet MS" pitchFamily="34" charset="0"/>
              </a:rPr>
              <a:t> </a:t>
            </a:r>
            <a:r>
              <a:rPr lang="en-US">
                <a:solidFill>
                  <a:schemeClr val="accent2"/>
                </a:solidFill>
                <a:latin typeface="Trebuchet MS" pitchFamily="34" charset="0"/>
              </a:rPr>
              <a:t>For each child C of N,</a:t>
            </a:r>
          </a:p>
          <a:p>
            <a:pPr lvl="2">
              <a:buFontTx/>
              <a:buChar char=" "/>
            </a:pPr>
            <a:r>
              <a:rPr lang="en-US" sz="2000">
                <a:solidFill>
                  <a:schemeClr val="tx2"/>
                </a:solidFill>
                <a:latin typeface="Trebuchet MS" pitchFamily="34" charset="0"/>
              </a:rPr>
              <a:t>3.1.</a:t>
            </a:r>
            <a:r>
              <a:rPr lang="en-US" sz="2000">
                <a:solidFill>
                  <a:schemeClr val="accent2"/>
                </a:solidFill>
                <a:latin typeface="Trebuchet MS" pitchFamily="34" charset="0"/>
              </a:rPr>
              <a:t> Explore C</a:t>
            </a:r>
          </a:p>
          <a:p>
            <a:pPr lvl="3">
              <a:buFontTx/>
              <a:buChar char=" "/>
            </a:pPr>
            <a:r>
              <a:rPr lang="en-US" sz="2000">
                <a:solidFill>
                  <a:schemeClr val="tx2"/>
                </a:solidFill>
                <a:latin typeface="Trebuchet MS" pitchFamily="34" charset="0"/>
              </a:rPr>
              <a:t>3.1.1.</a:t>
            </a:r>
            <a:r>
              <a:rPr lang="en-US" sz="2000">
                <a:solidFill>
                  <a:schemeClr val="accent2"/>
                </a:solidFill>
                <a:latin typeface="Trebuchet MS" pitchFamily="34" charset="0"/>
              </a:rPr>
              <a:t> If C was successful, return “success”</a:t>
            </a:r>
          </a:p>
          <a:p>
            <a:pPr lvl="1">
              <a:buFontTx/>
              <a:buChar char=" "/>
            </a:pPr>
            <a:r>
              <a:rPr lang="en-US">
                <a:solidFill>
                  <a:schemeClr val="tx2"/>
                </a:solidFill>
                <a:latin typeface="Trebuchet MS" pitchFamily="34" charset="0"/>
              </a:rPr>
              <a:t>4.</a:t>
            </a:r>
            <a:r>
              <a:rPr lang="en-US">
                <a:solidFill>
                  <a:schemeClr val="accent1"/>
                </a:solidFill>
                <a:latin typeface="Trebuchet MS" pitchFamily="34" charset="0"/>
              </a:rPr>
              <a:t> </a:t>
            </a:r>
            <a:r>
              <a:rPr lang="en-US">
                <a:solidFill>
                  <a:schemeClr val="accent2"/>
                </a:solidFill>
                <a:latin typeface="Trebuchet MS" pitchFamily="34" charset="0"/>
              </a:rPr>
              <a:t>Return “failure”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292C41D3-B2B8-4749-AE72-E01AE46BCF05}" type="slidenum">
              <a:rPr lang="en-US"/>
              <a:pPr/>
              <a:t>14</a:t>
            </a:fld>
            <a:endParaRPr lang="en-US"/>
          </a:p>
        </p:txBody>
      </p:sp>
      <p:sp>
        <p:nvSpPr>
          <p:cNvPr id="43010" name="Rectangle 2"/>
          <p:cNvSpPr>
            <a:spLocks noGrp="1" noChangeArrowheads="1"/>
          </p:cNvSpPr>
          <p:nvPr>
            <p:ph type="title"/>
          </p:nvPr>
        </p:nvSpPr>
        <p:spPr>
          <a:xfrm>
            <a:off x="685800" y="457200"/>
            <a:ext cx="7772400" cy="762000"/>
          </a:xfrm>
          <a:noFill/>
          <a:ln/>
        </p:spPr>
        <p:txBody>
          <a:bodyPr/>
          <a:lstStyle/>
          <a:p>
            <a:r>
              <a:rPr lang="en-US" b="1"/>
              <a:t>Sum of subsets</a:t>
            </a:r>
          </a:p>
        </p:txBody>
      </p:sp>
      <p:sp>
        <p:nvSpPr>
          <p:cNvPr id="43011" name="Rectangle 3"/>
          <p:cNvSpPr>
            <a:spLocks noGrp="1" noChangeArrowheads="1"/>
          </p:cNvSpPr>
          <p:nvPr>
            <p:ph type="body" idx="1"/>
          </p:nvPr>
        </p:nvSpPr>
        <p:spPr>
          <a:xfrm>
            <a:off x="685800" y="1524000"/>
            <a:ext cx="7924800" cy="4572000"/>
          </a:xfrm>
          <a:noFill/>
          <a:ln/>
        </p:spPr>
        <p:txBody>
          <a:bodyPr/>
          <a:lstStyle/>
          <a:p>
            <a:r>
              <a:rPr lang="en-US" dirty="0">
                <a:latin typeface="Arial Black" pitchFamily="34" charset="0"/>
              </a:rPr>
              <a:t>Problem</a:t>
            </a:r>
            <a:r>
              <a:rPr lang="en-US" b="1" dirty="0"/>
              <a:t>: Given </a:t>
            </a:r>
            <a:r>
              <a:rPr lang="en-US" b="1" i="1" dirty="0"/>
              <a:t>n</a:t>
            </a:r>
            <a:r>
              <a:rPr lang="en-US" b="1" dirty="0"/>
              <a:t> positive integers </a:t>
            </a:r>
            <a:r>
              <a:rPr lang="en-US" sz="2800" b="1" i="1" dirty="0"/>
              <a:t>w</a:t>
            </a:r>
            <a:r>
              <a:rPr lang="en-US" sz="2800" baseline="-25000" dirty="0"/>
              <a:t>1,</a:t>
            </a:r>
            <a:r>
              <a:rPr lang="en-US" sz="2800" i="1" baseline="-25000" dirty="0"/>
              <a:t> </a:t>
            </a:r>
            <a:r>
              <a:rPr lang="en-US" sz="2800" i="1" dirty="0"/>
              <a:t>... </a:t>
            </a:r>
            <a:r>
              <a:rPr lang="en-US" sz="2800" b="1" i="1" dirty="0" err="1"/>
              <a:t>w</a:t>
            </a:r>
            <a:r>
              <a:rPr lang="en-US" sz="2800" i="1" baseline="-25000" dirty="0" err="1"/>
              <a:t>n</a:t>
            </a:r>
            <a:r>
              <a:rPr lang="en-US" sz="2800" dirty="0"/>
              <a:t> </a:t>
            </a:r>
            <a:r>
              <a:rPr lang="en-US" b="1" dirty="0"/>
              <a:t>and a positive integer S. Find all subsets of </a:t>
            </a:r>
            <a:r>
              <a:rPr lang="en-US" sz="2800" b="1" i="1" dirty="0"/>
              <a:t>w</a:t>
            </a:r>
            <a:r>
              <a:rPr lang="en-US" sz="2800" baseline="-25000" dirty="0"/>
              <a:t>1,</a:t>
            </a:r>
            <a:r>
              <a:rPr lang="en-US" sz="2800" i="1" baseline="-25000" dirty="0"/>
              <a:t> </a:t>
            </a:r>
            <a:r>
              <a:rPr lang="en-US" sz="2800" i="1" dirty="0"/>
              <a:t>... </a:t>
            </a:r>
            <a:r>
              <a:rPr lang="en-US" sz="2800" b="1" i="1" dirty="0" err="1"/>
              <a:t>w</a:t>
            </a:r>
            <a:r>
              <a:rPr lang="en-US" sz="2800" i="1" baseline="-25000" dirty="0" err="1"/>
              <a:t>n</a:t>
            </a:r>
            <a:r>
              <a:rPr lang="en-US" b="1" dirty="0"/>
              <a:t>  that sum to S. </a:t>
            </a:r>
          </a:p>
          <a:p>
            <a:r>
              <a:rPr lang="en-US" dirty="0">
                <a:latin typeface="Arial Black" pitchFamily="34" charset="0"/>
              </a:rPr>
              <a:t>Example</a:t>
            </a:r>
            <a:r>
              <a:rPr lang="en-US" b="1" dirty="0"/>
              <a:t>: </a:t>
            </a:r>
            <a:br>
              <a:rPr lang="en-US" b="1" dirty="0"/>
            </a:br>
            <a:r>
              <a:rPr lang="en-US" b="1" dirty="0"/>
              <a:t>n=3, S=6, and w</a:t>
            </a:r>
            <a:r>
              <a:rPr lang="en-US" b="1" baseline="-25000" dirty="0"/>
              <a:t>1</a:t>
            </a:r>
            <a:r>
              <a:rPr lang="en-US" b="1" dirty="0"/>
              <a:t>=2, w</a:t>
            </a:r>
            <a:r>
              <a:rPr lang="en-US" b="1" baseline="-25000" dirty="0"/>
              <a:t>2</a:t>
            </a:r>
            <a:r>
              <a:rPr lang="en-US" b="1" dirty="0"/>
              <a:t>=4, w</a:t>
            </a:r>
            <a:r>
              <a:rPr lang="en-US" b="1" baseline="-25000" dirty="0"/>
              <a:t>3</a:t>
            </a:r>
            <a:r>
              <a:rPr lang="en-US" b="1" dirty="0"/>
              <a:t>=6</a:t>
            </a:r>
            <a:br>
              <a:rPr lang="en-US" b="1" dirty="0"/>
            </a:br>
            <a:endParaRPr lang="en-US" b="1" dirty="0"/>
          </a:p>
          <a:p>
            <a:r>
              <a:rPr lang="en-US" dirty="0">
                <a:latin typeface="Arial Black" pitchFamily="34" charset="0"/>
              </a:rPr>
              <a:t>Solutions</a:t>
            </a:r>
            <a:r>
              <a:rPr lang="en-US" b="1" dirty="0"/>
              <a:t>:</a:t>
            </a:r>
            <a:br>
              <a:rPr lang="en-US" b="1" dirty="0"/>
            </a:br>
            <a:r>
              <a:rPr lang="en-US" b="1" dirty="0"/>
              <a:t> {2,4} and {6}</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47CA5E56-EB8C-417B-8EA8-1AE03E699256}" type="slidenum">
              <a:rPr lang="en-US"/>
              <a:pPr/>
              <a:t>15</a:t>
            </a:fld>
            <a:endParaRPr lang="en-US"/>
          </a:p>
        </p:txBody>
      </p:sp>
      <p:sp>
        <p:nvSpPr>
          <p:cNvPr id="45058" name="Rectangle 2"/>
          <p:cNvSpPr>
            <a:spLocks noGrp="1" noChangeArrowheads="1"/>
          </p:cNvSpPr>
          <p:nvPr>
            <p:ph type="title"/>
          </p:nvPr>
        </p:nvSpPr>
        <p:spPr>
          <a:xfrm>
            <a:off x="685800" y="457200"/>
            <a:ext cx="7772400" cy="1143000"/>
          </a:xfrm>
          <a:noFill/>
          <a:ln/>
        </p:spPr>
        <p:txBody>
          <a:bodyPr/>
          <a:lstStyle/>
          <a:p>
            <a:r>
              <a:rPr lang="en-US" b="1"/>
              <a:t>Sum of subsets</a:t>
            </a:r>
          </a:p>
        </p:txBody>
      </p:sp>
      <p:sp>
        <p:nvSpPr>
          <p:cNvPr id="45059" name="Rectangle 3"/>
          <p:cNvSpPr>
            <a:spLocks noGrp="1" noChangeArrowheads="1"/>
          </p:cNvSpPr>
          <p:nvPr>
            <p:ph type="body" idx="1"/>
          </p:nvPr>
        </p:nvSpPr>
        <p:spPr>
          <a:xfrm>
            <a:off x="685800" y="1676400"/>
            <a:ext cx="7772400" cy="4419600"/>
          </a:xfrm>
          <a:noFill/>
          <a:ln/>
        </p:spPr>
        <p:txBody>
          <a:bodyPr>
            <a:normAutofit fontScale="92500" lnSpcReduction="20000"/>
          </a:bodyPr>
          <a:lstStyle/>
          <a:p>
            <a:r>
              <a:rPr lang="en-US" b="1" dirty="0"/>
              <a:t>We will assume a </a:t>
            </a:r>
            <a:r>
              <a:rPr lang="en-US" b="1" dirty="0">
                <a:solidFill>
                  <a:schemeClr val="accent2"/>
                </a:solidFill>
              </a:rPr>
              <a:t>binary state space tree</a:t>
            </a:r>
            <a:r>
              <a:rPr lang="en-US" b="1" dirty="0"/>
              <a:t>. </a:t>
            </a:r>
            <a:br>
              <a:rPr lang="en-US" b="1" dirty="0"/>
            </a:br>
            <a:endParaRPr lang="en-US" b="1" dirty="0"/>
          </a:p>
          <a:p>
            <a:r>
              <a:rPr lang="en-US" b="1" dirty="0"/>
              <a:t>The nodes at depth 1 are for including (</a:t>
            </a:r>
            <a:r>
              <a:rPr lang="en-US" b="1" dirty="0">
                <a:solidFill>
                  <a:schemeClr val="accent2"/>
                </a:solidFill>
              </a:rPr>
              <a:t>yes, no</a:t>
            </a:r>
            <a:r>
              <a:rPr lang="en-US" b="1" dirty="0"/>
              <a:t>) item 1, the nodes at depth 2 are for item 2, etc. </a:t>
            </a:r>
            <a:br>
              <a:rPr lang="en-US" b="1" dirty="0"/>
            </a:br>
            <a:endParaRPr lang="en-US" b="1" dirty="0"/>
          </a:p>
          <a:p>
            <a:r>
              <a:rPr lang="en-US" b="1" dirty="0"/>
              <a:t>The </a:t>
            </a:r>
            <a:r>
              <a:rPr lang="en-US" b="1" dirty="0">
                <a:solidFill>
                  <a:schemeClr val="accent2"/>
                </a:solidFill>
              </a:rPr>
              <a:t>left branch</a:t>
            </a:r>
            <a:r>
              <a:rPr lang="en-US" b="1" dirty="0"/>
              <a:t> </a:t>
            </a:r>
            <a:r>
              <a:rPr lang="en-US" b="1" dirty="0">
                <a:solidFill>
                  <a:schemeClr val="accent2"/>
                </a:solidFill>
              </a:rPr>
              <a:t>includes</a:t>
            </a:r>
            <a:r>
              <a:rPr lang="en-US" b="1" dirty="0"/>
              <a:t> </a:t>
            </a:r>
            <a:r>
              <a:rPr lang="en-US" b="1" i="1" dirty="0" err="1"/>
              <a:t>w</a:t>
            </a:r>
            <a:r>
              <a:rPr lang="en-US" b="1" i="1" baseline="-25000" dirty="0" err="1"/>
              <a:t>i</a:t>
            </a:r>
            <a:r>
              <a:rPr lang="en-US" b="1" dirty="0"/>
              <a:t>, and the </a:t>
            </a:r>
            <a:r>
              <a:rPr lang="en-US" b="1" dirty="0">
                <a:solidFill>
                  <a:schemeClr val="accent1"/>
                </a:solidFill>
              </a:rPr>
              <a:t>right branch excludes</a:t>
            </a:r>
            <a:r>
              <a:rPr lang="en-US" b="1" dirty="0"/>
              <a:t> </a:t>
            </a:r>
            <a:r>
              <a:rPr lang="en-US" b="1" i="1" dirty="0" err="1"/>
              <a:t>w</a:t>
            </a:r>
            <a:r>
              <a:rPr lang="en-US" b="1" i="1" baseline="-25000" dirty="0" err="1"/>
              <a:t>i</a:t>
            </a:r>
            <a:r>
              <a:rPr lang="en-US" b="1" i="1" dirty="0"/>
              <a:t>.</a:t>
            </a:r>
          </a:p>
          <a:p>
            <a:r>
              <a:rPr lang="en-US" b="1" dirty="0"/>
              <a:t>The nodes contain the </a:t>
            </a:r>
            <a:r>
              <a:rPr lang="en-US" b="1" dirty="0">
                <a:solidFill>
                  <a:schemeClr val="accent2"/>
                </a:solidFill>
              </a:rPr>
              <a:t>sum of the weights</a:t>
            </a:r>
            <a:r>
              <a:rPr lang="en-US" b="1" dirty="0"/>
              <a:t> included so far</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2"/>
          <p:cNvSpPr>
            <a:spLocks noGrp="1"/>
          </p:cNvSpPr>
          <p:nvPr>
            <p:ph type="sldNum" sz="quarter" idx="10"/>
          </p:nvPr>
        </p:nvSpPr>
        <p:spPr/>
        <p:txBody>
          <a:bodyPr/>
          <a:lstStyle/>
          <a:p>
            <a:r>
              <a:rPr lang="en-US"/>
              <a:t>Backtracking </a:t>
            </a:r>
            <a:fld id="{40D69B48-F3FD-4D39-B79D-ED0744F0DAA8}" type="slidenum">
              <a:rPr lang="en-US"/>
              <a:pPr/>
              <a:t>16</a:t>
            </a:fld>
            <a:endParaRPr lang="en-US"/>
          </a:p>
        </p:txBody>
      </p:sp>
      <p:sp>
        <p:nvSpPr>
          <p:cNvPr id="41986" name="Rectangle 2"/>
          <p:cNvSpPr>
            <a:spLocks noGrp="1" noChangeArrowheads="1"/>
          </p:cNvSpPr>
          <p:nvPr>
            <p:ph type="title"/>
          </p:nvPr>
        </p:nvSpPr>
        <p:spPr>
          <a:xfrm>
            <a:off x="685800" y="457200"/>
            <a:ext cx="8077200" cy="1066800"/>
          </a:xfrm>
        </p:spPr>
        <p:txBody>
          <a:bodyPr>
            <a:normAutofit fontScale="90000"/>
          </a:bodyPr>
          <a:lstStyle/>
          <a:p>
            <a:r>
              <a:rPr lang="en-US" sz="2400" b="1"/>
              <a:t>Sum of subset  Problem:</a:t>
            </a:r>
            <a:br>
              <a:rPr lang="en-US" sz="2400" b="1"/>
            </a:br>
            <a:r>
              <a:rPr lang="en-US" sz="2400" b="1"/>
              <a:t> State SpaceTree for 3 items </a:t>
            </a:r>
            <a:br>
              <a:rPr lang="en-US" sz="2400" b="1"/>
            </a:br>
            <a:r>
              <a:rPr lang="en-US" sz="2400" i="1"/>
              <a:t>w</a:t>
            </a:r>
            <a:r>
              <a:rPr lang="en-US" sz="2400" baseline="-25000"/>
              <a:t>1</a:t>
            </a:r>
            <a:r>
              <a:rPr lang="en-US" sz="2400"/>
              <a:t> = 2,   </a:t>
            </a:r>
            <a:r>
              <a:rPr lang="en-US" sz="2400" i="1"/>
              <a:t>w</a:t>
            </a:r>
            <a:r>
              <a:rPr lang="en-US" sz="2400" baseline="-25000"/>
              <a:t>2</a:t>
            </a:r>
            <a:r>
              <a:rPr lang="en-US" sz="2400"/>
              <a:t> = 4,  </a:t>
            </a:r>
            <a:r>
              <a:rPr lang="en-US" sz="2400" i="1"/>
              <a:t>w</a:t>
            </a:r>
            <a:r>
              <a:rPr lang="en-US" sz="2400" baseline="-25000"/>
              <a:t>3</a:t>
            </a:r>
            <a:r>
              <a:rPr lang="en-US" sz="2400"/>
              <a:t> = 6 and </a:t>
            </a:r>
            <a:r>
              <a:rPr lang="en-US" sz="2400" i="1"/>
              <a:t> S</a:t>
            </a:r>
            <a:r>
              <a:rPr lang="en-US" sz="2400"/>
              <a:t> = 6</a:t>
            </a:r>
            <a:endParaRPr lang="en-US"/>
          </a:p>
        </p:txBody>
      </p:sp>
      <p:sp>
        <p:nvSpPr>
          <p:cNvPr id="41987" name="Oval 3"/>
          <p:cNvSpPr>
            <a:spLocks noChangeArrowheads="1"/>
          </p:cNvSpPr>
          <p:nvPr/>
        </p:nvSpPr>
        <p:spPr bwMode="auto">
          <a:xfrm>
            <a:off x="3886200" y="17526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88" name="Oval 4"/>
          <p:cNvSpPr>
            <a:spLocks noChangeArrowheads="1"/>
          </p:cNvSpPr>
          <p:nvPr/>
        </p:nvSpPr>
        <p:spPr bwMode="auto">
          <a:xfrm>
            <a:off x="1981200" y="2667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89" name="Oval 5"/>
          <p:cNvSpPr>
            <a:spLocks noChangeArrowheads="1"/>
          </p:cNvSpPr>
          <p:nvPr/>
        </p:nvSpPr>
        <p:spPr bwMode="auto">
          <a:xfrm>
            <a:off x="6172200" y="2667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0" name="Oval 6"/>
          <p:cNvSpPr>
            <a:spLocks noChangeArrowheads="1"/>
          </p:cNvSpPr>
          <p:nvPr/>
        </p:nvSpPr>
        <p:spPr bwMode="auto">
          <a:xfrm>
            <a:off x="5105400" y="35814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1" name="Oval 7"/>
          <p:cNvSpPr>
            <a:spLocks noChangeArrowheads="1"/>
          </p:cNvSpPr>
          <p:nvPr/>
        </p:nvSpPr>
        <p:spPr bwMode="auto">
          <a:xfrm>
            <a:off x="7239000" y="35814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2" name="Oval 8"/>
          <p:cNvSpPr>
            <a:spLocks noChangeArrowheads="1"/>
          </p:cNvSpPr>
          <p:nvPr/>
        </p:nvSpPr>
        <p:spPr bwMode="auto">
          <a:xfrm>
            <a:off x="1066800" y="36576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3" name="Oval 9"/>
          <p:cNvSpPr>
            <a:spLocks noChangeArrowheads="1"/>
          </p:cNvSpPr>
          <p:nvPr/>
        </p:nvSpPr>
        <p:spPr bwMode="auto">
          <a:xfrm>
            <a:off x="2743200" y="36576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4" name="Oval 10"/>
          <p:cNvSpPr>
            <a:spLocks noChangeArrowheads="1"/>
          </p:cNvSpPr>
          <p:nvPr/>
        </p:nvSpPr>
        <p:spPr bwMode="auto">
          <a:xfrm>
            <a:off x="5334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5" name="Oval 11"/>
          <p:cNvSpPr>
            <a:spLocks noChangeArrowheads="1"/>
          </p:cNvSpPr>
          <p:nvPr/>
        </p:nvSpPr>
        <p:spPr bwMode="auto">
          <a:xfrm>
            <a:off x="13716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6" name="Oval 12"/>
          <p:cNvSpPr>
            <a:spLocks noChangeArrowheads="1"/>
          </p:cNvSpPr>
          <p:nvPr/>
        </p:nvSpPr>
        <p:spPr bwMode="auto">
          <a:xfrm>
            <a:off x="23622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7" name="Oval 13"/>
          <p:cNvSpPr>
            <a:spLocks noChangeArrowheads="1"/>
          </p:cNvSpPr>
          <p:nvPr/>
        </p:nvSpPr>
        <p:spPr bwMode="auto">
          <a:xfrm>
            <a:off x="33528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8" name="Oval 14"/>
          <p:cNvSpPr>
            <a:spLocks noChangeArrowheads="1"/>
          </p:cNvSpPr>
          <p:nvPr/>
        </p:nvSpPr>
        <p:spPr bwMode="auto">
          <a:xfrm>
            <a:off x="45720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1999" name="Oval 15"/>
          <p:cNvSpPr>
            <a:spLocks noChangeArrowheads="1"/>
          </p:cNvSpPr>
          <p:nvPr/>
        </p:nvSpPr>
        <p:spPr bwMode="auto">
          <a:xfrm>
            <a:off x="57150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2000" name="Oval 16"/>
          <p:cNvSpPr>
            <a:spLocks noChangeArrowheads="1"/>
          </p:cNvSpPr>
          <p:nvPr/>
        </p:nvSpPr>
        <p:spPr bwMode="auto">
          <a:xfrm>
            <a:off x="67056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2001" name="Oval 17"/>
          <p:cNvSpPr>
            <a:spLocks noChangeArrowheads="1"/>
          </p:cNvSpPr>
          <p:nvPr/>
        </p:nvSpPr>
        <p:spPr bwMode="auto">
          <a:xfrm>
            <a:off x="7924800" y="4648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42002" name="Line 18"/>
          <p:cNvSpPr>
            <a:spLocks noChangeShapeType="1"/>
          </p:cNvSpPr>
          <p:nvPr/>
        </p:nvSpPr>
        <p:spPr bwMode="auto">
          <a:xfrm flipH="1">
            <a:off x="2590800" y="2133600"/>
            <a:ext cx="1295400" cy="685800"/>
          </a:xfrm>
          <a:prstGeom prst="line">
            <a:avLst/>
          </a:prstGeom>
          <a:noFill/>
          <a:ln w="9525">
            <a:solidFill>
              <a:schemeClr val="tx1"/>
            </a:solidFill>
            <a:round/>
            <a:headEnd/>
            <a:tailEnd/>
          </a:ln>
          <a:effectLst/>
        </p:spPr>
        <p:txBody>
          <a:bodyPr wrap="none" anchor="ctr"/>
          <a:lstStyle/>
          <a:p>
            <a:endParaRPr lang="en-US"/>
          </a:p>
        </p:txBody>
      </p:sp>
      <p:sp>
        <p:nvSpPr>
          <p:cNvPr id="42003" name="Line 19"/>
          <p:cNvSpPr>
            <a:spLocks noChangeShapeType="1"/>
          </p:cNvSpPr>
          <p:nvPr/>
        </p:nvSpPr>
        <p:spPr bwMode="auto">
          <a:xfrm flipH="1">
            <a:off x="1447800" y="3124200"/>
            <a:ext cx="609600" cy="533400"/>
          </a:xfrm>
          <a:prstGeom prst="line">
            <a:avLst/>
          </a:prstGeom>
          <a:noFill/>
          <a:ln w="9525">
            <a:solidFill>
              <a:schemeClr val="tx1"/>
            </a:solidFill>
            <a:round/>
            <a:headEnd/>
            <a:tailEnd/>
          </a:ln>
          <a:effectLst/>
        </p:spPr>
        <p:txBody>
          <a:bodyPr wrap="none" anchor="ctr"/>
          <a:lstStyle/>
          <a:p>
            <a:endParaRPr lang="en-US"/>
          </a:p>
        </p:txBody>
      </p:sp>
      <p:sp>
        <p:nvSpPr>
          <p:cNvPr id="42004" name="Line 20"/>
          <p:cNvSpPr>
            <a:spLocks noChangeShapeType="1"/>
          </p:cNvSpPr>
          <p:nvPr/>
        </p:nvSpPr>
        <p:spPr bwMode="auto">
          <a:xfrm>
            <a:off x="2590800" y="3200400"/>
            <a:ext cx="381000" cy="457200"/>
          </a:xfrm>
          <a:prstGeom prst="line">
            <a:avLst/>
          </a:prstGeom>
          <a:noFill/>
          <a:ln w="9525">
            <a:solidFill>
              <a:schemeClr val="tx1"/>
            </a:solidFill>
            <a:round/>
            <a:headEnd/>
            <a:tailEnd/>
          </a:ln>
          <a:effectLst/>
        </p:spPr>
        <p:txBody>
          <a:bodyPr wrap="none" anchor="ctr"/>
          <a:lstStyle/>
          <a:p>
            <a:endParaRPr lang="en-US"/>
          </a:p>
        </p:txBody>
      </p:sp>
      <p:sp>
        <p:nvSpPr>
          <p:cNvPr id="42005" name="Line 21"/>
          <p:cNvSpPr>
            <a:spLocks noChangeShapeType="1"/>
          </p:cNvSpPr>
          <p:nvPr/>
        </p:nvSpPr>
        <p:spPr bwMode="auto">
          <a:xfrm>
            <a:off x="4572000" y="2133600"/>
            <a:ext cx="1676400" cy="762000"/>
          </a:xfrm>
          <a:prstGeom prst="line">
            <a:avLst/>
          </a:prstGeom>
          <a:noFill/>
          <a:ln w="9525">
            <a:solidFill>
              <a:schemeClr val="tx1"/>
            </a:solidFill>
            <a:round/>
            <a:headEnd/>
            <a:tailEnd/>
          </a:ln>
          <a:effectLst/>
        </p:spPr>
        <p:txBody>
          <a:bodyPr wrap="none" anchor="ctr"/>
          <a:lstStyle/>
          <a:p>
            <a:endParaRPr lang="en-US"/>
          </a:p>
        </p:txBody>
      </p:sp>
      <p:sp>
        <p:nvSpPr>
          <p:cNvPr id="42006" name="Text Box 22"/>
          <p:cNvSpPr txBox="1">
            <a:spLocks noChangeArrowheads="1"/>
          </p:cNvSpPr>
          <p:nvPr/>
        </p:nvSpPr>
        <p:spPr bwMode="auto">
          <a:xfrm>
            <a:off x="152400" y="2757488"/>
            <a:ext cx="319088" cy="366712"/>
          </a:xfrm>
          <a:prstGeom prst="rect">
            <a:avLst/>
          </a:prstGeom>
          <a:noFill/>
          <a:ln w="9525">
            <a:noFill/>
            <a:miter lim="800000"/>
            <a:headEnd/>
            <a:tailEnd/>
          </a:ln>
          <a:effectLst/>
        </p:spPr>
        <p:txBody>
          <a:bodyPr wrap="none">
            <a:spAutoFit/>
          </a:bodyPr>
          <a:lstStyle/>
          <a:p>
            <a:r>
              <a:rPr lang="en-US" sz="1800" i="1">
                <a:latin typeface="Arial" pitchFamily="34" charset="0"/>
              </a:rPr>
              <a:t>i</a:t>
            </a:r>
            <a:r>
              <a:rPr lang="en-US" sz="1800" baseline="-25000">
                <a:latin typeface="Arial" pitchFamily="34" charset="0"/>
              </a:rPr>
              <a:t>1</a:t>
            </a:r>
            <a:endParaRPr lang="en-US" sz="1800" i="1">
              <a:latin typeface="Arial" pitchFamily="34" charset="0"/>
            </a:endParaRPr>
          </a:p>
        </p:txBody>
      </p:sp>
      <p:sp>
        <p:nvSpPr>
          <p:cNvPr id="42007" name="Text Box 23"/>
          <p:cNvSpPr txBox="1">
            <a:spLocks noChangeArrowheads="1"/>
          </p:cNvSpPr>
          <p:nvPr/>
        </p:nvSpPr>
        <p:spPr bwMode="auto">
          <a:xfrm>
            <a:off x="152400" y="3748088"/>
            <a:ext cx="319088" cy="366712"/>
          </a:xfrm>
          <a:prstGeom prst="rect">
            <a:avLst/>
          </a:prstGeom>
          <a:noFill/>
          <a:ln w="9525">
            <a:noFill/>
            <a:miter lim="800000"/>
            <a:headEnd/>
            <a:tailEnd/>
          </a:ln>
          <a:effectLst/>
        </p:spPr>
        <p:txBody>
          <a:bodyPr wrap="none">
            <a:spAutoFit/>
          </a:bodyPr>
          <a:lstStyle/>
          <a:p>
            <a:r>
              <a:rPr lang="en-US" sz="1800" i="1">
                <a:latin typeface="Arial" pitchFamily="34" charset="0"/>
              </a:rPr>
              <a:t>i</a:t>
            </a:r>
            <a:r>
              <a:rPr lang="en-US" sz="1800" baseline="-25000">
                <a:latin typeface="Arial" pitchFamily="34" charset="0"/>
              </a:rPr>
              <a:t>2</a:t>
            </a:r>
            <a:endParaRPr lang="en-US" sz="1800" i="1">
              <a:latin typeface="Arial" pitchFamily="34" charset="0"/>
            </a:endParaRPr>
          </a:p>
        </p:txBody>
      </p:sp>
      <p:sp>
        <p:nvSpPr>
          <p:cNvPr id="42008" name="Text Box 24"/>
          <p:cNvSpPr txBox="1">
            <a:spLocks noChangeArrowheads="1"/>
          </p:cNvSpPr>
          <p:nvPr/>
        </p:nvSpPr>
        <p:spPr bwMode="auto">
          <a:xfrm>
            <a:off x="138113" y="4738688"/>
            <a:ext cx="319087" cy="366712"/>
          </a:xfrm>
          <a:prstGeom prst="rect">
            <a:avLst/>
          </a:prstGeom>
          <a:noFill/>
          <a:ln w="9525">
            <a:noFill/>
            <a:miter lim="800000"/>
            <a:headEnd/>
            <a:tailEnd/>
          </a:ln>
          <a:effectLst/>
        </p:spPr>
        <p:txBody>
          <a:bodyPr wrap="none">
            <a:spAutoFit/>
          </a:bodyPr>
          <a:lstStyle/>
          <a:p>
            <a:r>
              <a:rPr lang="en-US" sz="1800" i="1">
                <a:latin typeface="Arial" pitchFamily="34" charset="0"/>
              </a:rPr>
              <a:t>i</a:t>
            </a:r>
            <a:r>
              <a:rPr lang="en-US" sz="1800" baseline="-25000">
                <a:latin typeface="Arial" pitchFamily="34" charset="0"/>
              </a:rPr>
              <a:t>3</a:t>
            </a:r>
            <a:endParaRPr lang="en-US" sz="1800" i="1">
              <a:latin typeface="Arial" pitchFamily="34" charset="0"/>
            </a:endParaRPr>
          </a:p>
        </p:txBody>
      </p:sp>
      <p:sp>
        <p:nvSpPr>
          <p:cNvPr id="42009" name="Line 25"/>
          <p:cNvSpPr>
            <a:spLocks noChangeShapeType="1"/>
          </p:cNvSpPr>
          <p:nvPr/>
        </p:nvSpPr>
        <p:spPr bwMode="auto">
          <a:xfrm flipH="1">
            <a:off x="914400" y="4191000"/>
            <a:ext cx="304800" cy="457200"/>
          </a:xfrm>
          <a:prstGeom prst="line">
            <a:avLst/>
          </a:prstGeom>
          <a:noFill/>
          <a:ln w="9525">
            <a:solidFill>
              <a:schemeClr val="tx1"/>
            </a:solidFill>
            <a:round/>
            <a:headEnd/>
            <a:tailEnd/>
          </a:ln>
          <a:effectLst/>
        </p:spPr>
        <p:txBody>
          <a:bodyPr wrap="none" anchor="ctr"/>
          <a:lstStyle/>
          <a:p>
            <a:endParaRPr lang="en-US"/>
          </a:p>
        </p:txBody>
      </p:sp>
      <p:sp>
        <p:nvSpPr>
          <p:cNvPr id="42010" name="Line 26"/>
          <p:cNvSpPr>
            <a:spLocks noChangeShapeType="1"/>
          </p:cNvSpPr>
          <p:nvPr/>
        </p:nvSpPr>
        <p:spPr bwMode="auto">
          <a:xfrm>
            <a:off x="1600200" y="4191000"/>
            <a:ext cx="152400" cy="457200"/>
          </a:xfrm>
          <a:prstGeom prst="line">
            <a:avLst/>
          </a:prstGeom>
          <a:noFill/>
          <a:ln w="9525">
            <a:solidFill>
              <a:schemeClr val="tx1"/>
            </a:solidFill>
            <a:round/>
            <a:headEnd/>
            <a:tailEnd/>
          </a:ln>
          <a:effectLst/>
        </p:spPr>
        <p:txBody>
          <a:bodyPr wrap="none" anchor="ctr"/>
          <a:lstStyle/>
          <a:p>
            <a:endParaRPr lang="en-US"/>
          </a:p>
        </p:txBody>
      </p:sp>
      <p:sp>
        <p:nvSpPr>
          <p:cNvPr id="42011" name="Line 27"/>
          <p:cNvSpPr>
            <a:spLocks noChangeShapeType="1"/>
          </p:cNvSpPr>
          <p:nvPr/>
        </p:nvSpPr>
        <p:spPr bwMode="auto">
          <a:xfrm flipH="1">
            <a:off x="2667000" y="4267200"/>
            <a:ext cx="228600" cy="381000"/>
          </a:xfrm>
          <a:prstGeom prst="line">
            <a:avLst/>
          </a:prstGeom>
          <a:noFill/>
          <a:ln w="9525">
            <a:solidFill>
              <a:schemeClr val="tx1"/>
            </a:solidFill>
            <a:round/>
            <a:headEnd/>
            <a:tailEnd/>
          </a:ln>
          <a:effectLst/>
        </p:spPr>
        <p:txBody>
          <a:bodyPr wrap="none" anchor="ctr"/>
          <a:lstStyle/>
          <a:p>
            <a:endParaRPr lang="en-US"/>
          </a:p>
        </p:txBody>
      </p:sp>
      <p:sp>
        <p:nvSpPr>
          <p:cNvPr id="42012" name="Line 28"/>
          <p:cNvSpPr>
            <a:spLocks noChangeShapeType="1"/>
          </p:cNvSpPr>
          <p:nvPr/>
        </p:nvSpPr>
        <p:spPr bwMode="auto">
          <a:xfrm>
            <a:off x="3276600" y="4191000"/>
            <a:ext cx="381000" cy="457200"/>
          </a:xfrm>
          <a:prstGeom prst="line">
            <a:avLst/>
          </a:prstGeom>
          <a:noFill/>
          <a:ln w="9525">
            <a:solidFill>
              <a:schemeClr val="tx1"/>
            </a:solidFill>
            <a:round/>
            <a:headEnd/>
            <a:tailEnd/>
          </a:ln>
          <a:effectLst/>
        </p:spPr>
        <p:txBody>
          <a:bodyPr wrap="none" anchor="ctr"/>
          <a:lstStyle/>
          <a:p>
            <a:endParaRPr lang="en-US"/>
          </a:p>
        </p:txBody>
      </p:sp>
      <p:sp>
        <p:nvSpPr>
          <p:cNvPr id="42013" name="Text Box 29"/>
          <p:cNvSpPr txBox="1">
            <a:spLocks noChangeArrowheads="1"/>
          </p:cNvSpPr>
          <p:nvPr/>
        </p:nvSpPr>
        <p:spPr bwMode="auto">
          <a:xfrm>
            <a:off x="2971800" y="2224088"/>
            <a:ext cx="539750" cy="366712"/>
          </a:xfrm>
          <a:prstGeom prst="rect">
            <a:avLst/>
          </a:prstGeom>
          <a:noFill/>
          <a:ln w="9525">
            <a:noFill/>
            <a:miter lim="800000"/>
            <a:headEnd/>
            <a:tailEnd/>
          </a:ln>
          <a:effectLst/>
        </p:spPr>
        <p:txBody>
          <a:bodyPr wrap="none">
            <a:spAutoFit/>
          </a:bodyPr>
          <a:lstStyle/>
          <a:p>
            <a:r>
              <a:rPr lang="en-US" sz="1800">
                <a:latin typeface="Arial" pitchFamily="34" charset="0"/>
              </a:rPr>
              <a:t>yes</a:t>
            </a:r>
          </a:p>
        </p:txBody>
      </p:sp>
      <p:sp>
        <p:nvSpPr>
          <p:cNvPr id="42014" name="Text Box 30"/>
          <p:cNvSpPr txBox="1">
            <a:spLocks noChangeArrowheads="1"/>
          </p:cNvSpPr>
          <p:nvPr/>
        </p:nvSpPr>
        <p:spPr bwMode="auto">
          <a:xfrm>
            <a:off x="5241925" y="2246313"/>
            <a:ext cx="438150" cy="366712"/>
          </a:xfrm>
          <a:prstGeom prst="rect">
            <a:avLst/>
          </a:prstGeom>
          <a:noFill/>
          <a:ln w="9525">
            <a:noFill/>
            <a:miter lim="800000"/>
            <a:headEnd/>
            <a:tailEnd/>
          </a:ln>
          <a:effectLst/>
        </p:spPr>
        <p:txBody>
          <a:bodyPr wrap="none">
            <a:spAutoFit/>
          </a:bodyPr>
          <a:lstStyle/>
          <a:p>
            <a:r>
              <a:rPr lang="en-US" sz="1800">
                <a:latin typeface="Arial" pitchFamily="34" charset="0"/>
              </a:rPr>
              <a:t>no</a:t>
            </a:r>
          </a:p>
        </p:txBody>
      </p:sp>
      <p:sp>
        <p:nvSpPr>
          <p:cNvPr id="42015" name="Line 31"/>
          <p:cNvSpPr>
            <a:spLocks noChangeShapeType="1"/>
          </p:cNvSpPr>
          <p:nvPr/>
        </p:nvSpPr>
        <p:spPr bwMode="auto">
          <a:xfrm flipH="1">
            <a:off x="5638800" y="3124200"/>
            <a:ext cx="609600" cy="533400"/>
          </a:xfrm>
          <a:prstGeom prst="line">
            <a:avLst/>
          </a:prstGeom>
          <a:noFill/>
          <a:ln w="9525">
            <a:solidFill>
              <a:schemeClr val="tx1"/>
            </a:solidFill>
            <a:round/>
            <a:headEnd/>
            <a:tailEnd/>
          </a:ln>
          <a:effectLst/>
        </p:spPr>
        <p:txBody>
          <a:bodyPr wrap="none" anchor="ctr"/>
          <a:lstStyle/>
          <a:p>
            <a:endParaRPr lang="en-US"/>
          </a:p>
        </p:txBody>
      </p:sp>
      <p:sp>
        <p:nvSpPr>
          <p:cNvPr id="42016" name="Line 32"/>
          <p:cNvSpPr>
            <a:spLocks noChangeShapeType="1"/>
          </p:cNvSpPr>
          <p:nvPr/>
        </p:nvSpPr>
        <p:spPr bwMode="auto">
          <a:xfrm>
            <a:off x="6858000" y="3124200"/>
            <a:ext cx="533400" cy="533400"/>
          </a:xfrm>
          <a:prstGeom prst="line">
            <a:avLst/>
          </a:prstGeom>
          <a:noFill/>
          <a:ln w="9525">
            <a:solidFill>
              <a:schemeClr val="tx1"/>
            </a:solidFill>
            <a:round/>
            <a:headEnd/>
            <a:tailEnd/>
          </a:ln>
          <a:effectLst/>
        </p:spPr>
        <p:txBody>
          <a:bodyPr wrap="none" anchor="ctr"/>
          <a:lstStyle/>
          <a:p>
            <a:endParaRPr lang="en-US"/>
          </a:p>
        </p:txBody>
      </p:sp>
      <p:sp>
        <p:nvSpPr>
          <p:cNvPr id="42017" name="Line 33"/>
          <p:cNvSpPr>
            <a:spLocks noChangeShapeType="1"/>
          </p:cNvSpPr>
          <p:nvPr/>
        </p:nvSpPr>
        <p:spPr bwMode="auto">
          <a:xfrm flipH="1">
            <a:off x="5029200" y="4191000"/>
            <a:ext cx="228600" cy="533400"/>
          </a:xfrm>
          <a:prstGeom prst="line">
            <a:avLst/>
          </a:prstGeom>
          <a:noFill/>
          <a:ln w="9525">
            <a:solidFill>
              <a:schemeClr val="tx1"/>
            </a:solidFill>
            <a:round/>
            <a:headEnd/>
            <a:tailEnd/>
          </a:ln>
          <a:effectLst/>
        </p:spPr>
        <p:txBody>
          <a:bodyPr wrap="none" anchor="ctr"/>
          <a:lstStyle/>
          <a:p>
            <a:endParaRPr lang="en-US"/>
          </a:p>
        </p:txBody>
      </p:sp>
      <p:sp>
        <p:nvSpPr>
          <p:cNvPr id="42018" name="Line 34"/>
          <p:cNvSpPr>
            <a:spLocks noChangeShapeType="1"/>
          </p:cNvSpPr>
          <p:nvPr/>
        </p:nvSpPr>
        <p:spPr bwMode="auto">
          <a:xfrm>
            <a:off x="5715000" y="4114800"/>
            <a:ext cx="228600" cy="609600"/>
          </a:xfrm>
          <a:prstGeom prst="line">
            <a:avLst/>
          </a:prstGeom>
          <a:noFill/>
          <a:ln w="9525">
            <a:solidFill>
              <a:schemeClr val="tx1"/>
            </a:solidFill>
            <a:round/>
            <a:headEnd/>
            <a:tailEnd/>
          </a:ln>
          <a:effectLst/>
        </p:spPr>
        <p:txBody>
          <a:bodyPr wrap="none" anchor="ctr"/>
          <a:lstStyle/>
          <a:p>
            <a:endParaRPr lang="en-US"/>
          </a:p>
        </p:txBody>
      </p:sp>
      <p:sp>
        <p:nvSpPr>
          <p:cNvPr id="42019" name="Line 35"/>
          <p:cNvSpPr>
            <a:spLocks noChangeShapeType="1"/>
          </p:cNvSpPr>
          <p:nvPr/>
        </p:nvSpPr>
        <p:spPr bwMode="auto">
          <a:xfrm flipH="1">
            <a:off x="7086600" y="4114800"/>
            <a:ext cx="228600" cy="533400"/>
          </a:xfrm>
          <a:prstGeom prst="line">
            <a:avLst/>
          </a:prstGeom>
          <a:noFill/>
          <a:ln w="9525">
            <a:solidFill>
              <a:schemeClr val="tx1"/>
            </a:solidFill>
            <a:round/>
            <a:headEnd/>
            <a:tailEnd/>
          </a:ln>
          <a:effectLst/>
        </p:spPr>
        <p:txBody>
          <a:bodyPr wrap="none" anchor="ctr"/>
          <a:lstStyle/>
          <a:p>
            <a:endParaRPr lang="en-US"/>
          </a:p>
        </p:txBody>
      </p:sp>
      <p:sp>
        <p:nvSpPr>
          <p:cNvPr id="42020" name="Line 36"/>
          <p:cNvSpPr>
            <a:spLocks noChangeShapeType="1"/>
          </p:cNvSpPr>
          <p:nvPr/>
        </p:nvSpPr>
        <p:spPr bwMode="auto">
          <a:xfrm>
            <a:off x="7848600" y="4114800"/>
            <a:ext cx="304800" cy="533400"/>
          </a:xfrm>
          <a:prstGeom prst="line">
            <a:avLst/>
          </a:prstGeom>
          <a:noFill/>
          <a:ln w="9525">
            <a:solidFill>
              <a:schemeClr val="tx1"/>
            </a:solidFill>
            <a:round/>
            <a:headEnd/>
            <a:tailEnd/>
          </a:ln>
          <a:effectLst/>
        </p:spPr>
        <p:txBody>
          <a:bodyPr wrap="none" anchor="ctr"/>
          <a:lstStyle/>
          <a:p>
            <a:endParaRPr lang="en-US"/>
          </a:p>
        </p:txBody>
      </p:sp>
      <p:sp>
        <p:nvSpPr>
          <p:cNvPr id="42021" name="Text Box 37"/>
          <p:cNvSpPr txBox="1">
            <a:spLocks noChangeArrowheads="1"/>
          </p:cNvSpPr>
          <p:nvPr/>
        </p:nvSpPr>
        <p:spPr bwMode="auto">
          <a:xfrm>
            <a:off x="6394450" y="27574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42022" name="Text Box 38"/>
          <p:cNvSpPr txBox="1">
            <a:spLocks noChangeArrowheads="1"/>
          </p:cNvSpPr>
          <p:nvPr/>
        </p:nvSpPr>
        <p:spPr bwMode="auto">
          <a:xfrm>
            <a:off x="7461250" y="37338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42023" name="Text Box 39"/>
          <p:cNvSpPr txBox="1">
            <a:spLocks noChangeArrowheads="1"/>
          </p:cNvSpPr>
          <p:nvPr/>
        </p:nvSpPr>
        <p:spPr bwMode="auto">
          <a:xfrm>
            <a:off x="8077200" y="47386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42024" name="Text Box 40"/>
          <p:cNvSpPr txBox="1">
            <a:spLocks noChangeArrowheads="1"/>
          </p:cNvSpPr>
          <p:nvPr/>
        </p:nvSpPr>
        <p:spPr bwMode="auto">
          <a:xfrm>
            <a:off x="4108450" y="18430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42025" name="Text Box 41"/>
          <p:cNvSpPr txBox="1">
            <a:spLocks noChangeArrowheads="1"/>
          </p:cNvSpPr>
          <p:nvPr/>
        </p:nvSpPr>
        <p:spPr bwMode="auto">
          <a:xfrm>
            <a:off x="2133600" y="27574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2</a:t>
            </a:r>
          </a:p>
        </p:txBody>
      </p:sp>
      <p:sp>
        <p:nvSpPr>
          <p:cNvPr id="42026" name="Text Box 42"/>
          <p:cNvSpPr txBox="1">
            <a:spLocks noChangeArrowheads="1"/>
          </p:cNvSpPr>
          <p:nvPr/>
        </p:nvSpPr>
        <p:spPr bwMode="auto">
          <a:xfrm>
            <a:off x="2932113" y="37480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2</a:t>
            </a:r>
          </a:p>
        </p:txBody>
      </p:sp>
      <p:sp>
        <p:nvSpPr>
          <p:cNvPr id="42027" name="Text Box 43"/>
          <p:cNvSpPr txBox="1">
            <a:spLocks noChangeArrowheads="1"/>
          </p:cNvSpPr>
          <p:nvPr/>
        </p:nvSpPr>
        <p:spPr bwMode="auto">
          <a:xfrm>
            <a:off x="3581400" y="47244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2</a:t>
            </a:r>
          </a:p>
        </p:txBody>
      </p:sp>
      <p:sp>
        <p:nvSpPr>
          <p:cNvPr id="42028" name="Text Box 44"/>
          <p:cNvSpPr txBox="1">
            <a:spLocks noChangeArrowheads="1"/>
          </p:cNvSpPr>
          <p:nvPr/>
        </p:nvSpPr>
        <p:spPr bwMode="auto">
          <a:xfrm>
            <a:off x="1219200" y="37338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6</a:t>
            </a:r>
          </a:p>
        </p:txBody>
      </p:sp>
      <p:sp>
        <p:nvSpPr>
          <p:cNvPr id="42029" name="Text Box 45"/>
          <p:cNvSpPr txBox="1">
            <a:spLocks noChangeArrowheads="1"/>
          </p:cNvSpPr>
          <p:nvPr/>
        </p:nvSpPr>
        <p:spPr bwMode="auto">
          <a:xfrm>
            <a:off x="1524000" y="47386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6</a:t>
            </a:r>
          </a:p>
        </p:txBody>
      </p:sp>
      <p:sp>
        <p:nvSpPr>
          <p:cNvPr id="42030" name="Text Box 46"/>
          <p:cNvSpPr txBox="1">
            <a:spLocks noChangeArrowheads="1"/>
          </p:cNvSpPr>
          <p:nvPr/>
        </p:nvSpPr>
        <p:spPr bwMode="auto">
          <a:xfrm>
            <a:off x="609600" y="4800600"/>
            <a:ext cx="438150" cy="366713"/>
          </a:xfrm>
          <a:prstGeom prst="rect">
            <a:avLst/>
          </a:prstGeom>
          <a:noFill/>
          <a:ln w="9525">
            <a:noFill/>
            <a:miter lim="800000"/>
            <a:headEnd/>
            <a:tailEnd/>
          </a:ln>
          <a:effectLst/>
        </p:spPr>
        <p:txBody>
          <a:bodyPr wrap="none">
            <a:spAutoFit/>
          </a:bodyPr>
          <a:lstStyle/>
          <a:p>
            <a:r>
              <a:rPr lang="en-US" sz="1800">
                <a:latin typeface="Arial" pitchFamily="34" charset="0"/>
              </a:rPr>
              <a:t>12</a:t>
            </a:r>
          </a:p>
        </p:txBody>
      </p:sp>
      <p:sp>
        <p:nvSpPr>
          <p:cNvPr id="42031" name="Text Box 47"/>
          <p:cNvSpPr txBox="1">
            <a:spLocks noChangeArrowheads="1"/>
          </p:cNvSpPr>
          <p:nvPr/>
        </p:nvSpPr>
        <p:spPr bwMode="auto">
          <a:xfrm>
            <a:off x="2438400" y="47244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8</a:t>
            </a:r>
          </a:p>
        </p:txBody>
      </p:sp>
      <p:sp>
        <p:nvSpPr>
          <p:cNvPr id="42032" name="Text Box 48"/>
          <p:cNvSpPr txBox="1">
            <a:spLocks noChangeArrowheads="1"/>
          </p:cNvSpPr>
          <p:nvPr/>
        </p:nvSpPr>
        <p:spPr bwMode="auto">
          <a:xfrm>
            <a:off x="5276850" y="36718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4</a:t>
            </a:r>
          </a:p>
        </p:txBody>
      </p:sp>
      <p:sp>
        <p:nvSpPr>
          <p:cNvPr id="42033" name="Text Box 49"/>
          <p:cNvSpPr txBox="1">
            <a:spLocks noChangeArrowheads="1"/>
          </p:cNvSpPr>
          <p:nvPr/>
        </p:nvSpPr>
        <p:spPr bwMode="auto">
          <a:xfrm>
            <a:off x="5937250" y="48148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4</a:t>
            </a:r>
          </a:p>
        </p:txBody>
      </p:sp>
      <p:sp>
        <p:nvSpPr>
          <p:cNvPr id="42034" name="Text Box 50"/>
          <p:cNvSpPr txBox="1">
            <a:spLocks noChangeArrowheads="1"/>
          </p:cNvSpPr>
          <p:nvPr/>
        </p:nvSpPr>
        <p:spPr bwMode="auto">
          <a:xfrm>
            <a:off x="4724400" y="4738688"/>
            <a:ext cx="438150" cy="366712"/>
          </a:xfrm>
          <a:prstGeom prst="rect">
            <a:avLst/>
          </a:prstGeom>
          <a:noFill/>
          <a:ln w="9525">
            <a:noFill/>
            <a:miter lim="800000"/>
            <a:headEnd/>
            <a:tailEnd/>
          </a:ln>
          <a:effectLst/>
        </p:spPr>
        <p:txBody>
          <a:bodyPr wrap="none">
            <a:spAutoFit/>
          </a:bodyPr>
          <a:lstStyle/>
          <a:p>
            <a:r>
              <a:rPr lang="en-US" sz="1800">
                <a:latin typeface="Arial" pitchFamily="34" charset="0"/>
              </a:rPr>
              <a:t>10</a:t>
            </a:r>
          </a:p>
        </p:txBody>
      </p:sp>
      <p:sp>
        <p:nvSpPr>
          <p:cNvPr id="42035" name="Text Box 51"/>
          <p:cNvSpPr txBox="1">
            <a:spLocks noChangeArrowheads="1"/>
          </p:cNvSpPr>
          <p:nvPr/>
        </p:nvSpPr>
        <p:spPr bwMode="auto">
          <a:xfrm>
            <a:off x="6934200" y="48006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6</a:t>
            </a:r>
          </a:p>
        </p:txBody>
      </p:sp>
      <p:sp>
        <p:nvSpPr>
          <p:cNvPr id="42036" name="Text Box 52"/>
          <p:cNvSpPr txBox="1">
            <a:spLocks noChangeArrowheads="1"/>
          </p:cNvSpPr>
          <p:nvPr/>
        </p:nvSpPr>
        <p:spPr bwMode="auto">
          <a:xfrm>
            <a:off x="1365250" y="3214688"/>
            <a:ext cx="539750" cy="366712"/>
          </a:xfrm>
          <a:prstGeom prst="rect">
            <a:avLst/>
          </a:prstGeom>
          <a:noFill/>
          <a:ln w="9525">
            <a:noFill/>
            <a:miter lim="800000"/>
            <a:headEnd/>
            <a:tailEnd/>
          </a:ln>
          <a:effectLst/>
        </p:spPr>
        <p:txBody>
          <a:bodyPr wrap="none">
            <a:spAutoFit/>
          </a:bodyPr>
          <a:lstStyle/>
          <a:p>
            <a:r>
              <a:rPr lang="en-US" sz="1800">
                <a:latin typeface="Arial" pitchFamily="34" charset="0"/>
              </a:rPr>
              <a:t>yes</a:t>
            </a:r>
          </a:p>
        </p:txBody>
      </p:sp>
      <p:sp>
        <p:nvSpPr>
          <p:cNvPr id="42037" name="Text Box 53"/>
          <p:cNvSpPr txBox="1">
            <a:spLocks noChangeArrowheads="1"/>
          </p:cNvSpPr>
          <p:nvPr/>
        </p:nvSpPr>
        <p:spPr bwMode="auto">
          <a:xfrm>
            <a:off x="762000" y="4191000"/>
            <a:ext cx="539750" cy="366713"/>
          </a:xfrm>
          <a:prstGeom prst="rect">
            <a:avLst/>
          </a:prstGeom>
          <a:noFill/>
          <a:ln w="9525">
            <a:noFill/>
            <a:miter lim="800000"/>
            <a:headEnd/>
            <a:tailEnd/>
          </a:ln>
          <a:effectLst/>
        </p:spPr>
        <p:txBody>
          <a:bodyPr wrap="none">
            <a:spAutoFit/>
          </a:bodyPr>
          <a:lstStyle/>
          <a:p>
            <a:r>
              <a:rPr lang="en-US" sz="1800">
                <a:latin typeface="Arial" pitchFamily="34" charset="0"/>
              </a:rPr>
              <a:t>yes</a:t>
            </a:r>
          </a:p>
        </p:txBody>
      </p:sp>
      <p:sp>
        <p:nvSpPr>
          <p:cNvPr id="42038" name="Text Box 54"/>
          <p:cNvSpPr txBox="1">
            <a:spLocks noChangeArrowheads="1"/>
          </p:cNvSpPr>
          <p:nvPr/>
        </p:nvSpPr>
        <p:spPr bwMode="auto">
          <a:xfrm>
            <a:off x="2667000" y="3138488"/>
            <a:ext cx="438150" cy="366712"/>
          </a:xfrm>
          <a:prstGeom prst="rect">
            <a:avLst/>
          </a:prstGeom>
          <a:noFill/>
          <a:ln w="9525">
            <a:noFill/>
            <a:miter lim="800000"/>
            <a:headEnd/>
            <a:tailEnd/>
          </a:ln>
          <a:effectLst/>
        </p:spPr>
        <p:txBody>
          <a:bodyPr wrap="none">
            <a:spAutoFit/>
          </a:bodyPr>
          <a:lstStyle/>
          <a:p>
            <a:r>
              <a:rPr lang="en-US" sz="1800">
                <a:latin typeface="Arial" pitchFamily="34" charset="0"/>
              </a:rPr>
              <a:t>no</a:t>
            </a:r>
          </a:p>
        </p:txBody>
      </p:sp>
      <p:sp>
        <p:nvSpPr>
          <p:cNvPr id="42039" name="Text Box 55"/>
          <p:cNvSpPr txBox="1">
            <a:spLocks noChangeArrowheads="1"/>
          </p:cNvSpPr>
          <p:nvPr/>
        </p:nvSpPr>
        <p:spPr bwMode="auto">
          <a:xfrm>
            <a:off x="3371850" y="4205288"/>
            <a:ext cx="438150" cy="366712"/>
          </a:xfrm>
          <a:prstGeom prst="rect">
            <a:avLst/>
          </a:prstGeom>
          <a:noFill/>
          <a:ln w="9525">
            <a:noFill/>
            <a:miter lim="800000"/>
            <a:headEnd/>
            <a:tailEnd/>
          </a:ln>
          <a:effectLst/>
        </p:spPr>
        <p:txBody>
          <a:bodyPr wrap="none">
            <a:spAutoFit/>
          </a:bodyPr>
          <a:lstStyle/>
          <a:p>
            <a:r>
              <a:rPr lang="en-US" sz="1800">
                <a:latin typeface="Arial" pitchFamily="34" charset="0"/>
              </a:rPr>
              <a:t>no</a:t>
            </a:r>
          </a:p>
        </p:txBody>
      </p:sp>
      <p:sp>
        <p:nvSpPr>
          <p:cNvPr id="42040" name="Text Box 56"/>
          <p:cNvSpPr txBox="1">
            <a:spLocks noChangeArrowheads="1"/>
          </p:cNvSpPr>
          <p:nvPr/>
        </p:nvSpPr>
        <p:spPr bwMode="auto">
          <a:xfrm>
            <a:off x="7029450" y="3124200"/>
            <a:ext cx="438150" cy="366713"/>
          </a:xfrm>
          <a:prstGeom prst="rect">
            <a:avLst/>
          </a:prstGeom>
          <a:noFill/>
          <a:ln w="9525">
            <a:noFill/>
            <a:miter lim="800000"/>
            <a:headEnd/>
            <a:tailEnd/>
          </a:ln>
          <a:effectLst/>
        </p:spPr>
        <p:txBody>
          <a:bodyPr wrap="none">
            <a:spAutoFit/>
          </a:bodyPr>
          <a:lstStyle/>
          <a:p>
            <a:r>
              <a:rPr lang="en-US" sz="1800">
                <a:latin typeface="Arial" pitchFamily="34" charset="0"/>
              </a:rPr>
              <a:t>no</a:t>
            </a:r>
          </a:p>
        </p:txBody>
      </p:sp>
      <p:sp>
        <p:nvSpPr>
          <p:cNvPr id="42041" name="Text Box 57"/>
          <p:cNvSpPr txBox="1">
            <a:spLocks noChangeArrowheads="1"/>
          </p:cNvSpPr>
          <p:nvPr/>
        </p:nvSpPr>
        <p:spPr bwMode="auto">
          <a:xfrm>
            <a:off x="7924800" y="4129088"/>
            <a:ext cx="438150" cy="366712"/>
          </a:xfrm>
          <a:prstGeom prst="rect">
            <a:avLst/>
          </a:prstGeom>
          <a:noFill/>
          <a:ln w="9525">
            <a:noFill/>
            <a:miter lim="800000"/>
            <a:headEnd/>
            <a:tailEnd/>
          </a:ln>
          <a:effectLst/>
        </p:spPr>
        <p:txBody>
          <a:bodyPr wrap="none">
            <a:spAutoFit/>
          </a:bodyPr>
          <a:lstStyle/>
          <a:p>
            <a:r>
              <a:rPr lang="en-US" sz="1800">
                <a:latin typeface="Arial" pitchFamily="34" charset="0"/>
              </a:rPr>
              <a:t>no</a:t>
            </a:r>
          </a:p>
        </p:txBody>
      </p:sp>
      <p:sp>
        <p:nvSpPr>
          <p:cNvPr id="42042" name="Text Box 58"/>
          <p:cNvSpPr txBox="1">
            <a:spLocks noChangeArrowheads="1"/>
          </p:cNvSpPr>
          <p:nvPr/>
        </p:nvSpPr>
        <p:spPr bwMode="auto">
          <a:xfrm>
            <a:off x="5715000" y="4114800"/>
            <a:ext cx="438150" cy="366713"/>
          </a:xfrm>
          <a:prstGeom prst="rect">
            <a:avLst/>
          </a:prstGeom>
          <a:noFill/>
          <a:ln w="9525">
            <a:noFill/>
            <a:miter lim="800000"/>
            <a:headEnd/>
            <a:tailEnd/>
          </a:ln>
          <a:effectLst/>
        </p:spPr>
        <p:txBody>
          <a:bodyPr wrap="none">
            <a:spAutoFit/>
          </a:bodyPr>
          <a:lstStyle/>
          <a:p>
            <a:r>
              <a:rPr lang="en-US" sz="1800">
                <a:latin typeface="Arial" pitchFamily="34" charset="0"/>
              </a:rPr>
              <a:t>no</a:t>
            </a:r>
          </a:p>
        </p:txBody>
      </p:sp>
      <p:sp>
        <p:nvSpPr>
          <p:cNvPr id="42043" name="Text Box 59"/>
          <p:cNvSpPr txBox="1">
            <a:spLocks noChangeArrowheads="1"/>
          </p:cNvSpPr>
          <p:nvPr/>
        </p:nvSpPr>
        <p:spPr bwMode="auto">
          <a:xfrm>
            <a:off x="1619250" y="4205288"/>
            <a:ext cx="438150" cy="366712"/>
          </a:xfrm>
          <a:prstGeom prst="rect">
            <a:avLst/>
          </a:prstGeom>
          <a:noFill/>
          <a:ln w="9525">
            <a:noFill/>
            <a:miter lim="800000"/>
            <a:headEnd/>
            <a:tailEnd/>
          </a:ln>
          <a:effectLst/>
        </p:spPr>
        <p:txBody>
          <a:bodyPr wrap="none">
            <a:spAutoFit/>
          </a:bodyPr>
          <a:lstStyle/>
          <a:p>
            <a:r>
              <a:rPr lang="en-US" sz="1800">
                <a:latin typeface="Arial" pitchFamily="34" charset="0"/>
              </a:rPr>
              <a:t>no</a:t>
            </a:r>
          </a:p>
        </p:txBody>
      </p:sp>
      <p:sp>
        <p:nvSpPr>
          <p:cNvPr id="42044" name="Rectangle 60"/>
          <p:cNvSpPr>
            <a:spLocks noChangeArrowheads="1"/>
          </p:cNvSpPr>
          <p:nvPr/>
        </p:nvSpPr>
        <p:spPr bwMode="auto">
          <a:xfrm>
            <a:off x="914400" y="5562600"/>
            <a:ext cx="7239000" cy="533400"/>
          </a:xfrm>
          <a:prstGeom prst="rect">
            <a:avLst/>
          </a:prstGeom>
          <a:noFill/>
          <a:ln w="9525">
            <a:noFill/>
            <a:miter lim="800000"/>
            <a:headEnd/>
            <a:tailEnd/>
          </a:ln>
          <a:effectLst/>
        </p:spPr>
        <p:txBody>
          <a:bodyPr anchor="ctr"/>
          <a:lstStyle/>
          <a:p>
            <a:pPr algn="ctr"/>
            <a:endParaRPr lang="en-US" sz="2800">
              <a:solidFill>
                <a:schemeClr val="tx2"/>
              </a:solidFill>
              <a:latin typeface="Arial" pitchFamily="34" charset="0"/>
            </a:endParaRPr>
          </a:p>
        </p:txBody>
      </p:sp>
      <p:sp>
        <p:nvSpPr>
          <p:cNvPr id="42045" name="Rectangle 61"/>
          <p:cNvSpPr>
            <a:spLocks noChangeArrowheads="1"/>
          </p:cNvSpPr>
          <p:nvPr/>
        </p:nvSpPr>
        <p:spPr bwMode="auto">
          <a:xfrm>
            <a:off x="1371600" y="5486400"/>
            <a:ext cx="6705600" cy="609600"/>
          </a:xfrm>
          <a:prstGeom prst="rect">
            <a:avLst/>
          </a:prstGeom>
          <a:noFill/>
          <a:ln w="9525">
            <a:noFill/>
            <a:miter lim="800000"/>
            <a:headEnd/>
            <a:tailEnd/>
          </a:ln>
          <a:effectLst/>
        </p:spPr>
        <p:txBody>
          <a:bodyPr anchor="ctr"/>
          <a:lstStyle/>
          <a:p>
            <a:r>
              <a:rPr lang="en-US" sz="2000">
                <a:solidFill>
                  <a:schemeClr val="tx2"/>
                </a:solidFill>
                <a:latin typeface="Arial" pitchFamily="34" charset="0"/>
              </a:rPr>
              <a:t>The sum of the included integers is stored at the node.</a:t>
            </a:r>
            <a:endParaRPr lang="en-US" sz="2800">
              <a:solidFill>
                <a:schemeClr val="tx2"/>
              </a:solidFill>
              <a:latin typeface="Arial" pitchFamily="34" charset="0"/>
            </a:endParaRPr>
          </a:p>
        </p:txBody>
      </p:sp>
      <p:sp>
        <p:nvSpPr>
          <p:cNvPr id="42046" name="Text Box 62"/>
          <p:cNvSpPr txBox="1">
            <a:spLocks noChangeArrowheads="1"/>
          </p:cNvSpPr>
          <p:nvPr/>
        </p:nvSpPr>
        <p:spPr bwMode="auto">
          <a:xfrm>
            <a:off x="5556250" y="3124200"/>
            <a:ext cx="539750" cy="366713"/>
          </a:xfrm>
          <a:prstGeom prst="rect">
            <a:avLst/>
          </a:prstGeom>
          <a:noFill/>
          <a:ln w="9525">
            <a:noFill/>
            <a:miter lim="800000"/>
            <a:headEnd/>
            <a:tailEnd/>
          </a:ln>
          <a:effectLst/>
        </p:spPr>
        <p:txBody>
          <a:bodyPr wrap="none">
            <a:spAutoFit/>
          </a:bodyPr>
          <a:lstStyle/>
          <a:p>
            <a:r>
              <a:rPr lang="en-US" sz="1800">
                <a:latin typeface="Arial" pitchFamily="34" charset="0"/>
              </a:rPr>
              <a:t>yes</a:t>
            </a:r>
          </a:p>
        </p:txBody>
      </p:sp>
      <p:sp>
        <p:nvSpPr>
          <p:cNvPr id="42047" name="Text Box 63"/>
          <p:cNvSpPr txBox="1">
            <a:spLocks noChangeArrowheads="1"/>
          </p:cNvSpPr>
          <p:nvPr/>
        </p:nvSpPr>
        <p:spPr bwMode="auto">
          <a:xfrm>
            <a:off x="4794250" y="4129088"/>
            <a:ext cx="539750" cy="366712"/>
          </a:xfrm>
          <a:prstGeom prst="rect">
            <a:avLst/>
          </a:prstGeom>
          <a:noFill/>
          <a:ln w="9525">
            <a:noFill/>
            <a:miter lim="800000"/>
            <a:headEnd/>
            <a:tailEnd/>
          </a:ln>
          <a:effectLst/>
        </p:spPr>
        <p:txBody>
          <a:bodyPr wrap="none">
            <a:spAutoFit/>
          </a:bodyPr>
          <a:lstStyle/>
          <a:p>
            <a:r>
              <a:rPr lang="en-US" sz="1800">
                <a:latin typeface="Arial" pitchFamily="34" charset="0"/>
              </a:rPr>
              <a:t>yes</a:t>
            </a:r>
          </a:p>
        </p:txBody>
      </p:sp>
      <p:sp>
        <p:nvSpPr>
          <p:cNvPr id="42048" name="Text Box 64"/>
          <p:cNvSpPr txBox="1">
            <a:spLocks noChangeArrowheads="1"/>
          </p:cNvSpPr>
          <p:nvPr/>
        </p:nvSpPr>
        <p:spPr bwMode="auto">
          <a:xfrm>
            <a:off x="6775450" y="4191000"/>
            <a:ext cx="539750" cy="366713"/>
          </a:xfrm>
          <a:prstGeom prst="rect">
            <a:avLst/>
          </a:prstGeom>
          <a:noFill/>
          <a:ln w="9525">
            <a:noFill/>
            <a:miter lim="800000"/>
            <a:headEnd/>
            <a:tailEnd/>
          </a:ln>
          <a:effectLst/>
        </p:spPr>
        <p:txBody>
          <a:bodyPr wrap="none">
            <a:spAutoFit/>
          </a:bodyPr>
          <a:lstStyle/>
          <a:p>
            <a:r>
              <a:rPr lang="en-US" sz="1800">
                <a:latin typeface="Arial" pitchFamily="34" charset="0"/>
              </a:rPr>
              <a:t>yes</a:t>
            </a:r>
          </a:p>
        </p:txBody>
      </p:sp>
      <p:sp>
        <p:nvSpPr>
          <p:cNvPr id="42049" name="Text Box 65"/>
          <p:cNvSpPr txBox="1">
            <a:spLocks noChangeArrowheads="1"/>
          </p:cNvSpPr>
          <p:nvPr/>
        </p:nvSpPr>
        <p:spPr bwMode="auto">
          <a:xfrm>
            <a:off x="2438400" y="4191000"/>
            <a:ext cx="539750" cy="366713"/>
          </a:xfrm>
          <a:prstGeom prst="rect">
            <a:avLst/>
          </a:prstGeom>
          <a:noFill/>
          <a:ln w="9525">
            <a:noFill/>
            <a:miter lim="800000"/>
            <a:headEnd/>
            <a:tailEnd/>
          </a:ln>
          <a:effectLst/>
        </p:spPr>
        <p:txBody>
          <a:bodyPr wrap="none">
            <a:spAutoFit/>
          </a:bodyPr>
          <a:lstStyle/>
          <a:p>
            <a:r>
              <a:rPr lang="en-US" sz="1800">
                <a:latin typeface="Arial" pitchFamily="34" charset="0"/>
              </a:rPr>
              <a:t>yes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334024F9-2B35-4467-A48A-34F2E9859F57}" type="slidenum">
              <a:rPr lang="en-US"/>
              <a:pPr/>
              <a:t>17</a:t>
            </a:fld>
            <a:endParaRPr lang="en-US"/>
          </a:p>
        </p:txBody>
      </p:sp>
      <p:sp>
        <p:nvSpPr>
          <p:cNvPr id="14338" name="Rectangle 2"/>
          <p:cNvSpPr>
            <a:spLocks noGrp="1" noChangeArrowheads="1"/>
          </p:cNvSpPr>
          <p:nvPr>
            <p:ph type="title"/>
          </p:nvPr>
        </p:nvSpPr>
        <p:spPr>
          <a:noFill/>
          <a:ln/>
        </p:spPr>
        <p:txBody>
          <a:bodyPr/>
          <a:lstStyle/>
          <a:p>
            <a:r>
              <a:rPr lang="en-US" b="1"/>
              <a:t>A Depth First Search solution</a:t>
            </a:r>
          </a:p>
        </p:txBody>
      </p:sp>
      <p:sp>
        <p:nvSpPr>
          <p:cNvPr id="14339" name="Rectangle 3"/>
          <p:cNvSpPr>
            <a:spLocks noGrp="1" noChangeArrowheads="1"/>
          </p:cNvSpPr>
          <p:nvPr>
            <p:ph type="body" idx="1"/>
          </p:nvPr>
        </p:nvSpPr>
        <p:spPr>
          <a:noFill/>
          <a:ln/>
        </p:spPr>
        <p:txBody>
          <a:bodyPr>
            <a:normAutofit fontScale="92500" lnSpcReduction="10000"/>
          </a:bodyPr>
          <a:lstStyle/>
          <a:p>
            <a:r>
              <a:rPr lang="en-US" b="1"/>
              <a:t>Problems can be solved using depth first search of the (implicit) state space tree. </a:t>
            </a:r>
            <a:br>
              <a:rPr lang="en-US" b="1"/>
            </a:br>
            <a:endParaRPr lang="en-US" b="1"/>
          </a:p>
          <a:p>
            <a:r>
              <a:rPr lang="en-US" b="1"/>
              <a:t>Each node will save its depth and its (possibly partial) current solution</a:t>
            </a:r>
            <a:br>
              <a:rPr lang="en-US" b="1"/>
            </a:br>
            <a:endParaRPr lang="en-US" b="1"/>
          </a:p>
          <a:p>
            <a:r>
              <a:rPr lang="en-US" b="1"/>
              <a:t>DFS can check whether node v is a leaf. </a:t>
            </a:r>
          </a:p>
          <a:p>
            <a:pPr lvl="1"/>
            <a:r>
              <a:rPr lang="en-US" b="1"/>
              <a:t>If it is a leaf then check if the current solution satisfies the constraints</a:t>
            </a:r>
          </a:p>
          <a:p>
            <a:pPr lvl="1"/>
            <a:r>
              <a:rPr lang="en-US" b="1"/>
              <a:t>Code can be added to find the optimal solution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B62B6248-CCF3-46D5-9E73-405D6C63C55C}" type="slidenum">
              <a:rPr lang="en-US"/>
              <a:pPr/>
              <a:t>18</a:t>
            </a:fld>
            <a:endParaRPr lang="en-US"/>
          </a:p>
        </p:txBody>
      </p:sp>
      <p:sp>
        <p:nvSpPr>
          <p:cNvPr id="15362" name="Rectangle 2"/>
          <p:cNvSpPr>
            <a:spLocks noGrp="1" noChangeArrowheads="1"/>
          </p:cNvSpPr>
          <p:nvPr>
            <p:ph type="title"/>
          </p:nvPr>
        </p:nvSpPr>
        <p:spPr>
          <a:noFill/>
          <a:ln/>
        </p:spPr>
        <p:txBody>
          <a:bodyPr/>
          <a:lstStyle/>
          <a:p>
            <a:r>
              <a:rPr lang="en-US" b="1"/>
              <a:t>A DFS solution</a:t>
            </a:r>
          </a:p>
        </p:txBody>
      </p:sp>
      <p:sp>
        <p:nvSpPr>
          <p:cNvPr id="15363" name="Rectangle 3"/>
          <p:cNvSpPr>
            <a:spLocks noGrp="1" noChangeArrowheads="1"/>
          </p:cNvSpPr>
          <p:nvPr>
            <p:ph type="body" idx="1"/>
          </p:nvPr>
        </p:nvSpPr>
        <p:spPr>
          <a:noFill/>
          <a:ln/>
        </p:spPr>
        <p:txBody>
          <a:bodyPr/>
          <a:lstStyle/>
          <a:p>
            <a:r>
              <a:rPr lang="en-US" b="1"/>
              <a:t>Such a DFS algorithm will be very slow. </a:t>
            </a:r>
            <a:br>
              <a:rPr lang="en-US" b="1"/>
            </a:br>
            <a:endParaRPr lang="en-US" b="1"/>
          </a:p>
          <a:p>
            <a:r>
              <a:rPr lang="en-US" b="1"/>
              <a:t>It does not check for every </a:t>
            </a:r>
            <a:r>
              <a:rPr lang="en-US" b="1">
                <a:solidFill>
                  <a:schemeClr val="accent2"/>
                </a:solidFill>
              </a:rPr>
              <a:t>solution state</a:t>
            </a:r>
            <a:r>
              <a:rPr lang="en-US" b="1"/>
              <a:t> (</a:t>
            </a:r>
            <a:r>
              <a:rPr lang="en-US" b="1">
                <a:solidFill>
                  <a:schemeClr val="accent2"/>
                </a:solidFill>
              </a:rPr>
              <a:t>node</a:t>
            </a:r>
            <a:r>
              <a:rPr lang="en-US" b="1"/>
              <a:t>) whether a solution has been reached, or whether a </a:t>
            </a:r>
            <a:r>
              <a:rPr lang="en-US" b="1" i="1"/>
              <a:t>partial</a:t>
            </a:r>
            <a:r>
              <a:rPr lang="en-US" b="1"/>
              <a:t> solution can lead to a </a:t>
            </a:r>
            <a:r>
              <a:rPr lang="en-US" b="1" i="1"/>
              <a:t>feasible</a:t>
            </a:r>
            <a:r>
              <a:rPr lang="en-US" b="1"/>
              <a:t> solution </a:t>
            </a:r>
          </a:p>
          <a:p>
            <a:endParaRPr lang="en-US" b="1"/>
          </a:p>
          <a:p>
            <a:r>
              <a:rPr lang="en-US" b="1"/>
              <a:t>Is there a more efficient solution?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C51AB8C0-A8CF-41CB-BD95-A9588ADF0968}" type="slidenum">
              <a:rPr lang="en-US"/>
              <a:pPr/>
              <a:t>19</a:t>
            </a:fld>
            <a:endParaRPr lang="en-US"/>
          </a:p>
        </p:txBody>
      </p:sp>
      <p:sp>
        <p:nvSpPr>
          <p:cNvPr id="18434" name="Rectangle 2"/>
          <p:cNvSpPr>
            <a:spLocks noGrp="1" noChangeArrowheads="1"/>
          </p:cNvSpPr>
          <p:nvPr>
            <p:ph type="title"/>
          </p:nvPr>
        </p:nvSpPr>
        <p:spPr>
          <a:noFill/>
          <a:ln/>
        </p:spPr>
        <p:txBody>
          <a:bodyPr/>
          <a:lstStyle/>
          <a:p>
            <a:r>
              <a:rPr lang="en-US" b="1"/>
              <a:t>Backtracking</a:t>
            </a:r>
          </a:p>
        </p:txBody>
      </p:sp>
      <p:sp>
        <p:nvSpPr>
          <p:cNvPr id="18435" name="Rectangle 3"/>
          <p:cNvSpPr>
            <a:spLocks noGrp="1" noChangeArrowheads="1"/>
          </p:cNvSpPr>
          <p:nvPr>
            <p:ph type="body" idx="1"/>
          </p:nvPr>
        </p:nvSpPr>
        <p:spPr>
          <a:xfrm>
            <a:off x="685800" y="1905000"/>
            <a:ext cx="7772400" cy="4191000"/>
          </a:xfrm>
          <a:noFill/>
          <a:ln/>
        </p:spPr>
        <p:txBody>
          <a:bodyPr>
            <a:normAutofit lnSpcReduction="10000"/>
          </a:bodyPr>
          <a:lstStyle/>
          <a:p>
            <a:r>
              <a:rPr lang="en-US" b="1">
                <a:latin typeface="Arial Black" pitchFamily="34" charset="0"/>
              </a:rPr>
              <a:t>Definition</a:t>
            </a:r>
            <a:r>
              <a:rPr lang="en-US" b="1"/>
              <a:t>: We call a node </a:t>
            </a:r>
            <a:r>
              <a:rPr lang="en-US" b="1" i="1">
                <a:solidFill>
                  <a:schemeClr val="accent2"/>
                </a:solidFill>
              </a:rPr>
              <a:t>nonpromising</a:t>
            </a:r>
            <a:r>
              <a:rPr lang="en-US" b="1"/>
              <a:t>  if it cannot lead to a feasible (or optimal) solution, otherwise it is </a:t>
            </a:r>
            <a:r>
              <a:rPr lang="en-US" b="1" i="1">
                <a:solidFill>
                  <a:schemeClr val="accent2"/>
                </a:solidFill>
              </a:rPr>
              <a:t>promising</a:t>
            </a:r>
            <a:r>
              <a:rPr lang="en-US" b="1" i="1"/>
              <a:t/>
            </a:r>
            <a:br>
              <a:rPr lang="en-US" b="1" i="1"/>
            </a:br>
            <a:endParaRPr lang="en-US" b="1"/>
          </a:p>
          <a:p>
            <a:r>
              <a:rPr lang="en-US">
                <a:latin typeface="Arial Black" pitchFamily="34" charset="0"/>
              </a:rPr>
              <a:t>Main idea</a:t>
            </a:r>
            <a:r>
              <a:rPr lang="en-US" b="1"/>
              <a:t>: Backtracking consists of doing a DFS of the state space tree, checking whether each node is promising and if the node is nonpromising backtracking to the node’s parent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04C4219-E5D8-47F9-86EE-155A56700334}" type="slidenum">
              <a:rPr lang="ar-SA"/>
              <a:pPr/>
              <a:t>2</a:t>
            </a:fld>
            <a:endParaRPr lang="en-US"/>
          </a:p>
        </p:txBody>
      </p:sp>
      <p:sp>
        <p:nvSpPr>
          <p:cNvPr id="55298" name="Rectangle 2"/>
          <p:cNvSpPr>
            <a:spLocks noGrp="1" noChangeArrowheads="1"/>
          </p:cNvSpPr>
          <p:nvPr>
            <p:ph type="title"/>
          </p:nvPr>
        </p:nvSpPr>
        <p:spPr/>
        <p:txBody>
          <a:bodyPr/>
          <a:lstStyle/>
          <a:p>
            <a:r>
              <a:rPr lang="en-US"/>
              <a:t>General Concepts</a:t>
            </a:r>
          </a:p>
        </p:txBody>
      </p:sp>
      <p:sp>
        <p:nvSpPr>
          <p:cNvPr id="55299" name="Rectangle 3"/>
          <p:cNvSpPr>
            <a:spLocks noGrp="1" noChangeArrowheads="1"/>
          </p:cNvSpPr>
          <p:nvPr>
            <p:ph type="body" idx="1"/>
          </p:nvPr>
        </p:nvSpPr>
        <p:spPr/>
        <p:txBody>
          <a:bodyPr>
            <a:normAutofit fontScale="92500"/>
          </a:bodyPr>
          <a:lstStyle/>
          <a:p>
            <a:r>
              <a:rPr lang="en-US"/>
              <a:t>Algorithm strategy</a:t>
            </a:r>
          </a:p>
          <a:p>
            <a:pPr lvl="1"/>
            <a:r>
              <a:rPr lang="en-US"/>
              <a:t>Approach to solving a problem</a:t>
            </a:r>
          </a:p>
          <a:p>
            <a:pPr lvl="1"/>
            <a:r>
              <a:rPr lang="en-US"/>
              <a:t>May combine several approaches</a:t>
            </a:r>
          </a:p>
          <a:p>
            <a:r>
              <a:rPr lang="en-US" altLang="zh-TW">
                <a:ea typeface="新細明體" pitchFamily="18" charset="-120"/>
              </a:rPr>
              <a:t>Algorithm structure</a:t>
            </a:r>
          </a:p>
          <a:p>
            <a:pPr lvl="1"/>
            <a:r>
              <a:rPr lang="en-US" altLang="zh-TW">
                <a:ea typeface="新細明體" pitchFamily="18" charset="-120"/>
              </a:rPr>
              <a:t>Iterative	</a:t>
            </a:r>
            <a:r>
              <a:rPr lang="en-US" altLang="zh-TW">
                <a:ea typeface="新細明體" pitchFamily="18" charset="-120"/>
                <a:sym typeface="Symbol" pitchFamily="18" charset="2"/>
              </a:rPr>
              <a:t> execute action in loop</a:t>
            </a:r>
            <a:endParaRPr lang="en-US" altLang="zh-TW">
              <a:ea typeface="新細明體" pitchFamily="18" charset="-120"/>
            </a:endParaRPr>
          </a:p>
          <a:p>
            <a:pPr lvl="1"/>
            <a:r>
              <a:rPr lang="en-US" altLang="zh-TW">
                <a:ea typeface="新細明體" pitchFamily="18" charset="-120"/>
              </a:rPr>
              <a:t>Recursive	</a:t>
            </a:r>
            <a:r>
              <a:rPr lang="en-US" altLang="zh-TW">
                <a:ea typeface="新細明體" pitchFamily="18" charset="-120"/>
                <a:sym typeface="Symbol" pitchFamily="18" charset="2"/>
              </a:rPr>
              <a:t> reapply action to subproblem(s)</a:t>
            </a:r>
            <a:endParaRPr lang="en-US" altLang="zh-TW">
              <a:ea typeface="新細明體" pitchFamily="18" charset="-120"/>
            </a:endParaRPr>
          </a:p>
          <a:p>
            <a:r>
              <a:rPr lang="en-US"/>
              <a:t>Problem type</a:t>
            </a:r>
          </a:p>
          <a:p>
            <a:pPr lvl="1"/>
            <a:r>
              <a:rPr lang="en-US"/>
              <a:t>Satisfying	 </a:t>
            </a:r>
            <a:r>
              <a:rPr lang="en-US" altLang="zh-TW">
                <a:ea typeface="新細明體" pitchFamily="18" charset="-120"/>
                <a:sym typeface="Symbol" pitchFamily="18" charset="2"/>
              </a:rPr>
              <a:t> find any satisfactory solution</a:t>
            </a:r>
            <a:endParaRPr lang="en-US"/>
          </a:p>
          <a:p>
            <a:pPr lvl="1"/>
            <a:r>
              <a:rPr lang="en-US"/>
              <a:t>Optimization	 </a:t>
            </a:r>
            <a:r>
              <a:rPr lang="en-US" altLang="zh-TW">
                <a:ea typeface="新細明體" pitchFamily="18" charset="-120"/>
                <a:sym typeface="Symbol" pitchFamily="18" charset="2"/>
              </a:rPr>
              <a:t> find </a:t>
            </a:r>
            <a:r>
              <a:rPr lang="en-US" altLang="zh-TW">
                <a:solidFill>
                  <a:srgbClr val="FF3300"/>
                </a:solidFill>
                <a:ea typeface="新細明體" pitchFamily="18" charset="-120"/>
                <a:sym typeface="Symbol" pitchFamily="18" charset="2"/>
              </a:rPr>
              <a:t>best</a:t>
            </a:r>
            <a:r>
              <a:rPr lang="en-US" altLang="zh-TW">
                <a:ea typeface="新細明體" pitchFamily="18" charset="-120"/>
                <a:sym typeface="Symbol" pitchFamily="18" charset="2"/>
              </a:rPr>
              <a:t> solutions (vs. cost metric)</a:t>
            </a:r>
            <a:endParaRPr lang="en-US">
              <a:ea typeface="新細明體" pitchFamily="18" charset="-120"/>
              <a:sym typeface="Symbol" pitchFamily="18"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4D050F57-DA3D-48C8-A6DD-75C22F233AD3}" type="slidenum">
              <a:rPr lang="en-US"/>
              <a:pPr/>
              <a:t>20</a:t>
            </a:fld>
            <a:endParaRPr lang="en-US"/>
          </a:p>
        </p:txBody>
      </p:sp>
      <p:sp>
        <p:nvSpPr>
          <p:cNvPr id="67586" name="Rectangle 2"/>
          <p:cNvSpPr>
            <a:spLocks noGrp="1" noChangeArrowheads="1"/>
          </p:cNvSpPr>
          <p:nvPr>
            <p:ph type="title"/>
          </p:nvPr>
        </p:nvSpPr>
        <p:spPr>
          <a:noFill/>
          <a:ln/>
        </p:spPr>
        <p:txBody>
          <a:bodyPr/>
          <a:lstStyle/>
          <a:p>
            <a:r>
              <a:rPr lang="en-US" b="1"/>
              <a:t>Backtracking</a:t>
            </a:r>
          </a:p>
        </p:txBody>
      </p:sp>
      <p:sp>
        <p:nvSpPr>
          <p:cNvPr id="67587" name="Rectangle 3"/>
          <p:cNvSpPr>
            <a:spLocks noGrp="1" noChangeArrowheads="1"/>
          </p:cNvSpPr>
          <p:nvPr>
            <p:ph type="body" idx="1"/>
          </p:nvPr>
        </p:nvSpPr>
        <p:spPr>
          <a:xfrm>
            <a:off x="685800" y="1600200"/>
            <a:ext cx="7772400" cy="4495800"/>
          </a:xfrm>
          <a:noFill/>
          <a:ln/>
        </p:spPr>
        <p:txBody>
          <a:bodyPr/>
          <a:lstStyle/>
          <a:p>
            <a:r>
              <a:rPr lang="en-US" b="1"/>
              <a:t>The state space tree consisting of expanded nodes only is called the </a:t>
            </a:r>
            <a:r>
              <a:rPr lang="en-US" b="1" i="1">
                <a:solidFill>
                  <a:schemeClr val="accent2"/>
                </a:solidFill>
              </a:rPr>
              <a:t>pruned state space tree</a:t>
            </a:r>
          </a:p>
          <a:p>
            <a:r>
              <a:rPr lang="en-US" b="1"/>
              <a:t>The following slide shows the pruned state space tree for the sum of subsets example</a:t>
            </a:r>
          </a:p>
          <a:p>
            <a:r>
              <a:rPr lang="en-US" b="1"/>
              <a:t>There are only 15 nodes in the pruned state space tree </a:t>
            </a:r>
          </a:p>
          <a:p>
            <a:r>
              <a:rPr lang="en-US" b="1"/>
              <a:t>The full state space tree has 31 nodes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8CECCAAE-6009-4CB6-8BD0-E8308BD5A2E5}" type="slidenum">
              <a:rPr lang="en-US"/>
              <a:pPr/>
              <a:t>21</a:t>
            </a:fld>
            <a:endParaRPr lang="en-US"/>
          </a:p>
        </p:txBody>
      </p:sp>
      <p:sp>
        <p:nvSpPr>
          <p:cNvPr id="65538" name="Rectangle 2"/>
          <p:cNvSpPr>
            <a:spLocks noGrp="1" noChangeArrowheads="1"/>
          </p:cNvSpPr>
          <p:nvPr>
            <p:ph type="title"/>
          </p:nvPr>
        </p:nvSpPr>
        <p:spPr/>
        <p:txBody>
          <a:bodyPr/>
          <a:lstStyle/>
          <a:p>
            <a:r>
              <a:rPr lang="en-US"/>
              <a:t>Backtracking algorithm</a:t>
            </a:r>
          </a:p>
        </p:txBody>
      </p:sp>
      <p:sp>
        <p:nvSpPr>
          <p:cNvPr id="65539" name="Rectangle 3"/>
          <p:cNvSpPr>
            <a:spLocks noGrp="1" noChangeArrowheads="1"/>
          </p:cNvSpPr>
          <p:nvPr>
            <p:ph type="body" idx="1"/>
          </p:nvPr>
        </p:nvSpPr>
        <p:spPr/>
        <p:txBody>
          <a:bodyPr/>
          <a:lstStyle/>
          <a:p>
            <a:pPr>
              <a:buFontTx/>
              <a:buNone/>
            </a:pPr>
            <a:r>
              <a:rPr lang="en-US" dirty="0"/>
              <a:t>void </a:t>
            </a:r>
            <a:r>
              <a:rPr lang="en-US" i="1" dirty="0" err="1"/>
              <a:t>checknode</a:t>
            </a:r>
            <a:r>
              <a:rPr lang="en-US" dirty="0"/>
              <a:t> (node </a:t>
            </a:r>
            <a:r>
              <a:rPr lang="en-US" i="1" dirty="0"/>
              <a:t>v</a:t>
            </a:r>
            <a:r>
              <a:rPr lang="en-US" dirty="0"/>
              <a:t>) {</a:t>
            </a:r>
            <a:br>
              <a:rPr lang="en-US" dirty="0"/>
            </a:br>
            <a:r>
              <a:rPr lang="en-US" dirty="0"/>
              <a:t>node </a:t>
            </a:r>
            <a:r>
              <a:rPr lang="en-US" i="1" dirty="0"/>
              <a:t>u</a:t>
            </a:r>
            <a:br>
              <a:rPr lang="en-US" i="1" dirty="0"/>
            </a:br>
            <a:r>
              <a:rPr lang="en-US" i="1" dirty="0"/>
              <a:t/>
            </a:r>
            <a:br>
              <a:rPr lang="en-US" i="1" dirty="0"/>
            </a:br>
            <a:r>
              <a:rPr lang="en-US" dirty="0"/>
              <a:t>if (</a:t>
            </a:r>
            <a:r>
              <a:rPr lang="en-US" i="1" dirty="0"/>
              <a:t>promising</a:t>
            </a:r>
            <a:r>
              <a:rPr lang="en-US" dirty="0"/>
              <a:t> ( </a:t>
            </a:r>
            <a:r>
              <a:rPr lang="en-US" i="1" dirty="0"/>
              <a:t>v</a:t>
            </a:r>
            <a:r>
              <a:rPr lang="en-US" dirty="0"/>
              <a:t> ))</a:t>
            </a:r>
            <a:br>
              <a:rPr lang="en-US" dirty="0"/>
            </a:br>
            <a:r>
              <a:rPr lang="en-US" dirty="0"/>
              <a:t>	if (</a:t>
            </a:r>
            <a:r>
              <a:rPr lang="en-US" i="1" dirty="0" err="1"/>
              <a:t>aSolutionAt</a:t>
            </a:r>
            <a:r>
              <a:rPr lang="en-US" dirty="0"/>
              <a:t>( </a:t>
            </a:r>
            <a:r>
              <a:rPr lang="en-US" i="1" dirty="0"/>
              <a:t>v</a:t>
            </a:r>
            <a:r>
              <a:rPr lang="en-US" dirty="0"/>
              <a:t> ))</a:t>
            </a:r>
            <a:br>
              <a:rPr lang="en-US" dirty="0"/>
            </a:br>
            <a:r>
              <a:rPr lang="en-US" dirty="0"/>
              <a:t>		write the solution</a:t>
            </a:r>
            <a:br>
              <a:rPr lang="en-US" dirty="0"/>
            </a:br>
            <a:r>
              <a:rPr lang="en-US" dirty="0"/>
              <a:t>	else //expand the node</a:t>
            </a:r>
            <a:br>
              <a:rPr lang="en-US" dirty="0"/>
            </a:br>
            <a:r>
              <a:rPr lang="en-US" dirty="0"/>
              <a:t>	  	for ( each child </a:t>
            </a:r>
            <a:r>
              <a:rPr lang="en-US" i="1" dirty="0"/>
              <a:t>u</a:t>
            </a:r>
            <a:r>
              <a:rPr lang="en-US" dirty="0"/>
              <a:t> of </a:t>
            </a:r>
            <a:r>
              <a:rPr lang="en-US" i="1" dirty="0"/>
              <a:t>v</a:t>
            </a:r>
            <a:r>
              <a:rPr lang="en-US" dirty="0"/>
              <a:t> )</a:t>
            </a:r>
            <a:br>
              <a:rPr lang="en-US" dirty="0"/>
            </a:br>
            <a:r>
              <a:rPr lang="en-US" dirty="0"/>
              <a:t>			</a:t>
            </a:r>
            <a:r>
              <a:rPr lang="en-US" i="1" dirty="0" err="1"/>
              <a:t>checknode</a:t>
            </a:r>
            <a:r>
              <a:rPr lang="en-US" i="1" dirty="0"/>
              <a:t> </a:t>
            </a:r>
            <a:r>
              <a:rPr lang="en-US" dirty="0"/>
              <a:t>(</a:t>
            </a:r>
            <a:r>
              <a:rPr lang="en-US" i="1" dirty="0"/>
              <a:t> u</a:t>
            </a:r>
            <a:r>
              <a:rPr lang="en-US" dirty="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CC6BB9F0-348E-41D2-9A66-673F815F58FB}" type="slidenum">
              <a:rPr lang="en-US"/>
              <a:pPr/>
              <a:t>22</a:t>
            </a:fld>
            <a:endParaRPr lang="en-US"/>
          </a:p>
        </p:txBody>
      </p:sp>
      <p:sp>
        <p:nvSpPr>
          <p:cNvPr id="22530" name="Rectangle 2"/>
          <p:cNvSpPr>
            <a:spLocks noGrp="1" noChangeArrowheads="1"/>
          </p:cNvSpPr>
          <p:nvPr>
            <p:ph type="title"/>
          </p:nvPr>
        </p:nvSpPr>
        <p:spPr>
          <a:noFill/>
          <a:ln/>
        </p:spPr>
        <p:txBody>
          <a:bodyPr/>
          <a:lstStyle/>
          <a:p>
            <a:r>
              <a:rPr lang="en-US" b="1"/>
              <a:t>Checknode</a:t>
            </a:r>
          </a:p>
        </p:txBody>
      </p:sp>
      <p:sp>
        <p:nvSpPr>
          <p:cNvPr id="22531" name="Rectangle 3"/>
          <p:cNvSpPr>
            <a:spLocks noGrp="1" noChangeArrowheads="1"/>
          </p:cNvSpPr>
          <p:nvPr>
            <p:ph type="body" idx="1"/>
          </p:nvPr>
        </p:nvSpPr>
        <p:spPr>
          <a:noFill/>
          <a:ln/>
        </p:spPr>
        <p:txBody>
          <a:bodyPr/>
          <a:lstStyle/>
          <a:p>
            <a:r>
              <a:rPr lang="en-US"/>
              <a:t>Checknode uses  the functions:</a:t>
            </a:r>
            <a:br>
              <a:rPr lang="en-US"/>
            </a:br>
            <a:endParaRPr lang="en-US"/>
          </a:p>
          <a:p>
            <a:pPr lvl="1"/>
            <a:r>
              <a:rPr lang="en-US" i="1"/>
              <a:t>promising</a:t>
            </a:r>
            <a:r>
              <a:rPr lang="en-US"/>
              <a:t>(</a:t>
            </a:r>
            <a:r>
              <a:rPr lang="en-US" i="1"/>
              <a:t>v</a:t>
            </a:r>
            <a:r>
              <a:rPr lang="en-US"/>
              <a:t>) which checks that the partial solution represented by </a:t>
            </a:r>
            <a:r>
              <a:rPr lang="en-US" i="1"/>
              <a:t>v</a:t>
            </a:r>
            <a:r>
              <a:rPr lang="en-US"/>
              <a:t> can lead to the required solution</a:t>
            </a:r>
            <a:br>
              <a:rPr lang="en-US"/>
            </a:br>
            <a:endParaRPr lang="en-US"/>
          </a:p>
          <a:p>
            <a:pPr lvl="1"/>
            <a:r>
              <a:rPr lang="en-US" i="1"/>
              <a:t>aSolutionAt</a:t>
            </a:r>
            <a:r>
              <a:rPr lang="en-US"/>
              <a:t>(</a:t>
            </a:r>
            <a:r>
              <a:rPr lang="en-US" i="1"/>
              <a:t>v</a:t>
            </a:r>
            <a:r>
              <a:rPr lang="en-US"/>
              <a:t>) which checks whether the partial solution represented by node </a:t>
            </a:r>
            <a:r>
              <a:rPr lang="en-US" i="1"/>
              <a:t>v</a:t>
            </a:r>
            <a:r>
              <a:rPr lang="en-US"/>
              <a:t> solves the problem.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Backtracking </a:t>
            </a:r>
            <a:fld id="{059700E4-4531-476A-87A6-C3C12E3F4DBF}" type="slidenum">
              <a:rPr lang="en-US"/>
              <a:pPr/>
              <a:t>23</a:t>
            </a:fld>
            <a:endParaRPr lang="en-US"/>
          </a:p>
        </p:txBody>
      </p:sp>
      <p:sp>
        <p:nvSpPr>
          <p:cNvPr id="32770" name="Rectangle 2"/>
          <p:cNvSpPr>
            <a:spLocks noGrp="1" noChangeArrowheads="1"/>
          </p:cNvSpPr>
          <p:nvPr>
            <p:ph type="title"/>
          </p:nvPr>
        </p:nvSpPr>
        <p:spPr>
          <a:xfrm>
            <a:off x="685800" y="457200"/>
            <a:ext cx="7772400" cy="1143000"/>
          </a:xfrm>
          <a:noFill/>
          <a:ln/>
        </p:spPr>
        <p:txBody>
          <a:bodyPr>
            <a:normAutofit fontScale="90000"/>
          </a:bodyPr>
          <a:lstStyle/>
          <a:p>
            <a:r>
              <a:rPr lang="en-US"/>
              <a:t>Sum of subsets – when is a node “promising”?</a:t>
            </a:r>
            <a:endParaRPr lang="en-US" b="1"/>
          </a:p>
        </p:txBody>
      </p:sp>
      <p:sp>
        <p:nvSpPr>
          <p:cNvPr id="32771" name="Rectangle 3"/>
          <p:cNvSpPr>
            <a:spLocks noGrp="1" noChangeArrowheads="1"/>
          </p:cNvSpPr>
          <p:nvPr>
            <p:ph type="body" idx="1"/>
          </p:nvPr>
        </p:nvSpPr>
        <p:spPr>
          <a:xfrm>
            <a:off x="685800" y="1676400"/>
            <a:ext cx="7772400" cy="4267200"/>
          </a:xfrm>
          <a:noFill/>
          <a:ln/>
        </p:spPr>
        <p:txBody>
          <a:bodyPr>
            <a:normAutofit fontScale="85000" lnSpcReduction="10000"/>
          </a:bodyPr>
          <a:lstStyle/>
          <a:p>
            <a:pPr>
              <a:lnSpc>
                <a:spcPct val="90000"/>
              </a:lnSpc>
            </a:pPr>
            <a:r>
              <a:rPr lang="en-US" dirty="0"/>
              <a:t>Consider a node at depth </a:t>
            </a:r>
            <a:r>
              <a:rPr lang="en-US" dirty="0" err="1"/>
              <a:t>i</a:t>
            </a:r>
            <a:endParaRPr lang="en-US" dirty="0"/>
          </a:p>
          <a:p>
            <a:pPr>
              <a:lnSpc>
                <a:spcPct val="90000"/>
              </a:lnSpc>
            </a:pPr>
            <a:r>
              <a:rPr lang="en-US" i="1" dirty="0" err="1"/>
              <a:t>weightSoFar</a:t>
            </a:r>
            <a:r>
              <a:rPr lang="en-US" dirty="0"/>
              <a:t> = weight of node, i.e., sum of numbers included in partial solution node represents</a:t>
            </a:r>
            <a:br>
              <a:rPr lang="en-US" dirty="0"/>
            </a:br>
            <a:r>
              <a:rPr lang="en-US" dirty="0"/>
              <a:t> </a:t>
            </a:r>
          </a:p>
          <a:p>
            <a:pPr>
              <a:lnSpc>
                <a:spcPct val="90000"/>
              </a:lnSpc>
            </a:pPr>
            <a:r>
              <a:rPr lang="en-US" i="1" dirty="0" err="1"/>
              <a:t>totalPossibleLeft</a:t>
            </a:r>
            <a:r>
              <a:rPr lang="en-US" dirty="0"/>
              <a:t> =  weight of the remaining items i+1 to n (for a node at depth </a:t>
            </a:r>
            <a:r>
              <a:rPr lang="en-US" dirty="0" err="1"/>
              <a:t>i</a:t>
            </a:r>
            <a:r>
              <a:rPr lang="en-US" dirty="0"/>
              <a:t>)</a:t>
            </a:r>
          </a:p>
          <a:p>
            <a:pPr>
              <a:lnSpc>
                <a:spcPct val="90000"/>
              </a:lnSpc>
            </a:pPr>
            <a:r>
              <a:rPr lang="en-US" dirty="0"/>
              <a:t>A node at depth </a:t>
            </a:r>
            <a:r>
              <a:rPr lang="en-US" dirty="0" err="1"/>
              <a:t>i</a:t>
            </a:r>
            <a:r>
              <a:rPr lang="en-US" dirty="0"/>
              <a:t> is </a:t>
            </a:r>
            <a:r>
              <a:rPr lang="en-US" dirty="0">
                <a:solidFill>
                  <a:srgbClr val="FF0000"/>
                </a:solidFill>
              </a:rPr>
              <a:t>non-promising</a:t>
            </a:r>
            <a:r>
              <a:rPr lang="en-US" dirty="0"/>
              <a:t> </a:t>
            </a:r>
            <a:br>
              <a:rPr lang="en-US" dirty="0"/>
            </a:br>
            <a:r>
              <a:rPr lang="en-US" dirty="0"/>
              <a:t>if   </a:t>
            </a:r>
            <a:r>
              <a:rPr lang="en-US" dirty="0">
                <a:solidFill>
                  <a:srgbClr val="FF0000"/>
                </a:solidFill>
              </a:rPr>
              <a:t> (</a:t>
            </a:r>
            <a:r>
              <a:rPr lang="en-US" i="1" dirty="0" err="1">
                <a:solidFill>
                  <a:srgbClr val="FF0000"/>
                </a:solidFill>
              </a:rPr>
              <a:t>weightSoFar</a:t>
            </a:r>
            <a:r>
              <a:rPr lang="en-US" dirty="0">
                <a:solidFill>
                  <a:srgbClr val="FF0000"/>
                </a:solidFill>
              </a:rPr>
              <a:t> + </a:t>
            </a:r>
            <a:r>
              <a:rPr lang="en-US" i="1" dirty="0">
                <a:solidFill>
                  <a:srgbClr val="FF0000"/>
                </a:solidFill>
              </a:rPr>
              <a:t> </a:t>
            </a:r>
            <a:r>
              <a:rPr lang="en-US" i="1" dirty="0" err="1">
                <a:solidFill>
                  <a:srgbClr val="FF0000"/>
                </a:solidFill>
              </a:rPr>
              <a:t>totalPossibleLeft</a:t>
            </a:r>
            <a:r>
              <a:rPr lang="en-US" dirty="0">
                <a:solidFill>
                  <a:srgbClr val="FF0000"/>
                </a:solidFill>
              </a:rPr>
              <a:t> &lt; S )</a:t>
            </a:r>
            <a:br>
              <a:rPr lang="en-US" dirty="0">
                <a:solidFill>
                  <a:srgbClr val="FF0000"/>
                </a:solidFill>
              </a:rPr>
            </a:br>
            <a:r>
              <a:rPr lang="en-US" dirty="0">
                <a:solidFill>
                  <a:srgbClr val="FF0000"/>
                </a:solidFill>
              </a:rPr>
              <a:t>  or (</a:t>
            </a:r>
            <a:r>
              <a:rPr lang="en-US" i="1" dirty="0" err="1">
                <a:solidFill>
                  <a:srgbClr val="FF0000"/>
                </a:solidFill>
              </a:rPr>
              <a:t>weightSoFar</a:t>
            </a:r>
            <a:r>
              <a:rPr lang="en-US" dirty="0">
                <a:solidFill>
                  <a:srgbClr val="FF0000"/>
                </a:solidFill>
              </a:rPr>
              <a:t>  + w[i+1] &gt; S</a:t>
            </a:r>
            <a:r>
              <a:rPr lang="en-US" dirty="0"/>
              <a:t> )</a:t>
            </a:r>
          </a:p>
          <a:p>
            <a:pPr>
              <a:lnSpc>
                <a:spcPct val="90000"/>
              </a:lnSpc>
            </a:pPr>
            <a:r>
              <a:rPr lang="en-US" dirty="0"/>
              <a:t>To be able to use this “promising function” the </a:t>
            </a:r>
            <a:r>
              <a:rPr lang="en-US" i="1" dirty="0" err="1">
                <a:solidFill>
                  <a:schemeClr val="accent2"/>
                </a:solidFill>
              </a:rPr>
              <a:t>w</a:t>
            </a:r>
            <a:r>
              <a:rPr lang="en-US" i="1" baseline="-25000" dirty="0" err="1">
                <a:solidFill>
                  <a:schemeClr val="accent2"/>
                </a:solidFill>
              </a:rPr>
              <a:t>i</a:t>
            </a:r>
            <a:r>
              <a:rPr lang="en-US" dirty="0">
                <a:solidFill>
                  <a:schemeClr val="accent2"/>
                </a:solidFill>
              </a:rPr>
              <a:t> must be sorted in non-decreasing order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3"/>
          <p:cNvSpPr>
            <a:spLocks noGrp="1"/>
          </p:cNvSpPr>
          <p:nvPr>
            <p:ph type="sldNum" sz="quarter" idx="10"/>
          </p:nvPr>
        </p:nvSpPr>
        <p:spPr/>
        <p:txBody>
          <a:bodyPr/>
          <a:lstStyle/>
          <a:p>
            <a:r>
              <a:rPr lang="en-US"/>
              <a:t>Backtracking </a:t>
            </a:r>
            <a:fld id="{44046514-8DBB-433A-ABC9-8702B5177CDE}" type="slidenum">
              <a:rPr lang="en-US"/>
              <a:pPr/>
              <a:t>24</a:t>
            </a:fld>
            <a:endParaRPr lang="en-US"/>
          </a:p>
        </p:txBody>
      </p:sp>
      <p:sp>
        <p:nvSpPr>
          <p:cNvPr id="93186" name="Rectangle 2"/>
          <p:cNvSpPr>
            <a:spLocks noGrp="1" noChangeArrowheads="1"/>
          </p:cNvSpPr>
          <p:nvPr>
            <p:ph type="title"/>
          </p:nvPr>
        </p:nvSpPr>
        <p:spPr>
          <a:xfrm>
            <a:off x="609600" y="304800"/>
            <a:ext cx="7772400" cy="990600"/>
          </a:xfrm>
        </p:spPr>
        <p:txBody>
          <a:bodyPr/>
          <a:lstStyle/>
          <a:p>
            <a:r>
              <a:rPr lang="en-US" sz="2000" dirty="0"/>
              <a:t>A Pruned State Space Tree</a:t>
            </a:r>
            <a:r>
              <a:rPr lang="en-US" sz="2000" i="1" dirty="0"/>
              <a:t/>
            </a:r>
            <a:br>
              <a:rPr lang="en-US" sz="2000" i="1" dirty="0"/>
            </a:br>
            <a:r>
              <a:rPr lang="en-US" sz="2000" i="1" dirty="0"/>
              <a:t>w</a:t>
            </a:r>
            <a:r>
              <a:rPr lang="en-US" sz="2000" baseline="-25000" dirty="0"/>
              <a:t>1</a:t>
            </a:r>
            <a:r>
              <a:rPr lang="en-US" sz="2000" dirty="0"/>
              <a:t> = 3, </a:t>
            </a:r>
            <a:r>
              <a:rPr lang="en-US" sz="2000" i="1" dirty="0"/>
              <a:t>w</a:t>
            </a:r>
            <a:r>
              <a:rPr lang="en-US" sz="2000" baseline="-25000" dirty="0"/>
              <a:t>2</a:t>
            </a:r>
            <a:r>
              <a:rPr lang="en-US" sz="2000" dirty="0"/>
              <a:t> = 4, </a:t>
            </a:r>
            <a:r>
              <a:rPr lang="en-US" sz="2000" i="1" dirty="0"/>
              <a:t>w</a:t>
            </a:r>
            <a:r>
              <a:rPr lang="en-US" sz="2000" baseline="-25000" dirty="0"/>
              <a:t>3</a:t>
            </a:r>
            <a:r>
              <a:rPr lang="en-US" sz="2000" dirty="0"/>
              <a:t> = 5, </a:t>
            </a:r>
            <a:r>
              <a:rPr lang="en-US" sz="2000" i="1" dirty="0"/>
              <a:t>w</a:t>
            </a:r>
            <a:r>
              <a:rPr lang="en-US" sz="2000" baseline="-25000" dirty="0"/>
              <a:t>4</a:t>
            </a:r>
            <a:r>
              <a:rPr lang="en-US" sz="2000" dirty="0"/>
              <a:t> = 6;  </a:t>
            </a:r>
            <a:r>
              <a:rPr lang="en-US" sz="2000" i="1" dirty="0"/>
              <a:t>S</a:t>
            </a:r>
            <a:r>
              <a:rPr lang="en-US" sz="2000" dirty="0"/>
              <a:t> = 13</a:t>
            </a:r>
            <a:endParaRPr lang="en-US" dirty="0"/>
          </a:p>
        </p:txBody>
      </p:sp>
      <p:sp>
        <p:nvSpPr>
          <p:cNvPr id="93187" name="Oval 3"/>
          <p:cNvSpPr>
            <a:spLocks noChangeArrowheads="1"/>
          </p:cNvSpPr>
          <p:nvPr/>
        </p:nvSpPr>
        <p:spPr bwMode="auto">
          <a:xfrm>
            <a:off x="3886200" y="14478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88" name="Oval 4"/>
          <p:cNvSpPr>
            <a:spLocks noChangeArrowheads="1"/>
          </p:cNvSpPr>
          <p:nvPr/>
        </p:nvSpPr>
        <p:spPr bwMode="auto">
          <a:xfrm>
            <a:off x="2362200" y="22098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89" name="Oval 5"/>
          <p:cNvSpPr>
            <a:spLocks noChangeArrowheads="1"/>
          </p:cNvSpPr>
          <p:nvPr/>
        </p:nvSpPr>
        <p:spPr bwMode="auto">
          <a:xfrm>
            <a:off x="6096000" y="22098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0" name="Oval 6"/>
          <p:cNvSpPr>
            <a:spLocks noChangeArrowheads="1"/>
          </p:cNvSpPr>
          <p:nvPr/>
        </p:nvSpPr>
        <p:spPr bwMode="auto">
          <a:xfrm>
            <a:off x="5029200" y="3124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1" name="Oval 7"/>
          <p:cNvSpPr>
            <a:spLocks noChangeArrowheads="1"/>
          </p:cNvSpPr>
          <p:nvPr/>
        </p:nvSpPr>
        <p:spPr bwMode="auto">
          <a:xfrm>
            <a:off x="7162800" y="31242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2" name="Oval 8"/>
          <p:cNvSpPr>
            <a:spLocks noChangeArrowheads="1"/>
          </p:cNvSpPr>
          <p:nvPr/>
        </p:nvSpPr>
        <p:spPr bwMode="auto">
          <a:xfrm>
            <a:off x="1295400" y="32004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3" name="Oval 9"/>
          <p:cNvSpPr>
            <a:spLocks noChangeArrowheads="1"/>
          </p:cNvSpPr>
          <p:nvPr/>
        </p:nvSpPr>
        <p:spPr bwMode="auto">
          <a:xfrm>
            <a:off x="3124200" y="32004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4" name="Oval 10"/>
          <p:cNvSpPr>
            <a:spLocks noChangeArrowheads="1"/>
          </p:cNvSpPr>
          <p:nvPr/>
        </p:nvSpPr>
        <p:spPr bwMode="auto">
          <a:xfrm>
            <a:off x="609600" y="4191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5" name="Oval 11"/>
          <p:cNvSpPr>
            <a:spLocks noChangeArrowheads="1"/>
          </p:cNvSpPr>
          <p:nvPr/>
        </p:nvSpPr>
        <p:spPr bwMode="auto">
          <a:xfrm>
            <a:off x="1905000" y="4191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6" name="Oval 12"/>
          <p:cNvSpPr>
            <a:spLocks noChangeArrowheads="1"/>
          </p:cNvSpPr>
          <p:nvPr/>
        </p:nvSpPr>
        <p:spPr bwMode="auto">
          <a:xfrm>
            <a:off x="2743200" y="4191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7" name="Oval 13"/>
          <p:cNvSpPr>
            <a:spLocks noChangeArrowheads="1"/>
          </p:cNvSpPr>
          <p:nvPr/>
        </p:nvSpPr>
        <p:spPr bwMode="auto">
          <a:xfrm>
            <a:off x="3733800" y="4191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8" name="Oval 14"/>
          <p:cNvSpPr>
            <a:spLocks noChangeArrowheads="1"/>
          </p:cNvSpPr>
          <p:nvPr/>
        </p:nvSpPr>
        <p:spPr bwMode="auto">
          <a:xfrm>
            <a:off x="4495800" y="4191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199" name="Oval 15"/>
          <p:cNvSpPr>
            <a:spLocks noChangeArrowheads="1"/>
          </p:cNvSpPr>
          <p:nvPr/>
        </p:nvSpPr>
        <p:spPr bwMode="auto">
          <a:xfrm>
            <a:off x="5638800" y="41910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200" name="Line 16"/>
          <p:cNvSpPr>
            <a:spLocks noChangeShapeType="1"/>
          </p:cNvSpPr>
          <p:nvPr/>
        </p:nvSpPr>
        <p:spPr bwMode="auto">
          <a:xfrm flipH="1">
            <a:off x="2971800" y="1828800"/>
            <a:ext cx="914400" cy="457200"/>
          </a:xfrm>
          <a:prstGeom prst="line">
            <a:avLst/>
          </a:prstGeom>
          <a:noFill/>
          <a:ln w="9525">
            <a:solidFill>
              <a:schemeClr val="tx1"/>
            </a:solidFill>
            <a:round/>
            <a:headEnd/>
            <a:tailEnd/>
          </a:ln>
          <a:effectLst/>
        </p:spPr>
        <p:txBody>
          <a:bodyPr wrap="none" anchor="ctr"/>
          <a:lstStyle/>
          <a:p>
            <a:endParaRPr lang="en-US"/>
          </a:p>
        </p:txBody>
      </p:sp>
      <p:sp>
        <p:nvSpPr>
          <p:cNvPr id="93201" name="Line 17"/>
          <p:cNvSpPr>
            <a:spLocks noChangeShapeType="1"/>
          </p:cNvSpPr>
          <p:nvPr/>
        </p:nvSpPr>
        <p:spPr bwMode="auto">
          <a:xfrm flipH="1">
            <a:off x="1676400" y="2667000"/>
            <a:ext cx="685800" cy="533400"/>
          </a:xfrm>
          <a:prstGeom prst="line">
            <a:avLst/>
          </a:prstGeom>
          <a:noFill/>
          <a:ln w="9525">
            <a:solidFill>
              <a:schemeClr val="tx1"/>
            </a:solidFill>
            <a:round/>
            <a:headEnd/>
            <a:tailEnd/>
          </a:ln>
          <a:effectLst/>
        </p:spPr>
        <p:txBody>
          <a:bodyPr wrap="none" anchor="ctr"/>
          <a:lstStyle/>
          <a:p>
            <a:endParaRPr lang="en-US"/>
          </a:p>
        </p:txBody>
      </p:sp>
      <p:sp>
        <p:nvSpPr>
          <p:cNvPr id="93202" name="Line 18"/>
          <p:cNvSpPr>
            <a:spLocks noChangeShapeType="1"/>
          </p:cNvSpPr>
          <p:nvPr/>
        </p:nvSpPr>
        <p:spPr bwMode="auto">
          <a:xfrm>
            <a:off x="2971800" y="2743200"/>
            <a:ext cx="381000" cy="457200"/>
          </a:xfrm>
          <a:prstGeom prst="line">
            <a:avLst/>
          </a:prstGeom>
          <a:noFill/>
          <a:ln w="9525">
            <a:solidFill>
              <a:schemeClr val="tx1"/>
            </a:solidFill>
            <a:round/>
            <a:headEnd/>
            <a:tailEnd/>
          </a:ln>
          <a:effectLst/>
        </p:spPr>
        <p:txBody>
          <a:bodyPr wrap="none" anchor="ctr"/>
          <a:lstStyle/>
          <a:p>
            <a:endParaRPr lang="en-US"/>
          </a:p>
        </p:txBody>
      </p:sp>
      <p:sp>
        <p:nvSpPr>
          <p:cNvPr id="93203" name="Line 19"/>
          <p:cNvSpPr>
            <a:spLocks noChangeShapeType="1"/>
          </p:cNvSpPr>
          <p:nvPr/>
        </p:nvSpPr>
        <p:spPr bwMode="auto">
          <a:xfrm>
            <a:off x="4572000" y="1828800"/>
            <a:ext cx="1600200" cy="457200"/>
          </a:xfrm>
          <a:prstGeom prst="line">
            <a:avLst/>
          </a:prstGeom>
          <a:noFill/>
          <a:ln w="9525">
            <a:solidFill>
              <a:schemeClr val="tx1"/>
            </a:solidFill>
            <a:round/>
            <a:headEnd/>
            <a:tailEnd/>
          </a:ln>
          <a:effectLst/>
        </p:spPr>
        <p:txBody>
          <a:bodyPr wrap="none" anchor="ctr"/>
          <a:lstStyle/>
          <a:p>
            <a:endParaRPr lang="en-US"/>
          </a:p>
        </p:txBody>
      </p:sp>
      <p:sp>
        <p:nvSpPr>
          <p:cNvPr id="93204" name="Line 20"/>
          <p:cNvSpPr>
            <a:spLocks noChangeShapeType="1"/>
          </p:cNvSpPr>
          <p:nvPr/>
        </p:nvSpPr>
        <p:spPr bwMode="auto">
          <a:xfrm flipH="1">
            <a:off x="1066800" y="3733800"/>
            <a:ext cx="304800" cy="457200"/>
          </a:xfrm>
          <a:prstGeom prst="line">
            <a:avLst/>
          </a:prstGeom>
          <a:noFill/>
          <a:ln w="9525">
            <a:solidFill>
              <a:schemeClr val="tx1"/>
            </a:solidFill>
            <a:round/>
            <a:headEnd/>
            <a:tailEnd/>
          </a:ln>
          <a:effectLst/>
        </p:spPr>
        <p:txBody>
          <a:bodyPr wrap="none" anchor="ctr"/>
          <a:lstStyle/>
          <a:p>
            <a:endParaRPr lang="en-US"/>
          </a:p>
        </p:txBody>
      </p:sp>
      <p:sp>
        <p:nvSpPr>
          <p:cNvPr id="93205" name="Line 21"/>
          <p:cNvSpPr>
            <a:spLocks noChangeShapeType="1"/>
          </p:cNvSpPr>
          <p:nvPr/>
        </p:nvSpPr>
        <p:spPr bwMode="auto">
          <a:xfrm>
            <a:off x="1905000" y="3733800"/>
            <a:ext cx="304800" cy="457200"/>
          </a:xfrm>
          <a:prstGeom prst="line">
            <a:avLst/>
          </a:prstGeom>
          <a:noFill/>
          <a:ln w="9525">
            <a:solidFill>
              <a:schemeClr val="tx1"/>
            </a:solidFill>
            <a:round/>
            <a:headEnd/>
            <a:tailEnd/>
          </a:ln>
          <a:effectLst/>
        </p:spPr>
        <p:txBody>
          <a:bodyPr wrap="none" anchor="ctr"/>
          <a:lstStyle/>
          <a:p>
            <a:endParaRPr lang="en-US"/>
          </a:p>
        </p:txBody>
      </p:sp>
      <p:sp>
        <p:nvSpPr>
          <p:cNvPr id="93206" name="Line 22"/>
          <p:cNvSpPr>
            <a:spLocks noChangeShapeType="1"/>
          </p:cNvSpPr>
          <p:nvPr/>
        </p:nvSpPr>
        <p:spPr bwMode="auto">
          <a:xfrm flipH="1">
            <a:off x="3048000" y="3810000"/>
            <a:ext cx="228600" cy="381000"/>
          </a:xfrm>
          <a:prstGeom prst="line">
            <a:avLst/>
          </a:prstGeom>
          <a:noFill/>
          <a:ln w="9525">
            <a:solidFill>
              <a:schemeClr val="tx1"/>
            </a:solidFill>
            <a:round/>
            <a:headEnd/>
            <a:tailEnd/>
          </a:ln>
          <a:effectLst/>
        </p:spPr>
        <p:txBody>
          <a:bodyPr wrap="none" anchor="ctr"/>
          <a:lstStyle/>
          <a:p>
            <a:endParaRPr lang="en-US"/>
          </a:p>
        </p:txBody>
      </p:sp>
      <p:sp>
        <p:nvSpPr>
          <p:cNvPr id="93207" name="Line 23"/>
          <p:cNvSpPr>
            <a:spLocks noChangeShapeType="1"/>
          </p:cNvSpPr>
          <p:nvPr/>
        </p:nvSpPr>
        <p:spPr bwMode="auto">
          <a:xfrm>
            <a:off x="3657600" y="3733800"/>
            <a:ext cx="381000" cy="457200"/>
          </a:xfrm>
          <a:prstGeom prst="line">
            <a:avLst/>
          </a:prstGeom>
          <a:noFill/>
          <a:ln w="9525">
            <a:solidFill>
              <a:schemeClr val="tx1"/>
            </a:solidFill>
            <a:round/>
            <a:headEnd/>
            <a:tailEnd/>
          </a:ln>
          <a:effectLst/>
        </p:spPr>
        <p:txBody>
          <a:bodyPr wrap="none" anchor="ctr"/>
          <a:lstStyle/>
          <a:p>
            <a:endParaRPr lang="en-US"/>
          </a:p>
        </p:txBody>
      </p:sp>
      <p:sp>
        <p:nvSpPr>
          <p:cNvPr id="93208" name="Line 24"/>
          <p:cNvSpPr>
            <a:spLocks noChangeShapeType="1"/>
          </p:cNvSpPr>
          <p:nvPr/>
        </p:nvSpPr>
        <p:spPr bwMode="auto">
          <a:xfrm flipH="1">
            <a:off x="5562600" y="2667000"/>
            <a:ext cx="609600" cy="533400"/>
          </a:xfrm>
          <a:prstGeom prst="line">
            <a:avLst/>
          </a:prstGeom>
          <a:noFill/>
          <a:ln w="9525">
            <a:solidFill>
              <a:schemeClr val="tx1"/>
            </a:solidFill>
            <a:round/>
            <a:headEnd/>
            <a:tailEnd/>
          </a:ln>
          <a:effectLst/>
        </p:spPr>
        <p:txBody>
          <a:bodyPr wrap="none" anchor="ctr"/>
          <a:lstStyle/>
          <a:p>
            <a:endParaRPr lang="en-US"/>
          </a:p>
        </p:txBody>
      </p:sp>
      <p:sp>
        <p:nvSpPr>
          <p:cNvPr id="93209" name="Line 25"/>
          <p:cNvSpPr>
            <a:spLocks noChangeShapeType="1"/>
          </p:cNvSpPr>
          <p:nvPr/>
        </p:nvSpPr>
        <p:spPr bwMode="auto">
          <a:xfrm>
            <a:off x="6781800" y="2667000"/>
            <a:ext cx="533400" cy="533400"/>
          </a:xfrm>
          <a:prstGeom prst="line">
            <a:avLst/>
          </a:prstGeom>
          <a:noFill/>
          <a:ln w="9525">
            <a:solidFill>
              <a:schemeClr val="tx1"/>
            </a:solidFill>
            <a:round/>
            <a:headEnd/>
            <a:tailEnd/>
          </a:ln>
          <a:effectLst/>
        </p:spPr>
        <p:txBody>
          <a:bodyPr wrap="none" anchor="ctr"/>
          <a:lstStyle/>
          <a:p>
            <a:endParaRPr lang="en-US"/>
          </a:p>
        </p:txBody>
      </p:sp>
      <p:sp>
        <p:nvSpPr>
          <p:cNvPr id="93210" name="Line 26"/>
          <p:cNvSpPr>
            <a:spLocks noChangeShapeType="1"/>
          </p:cNvSpPr>
          <p:nvPr/>
        </p:nvSpPr>
        <p:spPr bwMode="auto">
          <a:xfrm flipH="1">
            <a:off x="4953000" y="3733800"/>
            <a:ext cx="228600" cy="533400"/>
          </a:xfrm>
          <a:prstGeom prst="line">
            <a:avLst/>
          </a:prstGeom>
          <a:noFill/>
          <a:ln w="9525">
            <a:solidFill>
              <a:schemeClr val="tx1"/>
            </a:solidFill>
            <a:round/>
            <a:headEnd/>
            <a:tailEnd/>
          </a:ln>
          <a:effectLst/>
        </p:spPr>
        <p:txBody>
          <a:bodyPr wrap="none" anchor="ctr"/>
          <a:lstStyle/>
          <a:p>
            <a:endParaRPr lang="en-US"/>
          </a:p>
        </p:txBody>
      </p:sp>
      <p:sp>
        <p:nvSpPr>
          <p:cNvPr id="93211" name="Line 27"/>
          <p:cNvSpPr>
            <a:spLocks noChangeShapeType="1"/>
          </p:cNvSpPr>
          <p:nvPr/>
        </p:nvSpPr>
        <p:spPr bwMode="auto">
          <a:xfrm>
            <a:off x="5638800" y="3657600"/>
            <a:ext cx="228600" cy="609600"/>
          </a:xfrm>
          <a:prstGeom prst="line">
            <a:avLst/>
          </a:prstGeom>
          <a:noFill/>
          <a:ln w="9525">
            <a:solidFill>
              <a:schemeClr val="tx1"/>
            </a:solidFill>
            <a:round/>
            <a:headEnd/>
            <a:tailEnd/>
          </a:ln>
          <a:effectLst/>
        </p:spPr>
        <p:txBody>
          <a:bodyPr wrap="none" anchor="ctr"/>
          <a:lstStyle/>
          <a:p>
            <a:endParaRPr lang="en-US"/>
          </a:p>
        </p:txBody>
      </p:sp>
      <p:sp>
        <p:nvSpPr>
          <p:cNvPr id="93212" name="Text Box 28"/>
          <p:cNvSpPr txBox="1">
            <a:spLocks noChangeArrowheads="1"/>
          </p:cNvSpPr>
          <p:nvPr/>
        </p:nvSpPr>
        <p:spPr bwMode="auto">
          <a:xfrm>
            <a:off x="6318250" y="23002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13" name="Text Box 29"/>
          <p:cNvSpPr txBox="1">
            <a:spLocks noChangeArrowheads="1"/>
          </p:cNvSpPr>
          <p:nvPr/>
        </p:nvSpPr>
        <p:spPr bwMode="auto">
          <a:xfrm>
            <a:off x="7385050" y="32766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14" name="Text Box 30"/>
          <p:cNvSpPr txBox="1">
            <a:spLocks noChangeArrowheads="1"/>
          </p:cNvSpPr>
          <p:nvPr/>
        </p:nvSpPr>
        <p:spPr bwMode="auto">
          <a:xfrm>
            <a:off x="4108450" y="15382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15" name="Text Box 31"/>
          <p:cNvSpPr txBox="1">
            <a:spLocks noChangeArrowheads="1"/>
          </p:cNvSpPr>
          <p:nvPr/>
        </p:nvSpPr>
        <p:spPr bwMode="auto">
          <a:xfrm>
            <a:off x="3194050" y="18288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3</a:t>
            </a:r>
          </a:p>
        </p:txBody>
      </p:sp>
      <p:sp>
        <p:nvSpPr>
          <p:cNvPr id="93216" name="Text Box 32"/>
          <p:cNvSpPr txBox="1">
            <a:spLocks noChangeArrowheads="1"/>
          </p:cNvSpPr>
          <p:nvPr/>
        </p:nvSpPr>
        <p:spPr bwMode="auto">
          <a:xfrm>
            <a:off x="3313113" y="3290888"/>
            <a:ext cx="311150" cy="366712"/>
          </a:xfrm>
          <a:prstGeom prst="rect">
            <a:avLst/>
          </a:prstGeom>
          <a:noFill/>
          <a:ln w="9525">
            <a:noFill/>
            <a:miter lim="800000"/>
            <a:headEnd/>
            <a:tailEnd/>
          </a:ln>
          <a:effectLst/>
        </p:spPr>
        <p:txBody>
          <a:bodyPr wrap="none">
            <a:spAutoFit/>
          </a:bodyPr>
          <a:lstStyle/>
          <a:p>
            <a:r>
              <a:rPr lang="en-US" sz="1800" dirty="0">
                <a:latin typeface="Arial" pitchFamily="34" charset="0"/>
              </a:rPr>
              <a:t>3</a:t>
            </a:r>
          </a:p>
        </p:txBody>
      </p:sp>
      <p:sp>
        <p:nvSpPr>
          <p:cNvPr id="93217" name="Text Box 33"/>
          <p:cNvSpPr txBox="1">
            <a:spLocks noChangeArrowheads="1"/>
          </p:cNvSpPr>
          <p:nvPr/>
        </p:nvSpPr>
        <p:spPr bwMode="auto">
          <a:xfrm>
            <a:off x="3962400" y="42672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3</a:t>
            </a:r>
          </a:p>
        </p:txBody>
      </p:sp>
      <p:sp>
        <p:nvSpPr>
          <p:cNvPr id="93218" name="Text Box 34"/>
          <p:cNvSpPr txBox="1">
            <a:spLocks noChangeArrowheads="1"/>
          </p:cNvSpPr>
          <p:nvPr/>
        </p:nvSpPr>
        <p:spPr bwMode="auto">
          <a:xfrm>
            <a:off x="1371600" y="3276600"/>
            <a:ext cx="387350" cy="366713"/>
          </a:xfrm>
          <a:prstGeom prst="rect">
            <a:avLst/>
          </a:prstGeom>
          <a:noFill/>
          <a:ln w="9525">
            <a:noFill/>
            <a:miter lim="800000"/>
            <a:headEnd/>
            <a:tailEnd/>
          </a:ln>
          <a:effectLst/>
        </p:spPr>
        <p:txBody>
          <a:bodyPr wrap="square">
            <a:spAutoFit/>
          </a:bodyPr>
          <a:lstStyle/>
          <a:p>
            <a:r>
              <a:rPr lang="en-US" sz="1800" dirty="0">
                <a:latin typeface="Arial" pitchFamily="34" charset="0"/>
              </a:rPr>
              <a:t>7</a:t>
            </a:r>
          </a:p>
        </p:txBody>
      </p:sp>
      <p:sp>
        <p:nvSpPr>
          <p:cNvPr id="93219" name="Text Box 35"/>
          <p:cNvSpPr txBox="1">
            <a:spLocks noChangeArrowheads="1"/>
          </p:cNvSpPr>
          <p:nvPr/>
        </p:nvSpPr>
        <p:spPr bwMode="auto">
          <a:xfrm>
            <a:off x="2127250" y="4357688"/>
            <a:ext cx="311150" cy="366712"/>
          </a:xfrm>
          <a:prstGeom prst="rect">
            <a:avLst/>
          </a:prstGeom>
          <a:noFill/>
          <a:ln w="9525">
            <a:noFill/>
            <a:miter lim="800000"/>
            <a:headEnd/>
            <a:tailEnd/>
          </a:ln>
          <a:effectLst/>
        </p:spPr>
        <p:txBody>
          <a:bodyPr wrap="none">
            <a:spAutoFit/>
          </a:bodyPr>
          <a:lstStyle/>
          <a:p>
            <a:r>
              <a:rPr lang="en-US" sz="1800" dirty="0">
                <a:latin typeface="Arial" pitchFamily="34" charset="0"/>
              </a:rPr>
              <a:t>7</a:t>
            </a:r>
          </a:p>
        </p:txBody>
      </p:sp>
      <p:sp>
        <p:nvSpPr>
          <p:cNvPr id="93220" name="Text Box 36"/>
          <p:cNvSpPr txBox="1">
            <a:spLocks noChangeArrowheads="1"/>
          </p:cNvSpPr>
          <p:nvPr/>
        </p:nvSpPr>
        <p:spPr bwMode="auto">
          <a:xfrm>
            <a:off x="685800" y="4343400"/>
            <a:ext cx="438150" cy="366713"/>
          </a:xfrm>
          <a:prstGeom prst="rect">
            <a:avLst/>
          </a:prstGeom>
          <a:noFill/>
          <a:ln w="9525">
            <a:noFill/>
            <a:miter lim="800000"/>
            <a:headEnd/>
            <a:tailEnd/>
          </a:ln>
          <a:effectLst/>
        </p:spPr>
        <p:txBody>
          <a:bodyPr wrap="none">
            <a:spAutoFit/>
          </a:bodyPr>
          <a:lstStyle/>
          <a:p>
            <a:r>
              <a:rPr lang="en-US" sz="1800" dirty="0">
                <a:latin typeface="Arial" pitchFamily="34" charset="0"/>
              </a:rPr>
              <a:t>12</a:t>
            </a:r>
          </a:p>
        </p:txBody>
      </p:sp>
      <p:sp>
        <p:nvSpPr>
          <p:cNvPr id="93221" name="Text Box 37"/>
          <p:cNvSpPr txBox="1">
            <a:spLocks noChangeArrowheads="1"/>
          </p:cNvSpPr>
          <p:nvPr/>
        </p:nvSpPr>
        <p:spPr bwMode="auto">
          <a:xfrm>
            <a:off x="2965450" y="4357688"/>
            <a:ext cx="311150" cy="366712"/>
          </a:xfrm>
          <a:prstGeom prst="rect">
            <a:avLst/>
          </a:prstGeom>
          <a:noFill/>
          <a:ln w="9525">
            <a:noFill/>
            <a:miter lim="800000"/>
            <a:headEnd/>
            <a:tailEnd/>
          </a:ln>
          <a:effectLst/>
        </p:spPr>
        <p:txBody>
          <a:bodyPr wrap="none">
            <a:spAutoFit/>
          </a:bodyPr>
          <a:lstStyle/>
          <a:p>
            <a:r>
              <a:rPr lang="en-US" sz="1800" dirty="0">
                <a:latin typeface="Arial" pitchFamily="34" charset="0"/>
              </a:rPr>
              <a:t>8</a:t>
            </a:r>
          </a:p>
        </p:txBody>
      </p:sp>
      <p:sp>
        <p:nvSpPr>
          <p:cNvPr id="93222" name="Text Box 38"/>
          <p:cNvSpPr txBox="1">
            <a:spLocks noChangeArrowheads="1"/>
          </p:cNvSpPr>
          <p:nvPr/>
        </p:nvSpPr>
        <p:spPr bwMode="auto">
          <a:xfrm>
            <a:off x="5200650" y="32146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4</a:t>
            </a:r>
          </a:p>
        </p:txBody>
      </p:sp>
      <p:sp>
        <p:nvSpPr>
          <p:cNvPr id="93223" name="Text Box 39"/>
          <p:cNvSpPr txBox="1">
            <a:spLocks noChangeArrowheads="1"/>
          </p:cNvSpPr>
          <p:nvPr/>
        </p:nvSpPr>
        <p:spPr bwMode="auto">
          <a:xfrm>
            <a:off x="5861050" y="43576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4</a:t>
            </a:r>
          </a:p>
        </p:txBody>
      </p:sp>
      <p:sp>
        <p:nvSpPr>
          <p:cNvPr id="93224" name="Text Box 40"/>
          <p:cNvSpPr txBox="1">
            <a:spLocks noChangeArrowheads="1"/>
          </p:cNvSpPr>
          <p:nvPr/>
        </p:nvSpPr>
        <p:spPr bwMode="auto">
          <a:xfrm>
            <a:off x="4648200" y="42814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9</a:t>
            </a:r>
          </a:p>
        </p:txBody>
      </p:sp>
      <p:sp>
        <p:nvSpPr>
          <p:cNvPr id="93225" name="Text Box 41"/>
          <p:cNvSpPr txBox="1">
            <a:spLocks noChangeArrowheads="1"/>
          </p:cNvSpPr>
          <p:nvPr/>
        </p:nvSpPr>
        <p:spPr bwMode="auto">
          <a:xfrm>
            <a:off x="838200" y="38100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5</a:t>
            </a:r>
          </a:p>
        </p:txBody>
      </p:sp>
      <p:sp>
        <p:nvSpPr>
          <p:cNvPr id="93226" name="Text Box 42"/>
          <p:cNvSpPr txBox="1">
            <a:spLocks noChangeArrowheads="1"/>
          </p:cNvSpPr>
          <p:nvPr/>
        </p:nvSpPr>
        <p:spPr bwMode="auto">
          <a:xfrm>
            <a:off x="2514600" y="2300288"/>
            <a:ext cx="311150" cy="366712"/>
          </a:xfrm>
          <a:prstGeom prst="rect">
            <a:avLst/>
          </a:prstGeom>
          <a:noFill/>
          <a:ln w="9525">
            <a:noFill/>
            <a:miter lim="800000"/>
            <a:headEnd/>
            <a:tailEnd/>
          </a:ln>
          <a:effectLst/>
        </p:spPr>
        <p:txBody>
          <a:bodyPr wrap="none">
            <a:spAutoFit/>
          </a:bodyPr>
          <a:lstStyle/>
          <a:p>
            <a:r>
              <a:rPr lang="en-US" sz="1800" dirty="0">
                <a:latin typeface="Arial" pitchFamily="34" charset="0"/>
              </a:rPr>
              <a:t>3</a:t>
            </a:r>
          </a:p>
        </p:txBody>
      </p:sp>
      <p:sp>
        <p:nvSpPr>
          <p:cNvPr id="93227" name="Text Box 43"/>
          <p:cNvSpPr txBox="1">
            <a:spLocks noChangeArrowheads="1"/>
          </p:cNvSpPr>
          <p:nvPr/>
        </p:nvSpPr>
        <p:spPr bwMode="auto">
          <a:xfrm>
            <a:off x="1752600" y="26812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4</a:t>
            </a:r>
          </a:p>
        </p:txBody>
      </p:sp>
      <p:sp>
        <p:nvSpPr>
          <p:cNvPr id="93228" name="Text Box 44"/>
          <p:cNvSpPr txBox="1">
            <a:spLocks noChangeArrowheads="1"/>
          </p:cNvSpPr>
          <p:nvPr/>
        </p:nvSpPr>
        <p:spPr bwMode="auto">
          <a:xfrm>
            <a:off x="5708650" y="26670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4</a:t>
            </a:r>
          </a:p>
        </p:txBody>
      </p:sp>
      <p:sp>
        <p:nvSpPr>
          <p:cNvPr id="93229" name="Text Box 45"/>
          <p:cNvSpPr txBox="1">
            <a:spLocks noChangeArrowheads="1"/>
          </p:cNvSpPr>
          <p:nvPr/>
        </p:nvSpPr>
        <p:spPr bwMode="auto">
          <a:xfrm>
            <a:off x="3117850" y="25908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30" name="Text Box 46"/>
          <p:cNvSpPr txBox="1">
            <a:spLocks noChangeArrowheads="1"/>
          </p:cNvSpPr>
          <p:nvPr/>
        </p:nvSpPr>
        <p:spPr bwMode="auto">
          <a:xfrm>
            <a:off x="5257800" y="17668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31" name="Text Box 47"/>
          <p:cNvSpPr txBox="1">
            <a:spLocks noChangeArrowheads="1"/>
          </p:cNvSpPr>
          <p:nvPr/>
        </p:nvSpPr>
        <p:spPr bwMode="auto">
          <a:xfrm>
            <a:off x="7004050" y="26670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32" name="Text Box 48"/>
          <p:cNvSpPr txBox="1">
            <a:spLocks noChangeArrowheads="1"/>
          </p:cNvSpPr>
          <p:nvPr/>
        </p:nvSpPr>
        <p:spPr bwMode="auto">
          <a:xfrm>
            <a:off x="2965450" y="37338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5</a:t>
            </a:r>
          </a:p>
        </p:txBody>
      </p:sp>
      <p:sp>
        <p:nvSpPr>
          <p:cNvPr id="93233" name="Text Box 49"/>
          <p:cNvSpPr txBox="1">
            <a:spLocks noChangeArrowheads="1"/>
          </p:cNvSpPr>
          <p:nvPr/>
        </p:nvSpPr>
        <p:spPr bwMode="auto">
          <a:xfrm>
            <a:off x="4800600" y="38100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5</a:t>
            </a:r>
          </a:p>
        </p:txBody>
      </p:sp>
      <p:sp>
        <p:nvSpPr>
          <p:cNvPr id="93234" name="Text Box 50"/>
          <p:cNvSpPr txBox="1">
            <a:spLocks noChangeArrowheads="1"/>
          </p:cNvSpPr>
          <p:nvPr/>
        </p:nvSpPr>
        <p:spPr bwMode="auto">
          <a:xfrm>
            <a:off x="2127250" y="38100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35" name="Text Box 51"/>
          <p:cNvSpPr txBox="1">
            <a:spLocks noChangeArrowheads="1"/>
          </p:cNvSpPr>
          <p:nvPr/>
        </p:nvSpPr>
        <p:spPr bwMode="auto">
          <a:xfrm>
            <a:off x="3886200" y="37338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36" name="Text Box 52"/>
          <p:cNvSpPr txBox="1">
            <a:spLocks noChangeArrowheads="1"/>
          </p:cNvSpPr>
          <p:nvPr/>
        </p:nvSpPr>
        <p:spPr bwMode="auto">
          <a:xfrm>
            <a:off x="5708650" y="3733800"/>
            <a:ext cx="311150" cy="366713"/>
          </a:xfrm>
          <a:prstGeom prst="rect">
            <a:avLst/>
          </a:prstGeom>
          <a:noFill/>
          <a:ln w="9525">
            <a:noFill/>
            <a:miter lim="800000"/>
            <a:headEnd/>
            <a:tailEnd/>
          </a:ln>
          <a:effectLst/>
        </p:spPr>
        <p:txBody>
          <a:bodyPr wrap="none">
            <a:spAutoFit/>
          </a:bodyPr>
          <a:lstStyle/>
          <a:p>
            <a:r>
              <a:rPr lang="en-US" sz="1800">
                <a:latin typeface="Arial" pitchFamily="34" charset="0"/>
              </a:rPr>
              <a:t>0</a:t>
            </a:r>
          </a:p>
        </p:txBody>
      </p:sp>
      <p:sp>
        <p:nvSpPr>
          <p:cNvPr id="93237" name="Line 53"/>
          <p:cNvSpPr>
            <a:spLocks noChangeShapeType="1"/>
          </p:cNvSpPr>
          <p:nvPr/>
        </p:nvSpPr>
        <p:spPr bwMode="auto">
          <a:xfrm rot="20404300" flipV="1">
            <a:off x="7388225" y="3962400"/>
            <a:ext cx="228600" cy="161925"/>
          </a:xfrm>
          <a:prstGeom prst="line">
            <a:avLst/>
          </a:prstGeom>
          <a:noFill/>
          <a:ln w="19050">
            <a:solidFill>
              <a:schemeClr val="tx1"/>
            </a:solidFill>
            <a:round/>
            <a:headEnd/>
            <a:tailEnd/>
          </a:ln>
          <a:effectLst/>
        </p:spPr>
        <p:txBody>
          <a:bodyPr wrap="none" anchor="ctr"/>
          <a:lstStyle/>
          <a:p>
            <a:endParaRPr lang="en-US"/>
          </a:p>
        </p:txBody>
      </p:sp>
      <p:sp>
        <p:nvSpPr>
          <p:cNvPr id="93238" name="Line 54"/>
          <p:cNvSpPr>
            <a:spLocks noChangeShapeType="1"/>
          </p:cNvSpPr>
          <p:nvPr/>
        </p:nvSpPr>
        <p:spPr bwMode="auto">
          <a:xfrm rot="523402">
            <a:off x="7400925" y="3960813"/>
            <a:ext cx="223838" cy="158750"/>
          </a:xfrm>
          <a:prstGeom prst="line">
            <a:avLst/>
          </a:prstGeom>
          <a:noFill/>
          <a:ln w="19050">
            <a:solidFill>
              <a:schemeClr val="tx1"/>
            </a:solidFill>
            <a:round/>
            <a:headEnd/>
            <a:tailEnd/>
          </a:ln>
          <a:effectLst/>
        </p:spPr>
        <p:txBody>
          <a:bodyPr wrap="none" anchor="ctr"/>
          <a:lstStyle/>
          <a:p>
            <a:endParaRPr lang="en-US"/>
          </a:p>
        </p:txBody>
      </p:sp>
      <p:sp>
        <p:nvSpPr>
          <p:cNvPr id="93239" name="Line 55"/>
          <p:cNvSpPr>
            <a:spLocks noChangeShapeType="1"/>
          </p:cNvSpPr>
          <p:nvPr/>
        </p:nvSpPr>
        <p:spPr bwMode="auto">
          <a:xfrm rot="20404300" flipV="1">
            <a:off x="762000" y="4943475"/>
            <a:ext cx="228600" cy="161925"/>
          </a:xfrm>
          <a:prstGeom prst="line">
            <a:avLst/>
          </a:prstGeom>
          <a:noFill/>
          <a:ln w="19050">
            <a:solidFill>
              <a:schemeClr val="tx1"/>
            </a:solidFill>
            <a:round/>
            <a:headEnd/>
            <a:tailEnd/>
          </a:ln>
          <a:effectLst/>
        </p:spPr>
        <p:txBody>
          <a:bodyPr wrap="none" anchor="ctr"/>
          <a:lstStyle/>
          <a:p>
            <a:endParaRPr lang="en-US"/>
          </a:p>
        </p:txBody>
      </p:sp>
      <p:sp>
        <p:nvSpPr>
          <p:cNvPr id="93240" name="Line 56"/>
          <p:cNvSpPr>
            <a:spLocks noChangeShapeType="1"/>
          </p:cNvSpPr>
          <p:nvPr/>
        </p:nvSpPr>
        <p:spPr bwMode="auto">
          <a:xfrm rot="523402">
            <a:off x="774700" y="4941888"/>
            <a:ext cx="223838" cy="158750"/>
          </a:xfrm>
          <a:prstGeom prst="line">
            <a:avLst/>
          </a:prstGeom>
          <a:noFill/>
          <a:ln w="19050">
            <a:solidFill>
              <a:schemeClr val="tx1"/>
            </a:solidFill>
            <a:round/>
            <a:headEnd/>
            <a:tailEnd/>
          </a:ln>
          <a:effectLst/>
        </p:spPr>
        <p:txBody>
          <a:bodyPr wrap="none" anchor="ctr"/>
          <a:lstStyle/>
          <a:p>
            <a:endParaRPr lang="en-US"/>
          </a:p>
        </p:txBody>
      </p:sp>
      <p:sp>
        <p:nvSpPr>
          <p:cNvPr id="93241" name="Line 57"/>
          <p:cNvSpPr>
            <a:spLocks noChangeShapeType="1"/>
          </p:cNvSpPr>
          <p:nvPr/>
        </p:nvSpPr>
        <p:spPr bwMode="auto">
          <a:xfrm rot="20404300" flipV="1">
            <a:off x="3040063" y="4867275"/>
            <a:ext cx="228600" cy="161925"/>
          </a:xfrm>
          <a:prstGeom prst="line">
            <a:avLst/>
          </a:prstGeom>
          <a:noFill/>
          <a:ln w="19050">
            <a:solidFill>
              <a:schemeClr val="tx1"/>
            </a:solidFill>
            <a:round/>
            <a:headEnd/>
            <a:tailEnd/>
          </a:ln>
          <a:effectLst/>
        </p:spPr>
        <p:txBody>
          <a:bodyPr wrap="none" anchor="ctr"/>
          <a:lstStyle/>
          <a:p>
            <a:endParaRPr lang="en-US"/>
          </a:p>
        </p:txBody>
      </p:sp>
      <p:sp>
        <p:nvSpPr>
          <p:cNvPr id="93242" name="Line 58"/>
          <p:cNvSpPr>
            <a:spLocks noChangeShapeType="1"/>
          </p:cNvSpPr>
          <p:nvPr/>
        </p:nvSpPr>
        <p:spPr bwMode="auto">
          <a:xfrm rot="523402">
            <a:off x="3052763" y="4865688"/>
            <a:ext cx="223837" cy="158750"/>
          </a:xfrm>
          <a:prstGeom prst="line">
            <a:avLst/>
          </a:prstGeom>
          <a:noFill/>
          <a:ln w="19050">
            <a:solidFill>
              <a:schemeClr val="tx1"/>
            </a:solidFill>
            <a:round/>
            <a:headEnd/>
            <a:tailEnd/>
          </a:ln>
          <a:effectLst/>
        </p:spPr>
        <p:txBody>
          <a:bodyPr wrap="none" anchor="ctr"/>
          <a:lstStyle/>
          <a:p>
            <a:endParaRPr lang="en-US"/>
          </a:p>
        </p:txBody>
      </p:sp>
      <p:sp>
        <p:nvSpPr>
          <p:cNvPr id="93243" name="Line 59"/>
          <p:cNvSpPr>
            <a:spLocks noChangeShapeType="1"/>
          </p:cNvSpPr>
          <p:nvPr/>
        </p:nvSpPr>
        <p:spPr bwMode="auto">
          <a:xfrm rot="20404300" flipV="1">
            <a:off x="4030663" y="4867275"/>
            <a:ext cx="228600" cy="161925"/>
          </a:xfrm>
          <a:prstGeom prst="line">
            <a:avLst/>
          </a:prstGeom>
          <a:noFill/>
          <a:ln w="19050">
            <a:solidFill>
              <a:schemeClr val="tx1"/>
            </a:solidFill>
            <a:round/>
            <a:headEnd/>
            <a:tailEnd/>
          </a:ln>
          <a:effectLst/>
        </p:spPr>
        <p:txBody>
          <a:bodyPr wrap="none" anchor="ctr"/>
          <a:lstStyle/>
          <a:p>
            <a:endParaRPr lang="en-US"/>
          </a:p>
        </p:txBody>
      </p:sp>
      <p:sp>
        <p:nvSpPr>
          <p:cNvPr id="93244" name="Line 60"/>
          <p:cNvSpPr>
            <a:spLocks noChangeShapeType="1"/>
          </p:cNvSpPr>
          <p:nvPr/>
        </p:nvSpPr>
        <p:spPr bwMode="auto">
          <a:xfrm rot="523402">
            <a:off x="4043363" y="4865688"/>
            <a:ext cx="223837" cy="158750"/>
          </a:xfrm>
          <a:prstGeom prst="line">
            <a:avLst/>
          </a:prstGeom>
          <a:noFill/>
          <a:ln w="19050">
            <a:solidFill>
              <a:schemeClr val="tx1"/>
            </a:solidFill>
            <a:round/>
            <a:headEnd/>
            <a:tailEnd/>
          </a:ln>
          <a:effectLst/>
        </p:spPr>
        <p:txBody>
          <a:bodyPr wrap="none" anchor="ctr"/>
          <a:lstStyle/>
          <a:p>
            <a:endParaRPr lang="en-US"/>
          </a:p>
        </p:txBody>
      </p:sp>
      <p:sp>
        <p:nvSpPr>
          <p:cNvPr id="93245" name="Line 61"/>
          <p:cNvSpPr>
            <a:spLocks noChangeShapeType="1"/>
          </p:cNvSpPr>
          <p:nvPr/>
        </p:nvSpPr>
        <p:spPr bwMode="auto">
          <a:xfrm rot="20404300" flipV="1">
            <a:off x="4800600" y="4878388"/>
            <a:ext cx="228600" cy="161925"/>
          </a:xfrm>
          <a:prstGeom prst="line">
            <a:avLst/>
          </a:prstGeom>
          <a:noFill/>
          <a:ln w="19050">
            <a:solidFill>
              <a:schemeClr val="tx1"/>
            </a:solidFill>
            <a:round/>
            <a:headEnd/>
            <a:tailEnd/>
          </a:ln>
          <a:effectLst/>
        </p:spPr>
        <p:txBody>
          <a:bodyPr wrap="none" anchor="ctr"/>
          <a:lstStyle/>
          <a:p>
            <a:endParaRPr lang="en-US"/>
          </a:p>
        </p:txBody>
      </p:sp>
      <p:sp>
        <p:nvSpPr>
          <p:cNvPr id="93246" name="Line 62"/>
          <p:cNvSpPr>
            <a:spLocks noChangeShapeType="1"/>
          </p:cNvSpPr>
          <p:nvPr/>
        </p:nvSpPr>
        <p:spPr bwMode="auto">
          <a:xfrm rot="523402">
            <a:off x="4813300" y="4876800"/>
            <a:ext cx="223838" cy="158750"/>
          </a:xfrm>
          <a:prstGeom prst="line">
            <a:avLst/>
          </a:prstGeom>
          <a:noFill/>
          <a:ln w="19050">
            <a:solidFill>
              <a:schemeClr val="tx1"/>
            </a:solidFill>
            <a:round/>
            <a:headEnd/>
            <a:tailEnd/>
          </a:ln>
          <a:effectLst/>
        </p:spPr>
        <p:txBody>
          <a:bodyPr wrap="none" anchor="ctr"/>
          <a:lstStyle/>
          <a:p>
            <a:endParaRPr lang="en-US"/>
          </a:p>
        </p:txBody>
      </p:sp>
      <p:sp>
        <p:nvSpPr>
          <p:cNvPr id="93247" name="Line 63"/>
          <p:cNvSpPr>
            <a:spLocks noChangeShapeType="1"/>
          </p:cNvSpPr>
          <p:nvPr/>
        </p:nvSpPr>
        <p:spPr bwMode="auto">
          <a:xfrm rot="20404300" flipV="1">
            <a:off x="5935663" y="4878388"/>
            <a:ext cx="228600" cy="161925"/>
          </a:xfrm>
          <a:prstGeom prst="line">
            <a:avLst/>
          </a:prstGeom>
          <a:noFill/>
          <a:ln w="19050">
            <a:solidFill>
              <a:schemeClr val="tx1"/>
            </a:solidFill>
            <a:round/>
            <a:headEnd/>
            <a:tailEnd/>
          </a:ln>
          <a:effectLst/>
        </p:spPr>
        <p:txBody>
          <a:bodyPr wrap="none" anchor="ctr"/>
          <a:lstStyle/>
          <a:p>
            <a:endParaRPr lang="en-US"/>
          </a:p>
        </p:txBody>
      </p:sp>
      <p:sp>
        <p:nvSpPr>
          <p:cNvPr id="93248" name="Line 64"/>
          <p:cNvSpPr>
            <a:spLocks noChangeShapeType="1"/>
          </p:cNvSpPr>
          <p:nvPr/>
        </p:nvSpPr>
        <p:spPr bwMode="auto">
          <a:xfrm rot="523402">
            <a:off x="5948363" y="4876800"/>
            <a:ext cx="223837" cy="158750"/>
          </a:xfrm>
          <a:prstGeom prst="line">
            <a:avLst/>
          </a:prstGeom>
          <a:noFill/>
          <a:ln w="19050">
            <a:solidFill>
              <a:schemeClr val="tx1"/>
            </a:solidFill>
            <a:round/>
            <a:headEnd/>
            <a:tailEnd/>
          </a:ln>
          <a:effectLst/>
        </p:spPr>
        <p:txBody>
          <a:bodyPr wrap="none" anchor="ctr"/>
          <a:lstStyle/>
          <a:p>
            <a:endParaRPr lang="en-US"/>
          </a:p>
        </p:txBody>
      </p:sp>
      <p:sp>
        <p:nvSpPr>
          <p:cNvPr id="93249" name="Oval 65" descr="Narrow vertical"/>
          <p:cNvSpPr>
            <a:spLocks noChangeArrowheads="1"/>
          </p:cNvSpPr>
          <p:nvPr/>
        </p:nvSpPr>
        <p:spPr bwMode="auto">
          <a:xfrm>
            <a:off x="1371600" y="5181600"/>
            <a:ext cx="609600" cy="685800"/>
          </a:xfrm>
          <a:prstGeom prst="ellipse">
            <a:avLst/>
          </a:prstGeom>
          <a:pattFill prst="narVert">
            <a:fgClr>
              <a:srgbClr val="DDDDDD"/>
            </a:fgClr>
            <a:bgClr>
              <a:srgbClr val="FFFFFF"/>
            </a:bgClr>
          </a:pattFill>
          <a:ln w="9525">
            <a:solidFill>
              <a:schemeClr val="tx1"/>
            </a:solidFill>
            <a:round/>
            <a:headEnd/>
            <a:tailEnd/>
          </a:ln>
          <a:effectLst/>
        </p:spPr>
        <p:txBody>
          <a:bodyPr wrap="none" anchor="ctr"/>
          <a:lstStyle/>
          <a:p>
            <a:endParaRPr lang="en-US"/>
          </a:p>
        </p:txBody>
      </p:sp>
      <p:sp>
        <p:nvSpPr>
          <p:cNvPr id="93250" name="Oval 66"/>
          <p:cNvSpPr>
            <a:spLocks noChangeArrowheads="1"/>
          </p:cNvSpPr>
          <p:nvPr/>
        </p:nvSpPr>
        <p:spPr bwMode="auto">
          <a:xfrm>
            <a:off x="2438400" y="5181600"/>
            <a:ext cx="685800" cy="609600"/>
          </a:xfrm>
          <a:prstGeom prst="ellipse">
            <a:avLst/>
          </a:prstGeom>
          <a:noFill/>
          <a:ln w="9525">
            <a:solidFill>
              <a:schemeClr val="tx1"/>
            </a:solidFill>
            <a:round/>
            <a:headEnd/>
            <a:tailEnd/>
          </a:ln>
          <a:effectLst/>
        </p:spPr>
        <p:txBody>
          <a:bodyPr wrap="none" anchor="ctr"/>
          <a:lstStyle/>
          <a:p>
            <a:endParaRPr lang="en-US"/>
          </a:p>
        </p:txBody>
      </p:sp>
      <p:sp>
        <p:nvSpPr>
          <p:cNvPr id="93251" name="Line 67"/>
          <p:cNvSpPr>
            <a:spLocks noChangeShapeType="1"/>
          </p:cNvSpPr>
          <p:nvPr/>
        </p:nvSpPr>
        <p:spPr bwMode="auto">
          <a:xfrm flipH="1">
            <a:off x="1828800" y="4724400"/>
            <a:ext cx="228600" cy="457200"/>
          </a:xfrm>
          <a:prstGeom prst="line">
            <a:avLst/>
          </a:prstGeom>
          <a:noFill/>
          <a:ln w="9525">
            <a:solidFill>
              <a:schemeClr val="tx1"/>
            </a:solidFill>
            <a:round/>
            <a:headEnd/>
            <a:tailEnd/>
          </a:ln>
          <a:effectLst/>
        </p:spPr>
        <p:txBody>
          <a:bodyPr wrap="none" anchor="ctr"/>
          <a:lstStyle/>
          <a:p>
            <a:endParaRPr lang="en-US"/>
          </a:p>
        </p:txBody>
      </p:sp>
      <p:sp>
        <p:nvSpPr>
          <p:cNvPr id="93252" name="Line 68"/>
          <p:cNvSpPr>
            <a:spLocks noChangeShapeType="1"/>
          </p:cNvSpPr>
          <p:nvPr/>
        </p:nvSpPr>
        <p:spPr bwMode="auto">
          <a:xfrm>
            <a:off x="2438400" y="4724400"/>
            <a:ext cx="228600" cy="533400"/>
          </a:xfrm>
          <a:prstGeom prst="line">
            <a:avLst/>
          </a:prstGeom>
          <a:noFill/>
          <a:ln w="9525">
            <a:solidFill>
              <a:schemeClr val="tx1"/>
            </a:solidFill>
            <a:round/>
            <a:headEnd/>
            <a:tailEnd/>
          </a:ln>
          <a:effectLst/>
        </p:spPr>
        <p:txBody>
          <a:bodyPr wrap="none" anchor="ctr"/>
          <a:lstStyle/>
          <a:p>
            <a:endParaRPr lang="en-US"/>
          </a:p>
        </p:txBody>
      </p:sp>
      <p:sp>
        <p:nvSpPr>
          <p:cNvPr id="93253" name="Text Box 69"/>
          <p:cNvSpPr txBox="1">
            <a:spLocks noChangeArrowheads="1"/>
          </p:cNvSpPr>
          <p:nvPr/>
        </p:nvSpPr>
        <p:spPr bwMode="auto">
          <a:xfrm>
            <a:off x="2514600" y="4814888"/>
            <a:ext cx="311150" cy="366712"/>
          </a:xfrm>
          <a:prstGeom prst="rect">
            <a:avLst/>
          </a:prstGeom>
          <a:noFill/>
          <a:ln w="9525">
            <a:noFill/>
            <a:miter lim="800000"/>
            <a:headEnd/>
            <a:tailEnd/>
          </a:ln>
          <a:effectLst/>
        </p:spPr>
        <p:txBody>
          <a:bodyPr wrap="none">
            <a:spAutoFit/>
          </a:bodyPr>
          <a:lstStyle/>
          <a:p>
            <a:r>
              <a:rPr lang="en-US" sz="1800" dirty="0">
                <a:latin typeface="Arial" pitchFamily="34" charset="0"/>
              </a:rPr>
              <a:t>0</a:t>
            </a:r>
          </a:p>
        </p:txBody>
      </p:sp>
      <p:sp>
        <p:nvSpPr>
          <p:cNvPr id="93254" name="Text Box 70"/>
          <p:cNvSpPr txBox="1">
            <a:spLocks noChangeArrowheads="1"/>
          </p:cNvSpPr>
          <p:nvPr/>
        </p:nvSpPr>
        <p:spPr bwMode="auto">
          <a:xfrm>
            <a:off x="1676400" y="4800600"/>
            <a:ext cx="311150" cy="366713"/>
          </a:xfrm>
          <a:prstGeom prst="rect">
            <a:avLst/>
          </a:prstGeom>
          <a:noFill/>
          <a:ln w="9525">
            <a:noFill/>
            <a:miter lim="800000"/>
            <a:headEnd/>
            <a:tailEnd/>
          </a:ln>
          <a:effectLst/>
        </p:spPr>
        <p:txBody>
          <a:bodyPr wrap="none">
            <a:spAutoFit/>
          </a:bodyPr>
          <a:lstStyle/>
          <a:p>
            <a:r>
              <a:rPr lang="en-US" sz="1800" dirty="0">
                <a:latin typeface="Arial" pitchFamily="34" charset="0"/>
              </a:rPr>
              <a:t>6</a:t>
            </a:r>
          </a:p>
        </p:txBody>
      </p:sp>
      <p:sp>
        <p:nvSpPr>
          <p:cNvPr id="93255" name="Text Box 71"/>
          <p:cNvSpPr txBox="1">
            <a:spLocks noChangeArrowheads="1"/>
          </p:cNvSpPr>
          <p:nvPr/>
        </p:nvSpPr>
        <p:spPr bwMode="auto">
          <a:xfrm>
            <a:off x="1524000" y="5272088"/>
            <a:ext cx="438150" cy="366712"/>
          </a:xfrm>
          <a:prstGeom prst="rect">
            <a:avLst/>
          </a:prstGeom>
          <a:noFill/>
          <a:ln w="9525">
            <a:noFill/>
            <a:miter lim="800000"/>
            <a:headEnd/>
            <a:tailEnd/>
          </a:ln>
          <a:effectLst/>
        </p:spPr>
        <p:txBody>
          <a:bodyPr wrap="none">
            <a:spAutoFit/>
          </a:bodyPr>
          <a:lstStyle/>
          <a:p>
            <a:r>
              <a:rPr lang="en-US" sz="1800" dirty="0">
                <a:latin typeface="Arial" pitchFamily="34" charset="0"/>
              </a:rPr>
              <a:t>13</a:t>
            </a:r>
          </a:p>
        </p:txBody>
      </p:sp>
      <p:sp>
        <p:nvSpPr>
          <p:cNvPr id="93256" name="Text Box 72"/>
          <p:cNvSpPr txBox="1">
            <a:spLocks noChangeArrowheads="1"/>
          </p:cNvSpPr>
          <p:nvPr/>
        </p:nvSpPr>
        <p:spPr bwMode="auto">
          <a:xfrm>
            <a:off x="2667000" y="5272088"/>
            <a:ext cx="311150" cy="366712"/>
          </a:xfrm>
          <a:prstGeom prst="rect">
            <a:avLst/>
          </a:prstGeom>
          <a:noFill/>
          <a:ln w="9525">
            <a:noFill/>
            <a:miter lim="800000"/>
            <a:headEnd/>
            <a:tailEnd/>
          </a:ln>
          <a:effectLst/>
        </p:spPr>
        <p:txBody>
          <a:bodyPr wrap="none">
            <a:spAutoFit/>
          </a:bodyPr>
          <a:lstStyle/>
          <a:p>
            <a:r>
              <a:rPr lang="en-US" sz="1800">
                <a:latin typeface="Arial" pitchFamily="34" charset="0"/>
              </a:rPr>
              <a:t>7</a:t>
            </a:r>
          </a:p>
        </p:txBody>
      </p:sp>
      <p:sp>
        <p:nvSpPr>
          <p:cNvPr id="93258" name="Text Box 74"/>
          <p:cNvSpPr txBox="1">
            <a:spLocks noChangeArrowheads="1"/>
          </p:cNvSpPr>
          <p:nvPr/>
        </p:nvSpPr>
        <p:spPr bwMode="auto">
          <a:xfrm>
            <a:off x="6553200" y="5181600"/>
            <a:ext cx="1544638" cy="457200"/>
          </a:xfrm>
          <a:prstGeom prst="rect">
            <a:avLst/>
          </a:prstGeom>
          <a:noFill/>
          <a:ln w="12700">
            <a:noFill/>
            <a:miter lim="800000"/>
            <a:headEnd type="none" w="sm" len="sm"/>
            <a:tailEnd type="none" w="sm" len="sm"/>
          </a:ln>
          <a:effectLst/>
        </p:spPr>
        <p:txBody>
          <a:bodyPr wrap="none">
            <a:spAutoFit/>
          </a:bodyPr>
          <a:lstStyle/>
          <a:p>
            <a:r>
              <a:rPr lang="en-US"/>
              <a:t>- backtrack</a:t>
            </a:r>
          </a:p>
        </p:txBody>
      </p:sp>
      <p:sp>
        <p:nvSpPr>
          <p:cNvPr id="93259" name="Line 75"/>
          <p:cNvSpPr>
            <a:spLocks noChangeShapeType="1"/>
          </p:cNvSpPr>
          <p:nvPr/>
        </p:nvSpPr>
        <p:spPr bwMode="auto">
          <a:xfrm rot="20404300" flipV="1">
            <a:off x="6400800" y="5324475"/>
            <a:ext cx="228600" cy="161925"/>
          </a:xfrm>
          <a:prstGeom prst="line">
            <a:avLst/>
          </a:prstGeom>
          <a:noFill/>
          <a:ln w="19050">
            <a:solidFill>
              <a:schemeClr val="tx1"/>
            </a:solidFill>
            <a:round/>
            <a:headEnd/>
            <a:tailEnd/>
          </a:ln>
          <a:effectLst/>
        </p:spPr>
        <p:txBody>
          <a:bodyPr wrap="none" anchor="ctr"/>
          <a:lstStyle/>
          <a:p>
            <a:endParaRPr lang="en-US"/>
          </a:p>
        </p:txBody>
      </p:sp>
      <p:sp>
        <p:nvSpPr>
          <p:cNvPr id="93260" name="Line 76"/>
          <p:cNvSpPr>
            <a:spLocks noChangeShapeType="1"/>
          </p:cNvSpPr>
          <p:nvPr/>
        </p:nvSpPr>
        <p:spPr bwMode="auto">
          <a:xfrm rot="523402">
            <a:off x="6413500" y="5322888"/>
            <a:ext cx="223838" cy="158750"/>
          </a:xfrm>
          <a:prstGeom prst="line">
            <a:avLst/>
          </a:prstGeom>
          <a:noFill/>
          <a:ln w="19050">
            <a:solidFill>
              <a:schemeClr val="tx1"/>
            </a:solidFill>
            <a:round/>
            <a:headEnd/>
            <a:tailEnd/>
          </a:ln>
          <a:effectLst/>
        </p:spPr>
        <p:txBody>
          <a:bodyPr wrap="none" anchor="ctr"/>
          <a:lstStyle/>
          <a:p>
            <a:endParaRPr lang="en-US"/>
          </a:p>
        </p:txBody>
      </p:sp>
      <p:sp>
        <p:nvSpPr>
          <p:cNvPr id="93261" name="Text Box 77"/>
          <p:cNvSpPr txBox="1">
            <a:spLocks noChangeArrowheads="1"/>
          </p:cNvSpPr>
          <p:nvPr/>
        </p:nvSpPr>
        <p:spPr bwMode="auto">
          <a:xfrm>
            <a:off x="4022725" y="10668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1</a:t>
            </a:r>
            <a:endParaRPr lang="en-US"/>
          </a:p>
        </p:txBody>
      </p:sp>
      <p:sp>
        <p:nvSpPr>
          <p:cNvPr id="93262" name="Text Box 78"/>
          <p:cNvSpPr txBox="1">
            <a:spLocks noChangeArrowheads="1"/>
          </p:cNvSpPr>
          <p:nvPr/>
        </p:nvSpPr>
        <p:spPr bwMode="auto">
          <a:xfrm>
            <a:off x="2057400" y="21336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2</a:t>
            </a:r>
          </a:p>
        </p:txBody>
      </p:sp>
      <p:sp>
        <p:nvSpPr>
          <p:cNvPr id="93263" name="Text Box 79"/>
          <p:cNvSpPr txBox="1">
            <a:spLocks noChangeArrowheads="1"/>
          </p:cNvSpPr>
          <p:nvPr/>
        </p:nvSpPr>
        <p:spPr bwMode="auto">
          <a:xfrm>
            <a:off x="990600" y="32004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3</a:t>
            </a:r>
            <a:endParaRPr lang="en-US"/>
          </a:p>
        </p:txBody>
      </p:sp>
      <p:sp>
        <p:nvSpPr>
          <p:cNvPr id="93264" name="Text Box 80"/>
          <p:cNvSpPr txBox="1">
            <a:spLocks noChangeArrowheads="1"/>
          </p:cNvSpPr>
          <p:nvPr/>
        </p:nvSpPr>
        <p:spPr bwMode="auto">
          <a:xfrm>
            <a:off x="228600" y="42672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4</a:t>
            </a:r>
            <a:endParaRPr lang="en-US"/>
          </a:p>
        </p:txBody>
      </p:sp>
      <p:sp>
        <p:nvSpPr>
          <p:cNvPr id="93265" name="Text Box 81"/>
          <p:cNvSpPr txBox="1">
            <a:spLocks noChangeArrowheads="1"/>
          </p:cNvSpPr>
          <p:nvPr/>
        </p:nvSpPr>
        <p:spPr bwMode="auto">
          <a:xfrm>
            <a:off x="1644650" y="42672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5</a:t>
            </a:r>
            <a:endParaRPr lang="en-US"/>
          </a:p>
        </p:txBody>
      </p:sp>
      <p:sp>
        <p:nvSpPr>
          <p:cNvPr id="93266" name="Text Box 82"/>
          <p:cNvSpPr txBox="1">
            <a:spLocks noChangeArrowheads="1"/>
          </p:cNvSpPr>
          <p:nvPr/>
        </p:nvSpPr>
        <p:spPr bwMode="auto">
          <a:xfrm>
            <a:off x="1143000" y="52578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6</a:t>
            </a:r>
            <a:endParaRPr lang="en-US"/>
          </a:p>
        </p:txBody>
      </p:sp>
      <p:sp>
        <p:nvSpPr>
          <p:cNvPr id="93267" name="Text Box 83"/>
          <p:cNvSpPr txBox="1">
            <a:spLocks noChangeArrowheads="1"/>
          </p:cNvSpPr>
          <p:nvPr/>
        </p:nvSpPr>
        <p:spPr bwMode="auto">
          <a:xfrm>
            <a:off x="2178050" y="52578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7</a:t>
            </a:r>
            <a:endParaRPr lang="en-US"/>
          </a:p>
        </p:txBody>
      </p:sp>
      <p:sp>
        <p:nvSpPr>
          <p:cNvPr id="93268" name="Text Box 84"/>
          <p:cNvSpPr txBox="1">
            <a:spLocks noChangeArrowheads="1"/>
          </p:cNvSpPr>
          <p:nvPr/>
        </p:nvSpPr>
        <p:spPr bwMode="auto">
          <a:xfrm>
            <a:off x="2863850" y="32766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8</a:t>
            </a:r>
            <a:endParaRPr lang="en-US"/>
          </a:p>
        </p:txBody>
      </p:sp>
      <p:sp>
        <p:nvSpPr>
          <p:cNvPr id="93269" name="Text Box 85"/>
          <p:cNvSpPr txBox="1">
            <a:spLocks noChangeArrowheads="1"/>
          </p:cNvSpPr>
          <p:nvPr/>
        </p:nvSpPr>
        <p:spPr bwMode="auto">
          <a:xfrm>
            <a:off x="3352800" y="4267200"/>
            <a:ext cx="4889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10</a:t>
            </a:r>
            <a:endParaRPr lang="en-US"/>
          </a:p>
        </p:txBody>
      </p:sp>
      <p:sp>
        <p:nvSpPr>
          <p:cNvPr id="93270" name="Text Box 86"/>
          <p:cNvSpPr txBox="1">
            <a:spLocks noChangeArrowheads="1"/>
          </p:cNvSpPr>
          <p:nvPr/>
        </p:nvSpPr>
        <p:spPr bwMode="auto">
          <a:xfrm>
            <a:off x="2514600" y="4267200"/>
            <a:ext cx="3365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9</a:t>
            </a:r>
            <a:endParaRPr lang="en-US"/>
          </a:p>
        </p:txBody>
      </p:sp>
      <p:sp>
        <p:nvSpPr>
          <p:cNvPr id="93271" name="Text Box 87"/>
          <p:cNvSpPr txBox="1">
            <a:spLocks noChangeArrowheads="1"/>
          </p:cNvSpPr>
          <p:nvPr/>
        </p:nvSpPr>
        <p:spPr bwMode="auto">
          <a:xfrm>
            <a:off x="5759450" y="2286000"/>
            <a:ext cx="4889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11</a:t>
            </a:r>
            <a:endParaRPr lang="en-US"/>
          </a:p>
        </p:txBody>
      </p:sp>
      <p:sp>
        <p:nvSpPr>
          <p:cNvPr id="93272" name="Text Box 88"/>
          <p:cNvSpPr txBox="1">
            <a:spLocks noChangeArrowheads="1"/>
          </p:cNvSpPr>
          <p:nvPr/>
        </p:nvSpPr>
        <p:spPr bwMode="auto">
          <a:xfrm>
            <a:off x="4648200" y="3124200"/>
            <a:ext cx="4889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12</a:t>
            </a:r>
            <a:endParaRPr lang="en-US"/>
          </a:p>
        </p:txBody>
      </p:sp>
      <p:sp>
        <p:nvSpPr>
          <p:cNvPr id="93273" name="Text Box 89"/>
          <p:cNvSpPr txBox="1">
            <a:spLocks noChangeArrowheads="1"/>
          </p:cNvSpPr>
          <p:nvPr/>
        </p:nvSpPr>
        <p:spPr bwMode="auto">
          <a:xfrm>
            <a:off x="6826250" y="3276600"/>
            <a:ext cx="4889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15</a:t>
            </a:r>
            <a:endParaRPr lang="en-US"/>
          </a:p>
        </p:txBody>
      </p:sp>
      <p:sp>
        <p:nvSpPr>
          <p:cNvPr id="93274" name="Text Box 90"/>
          <p:cNvSpPr txBox="1">
            <a:spLocks noChangeArrowheads="1"/>
          </p:cNvSpPr>
          <p:nvPr/>
        </p:nvSpPr>
        <p:spPr bwMode="auto">
          <a:xfrm>
            <a:off x="5257800" y="4267200"/>
            <a:ext cx="4889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14</a:t>
            </a:r>
            <a:endParaRPr lang="en-US"/>
          </a:p>
        </p:txBody>
      </p:sp>
      <p:sp>
        <p:nvSpPr>
          <p:cNvPr id="93275" name="Text Box 91"/>
          <p:cNvSpPr txBox="1">
            <a:spLocks noChangeArrowheads="1"/>
          </p:cNvSpPr>
          <p:nvPr/>
        </p:nvSpPr>
        <p:spPr bwMode="auto">
          <a:xfrm>
            <a:off x="4419600" y="3886200"/>
            <a:ext cx="488950" cy="457200"/>
          </a:xfrm>
          <a:prstGeom prst="rect">
            <a:avLst/>
          </a:prstGeom>
          <a:noFill/>
          <a:ln w="12700">
            <a:noFill/>
            <a:miter lim="800000"/>
            <a:headEnd type="none" w="sm" len="sm"/>
            <a:tailEnd type="none" w="sm" len="sm"/>
          </a:ln>
          <a:effectLst/>
        </p:spPr>
        <p:txBody>
          <a:bodyPr wrap="none">
            <a:spAutoFit/>
          </a:bodyPr>
          <a:lstStyle/>
          <a:p>
            <a:r>
              <a:rPr lang="en-US">
                <a:solidFill>
                  <a:schemeClr val="accent2"/>
                </a:solidFill>
              </a:rPr>
              <a:t>13</a:t>
            </a:r>
            <a:endParaRPr lang="en-US"/>
          </a:p>
        </p:txBody>
      </p:sp>
      <p:sp>
        <p:nvSpPr>
          <p:cNvPr id="93276" name="Text Box 92"/>
          <p:cNvSpPr txBox="1">
            <a:spLocks noChangeArrowheads="1"/>
          </p:cNvSpPr>
          <p:nvPr/>
        </p:nvSpPr>
        <p:spPr bwMode="auto">
          <a:xfrm>
            <a:off x="4156075" y="5715000"/>
            <a:ext cx="4073525" cy="457200"/>
          </a:xfrm>
          <a:prstGeom prst="rect">
            <a:avLst/>
          </a:prstGeom>
          <a:noFill/>
          <a:ln w="12700">
            <a:noFill/>
            <a:miter lim="800000"/>
            <a:headEnd type="none" w="sm" len="sm"/>
            <a:tailEnd type="none" w="sm" len="sm"/>
          </a:ln>
          <a:effectLst/>
        </p:spPr>
        <p:txBody>
          <a:bodyPr wrap="none">
            <a:spAutoFit/>
          </a:bodyPr>
          <a:lstStyle/>
          <a:p>
            <a:r>
              <a:rPr lang="en-US"/>
              <a:t>Nodes numbered in “call” order</a:t>
            </a:r>
          </a:p>
        </p:txBody>
      </p:sp>
      <p:sp>
        <p:nvSpPr>
          <p:cNvPr id="93277" name="Line 93"/>
          <p:cNvSpPr>
            <a:spLocks noChangeShapeType="1"/>
          </p:cNvSpPr>
          <p:nvPr/>
        </p:nvSpPr>
        <p:spPr bwMode="auto">
          <a:xfrm rot="20404300" flipV="1">
            <a:off x="2667000" y="5857875"/>
            <a:ext cx="228600" cy="161925"/>
          </a:xfrm>
          <a:prstGeom prst="line">
            <a:avLst/>
          </a:prstGeom>
          <a:noFill/>
          <a:ln w="19050">
            <a:solidFill>
              <a:schemeClr val="tx1"/>
            </a:solidFill>
            <a:round/>
            <a:headEnd/>
            <a:tailEnd/>
          </a:ln>
          <a:effectLst/>
        </p:spPr>
        <p:txBody>
          <a:bodyPr wrap="none" anchor="ctr"/>
          <a:lstStyle/>
          <a:p>
            <a:endParaRPr lang="en-US"/>
          </a:p>
        </p:txBody>
      </p:sp>
      <p:sp>
        <p:nvSpPr>
          <p:cNvPr id="93278" name="Line 94"/>
          <p:cNvSpPr>
            <a:spLocks noChangeShapeType="1"/>
          </p:cNvSpPr>
          <p:nvPr/>
        </p:nvSpPr>
        <p:spPr bwMode="auto">
          <a:xfrm rot="523402">
            <a:off x="2679700" y="5856288"/>
            <a:ext cx="223838" cy="158750"/>
          </a:xfrm>
          <a:prstGeom prst="line">
            <a:avLst/>
          </a:prstGeom>
          <a:noFill/>
          <a:ln w="1905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Backtracking </a:t>
            </a:r>
            <a:fld id="{4F860B54-A4A5-4B72-AAEF-4AA72FCD2E5D}" type="slidenum">
              <a:rPr lang="en-US"/>
              <a:pPr/>
              <a:t>25</a:t>
            </a:fld>
            <a:endParaRPr lang="en-US"/>
          </a:p>
        </p:txBody>
      </p:sp>
      <p:sp>
        <p:nvSpPr>
          <p:cNvPr id="62466" name="Rectangle 1026"/>
          <p:cNvSpPr>
            <a:spLocks noGrp="1" noChangeArrowheads="1"/>
          </p:cNvSpPr>
          <p:nvPr>
            <p:ph type="body" idx="1"/>
          </p:nvPr>
        </p:nvSpPr>
        <p:spPr>
          <a:xfrm>
            <a:off x="152400" y="457200"/>
            <a:ext cx="8991600" cy="5638800"/>
          </a:xfrm>
        </p:spPr>
        <p:txBody>
          <a:bodyPr/>
          <a:lstStyle/>
          <a:p>
            <a:pPr>
              <a:buFontTx/>
              <a:buNone/>
            </a:pPr>
            <a:r>
              <a:rPr lang="en-US" sz="2000" dirty="0" err="1"/>
              <a:t>sumOfSubsets</a:t>
            </a:r>
            <a:r>
              <a:rPr lang="en-US" sz="2000" dirty="0"/>
              <a:t> ( </a:t>
            </a:r>
            <a:r>
              <a:rPr lang="en-US" sz="2000" i="1" dirty="0" err="1"/>
              <a:t>i</a:t>
            </a:r>
            <a:r>
              <a:rPr lang="en-US" sz="2000" dirty="0"/>
              <a:t>, </a:t>
            </a:r>
            <a:r>
              <a:rPr lang="en-US" sz="2000" i="1" dirty="0" err="1"/>
              <a:t>weightSoFar</a:t>
            </a:r>
            <a:r>
              <a:rPr lang="en-US" sz="2000" dirty="0"/>
              <a:t>, </a:t>
            </a:r>
            <a:r>
              <a:rPr lang="en-US" sz="2000" i="1" dirty="0" err="1"/>
              <a:t>totalPossibleLeft</a:t>
            </a:r>
            <a:r>
              <a:rPr lang="en-US" sz="2000" i="1" dirty="0"/>
              <a:t> </a:t>
            </a:r>
            <a:r>
              <a:rPr lang="en-US" sz="2000" dirty="0"/>
              <a:t>) </a:t>
            </a:r>
          </a:p>
          <a:p>
            <a:pPr>
              <a:buFontTx/>
              <a:buNone/>
            </a:pPr>
            <a:r>
              <a:rPr lang="en-US" sz="2000" dirty="0" smtClean="0"/>
              <a:t>	</a:t>
            </a:r>
            <a:r>
              <a:rPr lang="en-US" sz="2000" dirty="0" smtClean="0"/>
              <a:t> </a:t>
            </a:r>
            <a:r>
              <a:rPr lang="en-US" sz="2000" b="1" dirty="0"/>
              <a:t>if</a:t>
            </a:r>
            <a:r>
              <a:rPr lang="en-US" sz="2000" dirty="0"/>
              <a:t> (promising ( </a:t>
            </a:r>
            <a:r>
              <a:rPr lang="en-US" sz="2000" i="1" dirty="0" err="1"/>
              <a:t>i</a:t>
            </a:r>
            <a:r>
              <a:rPr lang="en-US" sz="2000" dirty="0"/>
              <a:t> ))                                     //may lead to solution</a:t>
            </a:r>
          </a:p>
          <a:p>
            <a:pPr>
              <a:buFontTx/>
              <a:buNone/>
            </a:pPr>
            <a:r>
              <a:rPr lang="en-US" sz="2000" dirty="0"/>
              <a:t>     </a:t>
            </a:r>
            <a:r>
              <a:rPr lang="en-US" sz="2000" dirty="0" smtClean="0"/>
              <a:t>	</a:t>
            </a:r>
            <a:r>
              <a:rPr lang="en-US" sz="2000" dirty="0"/>
              <a:t>	</a:t>
            </a:r>
            <a:r>
              <a:rPr lang="en-US" sz="2000" b="1" dirty="0"/>
              <a:t>then if</a:t>
            </a:r>
            <a:r>
              <a:rPr lang="en-US" sz="2000" dirty="0"/>
              <a:t> ( </a:t>
            </a:r>
            <a:r>
              <a:rPr lang="en-US" sz="2000" i="1" dirty="0" err="1"/>
              <a:t>weightSoFar</a:t>
            </a:r>
            <a:r>
              <a:rPr lang="en-US" sz="2000" i="1" dirty="0"/>
              <a:t> == </a:t>
            </a:r>
            <a:r>
              <a:rPr lang="en-US" sz="2000" dirty="0"/>
              <a:t>S</a:t>
            </a:r>
            <a:r>
              <a:rPr lang="en-US" sz="2000" i="1" dirty="0"/>
              <a:t> </a:t>
            </a:r>
            <a:r>
              <a:rPr lang="en-US" sz="2000" dirty="0"/>
              <a:t>)</a:t>
            </a:r>
            <a:r>
              <a:rPr lang="en-US" sz="2000" i="1" dirty="0"/>
              <a:t/>
            </a:r>
            <a:br>
              <a:rPr lang="en-US" sz="2000" i="1" dirty="0"/>
            </a:br>
            <a:r>
              <a:rPr lang="en-US" sz="2000" dirty="0"/>
              <a:t>	        </a:t>
            </a:r>
            <a:r>
              <a:rPr lang="en-US" sz="2000" b="1" dirty="0"/>
              <a:t>then</a:t>
            </a:r>
            <a:r>
              <a:rPr lang="en-US" sz="2000" dirty="0"/>
              <a:t> print </a:t>
            </a:r>
            <a:r>
              <a:rPr lang="en-US" sz="2000" i="1" dirty="0"/>
              <a:t>include</a:t>
            </a:r>
            <a:r>
              <a:rPr lang="en-US" sz="2000" dirty="0"/>
              <a:t>[ </a:t>
            </a:r>
            <a:r>
              <a:rPr lang="en-US" sz="2000" dirty="0" err="1" smtClean="0"/>
              <a:t>i</a:t>
            </a:r>
            <a:r>
              <a:rPr lang="en-US" sz="2000" dirty="0" smtClean="0"/>
              <a:t> </a:t>
            </a:r>
            <a:r>
              <a:rPr lang="en-US" sz="2000" dirty="0"/>
              <a:t>] to </a:t>
            </a:r>
            <a:r>
              <a:rPr lang="en-US" sz="2000" i="1" dirty="0"/>
              <a:t>include</a:t>
            </a:r>
            <a:r>
              <a:rPr lang="en-US" sz="2000" dirty="0"/>
              <a:t>[ </a:t>
            </a:r>
            <a:r>
              <a:rPr lang="en-US" sz="2000" i="1" dirty="0" err="1"/>
              <a:t>i</a:t>
            </a:r>
            <a:r>
              <a:rPr lang="en-US" sz="2000" i="1" dirty="0"/>
              <a:t> </a:t>
            </a:r>
            <a:r>
              <a:rPr lang="en-US" sz="2000" dirty="0"/>
              <a:t>]      //found solution</a:t>
            </a:r>
            <a:br>
              <a:rPr lang="en-US" sz="2000" dirty="0"/>
            </a:br>
            <a:r>
              <a:rPr lang="en-US" sz="2000" dirty="0"/>
              <a:t>	</a:t>
            </a:r>
            <a:r>
              <a:rPr lang="en-US" sz="2000" b="1" dirty="0"/>
              <a:t>else</a:t>
            </a:r>
            <a:r>
              <a:rPr lang="en-US" sz="2000" dirty="0"/>
              <a:t>        //expand the node when </a:t>
            </a:r>
            <a:r>
              <a:rPr lang="en-US" sz="2000" i="1" dirty="0" err="1"/>
              <a:t>weightSoFar</a:t>
            </a:r>
            <a:r>
              <a:rPr lang="en-US" sz="2000" dirty="0"/>
              <a:t> &lt; S</a:t>
            </a:r>
            <a:br>
              <a:rPr lang="en-US" sz="2000" dirty="0"/>
            </a:br>
            <a:r>
              <a:rPr lang="en-US" sz="2000" dirty="0"/>
              <a:t>	        include [</a:t>
            </a:r>
            <a:r>
              <a:rPr lang="en-US" sz="2000" i="1" dirty="0"/>
              <a:t> </a:t>
            </a:r>
            <a:r>
              <a:rPr lang="en-US" sz="2000" i="1" dirty="0" err="1"/>
              <a:t>i</a:t>
            </a:r>
            <a:r>
              <a:rPr lang="en-US" sz="2000" i="1" dirty="0"/>
              <a:t> </a:t>
            </a:r>
            <a:r>
              <a:rPr lang="en-US" sz="2000" dirty="0"/>
              <a:t>+ 1 ] = "yes”                      //try including</a:t>
            </a:r>
            <a:br>
              <a:rPr lang="en-US" sz="2000" dirty="0"/>
            </a:br>
            <a:r>
              <a:rPr lang="en-US" sz="2000" dirty="0"/>
              <a:t>	        </a:t>
            </a:r>
            <a:r>
              <a:rPr lang="en-US" sz="2000" dirty="0" err="1"/>
              <a:t>sumOfSubsets</a:t>
            </a:r>
            <a:r>
              <a:rPr lang="en-US" sz="2000" dirty="0"/>
              <a:t> (</a:t>
            </a:r>
            <a:r>
              <a:rPr lang="en-US" sz="2000" i="1" dirty="0"/>
              <a:t> </a:t>
            </a:r>
            <a:r>
              <a:rPr lang="en-US" sz="2000" i="1" dirty="0" err="1"/>
              <a:t>i</a:t>
            </a:r>
            <a:r>
              <a:rPr lang="en-US" sz="2000" i="1" dirty="0"/>
              <a:t> </a:t>
            </a:r>
            <a:r>
              <a:rPr lang="en-US" sz="2000" dirty="0"/>
              <a:t>+ 1, </a:t>
            </a:r>
            <a:r>
              <a:rPr lang="en-US" sz="2000" i="1" dirty="0" err="1" smtClean="0"/>
              <a:t>weightSoFar</a:t>
            </a:r>
            <a:r>
              <a:rPr lang="en-US" sz="2000" i="1" dirty="0" smtClean="0"/>
              <a:t> </a:t>
            </a:r>
            <a:r>
              <a:rPr lang="en-US" sz="2000" i="1" dirty="0"/>
              <a:t>+ w</a:t>
            </a:r>
            <a:r>
              <a:rPr lang="en-US" sz="2000" dirty="0"/>
              <a:t>[</a:t>
            </a:r>
            <a:r>
              <a:rPr lang="en-US" sz="2000" i="1" dirty="0" err="1"/>
              <a:t>i</a:t>
            </a:r>
            <a:r>
              <a:rPr lang="en-US" sz="2000" i="1" dirty="0"/>
              <a:t> </a:t>
            </a:r>
            <a:r>
              <a:rPr lang="en-US" sz="2000" dirty="0"/>
              <a:t>+ 1</a:t>
            </a:r>
            <a:r>
              <a:rPr lang="en-US" sz="2000" dirty="0" smtClean="0"/>
              <a:t>],</a:t>
            </a:r>
            <a:r>
              <a:rPr lang="en-US" sz="2000" dirty="0"/>
              <a:t> </a:t>
            </a:r>
            <a:r>
              <a:rPr lang="en-US" sz="2000" i="1" dirty="0" err="1" smtClean="0"/>
              <a:t>totalPossibleLeft</a:t>
            </a:r>
            <a:r>
              <a:rPr lang="en-US" sz="2000" i="1" dirty="0" smtClean="0"/>
              <a:t> </a:t>
            </a:r>
            <a:r>
              <a:rPr lang="en-US" sz="2000" dirty="0"/>
              <a:t>- </a:t>
            </a:r>
            <a:r>
              <a:rPr lang="en-US" sz="2000" i="1" dirty="0"/>
              <a:t>w</a:t>
            </a:r>
            <a:r>
              <a:rPr lang="en-US" sz="2000" dirty="0"/>
              <a:t>[</a:t>
            </a:r>
            <a:r>
              <a:rPr lang="en-US" sz="2000" i="1" dirty="0" err="1"/>
              <a:t>i</a:t>
            </a:r>
            <a:r>
              <a:rPr lang="en-US" sz="2000" i="1" dirty="0"/>
              <a:t> </a:t>
            </a:r>
            <a:r>
              <a:rPr lang="en-US" sz="2000" dirty="0"/>
              <a:t>+ 1] )</a:t>
            </a:r>
            <a:br>
              <a:rPr lang="en-US" sz="2000" dirty="0"/>
            </a:br>
            <a:r>
              <a:rPr lang="en-US" sz="2000" dirty="0"/>
              <a:t>	         include [</a:t>
            </a:r>
            <a:r>
              <a:rPr lang="en-US" sz="2000" i="1" dirty="0"/>
              <a:t> </a:t>
            </a:r>
            <a:r>
              <a:rPr lang="en-US" sz="2000" i="1" dirty="0" err="1"/>
              <a:t>i</a:t>
            </a:r>
            <a:r>
              <a:rPr lang="en-US" sz="2000" i="1" dirty="0"/>
              <a:t> </a:t>
            </a:r>
            <a:r>
              <a:rPr lang="en-US" sz="2000" dirty="0"/>
              <a:t>+ 1 ] = "no”                      </a:t>
            </a:r>
            <a:r>
              <a:rPr lang="en-US" sz="2000" dirty="0" smtClean="0"/>
              <a:t>//</a:t>
            </a:r>
            <a:r>
              <a:rPr lang="en-US" sz="2000" dirty="0"/>
              <a:t>try excluding</a:t>
            </a:r>
            <a:br>
              <a:rPr lang="en-US" sz="2000" dirty="0"/>
            </a:br>
            <a:r>
              <a:rPr lang="en-US" sz="2000" dirty="0"/>
              <a:t>	        </a:t>
            </a:r>
            <a:r>
              <a:rPr lang="en-US" sz="2000" dirty="0" err="1"/>
              <a:t>sumOfSubsets</a:t>
            </a:r>
            <a:r>
              <a:rPr lang="en-US" sz="2000" dirty="0"/>
              <a:t> (</a:t>
            </a:r>
            <a:r>
              <a:rPr lang="en-US" sz="2000" i="1" dirty="0"/>
              <a:t> </a:t>
            </a:r>
            <a:r>
              <a:rPr lang="en-US" sz="2000" i="1" dirty="0" err="1"/>
              <a:t>i</a:t>
            </a:r>
            <a:r>
              <a:rPr lang="en-US" sz="2000" i="1" dirty="0"/>
              <a:t> </a:t>
            </a:r>
            <a:r>
              <a:rPr lang="en-US" sz="2000" dirty="0"/>
              <a:t>+ 1,   </a:t>
            </a:r>
            <a:r>
              <a:rPr lang="en-US" sz="2000" i="1" dirty="0" err="1"/>
              <a:t>weightSoFar</a:t>
            </a:r>
            <a:r>
              <a:rPr lang="en-US" sz="2000" i="1" dirty="0"/>
              <a:t> </a:t>
            </a:r>
            <a:r>
              <a:rPr lang="en-US" sz="2000" dirty="0" smtClean="0"/>
              <a:t>,</a:t>
            </a:r>
            <a:r>
              <a:rPr lang="en-US" sz="2000" dirty="0"/>
              <a:t> </a:t>
            </a:r>
            <a:r>
              <a:rPr lang="en-US" sz="2000" i="1" dirty="0" err="1" smtClean="0"/>
              <a:t>totalPossibleLeft</a:t>
            </a:r>
            <a:r>
              <a:rPr lang="en-US" sz="2000" i="1" dirty="0" smtClean="0"/>
              <a:t> </a:t>
            </a:r>
            <a:r>
              <a:rPr lang="en-US" sz="2000" dirty="0"/>
              <a:t>- </a:t>
            </a:r>
            <a:r>
              <a:rPr lang="en-US" sz="2000" i="1" dirty="0"/>
              <a:t>w</a:t>
            </a:r>
            <a:r>
              <a:rPr lang="en-US" sz="2000" dirty="0"/>
              <a:t>[</a:t>
            </a:r>
            <a:r>
              <a:rPr lang="en-US" sz="2000" i="1" dirty="0" err="1"/>
              <a:t>i</a:t>
            </a:r>
            <a:r>
              <a:rPr lang="en-US" sz="2000" i="1" dirty="0"/>
              <a:t> </a:t>
            </a:r>
            <a:r>
              <a:rPr lang="en-US" sz="2000" dirty="0"/>
              <a:t>+ 1] )</a:t>
            </a:r>
            <a:br>
              <a:rPr lang="en-US" sz="2000" dirty="0"/>
            </a:br>
            <a:endParaRPr lang="en-US" sz="2000" dirty="0"/>
          </a:p>
          <a:p>
            <a:pPr>
              <a:buFontTx/>
              <a:buNone/>
            </a:pPr>
            <a:r>
              <a:rPr lang="en-US" sz="2000" dirty="0" err="1"/>
              <a:t>boolean</a:t>
            </a:r>
            <a:r>
              <a:rPr lang="en-US" sz="2000" dirty="0"/>
              <a:t> promising (</a:t>
            </a:r>
            <a:r>
              <a:rPr lang="en-US" sz="2000" i="1" dirty="0" err="1"/>
              <a:t>i</a:t>
            </a:r>
            <a:r>
              <a:rPr lang="en-US" sz="2000" dirty="0"/>
              <a:t> )</a:t>
            </a:r>
            <a:br>
              <a:rPr lang="en-US" sz="2000" dirty="0"/>
            </a:br>
            <a:r>
              <a:rPr lang="en-US" sz="2000" dirty="0" smtClean="0"/>
              <a:t> </a:t>
            </a:r>
            <a:r>
              <a:rPr lang="en-US" sz="2000" dirty="0"/>
              <a:t>return ( </a:t>
            </a:r>
            <a:r>
              <a:rPr lang="en-US" sz="2000" i="1" dirty="0" err="1"/>
              <a:t>weightSoFar</a:t>
            </a:r>
            <a:r>
              <a:rPr lang="en-US" sz="2000" dirty="0"/>
              <a:t> + </a:t>
            </a:r>
            <a:r>
              <a:rPr lang="en-US" sz="2000" i="1" dirty="0" err="1"/>
              <a:t>totalPossibleLeft</a:t>
            </a:r>
            <a:r>
              <a:rPr lang="en-US" sz="2000" i="1" dirty="0"/>
              <a:t> </a:t>
            </a:r>
            <a:r>
              <a:rPr lang="en-US" sz="2000" dirty="0">
                <a:sym typeface="Symbol" pitchFamily="18" charset="2"/>
              </a:rPr>
              <a:t></a:t>
            </a:r>
            <a:r>
              <a:rPr lang="en-US" sz="2000" i="1" dirty="0">
                <a:sym typeface="Symbol" pitchFamily="18" charset="2"/>
              </a:rPr>
              <a:t> </a:t>
            </a:r>
            <a:r>
              <a:rPr lang="en-US" sz="2000" dirty="0">
                <a:sym typeface="Symbol" pitchFamily="18" charset="2"/>
              </a:rPr>
              <a:t>S)  &amp;&amp; </a:t>
            </a:r>
            <a:br>
              <a:rPr lang="en-US" sz="2000" dirty="0">
                <a:sym typeface="Symbol" pitchFamily="18" charset="2"/>
              </a:rPr>
            </a:br>
            <a:r>
              <a:rPr lang="en-US" sz="2000" dirty="0">
                <a:sym typeface="Symbol" pitchFamily="18" charset="2"/>
              </a:rPr>
              <a:t>	          (</a:t>
            </a:r>
            <a:r>
              <a:rPr lang="en-US" sz="2000" dirty="0"/>
              <a:t> </a:t>
            </a:r>
            <a:r>
              <a:rPr lang="en-US" sz="2000" i="1" dirty="0" err="1"/>
              <a:t>weightSoFar</a:t>
            </a:r>
            <a:r>
              <a:rPr lang="en-US" sz="2000" i="1" dirty="0"/>
              <a:t> == </a:t>
            </a:r>
            <a:r>
              <a:rPr lang="en-US" sz="2000" dirty="0"/>
              <a:t>S</a:t>
            </a:r>
            <a:r>
              <a:rPr lang="en-US" sz="2000" i="1" dirty="0"/>
              <a:t>  || </a:t>
            </a:r>
            <a:r>
              <a:rPr lang="en-US" sz="2000" dirty="0"/>
              <a:t> </a:t>
            </a:r>
            <a:r>
              <a:rPr lang="en-US" sz="2000" i="1" dirty="0" err="1"/>
              <a:t>weightSoFar</a:t>
            </a:r>
            <a:r>
              <a:rPr lang="en-US" sz="2000" i="1" dirty="0"/>
              <a:t> + </a:t>
            </a:r>
            <a:r>
              <a:rPr lang="en-US" sz="2000" dirty="0"/>
              <a:t> </a:t>
            </a:r>
            <a:r>
              <a:rPr lang="en-US" sz="2000" i="1" dirty="0"/>
              <a:t>w</a:t>
            </a:r>
            <a:r>
              <a:rPr lang="en-US" sz="2000" dirty="0"/>
              <a:t>[</a:t>
            </a:r>
            <a:r>
              <a:rPr lang="en-US" sz="2000" i="1" dirty="0" err="1"/>
              <a:t>i</a:t>
            </a:r>
            <a:r>
              <a:rPr lang="en-US" sz="2000" i="1" dirty="0"/>
              <a:t> </a:t>
            </a:r>
            <a:r>
              <a:rPr lang="en-US" sz="2000" dirty="0"/>
              <a:t>+ 1] </a:t>
            </a:r>
            <a:r>
              <a:rPr lang="en-US" sz="2000" dirty="0">
                <a:sym typeface="Symbol" pitchFamily="18" charset="2"/>
              </a:rPr>
              <a:t> </a:t>
            </a:r>
            <a:r>
              <a:rPr lang="en-US" sz="2000" i="1" dirty="0">
                <a:sym typeface="Symbol" pitchFamily="18" charset="2"/>
              </a:rPr>
              <a:t>S</a:t>
            </a:r>
            <a:r>
              <a:rPr lang="en-US" sz="2000" dirty="0">
                <a:sym typeface="Symbol" pitchFamily="18" charset="2"/>
              </a:rPr>
              <a:t> )</a:t>
            </a:r>
            <a:endParaRPr lang="en-US" sz="2000" dirty="0"/>
          </a:p>
          <a:p>
            <a:pPr>
              <a:buFontTx/>
              <a:buNone/>
            </a:pPr>
            <a:r>
              <a:rPr lang="en-US" sz="2000" dirty="0"/>
              <a:t>Prints all solutions!</a:t>
            </a:r>
          </a:p>
        </p:txBody>
      </p:sp>
      <p:sp>
        <p:nvSpPr>
          <p:cNvPr id="62467" name="Text Box 1027"/>
          <p:cNvSpPr txBox="1">
            <a:spLocks noChangeArrowheads="1"/>
          </p:cNvSpPr>
          <p:nvPr/>
        </p:nvSpPr>
        <p:spPr bwMode="auto">
          <a:xfrm>
            <a:off x="3352800" y="5791200"/>
            <a:ext cx="5273675" cy="457200"/>
          </a:xfrm>
          <a:prstGeom prst="rect">
            <a:avLst/>
          </a:prstGeom>
          <a:noFill/>
          <a:ln w="12700">
            <a:noFill/>
            <a:miter lim="800000"/>
            <a:headEnd type="none" w="sm" len="sm"/>
            <a:tailEnd type="none" w="sm" len="sm"/>
          </a:ln>
          <a:effectLst/>
        </p:spPr>
        <p:txBody>
          <a:bodyPr>
            <a:spAutoFit/>
          </a:bodyPr>
          <a:lstStyle/>
          <a:p>
            <a:r>
              <a:rPr lang="en-US"/>
              <a:t>Initial call sumOfSubsets(0, 0,           )</a:t>
            </a:r>
          </a:p>
        </p:txBody>
      </p:sp>
      <p:graphicFrame>
        <p:nvGraphicFramePr>
          <p:cNvPr id="62468" name="Object 1028"/>
          <p:cNvGraphicFramePr>
            <a:graphicFrameLocks noChangeAspect="1"/>
          </p:cNvGraphicFramePr>
          <p:nvPr/>
        </p:nvGraphicFramePr>
        <p:xfrm>
          <a:off x="6019800" y="5562600"/>
          <a:ext cx="827088" cy="934122"/>
        </p:xfrm>
        <a:graphic>
          <a:graphicData uri="http://schemas.openxmlformats.org/presentationml/2006/ole">
            <p:oleObj spid="_x0000_s1026" name="Equation" r:id="rId4" imgW="380880" imgH="43164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457200" y="0"/>
            <a:ext cx="8229600" cy="762000"/>
          </a:xfrm>
        </p:spPr>
        <p:txBody>
          <a:bodyPr>
            <a:normAutofit/>
          </a:bodyPr>
          <a:lstStyle/>
          <a:p>
            <a:pPr eaLnBrk="1" hangingPunct="1"/>
            <a:r>
              <a:rPr lang="en-US" dirty="0" smtClean="0"/>
              <a:t>Rat in a Maze Problem</a:t>
            </a:r>
          </a:p>
        </p:txBody>
      </p:sp>
      <p:sp>
        <p:nvSpPr>
          <p:cNvPr id="60420" name="Rectangle 3"/>
          <p:cNvSpPr>
            <a:spLocks noGrp="1" noChangeArrowheads="1"/>
          </p:cNvSpPr>
          <p:nvPr>
            <p:ph idx="1"/>
          </p:nvPr>
        </p:nvSpPr>
        <p:spPr>
          <a:xfrm>
            <a:off x="457200" y="914400"/>
            <a:ext cx="8153400" cy="5791200"/>
          </a:xfrm>
        </p:spPr>
        <p:txBody>
          <a:bodyPr>
            <a:noAutofit/>
          </a:bodyPr>
          <a:lstStyle/>
          <a:p>
            <a:pPr eaLnBrk="1" hangingPunct="1">
              <a:lnSpc>
                <a:spcPct val="90000"/>
              </a:lnSpc>
            </a:pPr>
            <a:r>
              <a:rPr lang="en-US" sz="2400" dirty="0" smtClean="0"/>
              <a:t>Given a maze, find a path from start to finish</a:t>
            </a:r>
          </a:p>
          <a:p>
            <a:pPr eaLnBrk="1" hangingPunct="1">
              <a:lnSpc>
                <a:spcPct val="90000"/>
              </a:lnSpc>
            </a:pPr>
            <a:r>
              <a:rPr lang="en-US" sz="2400" dirty="0" smtClean="0"/>
              <a:t>At each intersection, you have to decide between choices:</a:t>
            </a:r>
          </a:p>
          <a:p>
            <a:pPr lvl="1" eaLnBrk="1" hangingPunct="1">
              <a:lnSpc>
                <a:spcPct val="90000"/>
              </a:lnSpc>
            </a:pPr>
            <a:r>
              <a:rPr lang="en-US" dirty="0" smtClean="0"/>
              <a:t>Go straight</a:t>
            </a:r>
          </a:p>
          <a:p>
            <a:pPr lvl="1" eaLnBrk="1" hangingPunct="1">
              <a:lnSpc>
                <a:spcPct val="90000"/>
              </a:lnSpc>
            </a:pPr>
            <a:r>
              <a:rPr lang="en-US" dirty="0" smtClean="0"/>
              <a:t>Go left</a:t>
            </a:r>
          </a:p>
          <a:p>
            <a:pPr lvl="1" eaLnBrk="1" hangingPunct="1">
              <a:lnSpc>
                <a:spcPct val="90000"/>
              </a:lnSpc>
            </a:pPr>
            <a:r>
              <a:rPr lang="en-US" dirty="0" smtClean="0"/>
              <a:t>Go right</a:t>
            </a:r>
          </a:p>
          <a:p>
            <a:pPr lvl="1" eaLnBrk="1" hangingPunct="1">
              <a:lnSpc>
                <a:spcPct val="90000"/>
              </a:lnSpc>
            </a:pPr>
            <a:endParaRPr lang="en-US" dirty="0" smtClean="0"/>
          </a:p>
          <a:p>
            <a:pPr lvl="1" eaLnBrk="1" hangingPunct="1">
              <a:lnSpc>
                <a:spcPct val="90000"/>
              </a:lnSpc>
            </a:pPr>
            <a:endParaRPr lang="en-US" dirty="0" smtClean="0"/>
          </a:p>
          <a:p>
            <a:pPr lvl="1" eaLnBrk="1" hangingPunct="1">
              <a:lnSpc>
                <a:spcPct val="90000"/>
              </a:lnSpc>
            </a:pPr>
            <a:endParaRPr lang="en-US" dirty="0" smtClean="0"/>
          </a:p>
          <a:p>
            <a:pPr lvl="1" eaLnBrk="1" hangingPunct="1">
              <a:lnSpc>
                <a:spcPct val="90000"/>
              </a:lnSpc>
            </a:pPr>
            <a:endParaRPr lang="en-US" dirty="0" smtClean="0"/>
          </a:p>
          <a:p>
            <a:pPr eaLnBrk="1" hangingPunct="1">
              <a:lnSpc>
                <a:spcPct val="90000"/>
              </a:lnSpc>
            </a:pPr>
            <a:endParaRPr lang="en-US" sz="2400" dirty="0" smtClean="0"/>
          </a:p>
          <a:p>
            <a:pPr eaLnBrk="1" hangingPunct="1">
              <a:lnSpc>
                <a:spcPct val="90000"/>
              </a:lnSpc>
            </a:pPr>
            <a:r>
              <a:rPr lang="en-US" sz="2400" dirty="0" smtClean="0"/>
              <a:t>You don’t have enough information to choose correctly</a:t>
            </a:r>
          </a:p>
          <a:p>
            <a:pPr eaLnBrk="1" hangingPunct="1">
              <a:lnSpc>
                <a:spcPct val="90000"/>
              </a:lnSpc>
            </a:pPr>
            <a:r>
              <a:rPr lang="en-US" sz="2400" dirty="0" smtClean="0"/>
              <a:t>Each choice leads to another set of choices</a:t>
            </a:r>
          </a:p>
          <a:p>
            <a:pPr eaLnBrk="1" hangingPunct="1">
              <a:lnSpc>
                <a:spcPct val="90000"/>
              </a:lnSpc>
            </a:pPr>
            <a:r>
              <a:rPr lang="en-US" sz="2400" dirty="0" smtClean="0"/>
              <a:t>One or more sequences of choices may (or may not) lead to a solution</a:t>
            </a:r>
          </a:p>
        </p:txBody>
      </p:sp>
      <p:pic>
        <p:nvPicPr>
          <p:cNvPr id="1026" name="Picture 2"/>
          <p:cNvPicPr>
            <a:picLocks noChangeAspect="1" noChangeArrowheads="1"/>
          </p:cNvPicPr>
          <p:nvPr/>
        </p:nvPicPr>
        <p:blipFill>
          <a:blip r:embed="rId3" cstate="print"/>
          <a:srcRect/>
          <a:stretch>
            <a:fillRect/>
          </a:stretch>
        </p:blipFill>
        <p:spPr bwMode="auto">
          <a:xfrm>
            <a:off x="3429000" y="1826270"/>
            <a:ext cx="2971800" cy="302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505" name="Group 409"/>
          <p:cNvGraphicFramePr>
            <a:graphicFrameLocks noGrp="1"/>
          </p:cNvGraphicFramePr>
          <p:nvPr/>
        </p:nvGraphicFramePr>
        <p:xfrm>
          <a:off x="914400" y="3505200"/>
          <a:ext cx="1900238" cy="2376489"/>
        </p:xfrm>
        <a:graphic>
          <a:graphicData uri="http://schemas.openxmlformats.org/drawingml/2006/table">
            <a:tbl>
              <a:tblPr/>
              <a:tblGrid>
                <a:gridCol w="354013"/>
                <a:gridCol w="368300"/>
                <a:gridCol w="392112"/>
                <a:gridCol w="393700"/>
                <a:gridCol w="392113"/>
              </a:tblGrid>
              <a:tr h="471488">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A</a:t>
                      </a:r>
                    </a:p>
                  </a:txBody>
                  <a:tcPr horzOverflow="overflow">
                    <a:lnL cap="flat">
                      <a:noFill/>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B</a:t>
                      </a: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C</a:t>
                      </a:r>
                    </a:p>
                  </a:txBody>
                  <a:tcPr horzOverflow="overflow">
                    <a:lnL w="12700"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E</a:t>
                      </a:r>
                    </a:p>
                  </a:txBody>
                  <a:tcPr horzOverflow="overflow">
                    <a:lnL w="12700"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G</a:t>
                      </a:r>
                    </a:p>
                  </a:txBody>
                  <a:tcPr horzOverflow="overflow">
                    <a:lnL w="12700"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H</a:t>
                      </a:r>
                    </a:p>
                  </a:txBody>
                  <a:tcPr horzOverflow="overflow">
                    <a:lnL w="28575" cap="flat" cmpd="sng" algn="ctr">
                      <a:solidFill>
                        <a:schemeClr val="tx1"/>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I</a:t>
                      </a: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J</a:t>
                      </a:r>
                    </a:p>
                  </a:txBody>
                  <a:tcPr horzOverflow="overflow">
                    <a:lnL w="12700"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K</a:t>
                      </a:r>
                    </a:p>
                  </a:txBody>
                  <a:tcPr horzOverflow="overflow">
                    <a:lnL w="28575" cap="flat" cmpd="sng" algn="ctr">
                      <a:solidFill>
                        <a:schemeClr val="tx1"/>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L</a:t>
                      </a:r>
                    </a:p>
                  </a:txBody>
                  <a:tcPr horzOverflow="overflow">
                    <a:lnL w="12700"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N</a:t>
                      </a: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O</a:t>
                      </a:r>
                    </a:p>
                  </a:txBody>
                  <a:tcPr horzOverflow="overflow">
                    <a:lnL w="12700" cap="flat" cmpd="sng" algn="ctr">
                      <a:solidFill>
                        <a:srgbClr val="C0C0C0"/>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R</a:t>
                      </a:r>
                    </a:p>
                  </a:txBody>
                  <a:tcPr horzOverflow="overflow">
                    <a:lnL w="12700"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U</a:t>
                      </a:r>
                    </a:p>
                  </a:txBody>
                  <a:tcPr horzOverflow="overflow">
                    <a:lnL w="28575" cap="flat" cmpd="sng" algn="ctr">
                      <a:solidFill>
                        <a:schemeClr val="tx1"/>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V</a:t>
                      </a: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X</a:t>
                      </a: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Y</a:t>
                      </a:r>
                    </a:p>
                  </a:txBody>
                  <a:tcPr horzOverflow="overflow">
                    <a:lnL w="12700"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chemeClr val="accent2"/>
                        </a:buClr>
                        <a:buSzTx/>
                        <a:buFont typeface="Wingdings" pitchFamily="2" charset="2"/>
                        <a:buNone/>
                        <a:tabLst/>
                      </a:pPr>
                      <a:r>
                        <a:rPr kumimoji="1" lang="en-US" sz="2000" b="0" i="0" u="none" strike="noStrike" cap="none" normalizeH="0" baseline="0" smtClean="0">
                          <a:ln>
                            <a:noFill/>
                          </a:ln>
                          <a:solidFill>
                            <a:srgbClr val="B2B2B2"/>
                          </a:solidFill>
                          <a:effectLst/>
                          <a:latin typeface="Verdana" pitchFamily="34" charset="0"/>
                        </a:rPr>
                        <a:t>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8099" name="Rectangle 3"/>
          <p:cNvSpPr>
            <a:spLocks noGrp="1" noChangeArrowheads="1"/>
          </p:cNvSpPr>
          <p:nvPr>
            <p:ph type="title"/>
          </p:nvPr>
        </p:nvSpPr>
        <p:spPr/>
        <p:txBody>
          <a:bodyPr>
            <a:normAutofit/>
          </a:bodyPr>
          <a:lstStyle/>
          <a:p>
            <a:r>
              <a:rPr lang="en-US" dirty="0" smtClean="0"/>
              <a:t>Maze cont.</a:t>
            </a:r>
            <a:endParaRPr lang="en-US" dirty="0"/>
          </a:p>
        </p:txBody>
      </p:sp>
      <p:sp>
        <p:nvSpPr>
          <p:cNvPr id="388100" name="Rectangle 4"/>
          <p:cNvSpPr>
            <a:spLocks noGrp="1" noChangeArrowheads="1"/>
          </p:cNvSpPr>
          <p:nvPr>
            <p:ph type="body" sz="half" idx="1"/>
          </p:nvPr>
        </p:nvSpPr>
        <p:spPr>
          <a:xfrm>
            <a:off x="457200" y="1371600"/>
            <a:ext cx="8229600" cy="2209800"/>
          </a:xfrm>
        </p:spPr>
        <p:txBody>
          <a:bodyPr/>
          <a:lstStyle/>
          <a:p>
            <a:r>
              <a:rPr lang="en-US" sz="2800" dirty="0"/>
              <a:t>Can be implemented using a stack</a:t>
            </a:r>
          </a:p>
          <a:p>
            <a:pPr lvl="1"/>
            <a:r>
              <a:rPr lang="en-US" sz="2400" dirty="0"/>
              <a:t>Stack can be implicit in recursive calls</a:t>
            </a:r>
          </a:p>
          <a:p>
            <a:r>
              <a:rPr lang="en-US" sz="2800" dirty="0">
                <a:solidFill>
                  <a:srgbClr val="CC3300"/>
                </a:solidFill>
              </a:rPr>
              <a:t>What if we get stuck?</a:t>
            </a:r>
          </a:p>
        </p:txBody>
      </p:sp>
      <p:sp>
        <p:nvSpPr>
          <p:cNvPr id="388110" name="Rectangle 14"/>
          <p:cNvSpPr>
            <a:spLocks noChangeArrowheads="1"/>
          </p:cNvSpPr>
          <p:nvPr/>
        </p:nvSpPr>
        <p:spPr bwMode="auto">
          <a:xfrm>
            <a:off x="3429000" y="3124200"/>
            <a:ext cx="5334000" cy="3200400"/>
          </a:xfrm>
          <a:prstGeom prst="rect">
            <a:avLst/>
          </a:prstGeom>
          <a:noFill/>
          <a:ln w="9525">
            <a:noFill/>
            <a:miter lim="800000"/>
            <a:headEnd/>
            <a:tailEnd/>
          </a:ln>
        </p:spPr>
        <p:txBody>
          <a:bodyPr/>
          <a:lstStyle/>
          <a:p>
            <a:pPr marL="742950" lvl="1" indent="-285750">
              <a:lnSpc>
                <a:spcPct val="90000"/>
              </a:lnSpc>
              <a:spcBef>
                <a:spcPct val="60000"/>
              </a:spcBef>
              <a:buClr>
                <a:schemeClr val="accent2"/>
              </a:buClr>
              <a:buFont typeface="Wingdings" pitchFamily="2" charset="2"/>
              <a:buChar char="Ø"/>
            </a:pPr>
            <a:r>
              <a:rPr kumimoji="1" lang="en-US" sz="2800">
                <a:latin typeface="Verdana" pitchFamily="34" charset="0"/>
              </a:rPr>
              <a:t>Withdraw the most recent choice</a:t>
            </a:r>
          </a:p>
          <a:p>
            <a:pPr marL="1143000" lvl="2" indent="-228600">
              <a:lnSpc>
                <a:spcPct val="90000"/>
              </a:lnSpc>
              <a:spcBef>
                <a:spcPct val="60000"/>
              </a:spcBef>
              <a:buClr>
                <a:schemeClr val="accent2"/>
              </a:buClr>
              <a:buFont typeface="Wingdings" pitchFamily="2" charset="2"/>
              <a:buChar char="§"/>
            </a:pPr>
            <a:r>
              <a:rPr kumimoji="1" lang="en-US">
                <a:latin typeface="Verdana" pitchFamily="34" charset="0"/>
              </a:rPr>
              <a:t>Undo its consequences</a:t>
            </a:r>
          </a:p>
          <a:p>
            <a:pPr marL="742950" lvl="1" indent="-285750">
              <a:lnSpc>
                <a:spcPct val="90000"/>
              </a:lnSpc>
              <a:spcBef>
                <a:spcPct val="60000"/>
              </a:spcBef>
              <a:buClr>
                <a:schemeClr val="accent2"/>
              </a:buClr>
              <a:buFont typeface="Wingdings" pitchFamily="2" charset="2"/>
              <a:buChar char="Ø"/>
            </a:pPr>
            <a:r>
              <a:rPr kumimoji="1" lang="en-US" sz="2800">
                <a:latin typeface="Verdana" pitchFamily="34" charset="0"/>
              </a:rPr>
              <a:t>Is there a new choice?</a:t>
            </a:r>
          </a:p>
          <a:p>
            <a:pPr marL="1600200" lvl="3" indent="-228600">
              <a:spcBef>
                <a:spcPct val="20000"/>
              </a:spcBef>
              <a:buClr>
                <a:schemeClr val="accent2"/>
              </a:buClr>
              <a:buFontTx/>
              <a:buChar char="•"/>
            </a:pPr>
            <a:r>
              <a:rPr kumimoji="1" lang="en-US" sz="2000">
                <a:latin typeface="Verdana" pitchFamily="34" charset="0"/>
              </a:rPr>
              <a:t>If so, try that</a:t>
            </a:r>
          </a:p>
          <a:p>
            <a:pPr marL="1600200" lvl="3" indent="-228600">
              <a:spcBef>
                <a:spcPct val="20000"/>
              </a:spcBef>
              <a:buClr>
                <a:schemeClr val="accent2"/>
              </a:buClr>
              <a:buFontTx/>
              <a:buChar char="•"/>
            </a:pPr>
            <a:r>
              <a:rPr kumimoji="1" lang="en-US" sz="2000">
                <a:latin typeface="Verdana" pitchFamily="34" charset="0"/>
              </a:rPr>
              <a:t>If not, you are at another dead-end</a:t>
            </a:r>
          </a:p>
        </p:txBody>
      </p:sp>
      <p:sp>
        <p:nvSpPr>
          <p:cNvPr id="388457" name="Text Box 361"/>
          <p:cNvSpPr txBox="1">
            <a:spLocks noChangeArrowheads="1"/>
          </p:cNvSpPr>
          <p:nvPr/>
        </p:nvSpPr>
        <p:spPr bwMode="auto">
          <a:xfrm>
            <a:off x="457200" y="3549650"/>
            <a:ext cx="422275" cy="336550"/>
          </a:xfrm>
          <a:prstGeom prst="rect">
            <a:avLst/>
          </a:prstGeom>
          <a:noFill/>
          <a:ln w="9525">
            <a:noFill/>
            <a:miter lim="800000"/>
            <a:headEnd/>
            <a:tailEnd/>
          </a:ln>
          <a:effectLst/>
        </p:spPr>
        <p:txBody>
          <a:bodyPr wrap="none">
            <a:spAutoFit/>
          </a:bodyPr>
          <a:lstStyle/>
          <a:p>
            <a:r>
              <a:rPr lang="en-US" sz="1600">
                <a:latin typeface="Verdana" pitchFamily="34" charset="0"/>
              </a:rPr>
              <a:t>IN</a:t>
            </a:r>
          </a:p>
        </p:txBody>
      </p:sp>
      <p:sp>
        <p:nvSpPr>
          <p:cNvPr id="388458" name="Text Box 362"/>
          <p:cNvSpPr txBox="1">
            <a:spLocks noChangeArrowheads="1"/>
          </p:cNvSpPr>
          <p:nvPr/>
        </p:nvSpPr>
        <p:spPr bwMode="auto">
          <a:xfrm>
            <a:off x="2803525" y="4311650"/>
            <a:ext cx="619125" cy="336550"/>
          </a:xfrm>
          <a:prstGeom prst="rect">
            <a:avLst/>
          </a:prstGeom>
          <a:noFill/>
          <a:ln w="9525">
            <a:noFill/>
            <a:miter lim="800000"/>
            <a:headEnd/>
            <a:tailEnd/>
          </a:ln>
          <a:effectLst/>
        </p:spPr>
        <p:txBody>
          <a:bodyPr wrap="none">
            <a:spAutoFit/>
          </a:bodyPr>
          <a:lstStyle/>
          <a:p>
            <a:r>
              <a:rPr lang="en-US" sz="1600">
                <a:latin typeface="Verdana" pitchFamily="34" charset="0"/>
              </a:rPr>
              <a:t>OUT</a:t>
            </a:r>
          </a:p>
        </p:txBody>
      </p:sp>
      <p:sp>
        <p:nvSpPr>
          <p:cNvPr id="388477" name="Freeform 381"/>
          <p:cNvSpPr>
            <a:spLocks/>
          </p:cNvSpPr>
          <p:nvPr/>
        </p:nvSpPr>
        <p:spPr bwMode="auto">
          <a:xfrm>
            <a:off x="1033463" y="3733800"/>
            <a:ext cx="1981200" cy="990600"/>
          </a:xfrm>
          <a:custGeom>
            <a:avLst/>
            <a:gdLst/>
            <a:ahLst/>
            <a:cxnLst>
              <a:cxn ang="0">
                <a:pos x="0" y="0"/>
              </a:cxn>
              <a:cxn ang="0">
                <a:pos x="528" y="0"/>
              </a:cxn>
              <a:cxn ang="0">
                <a:pos x="528" y="624"/>
              </a:cxn>
              <a:cxn ang="0">
                <a:pos x="1248" y="624"/>
              </a:cxn>
            </a:cxnLst>
            <a:rect l="0" t="0" r="r" b="b"/>
            <a:pathLst>
              <a:path w="1248" h="624">
                <a:moveTo>
                  <a:pt x="0" y="0"/>
                </a:moveTo>
                <a:lnTo>
                  <a:pt x="528" y="0"/>
                </a:lnTo>
                <a:lnTo>
                  <a:pt x="528" y="624"/>
                </a:lnTo>
                <a:lnTo>
                  <a:pt x="1248" y="624"/>
                </a:lnTo>
              </a:path>
            </a:pathLst>
          </a:custGeom>
          <a:noFill/>
          <a:ln w="25400">
            <a:solidFill>
              <a:srgbClr val="CC3300"/>
            </a:solidFill>
            <a:round/>
            <a:headEnd/>
            <a:tailEnd type="triangle" w="med" len="med"/>
          </a:ln>
          <a:effectLst/>
        </p:spPr>
        <p:txBody>
          <a:bodyPr/>
          <a:lstStyle/>
          <a:p>
            <a:endParaRPr lang="en-US"/>
          </a:p>
        </p:txBody>
      </p:sp>
      <p:sp>
        <p:nvSpPr>
          <p:cNvPr id="388486" name="Rectangle 390"/>
          <p:cNvSpPr>
            <a:spLocks noChangeArrowheads="1"/>
          </p:cNvSpPr>
          <p:nvPr/>
        </p:nvSpPr>
        <p:spPr bwMode="auto">
          <a:xfrm>
            <a:off x="3505200" y="5791200"/>
            <a:ext cx="304800" cy="304800"/>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A</a:t>
            </a:r>
          </a:p>
        </p:txBody>
      </p:sp>
      <p:grpSp>
        <p:nvGrpSpPr>
          <p:cNvPr id="2" name="Group 410"/>
          <p:cNvGrpSpPr>
            <a:grpSpLocks/>
          </p:cNvGrpSpPr>
          <p:nvPr/>
        </p:nvGrpSpPr>
        <p:grpSpPr bwMode="auto">
          <a:xfrm>
            <a:off x="1082675" y="3733800"/>
            <a:ext cx="2727325" cy="2057400"/>
            <a:chOff x="682" y="2352"/>
            <a:chExt cx="1718" cy="1296"/>
          </a:xfrm>
        </p:grpSpPr>
        <p:sp>
          <p:nvSpPr>
            <p:cNvPr id="388459" name="Line 363"/>
            <p:cNvSpPr>
              <a:spLocks noChangeShapeType="1"/>
            </p:cNvSpPr>
            <p:nvPr/>
          </p:nvSpPr>
          <p:spPr bwMode="auto">
            <a:xfrm>
              <a:off x="682" y="2352"/>
              <a:ext cx="1" cy="288"/>
            </a:xfrm>
            <a:prstGeom prst="line">
              <a:avLst/>
            </a:prstGeom>
            <a:noFill/>
            <a:ln w="25400">
              <a:solidFill>
                <a:srgbClr val="CC3300"/>
              </a:solidFill>
              <a:round/>
              <a:headEnd/>
              <a:tailEnd type="triangle" w="med" len="med"/>
            </a:ln>
            <a:effectLst/>
          </p:spPr>
          <p:txBody>
            <a:bodyPr/>
            <a:lstStyle/>
            <a:p>
              <a:endParaRPr lang="en-US"/>
            </a:p>
          </p:txBody>
        </p:sp>
        <p:sp>
          <p:nvSpPr>
            <p:cNvPr id="388487" name="Rectangle 391"/>
            <p:cNvSpPr>
              <a:spLocks noChangeArrowheads="1"/>
            </p:cNvSpPr>
            <p:nvPr/>
          </p:nvSpPr>
          <p:spPr bwMode="auto">
            <a:xfrm>
              <a:off x="2208" y="3456"/>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F</a:t>
              </a:r>
            </a:p>
          </p:txBody>
        </p:sp>
      </p:grpSp>
      <p:grpSp>
        <p:nvGrpSpPr>
          <p:cNvPr id="3" name="Group 411"/>
          <p:cNvGrpSpPr>
            <a:grpSpLocks/>
          </p:cNvGrpSpPr>
          <p:nvPr/>
        </p:nvGrpSpPr>
        <p:grpSpPr bwMode="auto">
          <a:xfrm>
            <a:off x="1089025" y="3733800"/>
            <a:ext cx="2720975" cy="1752600"/>
            <a:chOff x="686" y="2352"/>
            <a:chExt cx="1714" cy="1104"/>
          </a:xfrm>
        </p:grpSpPr>
        <p:sp>
          <p:nvSpPr>
            <p:cNvPr id="388460" name="Line 364"/>
            <p:cNvSpPr>
              <a:spLocks noChangeShapeType="1"/>
            </p:cNvSpPr>
            <p:nvPr/>
          </p:nvSpPr>
          <p:spPr bwMode="auto">
            <a:xfrm>
              <a:off x="686" y="2352"/>
              <a:ext cx="0" cy="624"/>
            </a:xfrm>
            <a:prstGeom prst="line">
              <a:avLst/>
            </a:prstGeom>
            <a:noFill/>
            <a:ln w="25400">
              <a:solidFill>
                <a:srgbClr val="CC3300"/>
              </a:solidFill>
              <a:round/>
              <a:headEnd/>
              <a:tailEnd type="triangle" w="med" len="med"/>
            </a:ln>
            <a:effectLst/>
          </p:spPr>
          <p:txBody>
            <a:bodyPr/>
            <a:lstStyle/>
            <a:p>
              <a:endParaRPr lang="en-US"/>
            </a:p>
          </p:txBody>
        </p:sp>
        <p:sp>
          <p:nvSpPr>
            <p:cNvPr id="388488" name="Rectangle 392"/>
            <p:cNvSpPr>
              <a:spLocks noChangeArrowheads="1"/>
            </p:cNvSpPr>
            <p:nvPr/>
          </p:nvSpPr>
          <p:spPr bwMode="auto">
            <a:xfrm>
              <a:off x="2208" y="3264"/>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K</a:t>
              </a:r>
            </a:p>
          </p:txBody>
        </p:sp>
      </p:grpSp>
      <p:grpSp>
        <p:nvGrpSpPr>
          <p:cNvPr id="4" name="Group 412"/>
          <p:cNvGrpSpPr>
            <a:grpSpLocks/>
          </p:cNvGrpSpPr>
          <p:nvPr/>
        </p:nvGrpSpPr>
        <p:grpSpPr bwMode="auto">
          <a:xfrm>
            <a:off x="1089025" y="3733800"/>
            <a:ext cx="2720975" cy="1447800"/>
            <a:chOff x="686" y="2352"/>
            <a:chExt cx="1714" cy="912"/>
          </a:xfrm>
        </p:grpSpPr>
        <p:sp>
          <p:nvSpPr>
            <p:cNvPr id="388461" name="Line 365"/>
            <p:cNvSpPr>
              <a:spLocks noChangeShapeType="1"/>
            </p:cNvSpPr>
            <p:nvPr/>
          </p:nvSpPr>
          <p:spPr bwMode="auto">
            <a:xfrm>
              <a:off x="686" y="2352"/>
              <a:ext cx="0" cy="912"/>
            </a:xfrm>
            <a:prstGeom prst="line">
              <a:avLst/>
            </a:prstGeom>
            <a:noFill/>
            <a:ln w="25400">
              <a:solidFill>
                <a:srgbClr val="CC3300"/>
              </a:solidFill>
              <a:round/>
              <a:headEnd/>
              <a:tailEnd type="triangle" w="med" len="med"/>
            </a:ln>
            <a:effectLst/>
          </p:spPr>
          <p:txBody>
            <a:bodyPr/>
            <a:lstStyle/>
            <a:p>
              <a:endParaRPr lang="en-US"/>
            </a:p>
          </p:txBody>
        </p:sp>
        <p:sp>
          <p:nvSpPr>
            <p:cNvPr id="388489" name="Rectangle 393"/>
            <p:cNvSpPr>
              <a:spLocks noChangeArrowheads="1"/>
            </p:cNvSpPr>
            <p:nvPr/>
          </p:nvSpPr>
          <p:spPr bwMode="auto">
            <a:xfrm>
              <a:off x="2208" y="3072"/>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P</a:t>
              </a:r>
            </a:p>
          </p:txBody>
        </p:sp>
      </p:grpSp>
      <p:grpSp>
        <p:nvGrpSpPr>
          <p:cNvPr id="5" name="Group 413"/>
          <p:cNvGrpSpPr>
            <a:grpSpLocks/>
          </p:cNvGrpSpPr>
          <p:nvPr/>
        </p:nvGrpSpPr>
        <p:grpSpPr bwMode="auto">
          <a:xfrm>
            <a:off x="1087438" y="3733800"/>
            <a:ext cx="2722562" cy="1905000"/>
            <a:chOff x="685" y="2352"/>
            <a:chExt cx="1715" cy="1200"/>
          </a:xfrm>
        </p:grpSpPr>
        <p:sp>
          <p:nvSpPr>
            <p:cNvPr id="388462" name="Line 366"/>
            <p:cNvSpPr>
              <a:spLocks noChangeShapeType="1"/>
            </p:cNvSpPr>
            <p:nvPr/>
          </p:nvSpPr>
          <p:spPr bwMode="auto">
            <a:xfrm>
              <a:off x="685" y="2352"/>
              <a:ext cx="0" cy="1200"/>
            </a:xfrm>
            <a:prstGeom prst="line">
              <a:avLst/>
            </a:prstGeom>
            <a:noFill/>
            <a:ln w="25400">
              <a:solidFill>
                <a:srgbClr val="CC3300"/>
              </a:solidFill>
              <a:round/>
              <a:headEnd/>
              <a:tailEnd type="triangle" w="med" len="med"/>
            </a:ln>
            <a:effectLst/>
          </p:spPr>
          <p:txBody>
            <a:bodyPr/>
            <a:lstStyle/>
            <a:p>
              <a:endParaRPr lang="en-US"/>
            </a:p>
          </p:txBody>
        </p:sp>
        <p:sp>
          <p:nvSpPr>
            <p:cNvPr id="388490" name="Rectangle 394"/>
            <p:cNvSpPr>
              <a:spLocks noChangeArrowheads="1"/>
            </p:cNvSpPr>
            <p:nvPr/>
          </p:nvSpPr>
          <p:spPr bwMode="auto">
            <a:xfrm>
              <a:off x="2208" y="2880"/>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U</a:t>
              </a:r>
            </a:p>
          </p:txBody>
        </p:sp>
      </p:grpSp>
      <p:grpSp>
        <p:nvGrpSpPr>
          <p:cNvPr id="6" name="Group 414"/>
          <p:cNvGrpSpPr>
            <a:grpSpLocks/>
          </p:cNvGrpSpPr>
          <p:nvPr/>
        </p:nvGrpSpPr>
        <p:grpSpPr bwMode="auto">
          <a:xfrm>
            <a:off x="1089025" y="3733800"/>
            <a:ext cx="2720975" cy="1905000"/>
            <a:chOff x="686" y="2352"/>
            <a:chExt cx="1714" cy="1200"/>
          </a:xfrm>
        </p:grpSpPr>
        <p:sp>
          <p:nvSpPr>
            <p:cNvPr id="388463" name="Freeform 367"/>
            <p:cNvSpPr>
              <a:spLocks/>
            </p:cNvSpPr>
            <p:nvPr/>
          </p:nvSpPr>
          <p:spPr bwMode="auto">
            <a:xfrm>
              <a:off x="686" y="2352"/>
              <a:ext cx="240" cy="1200"/>
            </a:xfrm>
            <a:custGeom>
              <a:avLst/>
              <a:gdLst/>
              <a:ahLst/>
              <a:cxnLst>
                <a:cxn ang="0">
                  <a:pos x="0" y="0"/>
                </a:cxn>
                <a:cxn ang="0">
                  <a:pos x="0" y="1200"/>
                </a:cxn>
                <a:cxn ang="0">
                  <a:pos x="240" y="1200"/>
                </a:cxn>
              </a:cxnLst>
              <a:rect l="0" t="0" r="r" b="b"/>
              <a:pathLst>
                <a:path w="240" h="1200">
                  <a:moveTo>
                    <a:pt x="0" y="0"/>
                  </a:moveTo>
                  <a:lnTo>
                    <a:pt x="0" y="1200"/>
                  </a:lnTo>
                  <a:lnTo>
                    <a:pt x="240" y="1200"/>
                  </a:lnTo>
                </a:path>
              </a:pathLst>
            </a:custGeom>
            <a:noFill/>
            <a:ln w="25400">
              <a:solidFill>
                <a:srgbClr val="CC3300"/>
              </a:solidFill>
              <a:round/>
              <a:headEnd/>
              <a:tailEnd type="triangle" w="med" len="med"/>
            </a:ln>
            <a:effectLst/>
          </p:spPr>
          <p:txBody>
            <a:bodyPr/>
            <a:lstStyle/>
            <a:p>
              <a:endParaRPr lang="en-US"/>
            </a:p>
          </p:txBody>
        </p:sp>
        <p:sp>
          <p:nvSpPr>
            <p:cNvPr id="388491" name="Rectangle 395"/>
            <p:cNvSpPr>
              <a:spLocks noChangeArrowheads="1"/>
            </p:cNvSpPr>
            <p:nvPr/>
          </p:nvSpPr>
          <p:spPr bwMode="auto">
            <a:xfrm>
              <a:off x="2208" y="2688"/>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V</a:t>
              </a:r>
            </a:p>
          </p:txBody>
        </p:sp>
      </p:grpSp>
      <p:grpSp>
        <p:nvGrpSpPr>
          <p:cNvPr id="7" name="Group 415"/>
          <p:cNvGrpSpPr>
            <a:grpSpLocks/>
          </p:cNvGrpSpPr>
          <p:nvPr/>
        </p:nvGrpSpPr>
        <p:grpSpPr bwMode="auto">
          <a:xfrm>
            <a:off x="1089025" y="3733800"/>
            <a:ext cx="2720975" cy="1905000"/>
            <a:chOff x="686" y="2352"/>
            <a:chExt cx="1714" cy="1200"/>
          </a:xfrm>
        </p:grpSpPr>
        <p:sp>
          <p:nvSpPr>
            <p:cNvPr id="388464" name="Freeform 368"/>
            <p:cNvSpPr>
              <a:spLocks/>
            </p:cNvSpPr>
            <p:nvPr/>
          </p:nvSpPr>
          <p:spPr bwMode="auto">
            <a:xfrm>
              <a:off x="686" y="2352"/>
              <a:ext cx="480" cy="1200"/>
            </a:xfrm>
            <a:custGeom>
              <a:avLst/>
              <a:gdLst/>
              <a:ahLst/>
              <a:cxnLst>
                <a:cxn ang="0">
                  <a:pos x="0" y="0"/>
                </a:cxn>
                <a:cxn ang="0">
                  <a:pos x="0" y="1200"/>
                </a:cxn>
                <a:cxn ang="0">
                  <a:pos x="240" y="1200"/>
                </a:cxn>
              </a:cxnLst>
              <a:rect l="0" t="0" r="r" b="b"/>
              <a:pathLst>
                <a:path w="240" h="1200">
                  <a:moveTo>
                    <a:pt x="0" y="0"/>
                  </a:moveTo>
                  <a:lnTo>
                    <a:pt x="0" y="1200"/>
                  </a:lnTo>
                  <a:lnTo>
                    <a:pt x="240" y="1200"/>
                  </a:lnTo>
                </a:path>
              </a:pathLst>
            </a:custGeom>
            <a:noFill/>
            <a:ln w="25400">
              <a:solidFill>
                <a:srgbClr val="CC3300"/>
              </a:solidFill>
              <a:round/>
              <a:headEnd/>
              <a:tailEnd type="triangle" w="med" len="med"/>
            </a:ln>
            <a:effectLst/>
          </p:spPr>
          <p:txBody>
            <a:bodyPr/>
            <a:lstStyle/>
            <a:p>
              <a:endParaRPr lang="en-US"/>
            </a:p>
          </p:txBody>
        </p:sp>
        <p:sp>
          <p:nvSpPr>
            <p:cNvPr id="388492" name="Rectangle 396"/>
            <p:cNvSpPr>
              <a:spLocks noChangeArrowheads="1"/>
            </p:cNvSpPr>
            <p:nvPr/>
          </p:nvSpPr>
          <p:spPr bwMode="auto">
            <a:xfrm>
              <a:off x="2208" y="2496"/>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X</a:t>
              </a:r>
            </a:p>
          </p:txBody>
        </p:sp>
      </p:grpSp>
      <p:grpSp>
        <p:nvGrpSpPr>
          <p:cNvPr id="8" name="Group 416"/>
          <p:cNvGrpSpPr>
            <a:grpSpLocks/>
          </p:cNvGrpSpPr>
          <p:nvPr/>
        </p:nvGrpSpPr>
        <p:grpSpPr bwMode="auto">
          <a:xfrm>
            <a:off x="1089025" y="3657600"/>
            <a:ext cx="2720975" cy="1981200"/>
            <a:chOff x="686" y="2304"/>
            <a:chExt cx="1714" cy="1248"/>
          </a:xfrm>
        </p:grpSpPr>
        <p:sp>
          <p:nvSpPr>
            <p:cNvPr id="388465" name="Freeform 369"/>
            <p:cNvSpPr>
              <a:spLocks/>
            </p:cNvSpPr>
            <p:nvPr/>
          </p:nvSpPr>
          <p:spPr bwMode="auto">
            <a:xfrm>
              <a:off x="686" y="2352"/>
              <a:ext cx="768" cy="1200"/>
            </a:xfrm>
            <a:custGeom>
              <a:avLst/>
              <a:gdLst/>
              <a:ahLst/>
              <a:cxnLst>
                <a:cxn ang="0">
                  <a:pos x="0" y="0"/>
                </a:cxn>
                <a:cxn ang="0">
                  <a:pos x="0" y="1200"/>
                </a:cxn>
                <a:cxn ang="0">
                  <a:pos x="240" y="1200"/>
                </a:cxn>
              </a:cxnLst>
              <a:rect l="0" t="0" r="r" b="b"/>
              <a:pathLst>
                <a:path w="240" h="1200">
                  <a:moveTo>
                    <a:pt x="0" y="0"/>
                  </a:moveTo>
                  <a:lnTo>
                    <a:pt x="0" y="1200"/>
                  </a:lnTo>
                  <a:lnTo>
                    <a:pt x="240" y="1200"/>
                  </a:lnTo>
                </a:path>
              </a:pathLst>
            </a:custGeom>
            <a:noFill/>
            <a:ln w="25400">
              <a:solidFill>
                <a:srgbClr val="CC3300"/>
              </a:solidFill>
              <a:round/>
              <a:headEnd/>
              <a:tailEnd type="triangle" w="med" len="med"/>
            </a:ln>
            <a:effectLst/>
          </p:spPr>
          <p:txBody>
            <a:bodyPr/>
            <a:lstStyle/>
            <a:p>
              <a:endParaRPr lang="en-US"/>
            </a:p>
          </p:txBody>
        </p:sp>
        <p:sp>
          <p:nvSpPr>
            <p:cNvPr id="388493" name="Rectangle 397"/>
            <p:cNvSpPr>
              <a:spLocks noChangeArrowheads="1"/>
            </p:cNvSpPr>
            <p:nvPr/>
          </p:nvSpPr>
          <p:spPr bwMode="auto">
            <a:xfrm>
              <a:off x="2208" y="2304"/>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Y</a:t>
              </a:r>
            </a:p>
          </p:txBody>
        </p:sp>
      </p:grpSp>
      <p:grpSp>
        <p:nvGrpSpPr>
          <p:cNvPr id="9" name="Group 417"/>
          <p:cNvGrpSpPr>
            <a:grpSpLocks/>
          </p:cNvGrpSpPr>
          <p:nvPr/>
        </p:nvGrpSpPr>
        <p:grpSpPr bwMode="auto">
          <a:xfrm>
            <a:off x="1089025" y="3352800"/>
            <a:ext cx="2720975" cy="2286000"/>
            <a:chOff x="686" y="2112"/>
            <a:chExt cx="1714" cy="1440"/>
          </a:xfrm>
        </p:grpSpPr>
        <p:sp>
          <p:nvSpPr>
            <p:cNvPr id="388466" name="Freeform 370"/>
            <p:cNvSpPr>
              <a:spLocks/>
            </p:cNvSpPr>
            <p:nvPr/>
          </p:nvSpPr>
          <p:spPr bwMode="auto">
            <a:xfrm>
              <a:off x="686" y="2352"/>
              <a:ext cx="720" cy="1200"/>
            </a:xfrm>
            <a:custGeom>
              <a:avLst/>
              <a:gdLst/>
              <a:ahLst/>
              <a:cxnLst>
                <a:cxn ang="0">
                  <a:pos x="0" y="0"/>
                </a:cxn>
                <a:cxn ang="0">
                  <a:pos x="0" y="1200"/>
                </a:cxn>
                <a:cxn ang="0">
                  <a:pos x="720" y="1200"/>
                </a:cxn>
                <a:cxn ang="0">
                  <a:pos x="720" y="912"/>
                </a:cxn>
              </a:cxnLst>
              <a:rect l="0" t="0" r="r" b="b"/>
              <a:pathLst>
                <a:path w="720" h="1200">
                  <a:moveTo>
                    <a:pt x="0" y="0"/>
                  </a:moveTo>
                  <a:lnTo>
                    <a:pt x="0" y="1200"/>
                  </a:lnTo>
                  <a:lnTo>
                    <a:pt x="720" y="1200"/>
                  </a:lnTo>
                  <a:lnTo>
                    <a:pt x="720" y="912"/>
                  </a:lnTo>
                </a:path>
              </a:pathLst>
            </a:custGeom>
            <a:noFill/>
            <a:ln w="25400">
              <a:solidFill>
                <a:srgbClr val="CC3300"/>
              </a:solidFill>
              <a:round/>
              <a:headEnd/>
              <a:tailEnd type="triangle" w="med" len="med"/>
            </a:ln>
            <a:effectLst/>
          </p:spPr>
          <p:txBody>
            <a:bodyPr/>
            <a:lstStyle/>
            <a:p>
              <a:endParaRPr lang="en-US"/>
            </a:p>
          </p:txBody>
        </p:sp>
        <p:sp>
          <p:nvSpPr>
            <p:cNvPr id="388494" name="Rectangle 398"/>
            <p:cNvSpPr>
              <a:spLocks noChangeArrowheads="1"/>
            </p:cNvSpPr>
            <p:nvPr/>
          </p:nvSpPr>
          <p:spPr bwMode="auto">
            <a:xfrm>
              <a:off x="2208" y="2112"/>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S</a:t>
              </a:r>
            </a:p>
          </p:txBody>
        </p:sp>
      </p:grpSp>
      <p:grpSp>
        <p:nvGrpSpPr>
          <p:cNvPr id="10" name="Group 418"/>
          <p:cNvGrpSpPr>
            <a:grpSpLocks/>
          </p:cNvGrpSpPr>
          <p:nvPr/>
        </p:nvGrpSpPr>
        <p:grpSpPr bwMode="auto">
          <a:xfrm>
            <a:off x="1089025" y="3733800"/>
            <a:ext cx="2720975" cy="1447800"/>
            <a:chOff x="686" y="2352"/>
            <a:chExt cx="1714" cy="912"/>
          </a:xfrm>
        </p:grpSpPr>
        <p:sp>
          <p:nvSpPr>
            <p:cNvPr id="388467" name="Freeform 371"/>
            <p:cNvSpPr>
              <a:spLocks/>
            </p:cNvSpPr>
            <p:nvPr/>
          </p:nvSpPr>
          <p:spPr bwMode="auto">
            <a:xfrm>
              <a:off x="686" y="2352"/>
              <a:ext cx="240" cy="624"/>
            </a:xfrm>
            <a:custGeom>
              <a:avLst/>
              <a:gdLst/>
              <a:ahLst/>
              <a:cxnLst>
                <a:cxn ang="0">
                  <a:pos x="0" y="0"/>
                </a:cxn>
                <a:cxn ang="0">
                  <a:pos x="0" y="288"/>
                </a:cxn>
                <a:cxn ang="0">
                  <a:pos x="240" y="288"/>
                </a:cxn>
              </a:cxnLst>
              <a:rect l="0" t="0" r="r" b="b"/>
              <a:pathLst>
                <a:path w="240" h="288">
                  <a:moveTo>
                    <a:pt x="0" y="0"/>
                  </a:moveTo>
                  <a:lnTo>
                    <a:pt x="0" y="288"/>
                  </a:lnTo>
                  <a:lnTo>
                    <a:pt x="240" y="288"/>
                  </a:lnTo>
                </a:path>
              </a:pathLst>
            </a:custGeom>
            <a:noFill/>
            <a:ln w="25400">
              <a:solidFill>
                <a:srgbClr val="CC3300"/>
              </a:solidFill>
              <a:round/>
              <a:headEnd/>
              <a:tailEnd type="triangle" w="med" len="med"/>
            </a:ln>
            <a:effectLst/>
          </p:spPr>
          <p:txBody>
            <a:bodyPr/>
            <a:lstStyle/>
            <a:p>
              <a:endParaRPr lang="en-US"/>
            </a:p>
          </p:txBody>
        </p:sp>
        <p:sp>
          <p:nvSpPr>
            <p:cNvPr id="388495" name="Rectangle 399"/>
            <p:cNvSpPr>
              <a:spLocks noChangeArrowheads="1"/>
            </p:cNvSpPr>
            <p:nvPr/>
          </p:nvSpPr>
          <p:spPr bwMode="auto">
            <a:xfrm>
              <a:off x="2208" y="3072"/>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L</a:t>
              </a:r>
            </a:p>
          </p:txBody>
        </p:sp>
      </p:grpSp>
      <p:grpSp>
        <p:nvGrpSpPr>
          <p:cNvPr id="11" name="Group 419"/>
          <p:cNvGrpSpPr>
            <a:grpSpLocks/>
          </p:cNvGrpSpPr>
          <p:nvPr/>
        </p:nvGrpSpPr>
        <p:grpSpPr bwMode="auto">
          <a:xfrm>
            <a:off x="1089025" y="3733800"/>
            <a:ext cx="2720975" cy="1752600"/>
            <a:chOff x="686" y="2352"/>
            <a:chExt cx="1714" cy="1104"/>
          </a:xfrm>
        </p:grpSpPr>
        <p:sp>
          <p:nvSpPr>
            <p:cNvPr id="388468" name="Freeform 372"/>
            <p:cNvSpPr>
              <a:spLocks/>
            </p:cNvSpPr>
            <p:nvPr/>
          </p:nvSpPr>
          <p:spPr bwMode="auto">
            <a:xfrm>
              <a:off x="686" y="2352"/>
              <a:ext cx="240" cy="309"/>
            </a:xfrm>
            <a:custGeom>
              <a:avLst/>
              <a:gdLst/>
              <a:ahLst/>
              <a:cxnLst>
                <a:cxn ang="0">
                  <a:pos x="0" y="0"/>
                </a:cxn>
                <a:cxn ang="0">
                  <a:pos x="0" y="288"/>
                </a:cxn>
                <a:cxn ang="0">
                  <a:pos x="240" y="288"/>
                </a:cxn>
              </a:cxnLst>
              <a:rect l="0" t="0" r="r" b="b"/>
              <a:pathLst>
                <a:path w="240" h="288">
                  <a:moveTo>
                    <a:pt x="0" y="0"/>
                  </a:moveTo>
                  <a:lnTo>
                    <a:pt x="0" y="288"/>
                  </a:lnTo>
                  <a:lnTo>
                    <a:pt x="240" y="288"/>
                  </a:lnTo>
                </a:path>
              </a:pathLst>
            </a:custGeom>
            <a:noFill/>
            <a:ln w="25400">
              <a:solidFill>
                <a:srgbClr val="CC3300"/>
              </a:solidFill>
              <a:round/>
              <a:headEnd/>
              <a:tailEnd type="triangle" w="med" len="med"/>
            </a:ln>
            <a:effectLst/>
          </p:spPr>
          <p:txBody>
            <a:bodyPr/>
            <a:lstStyle/>
            <a:p>
              <a:endParaRPr lang="en-US"/>
            </a:p>
          </p:txBody>
        </p:sp>
        <p:sp>
          <p:nvSpPr>
            <p:cNvPr id="388496" name="Rectangle 400"/>
            <p:cNvSpPr>
              <a:spLocks noChangeArrowheads="1"/>
            </p:cNvSpPr>
            <p:nvPr/>
          </p:nvSpPr>
          <p:spPr bwMode="auto">
            <a:xfrm>
              <a:off x="2208" y="3264"/>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G</a:t>
              </a:r>
            </a:p>
          </p:txBody>
        </p:sp>
      </p:grpSp>
      <p:grpSp>
        <p:nvGrpSpPr>
          <p:cNvPr id="12" name="Group 420"/>
          <p:cNvGrpSpPr>
            <a:grpSpLocks/>
          </p:cNvGrpSpPr>
          <p:nvPr/>
        </p:nvGrpSpPr>
        <p:grpSpPr bwMode="auto">
          <a:xfrm>
            <a:off x="1050925" y="3733800"/>
            <a:ext cx="2759075" cy="2057400"/>
            <a:chOff x="662" y="2352"/>
            <a:chExt cx="1738" cy="1296"/>
          </a:xfrm>
        </p:grpSpPr>
        <p:sp>
          <p:nvSpPr>
            <p:cNvPr id="388469" name="Line 373"/>
            <p:cNvSpPr>
              <a:spLocks noChangeShapeType="1"/>
            </p:cNvSpPr>
            <p:nvPr/>
          </p:nvSpPr>
          <p:spPr bwMode="auto">
            <a:xfrm>
              <a:off x="662" y="2352"/>
              <a:ext cx="288" cy="0"/>
            </a:xfrm>
            <a:prstGeom prst="line">
              <a:avLst/>
            </a:prstGeom>
            <a:noFill/>
            <a:ln w="25400">
              <a:solidFill>
                <a:srgbClr val="CC3300"/>
              </a:solidFill>
              <a:round/>
              <a:headEnd/>
              <a:tailEnd type="triangle" w="med" len="med"/>
            </a:ln>
            <a:effectLst/>
          </p:spPr>
          <p:txBody>
            <a:bodyPr/>
            <a:lstStyle/>
            <a:p>
              <a:endParaRPr lang="en-US"/>
            </a:p>
          </p:txBody>
        </p:sp>
        <p:sp>
          <p:nvSpPr>
            <p:cNvPr id="388497" name="Rectangle 401"/>
            <p:cNvSpPr>
              <a:spLocks noChangeArrowheads="1"/>
            </p:cNvSpPr>
            <p:nvPr/>
          </p:nvSpPr>
          <p:spPr bwMode="auto">
            <a:xfrm>
              <a:off x="2208" y="3456"/>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B</a:t>
              </a:r>
            </a:p>
          </p:txBody>
        </p:sp>
      </p:grpSp>
      <p:grpSp>
        <p:nvGrpSpPr>
          <p:cNvPr id="13" name="Group 421"/>
          <p:cNvGrpSpPr>
            <a:grpSpLocks/>
          </p:cNvGrpSpPr>
          <p:nvPr/>
        </p:nvGrpSpPr>
        <p:grpSpPr bwMode="auto">
          <a:xfrm>
            <a:off x="1050925" y="3733800"/>
            <a:ext cx="2759075" cy="1752600"/>
            <a:chOff x="662" y="2352"/>
            <a:chExt cx="1738" cy="1104"/>
          </a:xfrm>
        </p:grpSpPr>
        <p:sp>
          <p:nvSpPr>
            <p:cNvPr id="388470" name="Line 374"/>
            <p:cNvSpPr>
              <a:spLocks noChangeShapeType="1"/>
            </p:cNvSpPr>
            <p:nvPr/>
          </p:nvSpPr>
          <p:spPr bwMode="auto">
            <a:xfrm>
              <a:off x="662" y="2352"/>
              <a:ext cx="528" cy="0"/>
            </a:xfrm>
            <a:prstGeom prst="line">
              <a:avLst/>
            </a:prstGeom>
            <a:noFill/>
            <a:ln w="25400">
              <a:solidFill>
                <a:srgbClr val="CC3300"/>
              </a:solidFill>
              <a:round/>
              <a:headEnd/>
              <a:tailEnd type="triangle" w="med" len="med"/>
            </a:ln>
            <a:effectLst/>
          </p:spPr>
          <p:txBody>
            <a:bodyPr/>
            <a:lstStyle/>
            <a:p>
              <a:endParaRPr lang="en-US"/>
            </a:p>
          </p:txBody>
        </p:sp>
        <p:sp>
          <p:nvSpPr>
            <p:cNvPr id="388498" name="Rectangle 402"/>
            <p:cNvSpPr>
              <a:spLocks noChangeArrowheads="1"/>
            </p:cNvSpPr>
            <p:nvPr/>
          </p:nvSpPr>
          <p:spPr bwMode="auto">
            <a:xfrm>
              <a:off x="2208" y="3264"/>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C</a:t>
              </a:r>
            </a:p>
          </p:txBody>
        </p:sp>
      </p:grpSp>
      <p:grpSp>
        <p:nvGrpSpPr>
          <p:cNvPr id="14" name="Group 422"/>
          <p:cNvGrpSpPr>
            <a:grpSpLocks/>
          </p:cNvGrpSpPr>
          <p:nvPr/>
        </p:nvGrpSpPr>
        <p:grpSpPr bwMode="auto">
          <a:xfrm>
            <a:off x="1033463" y="3733800"/>
            <a:ext cx="2776537" cy="1447800"/>
            <a:chOff x="651" y="2352"/>
            <a:chExt cx="1749" cy="912"/>
          </a:xfrm>
        </p:grpSpPr>
        <p:sp>
          <p:nvSpPr>
            <p:cNvPr id="388471" name="Freeform 375"/>
            <p:cNvSpPr>
              <a:spLocks/>
            </p:cNvSpPr>
            <p:nvPr/>
          </p:nvSpPr>
          <p:spPr bwMode="auto">
            <a:xfrm>
              <a:off x="651" y="2352"/>
              <a:ext cx="528" cy="288"/>
            </a:xfrm>
            <a:custGeom>
              <a:avLst/>
              <a:gdLst/>
              <a:ahLst/>
              <a:cxnLst>
                <a:cxn ang="0">
                  <a:pos x="0" y="0"/>
                </a:cxn>
                <a:cxn ang="0">
                  <a:pos x="528" y="0"/>
                </a:cxn>
                <a:cxn ang="0">
                  <a:pos x="528" y="288"/>
                </a:cxn>
              </a:cxnLst>
              <a:rect l="0" t="0" r="r" b="b"/>
              <a:pathLst>
                <a:path w="528" h="288">
                  <a:moveTo>
                    <a:pt x="0" y="0"/>
                  </a:moveTo>
                  <a:lnTo>
                    <a:pt x="528" y="0"/>
                  </a:lnTo>
                  <a:lnTo>
                    <a:pt x="528" y="288"/>
                  </a:lnTo>
                </a:path>
              </a:pathLst>
            </a:custGeom>
            <a:noFill/>
            <a:ln w="25400">
              <a:solidFill>
                <a:srgbClr val="CC3300"/>
              </a:solidFill>
              <a:round/>
              <a:headEnd/>
              <a:tailEnd type="triangle" w="med" len="med"/>
            </a:ln>
            <a:effectLst/>
          </p:spPr>
          <p:txBody>
            <a:bodyPr/>
            <a:lstStyle/>
            <a:p>
              <a:endParaRPr lang="en-US"/>
            </a:p>
          </p:txBody>
        </p:sp>
        <p:sp>
          <p:nvSpPr>
            <p:cNvPr id="388499" name="Rectangle 403"/>
            <p:cNvSpPr>
              <a:spLocks noChangeArrowheads="1"/>
            </p:cNvSpPr>
            <p:nvPr/>
          </p:nvSpPr>
          <p:spPr bwMode="auto">
            <a:xfrm>
              <a:off x="2208" y="3072"/>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H</a:t>
              </a:r>
            </a:p>
          </p:txBody>
        </p:sp>
      </p:grpSp>
      <p:grpSp>
        <p:nvGrpSpPr>
          <p:cNvPr id="15" name="Group 423"/>
          <p:cNvGrpSpPr>
            <a:grpSpLocks/>
          </p:cNvGrpSpPr>
          <p:nvPr/>
        </p:nvGrpSpPr>
        <p:grpSpPr bwMode="auto">
          <a:xfrm>
            <a:off x="1033463" y="3733800"/>
            <a:ext cx="2776537" cy="1143000"/>
            <a:chOff x="651" y="2352"/>
            <a:chExt cx="1749" cy="720"/>
          </a:xfrm>
        </p:grpSpPr>
        <p:sp>
          <p:nvSpPr>
            <p:cNvPr id="388472" name="Freeform 376"/>
            <p:cNvSpPr>
              <a:spLocks/>
            </p:cNvSpPr>
            <p:nvPr/>
          </p:nvSpPr>
          <p:spPr bwMode="auto">
            <a:xfrm>
              <a:off x="651" y="2352"/>
              <a:ext cx="528" cy="624"/>
            </a:xfrm>
            <a:custGeom>
              <a:avLst/>
              <a:gdLst/>
              <a:ahLst/>
              <a:cxnLst>
                <a:cxn ang="0">
                  <a:pos x="0" y="0"/>
                </a:cxn>
                <a:cxn ang="0">
                  <a:pos x="528" y="0"/>
                </a:cxn>
                <a:cxn ang="0">
                  <a:pos x="528" y="288"/>
                </a:cxn>
              </a:cxnLst>
              <a:rect l="0" t="0" r="r" b="b"/>
              <a:pathLst>
                <a:path w="528" h="288">
                  <a:moveTo>
                    <a:pt x="0" y="0"/>
                  </a:moveTo>
                  <a:lnTo>
                    <a:pt x="528" y="0"/>
                  </a:lnTo>
                  <a:lnTo>
                    <a:pt x="528" y="288"/>
                  </a:lnTo>
                </a:path>
              </a:pathLst>
            </a:custGeom>
            <a:noFill/>
            <a:ln w="25400">
              <a:solidFill>
                <a:srgbClr val="CC3300"/>
              </a:solidFill>
              <a:round/>
              <a:headEnd/>
              <a:tailEnd type="triangle" w="med" len="med"/>
            </a:ln>
            <a:effectLst/>
          </p:spPr>
          <p:txBody>
            <a:bodyPr/>
            <a:lstStyle/>
            <a:p>
              <a:endParaRPr lang="en-US"/>
            </a:p>
          </p:txBody>
        </p:sp>
        <p:sp>
          <p:nvSpPr>
            <p:cNvPr id="388500" name="Rectangle 404"/>
            <p:cNvSpPr>
              <a:spLocks noChangeArrowheads="1"/>
            </p:cNvSpPr>
            <p:nvPr/>
          </p:nvSpPr>
          <p:spPr bwMode="auto">
            <a:xfrm>
              <a:off x="2208" y="2880"/>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M</a:t>
              </a:r>
            </a:p>
          </p:txBody>
        </p:sp>
      </p:grpSp>
      <p:grpSp>
        <p:nvGrpSpPr>
          <p:cNvPr id="16" name="Group 424"/>
          <p:cNvGrpSpPr>
            <a:grpSpLocks/>
          </p:cNvGrpSpPr>
          <p:nvPr/>
        </p:nvGrpSpPr>
        <p:grpSpPr bwMode="auto">
          <a:xfrm>
            <a:off x="1033463" y="3733800"/>
            <a:ext cx="2776537" cy="1447800"/>
            <a:chOff x="651" y="2352"/>
            <a:chExt cx="1749" cy="912"/>
          </a:xfrm>
        </p:grpSpPr>
        <p:sp>
          <p:nvSpPr>
            <p:cNvPr id="388473" name="Freeform 377"/>
            <p:cNvSpPr>
              <a:spLocks/>
            </p:cNvSpPr>
            <p:nvPr/>
          </p:nvSpPr>
          <p:spPr bwMode="auto">
            <a:xfrm>
              <a:off x="651" y="2352"/>
              <a:ext cx="528" cy="912"/>
            </a:xfrm>
            <a:custGeom>
              <a:avLst/>
              <a:gdLst/>
              <a:ahLst/>
              <a:cxnLst>
                <a:cxn ang="0">
                  <a:pos x="0" y="0"/>
                </a:cxn>
                <a:cxn ang="0">
                  <a:pos x="528" y="0"/>
                </a:cxn>
                <a:cxn ang="0">
                  <a:pos x="528" y="288"/>
                </a:cxn>
              </a:cxnLst>
              <a:rect l="0" t="0" r="r" b="b"/>
              <a:pathLst>
                <a:path w="528" h="288">
                  <a:moveTo>
                    <a:pt x="0" y="0"/>
                  </a:moveTo>
                  <a:lnTo>
                    <a:pt x="528" y="0"/>
                  </a:lnTo>
                  <a:lnTo>
                    <a:pt x="528" y="288"/>
                  </a:lnTo>
                </a:path>
              </a:pathLst>
            </a:custGeom>
            <a:noFill/>
            <a:ln w="25400">
              <a:solidFill>
                <a:srgbClr val="CC3300"/>
              </a:solidFill>
              <a:round/>
              <a:headEnd/>
              <a:tailEnd type="triangle" w="med" len="med"/>
            </a:ln>
            <a:effectLst/>
          </p:spPr>
          <p:txBody>
            <a:bodyPr/>
            <a:lstStyle/>
            <a:p>
              <a:endParaRPr lang="en-US"/>
            </a:p>
          </p:txBody>
        </p:sp>
        <p:sp>
          <p:nvSpPr>
            <p:cNvPr id="388501" name="Rectangle 405"/>
            <p:cNvSpPr>
              <a:spLocks noChangeArrowheads="1"/>
            </p:cNvSpPr>
            <p:nvPr/>
          </p:nvSpPr>
          <p:spPr bwMode="auto">
            <a:xfrm>
              <a:off x="2208" y="2688"/>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R</a:t>
              </a:r>
            </a:p>
          </p:txBody>
        </p:sp>
      </p:grpSp>
      <p:grpSp>
        <p:nvGrpSpPr>
          <p:cNvPr id="17" name="Group 425"/>
          <p:cNvGrpSpPr>
            <a:grpSpLocks/>
          </p:cNvGrpSpPr>
          <p:nvPr/>
        </p:nvGrpSpPr>
        <p:grpSpPr bwMode="auto">
          <a:xfrm>
            <a:off x="1035050" y="3733800"/>
            <a:ext cx="2774950" cy="1447800"/>
            <a:chOff x="652" y="2352"/>
            <a:chExt cx="1748" cy="912"/>
          </a:xfrm>
        </p:grpSpPr>
        <p:sp>
          <p:nvSpPr>
            <p:cNvPr id="388474" name="Freeform 378"/>
            <p:cNvSpPr>
              <a:spLocks/>
            </p:cNvSpPr>
            <p:nvPr/>
          </p:nvSpPr>
          <p:spPr bwMode="auto">
            <a:xfrm>
              <a:off x="652" y="2352"/>
              <a:ext cx="528" cy="912"/>
            </a:xfrm>
            <a:custGeom>
              <a:avLst/>
              <a:gdLst/>
              <a:ahLst/>
              <a:cxnLst>
                <a:cxn ang="0">
                  <a:pos x="0" y="0"/>
                </a:cxn>
                <a:cxn ang="0">
                  <a:pos x="528" y="0"/>
                </a:cxn>
                <a:cxn ang="0">
                  <a:pos x="528" y="912"/>
                </a:cxn>
                <a:cxn ang="0">
                  <a:pos x="240" y="912"/>
                </a:cxn>
              </a:cxnLst>
              <a:rect l="0" t="0" r="r" b="b"/>
              <a:pathLst>
                <a:path w="528" h="912">
                  <a:moveTo>
                    <a:pt x="0" y="0"/>
                  </a:moveTo>
                  <a:lnTo>
                    <a:pt x="528" y="0"/>
                  </a:lnTo>
                  <a:lnTo>
                    <a:pt x="528" y="912"/>
                  </a:lnTo>
                  <a:lnTo>
                    <a:pt x="240" y="912"/>
                  </a:lnTo>
                </a:path>
              </a:pathLst>
            </a:custGeom>
            <a:noFill/>
            <a:ln w="25400">
              <a:solidFill>
                <a:srgbClr val="CC3300"/>
              </a:solidFill>
              <a:round/>
              <a:headEnd/>
              <a:tailEnd type="triangle" w="med" len="med"/>
            </a:ln>
            <a:effectLst/>
          </p:spPr>
          <p:txBody>
            <a:bodyPr/>
            <a:lstStyle/>
            <a:p>
              <a:endParaRPr lang="en-US"/>
            </a:p>
          </p:txBody>
        </p:sp>
        <p:sp>
          <p:nvSpPr>
            <p:cNvPr id="388502" name="Rectangle 406"/>
            <p:cNvSpPr>
              <a:spLocks noChangeArrowheads="1"/>
            </p:cNvSpPr>
            <p:nvPr/>
          </p:nvSpPr>
          <p:spPr bwMode="auto">
            <a:xfrm>
              <a:off x="2208" y="2496"/>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Q</a:t>
              </a:r>
            </a:p>
          </p:txBody>
        </p:sp>
      </p:grpSp>
      <p:grpSp>
        <p:nvGrpSpPr>
          <p:cNvPr id="18" name="Group 426"/>
          <p:cNvGrpSpPr>
            <a:grpSpLocks/>
          </p:cNvGrpSpPr>
          <p:nvPr/>
        </p:nvGrpSpPr>
        <p:grpSpPr bwMode="auto">
          <a:xfrm>
            <a:off x="1033463" y="3733800"/>
            <a:ext cx="2776537" cy="990600"/>
            <a:chOff x="651" y="2352"/>
            <a:chExt cx="1749" cy="624"/>
          </a:xfrm>
        </p:grpSpPr>
        <p:sp>
          <p:nvSpPr>
            <p:cNvPr id="388475" name="Freeform 379"/>
            <p:cNvSpPr>
              <a:spLocks/>
            </p:cNvSpPr>
            <p:nvPr/>
          </p:nvSpPr>
          <p:spPr bwMode="auto">
            <a:xfrm>
              <a:off x="651" y="2352"/>
              <a:ext cx="768" cy="624"/>
            </a:xfrm>
            <a:custGeom>
              <a:avLst/>
              <a:gdLst/>
              <a:ahLst/>
              <a:cxnLst>
                <a:cxn ang="0">
                  <a:pos x="0" y="0"/>
                </a:cxn>
                <a:cxn ang="0">
                  <a:pos x="528" y="0"/>
                </a:cxn>
                <a:cxn ang="0">
                  <a:pos x="528" y="576"/>
                </a:cxn>
                <a:cxn ang="0">
                  <a:pos x="528" y="624"/>
                </a:cxn>
                <a:cxn ang="0">
                  <a:pos x="768" y="624"/>
                </a:cxn>
              </a:cxnLst>
              <a:rect l="0" t="0" r="r" b="b"/>
              <a:pathLst>
                <a:path w="768" h="624">
                  <a:moveTo>
                    <a:pt x="0" y="0"/>
                  </a:moveTo>
                  <a:lnTo>
                    <a:pt x="528" y="0"/>
                  </a:lnTo>
                  <a:lnTo>
                    <a:pt x="528" y="576"/>
                  </a:lnTo>
                  <a:lnTo>
                    <a:pt x="528" y="624"/>
                  </a:lnTo>
                  <a:lnTo>
                    <a:pt x="768" y="624"/>
                  </a:lnTo>
                </a:path>
              </a:pathLst>
            </a:custGeom>
            <a:noFill/>
            <a:ln w="25400">
              <a:solidFill>
                <a:srgbClr val="CC3300"/>
              </a:solidFill>
              <a:round/>
              <a:headEnd/>
              <a:tailEnd type="triangle" w="med" len="med"/>
            </a:ln>
            <a:effectLst/>
          </p:spPr>
          <p:txBody>
            <a:bodyPr/>
            <a:lstStyle/>
            <a:p>
              <a:endParaRPr lang="en-US"/>
            </a:p>
          </p:txBody>
        </p:sp>
        <p:sp>
          <p:nvSpPr>
            <p:cNvPr id="388503" name="Rectangle 407"/>
            <p:cNvSpPr>
              <a:spLocks noChangeArrowheads="1"/>
            </p:cNvSpPr>
            <p:nvPr/>
          </p:nvSpPr>
          <p:spPr bwMode="auto">
            <a:xfrm>
              <a:off x="2208" y="2688"/>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N</a:t>
              </a:r>
            </a:p>
          </p:txBody>
        </p:sp>
      </p:grpSp>
      <p:grpSp>
        <p:nvGrpSpPr>
          <p:cNvPr id="19" name="Group 427"/>
          <p:cNvGrpSpPr>
            <a:grpSpLocks/>
          </p:cNvGrpSpPr>
          <p:nvPr/>
        </p:nvGrpSpPr>
        <p:grpSpPr bwMode="auto">
          <a:xfrm>
            <a:off x="1033463" y="3733800"/>
            <a:ext cx="2776537" cy="990600"/>
            <a:chOff x="651" y="2352"/>
            <a:chExt cx="1749" cy="624"/>
          </a:xfrm>
        </p:grpSpPr>
        <p:sp>
          <p:nvSpPr>
            <p:cNvPr id="388476" name="Freeform 380"/>
            <p:cNvSpPr>
              <a:spLocks/>
            </p:cNvSpPr>
            <p:nvPr/>
          </p:nvSpPr>
          <p:spPr bwMode="auto">
            <a:xfrm>
              <a:off x="651" y="2352"/>
              <a:ext cx="1008" cy="624"/>
            </a:xfrm>
            <a:custGeom>
              <a:avLst/>
              <a:gdLst/>
              <a:ahLst/>
              <a:cxnLst>
                <a:cxn ang="0">
                  <a:pos x="0" y="0"/>
                </a:cxn>
                <a:cxn ang="0">
                  <a:pos x="528" y="0"/>
                </a:cxn>
                <a:cxn ang="0">
                  <a:pos x="528" y="624"/>
                </a:cxn>
                <a:cxn ang="0">
                  <a:pos x="1008" y="624"/>
                </a:cxn>
              </a:cxnLst>
              <a:rect l="0" t="0" r="r" b="b"/>
              <a:pathLst>
                <a:path w="1008" h="624">
                  <a:moveTo>
                    <a:pt x="0" y="0"/>
                  </a:moveTo>
                  <a:lnTo>
                    <a:pt x="528" y="0"/>
                  </a:lnTo>
                  <a:lnTo>
                    <a:pt x="528" y="624"/>
                  </a:lnTo>
                  <a:lnTo>
                    <a:pt x="1008" y="624"/>
                  </a:lnTo>
                </a:path>
              </a:pathLst>
            </a:custGeom>
            <a:noFill/>
            <a:ln w="25400">
              <a:solidFill>
                <a:srgbClr val="CC3300"/>
              </a:solidFill>
              <a:round/>
              <a:headEnd/>
              <a:tailEnd type="triangle" w="med" len="med"/>
            </a:ln>
            <a:effectLst/>
          </p:spPr>
          <p:txBody>
            <a:bodyPr/>
            <a:lstStyle/>
            <a:p>
              <a:endParaRPr lang="en-US"/>
            </a:p>
          </p:txBody>
        </p:sp>
        <p:sp>
          <p:nvSpPr>
            <p:cNvPr id="388504" name="Rectangle 408"/>
            <p:cNvSpPr>
              <a:spLocks noChangeArrowheads="1"/>
            </p:cNvSpPr>
            <p:nvPr/>
          </p:nvSpPr>
          <p:spPr bwMode="auto">
            <a:xfrm>
              <a:off x="2208" y="2496"/>
              <a:ext cx="192" cy="192"/>
            </a:xfrm>
            <a:prstGeom prst="rect">
              <a:avLst/>
            </a:prstGeom>
            <a:noFill/>
            <a:ln w="9525">
              <a:solidFill>
                <a:schemeClr val="tx1"/>
              </a:solidFill>
              <a:miter lim="800000"/>
              <a:headEnd/>
              <a:tailEnd/>
            </a:ln>
            <a:effectLst/>
          </p:spPr>
          <p:txBody>
            <a:bodyPr wrap="none" anchor="ctr"/>
            <a:lstStyle/>
            <a:p>
              <a:pPr algn="ctr"/>
              <a:r>
                <a:rPr lang="en-US" sz="1800" b="1">
                  <a:latin typeface="Verdana" pitchFamily="34" charset="0"/>
                </a:rPr>
                <a:t>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1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88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4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00400" y="579438"/>
            <a:ext cx="2895600" cy="792162"/>
          </a:xfrm>
          <a:prstGeom prst="rect">
            <a:avLst/>
          </a:prstGeom>
        </p:spPr>
        <p:txBody>
          <a:bodyPr/>
          <a:lstStyle/>
          <a:p>
            <a:pPr eaLnBrk="0" fontAlgn="auto" hangingPunct="0">
              <a:spcAft>
                <a:spcPts val="0"/>
              </a:spcAft>
              <a:defRPr/>
            </a:pPr>
            <a:r>
              <a:rPr lang="en-US" sz="3200" b="1" u="sng" dirty="0">
                <a:latin typeface="Tw Cen MT" pitchFamily="34" charset="0"/>
                <a:ea typeface="+mj-ea"/>
                <a:cs typeface="+mj-cs"/>
              </a:rPr>
              <a:t>Coloring a map</a:t>
            </a:r>
          </a:p>
        </p:txBody>
      </p:sp>
      <p:sp>
        <p:nvSpPr>
          <p:cNvPr id="19459" name="Rectangle 4"/>
          <p:cNvSpPr>
            <a:spLocks noChangeArrowheads="1"/>
          </p:cNvSpPr>
          <p:nvPr/>
        </p:nvSpPr>
        <p:spPr bwMode="auto">
          <a:xfrm>
            <a:off x="1146175" y="1447800"/>
            <a:ext cx="1322388" cy="461963"/>
          </a:xfrm>
          <a:prstGeom prst="rect">
            <a:avLst/>
          </a:prstGeom>
          <a:noFill/>
          <a:ln w="9525">
            <a:noFill/>
            <a:miter lim="800000"/>
            <a:headEnd/>
            <a:tailEnd/>
          </a:ln>
        </p:spPr>
        <p:txBody>
          <a:bodyPr wrap="none">
            <a:spAutoFit/>
          </a:bodyPr>
          <a:lstStyle/>
          <a:p>
            <a:r>
              <a:rPr lang="en-US" sz="2400" b="1">
                <a:latin typeface="Tw Cen MT" pitchFamily="34" charset="0"/>
              </a:rPr>
              <a:t>Problem:</a:t>
            </a:r>
            <a:endParaRPr lang="en-US" sz="2400">
              <a:latin typeface="Tw Cen MT" pitchFamily="34" charset="0"/>
            </a:endParaRPr>
          </a:p>
        </p:txBody>
      </p:sp>
      <p:sp>
        <p:nvSpPr>
          <p:cNvPr id="19460" name="Rectangle 5"/>
          <p:cNvSpPr>
            <a:spLocks noChangeArrowheads="1"/>
          </p:cNvSpPr>
          <p:nvPr/>
        </p:nvSpPr>
        <p:spPr bwMode="auto">
          <a:xfrm>
            <a:off x="1143000" y="1873250"/>
            <a:ext cx="7162800" cy="1631950"/>
          </a:xfrm>
          <a:prstGeom prst="rect">
            <a:avLst/>
          </a:prstGeom>
          <a:noFill/>
          <a:ln w="9525">
            <a:noFill/>
            <a:miter lim="800000"/>
            <a:headEnd/>
            <a:tailEnd/>
          </a:ln>
        </p:spPr>
        <p:txBody>
          <a:bodyPr>
            <a:spAutoFit/>
          </a:bodyPr>
          <a:lstStyle/>
          <a:p>
            <a:r>
              <a:rPr lang="en-US" sz="2000" dirty="0">
                <a:latin typeface="Tw Cen MT" pitchFamily="34" charset="0"/>
              </a:rPr>
              <a:t>Let </a:t>
            </a:r>
            <a:r>
              <a:rPr lang="en-US" sz="2000" b="1" dirty="0">
                <a:latin typeface="Tw Cen MT" pitchFamily="34" charset="0"/>
              </a:rPr>
              <a:t>G</a:t>
            </a:r>
            <a:r>
              <a:rPr lang="en-US" sz="2000" dirty="0">
                <a:latin typeface="Tw Cen MT" pitchFamily="34" charset="0"/>
              </a:rPr>
              <a:t> be a graph and </a:t>
            </a:r>
            <a:r>
              <a:rPr lang="en-US" sz="2000" b="1" dirty="0">
                <a:latin typeface="Tw Cen MT" pitchFamily="34" charset="0"/>
              </a:rPr>
              <a:t>m </a:t>
            </a:r>
            <a:r>
              <a:rPr lang="en-US" sz="2000" dirty="0">
                <a:latin typeface="Tw Cen MT" pitchFamily="34" charset="0"/>
              </a:rPr>
              <a:t>be a given positive integer. We want to discover whether the nodes of </a:t>
            </a:r>
            <a:r>
              <a:rPr lang="en-US" sz="2000" b="1" dirty="0">
                <a:latin typeface="Tw Cen MT" pitchFamily="34" charset="0"/>
              </a:rPr>
              <a:t>G</a:t>
            </a:r>
            <a:r>
              <a:rPr lang="en-US" sz="2000" dirty="0">
                <a:latin typeface="Tw Cen MT" pitchFamily="34" charset="0"/>
              </a:rPr>
              <a:t> can be colored in such a way that no two adjacent node have the same color yet only </a:t>
            </a:r>
            <a:r>
              <a:rPr lang="en-US" sz="2000" b="1" dirty="0">
                <a:latin typeface="Tw Cen MT" pitchFamily="34" charset="0"/>
              </a:rPr>
              <a:t>m</a:t>
            </a:r>
            <a:r>
              <a:rPr lang="en-US" sz="2000" dirty="0">
                <a:latin typeface="Tw Cen MT" pitchFamily="34" charset="0"/>
              </a:rPr>
              <a:t> colors are used. This technique is broadly used in “map-coloring”; Four-color map is the main objective.</a:t>
            </a:r>
          </a:p>
        </p:txBody>
      </p:sp>
      <p:sp>
        <p:nvSpPr>
          <p:cNvPr id="19461" name="Rectangle 8"/>
          <p:cNvSpPr>
            <a:spLocks noChangeArrowheads="1"/>
          </p:cNvSpPr>
          <p:nvPr/>
        </p:nvSpPr>
        <p:spPr bwMode="auto">
          <a:xfrm>
            <a:off x="1143000" y="3524250"/>
            <a:ext cx="6781800" cy="708025"/>
          </a:xfrm>
          <a:prstGeom prst="rect">
            <a:avLst/>
          </a:prstGeom>
          <a:noFill/>
          <a:ln w="9525">
            <a:noFill/>
            <a:miter lim="800000"/>
            <a:headEnd/>
            <a:tailEnd/>
          </a:ln>
        </p:spPr>
        <p:txBody>
          <a:bodyPr>
            <a:spAutoFit/>
          </a:bodyPr>
          <a:lstStyle/>
          <a:p>
            <a:r>
              <a:rPr lang="en-US" sz="2000">
                <a:latin typeface="Tw Cen MT" pitchFamily="34" charset="0"/>
              </a:rPr>
              <a:t>Consider the following map and it can be easily decomposed into the following planner graph beside it </a:t>
            </a:r>
            <a:r>
              <a:rPr lang="en-US" sz="2000" b="1">
                <a:latin typeface="Tw Cen MT" pitchFamily="34" charset="0"/>
              </a:rPr>
              <a:t>:</a:t>
            </a:r>
          </a:p>
        </p:txBody>
      </p:sp>
      <p:pic>
        <p:nvPicPr>
          <p:cNvPr id="19462" name="Picture 8"/>
          <p:cNvPicPr>
            <a:picLocks noChangeAspect="1" noChangeArrowheads="1"/>
          </p:cNvPicPr>
          <p:nvPr/>
        </p:nvPicPr>
        <p:blipFill>
          <a:blip r:embed="rId2"/>
          <a:srcRect/>
          <a:stretch>
            <a:fillRect/>
          </a:stretch>
        </p:blipFill>
        <p:spPr bwMode="auto">
          <a:xfrm>
            <a:off x="5334000" y="4352925"/>
            <a:ext cx="2466975" cy="2200275"/>
          </a:xfrm>
          <a:prstGeom prst="rect">
            <a:avLst/>
          </a:prstGeom>
          <a:noFill/>
          <a:ln w="9525">
            <a:noFill/>
            <a:miter lim="800000"/>
            <a:headEnd/>
            <a:tailEnd/>
          </a:ln>
        </p:spPr>
      </p:pic>
      <p:pic>
        <p:nvPicPr>
          <p:cNvPr id="19463" name="Picture 9"/>
          <p:cNvPicPr>
            <a:picLocks noChangeAspect="1" noChangeArrowheads="1"/>
          </p:cNvPicPr>
          <p:nvPr/>
        </p:nvPicPr>
        <p:blipFill>
          <a:blip r:embed="rId3"/>
          <a:srcRect/>
          <a:stretch>
            <a:fillRect/>
          </a:stretch>
        </p:blipFill>
        <p:spPr bwMode="auto">
          <a:xfrm>
            <a:off x="1447800" y="4410075"/>
            <a:ext cx="2819400" cy="2066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ChangeArrowheads="1"/>
          </p:cNvSpPr>
          <p:nvPr/>
        </p:nvSpPr>
        <p:spPr bwMode="auto">
          <a:xfrm>
            <a:off x="457200" y="838200"/>
            <a:ext cx="5943600" cy="1570038"/>
          </a:xfrm>
          <a:prstGeom prst="rect">
            <a:avLst/>
          </a:prstGeom>
          <a:noFill/>
          <a:ln w="9525">
            <a:noFill/>
            <a:miter lim="800000"/>
            <a:headEnd/>
            <a:tailEnd/>
          </a:ln>
        </p:spPr>
        <p:txBody>
          <a:bodyPr>
            <a:spAutoFit/>
          </a:bodyPr>
          <a:lstStyle/>
          <a:p>
            <a:r>
              <a:rPr lang="en-US" sz="2400">
                <a:latin typeface="Tw Cen MT" pitchFamily="34" charset="0"/>
              </a:rPr>
              <a:t>This map-coloring problem of the given map can be solved from the planner graph, using the mechanism of backtracking. The state-space tree for this above map is shown below:</a:t>
            </a:r>
          </a:p>
        </p:txBody>
      </p:sp>
      <p:pic>
        <p:nvPicPr>
          <p:cNvPr id="20483" name="Picture 6"/>
          <p:cNvPicPr>
            <a:picLocks noChangeAspect="1" noChangeArrowheads="1"/>
          </p:cNvPicPr>
          <p:nvPr/>
        </p:nvPicPr>
        <p:blipFill>
          <a:blip r:embed="rId2"/>
          <a:srcRect/>
          <a:stretch>
            <a:fillRect/>
          </a:stretch>
        </p:blipFill>
        <p:spPr bwMode="auto">
          <a:xfrm>
            <a:off x="6781800" y="838200"/>
            <a:ext cx="1828800" cy="1630363"/>
          </a:xfrm>
          <a:prstGeom prst="rect">
            <a:avLst/>
          </a:prstGeom>
          <a:noFill/>
          <a:ln w="9525">
            <a:noFill/>
            <a:miter lim="800000"/>
            <a:headEnd/>
            <a:tailEnd/>
          </a:ln>
        </p:spPr>
      </p:pic>
      <p:pic>
        <p:nvPicPr>
          <p:cNvPr id="20484" name="Picture 5"/>
          <p:cNvPicPr>
            <a:picLocks noChangeAspect="1" noChangeArrowheads="1"/>
          </p:cNvPicPr>
          <p:nvPr/>
        </p:nvPicPr>
        <p:blipFill>
          <a:blip r:embed="rId3"/>
          <a:srcRect/>
          <a:stretch>
            <a:fillRect/>
          </a:stretch>
        </p:blipFill>
        <p:spPr bwMode="auto">
          <a:xfrm>
            <a:off x="1981200" y="2667000"/>
            <a:ext cx="5095875" cy="385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402AE07-D40B-4BD9-9791-D79424C8CE72}" type="slidenum">
              <a:rPr lang="ar-SA"/>
              <a:pPr/>
              <a:t>3</a:t>
            </a:fld>
            <a:endParaRPr lang="en-US"/>
          </a:p>
        </p:txBody>
      </p:sp>
      <p:grpSp>
        <p:nvGrpSpPr>
          <p:cNvPr id="2" name="Group 6"/>
          <p:cNvGrpSpPr>
            <a:grpSpLocks/>
          </p:cNvGrpSpPr>
          <p:nvPr/>
        </p:nvGrpSpPr>
        <p:grpSpPr bwMode="auto">
          <a:xfrm>
            <a:off x="838200" y="2743200"/>
            <a:ext cx="3962400" cy="381000"/>
            <a:chOff x="240" y="1488"/>
            <a:chExt cx="2496" cy="240"/>
          </a:xfrm>
        </p:grpSpPr>
        <p:sp>
          <p:nvSpPr>
            <p:cNvPr id="46084" name="Rectangle 4"/>
            <p:cNvSpPr>
              <a:spLocks noChangeArrowheads="1"/>
            </p:cNvSpPr>
            <p:nvPr/>
          </p:nvSpPr>
          <p:spPr bwMode="auto">
            <a:xfrm>
              <a:off x="240" y="1488"/>
              <a:ext cx="2496" cy="240"/>
            </a:xfrm>
            <a:prstGeom prst="rect">
              <a:avLst/>
            </a:prstGeom>
            <a:solidFill>
              <a:srgbClr val="CCECFF"/>
            </a:solidFill>
            <a:ln w="15875">
              <a:solidFill>
                <a:schemeClr val="tx1"/>
              </a:solidFill>
              <a:miter lim="800000"/>
              <a:headEnd/>
              <a:tailEnd type="none" w="lg" len="lg"/>
            </a:ln>
            <a:effectLst/>
          </p:spPr>
          <p:txBody>
            <a:bodyPr wrap="none" anchor="ctr"/>
            <a:lstStyle/>
            <a:p>
              <a:endParaRPr lang="en-US"/>
            </a:p>
          </p:txBody>
        </p:sp>
        <p:sp>
          <p:nvSpPr>
            <p:cNvPr id="46085" name="AutoShape 5"/>
            <p:cNvSpPr>
              <a:spLocks noChangeArrowheads="1"/>
            </p:cNvSpPr>
            <p:nvPr/>
          </p:nvSpPr>
          <p:spPr bwMode="auto">
            <a:xfrm>
              <a:off x="288" y="1536"/>
              <a:ext cx="240" cy="144"/>
            </a:xfrm>
            <a:prstGeom prst="rightArrow">
              <a:avLst>
                <a:gd name="adj1" fmla="val 50000"/>
                <a:gd name="adj2" fmla="val 41667"/>
              </a:avLst>
            </a:prstGeom>
            <a:solidFill>
              <a:schemeClr val="tx2"/>
            </a:solidFill>
            <a:ln w="15875">
              <a:solidFill>
                <a:schemeClr val="tx1"/>
              </a:solidFill>
              <a:miter lim="800000"/>
              <a:headEnd/>
              <a:tailEnd type="none" w="lg" len="lg"/>
            </a:ln>
            <a:effectLst/>
          </p:spPr>
          <p:txBody>
            <a:bodyPr wrap="none" anchor="ctr"/>
            <a:lstStyle/>
            <a:p>
              <a:endParaRPr lang="en-US"/>
            </a:p>
          </p:txBody>
        </p:sp>
      </p:grpSp>
      <p:sp>
        <p:nvSpPr>
          <p:cNvPr id="46082" name="Rectangle 2"/>
          <p:cNvSpPr>
            <a:spLocks noGrp="1" noChangeArrowheads="1"/>
          </p:cNvSpPr>
          <p:nvPr>
            <p:ph type="title"/>
          </p:nvPr>
        </p:nvSpPr>
        <p:spPr/>
        <p:txBody>
          <a:bodyPr/>
          <a:lstStyle/>
          <a:p>
            <a:r>
              <a:rPr lang="en-US"/>
              <a:t>A short list of categories</a:t>
            </a:r>
          </a:p>
        </p:txBody>
      </p:sp>
      <p:sp>
        <p:nvSpPr>
          <p:cNvPr id="46083" name="Rectangle 3"/>
          <p:cNvSpPr>
            <a:spLocks noGrp="1" noChangeArrowheads="1"/>
          </p:cNvSpPr>
          <p:nvPr>
            <p:ph type="body" idx="1"/>
          </p:nvPr>
        </p:nvSpPr>
        <p:spPr>
          <a:xfrm>
            <a:off x="533400" y="1600200"/>
            <a:ext cx="8016875" cy="4440238"/>
          </a:xfrm>
        </p:spPr>
        <p:txBody>
          <a:bodyPr>
            <a:normAutofit lnSpcReduction="10000"/>
          </a:bodyPr>
          <a:lstStyle/>
          <a:p>
            <a:r>
              <a:rPr lang="en-US" dirty="0"/>
              <a:t>Many Algorithm types are to be considered:</a:t>
            </a:r>
          </a:p>
          <a:p>
            <a:pPr lvl="1"/>
            <a:r>
              <a:rPr lang="en-US" dirty="0"/>
              <a:t>Simple recursive algorithms</a:t>
            </a:r>
          </a:p>
          <a:p>
            <a:pPr lvl="1"/>
            <a:r>
              <a:rPr lang="en-US" dirty="0"/>
              <a:t>Backtracking algorithms</a:t>
            </a:r>
          </a:p>
          <a:p>
            <a:pPr lvl="1"/>
            <a:r>
              <a:rPr lang="en-US" dirty="0"/>
              <a:t>Divide and conquer algorithms</a:t>
            </a:r>
          </a:p>
          <a:p>
            <a:pPr lvl="1"/>
            <a:r>
              <a:rPr lang="en-US" dirty="0"/>
              <a:t>Dynamic programming algorithms</a:t>
            </a:r>
          </a:p>
          <a:p>
            <a:pPr lvl="1"/>
            <a:r>
              <a:rPr lang="en-US" dirty="0"/>
              <a:t>Greedy algorithms</a:t>
            </a:r>
          </a:p>
          <a:p>
            <a:pPr lvl="1"/>
            <a:r>
              <a:rPr lang="en-US" dirty="0"/>
              <a:t>Branch and bound algorithms</a:t>
            </a:r>
          </a:p>
          <a:p>
            <a:pPr lvl="1"/>
            <a:r>
              <a:rPr lang="en-US" dirty="0"/>
              <a:t>Brute force algorithms</a:t>
            </a:r>
          </a:p>
          <a:p>
            <a:pPr lvl="1"/>
            <a:r>
              <a:rPr lang="en-US" dirty="0"/>
              <a:t>Randomized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1143000" y="4114800"/>
            <a:ext cx="3276600" cy="1200150"/>
          </a:xfrm>
          <a:prstGeom prst="rect">
            <a:avLst/>
          </a:prstGeom>
          <a:noFill/>
          <a:ln w="9525">
            <a:noFill/>
            <a:miter lim="800000"/>
            <a:headEnd/>
            <a:tailEnd/>
          </a:ln>
        </p:spPr>
        <p:txBody>
          <a:bodyPr>
            <a:spAutoFit/>
          </a:bodyPr>
          <a:lstStyle/>
          <a:p>
            <a:r>
              <a:rPr lang="en-US" sz="2400">
                <a:latin typeface="Tw Cen MT" pitchFamily="34" charset="0"/>
              </a:rPr>
              <a:t>Four colors are chosen as - Red, Green, Blue and Yellow</a:t>
            </a:r>
          </a:p>
        </p:txBody>
      </p:sp>
      <p:pic>
        <p:nvPicPr>
          <p:cNvPr id="21507" name="Picture 6"/>
          <p:cNvPicPr>
            <a:picLocks noChangeAspect="1" noChangeArrowheads="1"/>
          </p:cNvPicPr>
          <p:nvPr/>
        </p:nvPicPr>
        <p:blipFill>
          <a:blip r:embed="rId2"/>
          <a:srcRect/>
          <a:stretch>
            <a:fillRect/>
          </a:stretch>
        </p:blipFill>
        <p:spPr bwMode="auto">
          <a:xfrm>
            <a:off x="5715000" y="1295400"/>
            <a:ext cx="2495550" cy="1838325"/>
          </a:xfrm>
          <a:prstGeom prst="rect">
            <a:avLst/>
          </a:prstGeom>
          <a:noFill/>
          <a:ln w="9525">
            <a:noFill/>
            <a:miter lim="800000"/>
            <a:headEnd/>
            <a:tailEnd/>
          </a:ln>
        </p:spPr>
      </p:pic>
      <p:pic>
        <p:nvPicPr>
          <p:cNvPr id="21508" name="Picture 7"/>
          <p:cNvPicPr>
            <a:picLocks noChangeAspect="1" noChangeArrowheads="1"/>
          </p:cNvPicPr>
          <p:nvPr/>
        </p:nvPicPr>
        <p:blipFill>
          <a:blip r:embed="rId3"/>
          <a:srcRect/>
          <a:stretch>
            <a:fillRect/>
          </a:stretch>
        </p:blipFill>
        <p:spPr bwMode="auto">
          <a:xfrm>
            <a:off x="5743575" y="3810000"/>
            <a:ext cx="885825" cy="1647825"/>
          </a:xfrm>
          <a:prstGeom prst="rect">
            <a:avLst/>
          </a:prstGeom>
          <a:noFill/>
          <a:ln w="9525">
            <a:noFill/>
            <a:miter lim="800000"/>
            <a:headEnd/>
            <a:tailEnd/>
          </a:ln>
        </p:spPr>
      </p:pic>
      <p:sp>
        <p:nvSpPr>
          <p:cNvPr id="21509" name="Rectangle 7"/>
          <p:cNvSpPr>
            <a:spLocks noChangeArrowheads="1"/>
          </p:cNvSpPr>
          <p:nvPr/>
        </p:nvSpPr>
        <p:spPr bwMode="auto">
          <a:xfrm>
            <a:off x="1143000" y="1806575"/>
            <a:ext cx="3276600" cy="831850"/>
          </a:xfrm>
          <a:prstGeom prst="rect">
            <a:avLst/>
          </a:prstGeom>
          <a:noFill/>
          <a:ln w="9525">
            <a:noFill/>
            <a:miter lim="800000"/>
            <a:headEnd/>
            <a:tailEnd/>
          </a:ln>
        </p:spPr>
        <p:txBody>
          <a:bodyPr>
            <a:spAutoFit/>
          </a:bodyPr>
          <a:lstStyle/>
          <a:p>
            <a:r>
              <a:rPr lang="en-US" sz="2400">
                <a:latin typeface="Tw Cen MT" pitchFamily="34" charset="0"/>
              </a:rPr>
              <a:t>Now the map can be colored as shown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Autofit/>
          </a:bodyPr>
          <a:lstStyle/>
          <a:p>
            <a:pPr fontAlgn="base">
              <a:buNone/>
            </a:pPr>
            <a:r>
              <a:rPr lang="en-US" sz="1800" dirty="0" smtClean="0"/>
              <a:t>bool </a:t>
            </a:r>
            <a:r>
              <a:rPr lang="en-US" sz="1800" dirty="0" err="1" smtClean="0"/>
              <a:t>graphColoringUtil</a:t>
            </a:r>
            <a:r>
              <a:rPr lang="en-US" sz="1800" dirty="0" smtClean="0"/>
              <a:t>(bool graph[V][V], </a:t>
            </a:r>
            <a:r>
              <a:rPr lang="en-US" sz="1800" dirty="0" err="1" smtClean="0"/>
              <a:t>int</a:t>
            </a:r>
            <a:r>
              <a:rPr lang="en-US" sz="1800" dirty="0" smtClean="0"/>
              <a:t> m, </a:t>
            </a:r>
            <a:r>
              <a:rPr lang="en-US" sz="1800" dirty="0" err="1" smtClean="0"/>
              <a:t>int</a:t>
            </a:r>
            <a:r>
              <a:rPr lang="en-US" sz="1800" dirty="0" smtClean="0"/>
              <a:t> color[], </a:t>
            </a:r>
            <a:r>
              <a:rPr lang="en-US" sz="1800" dirty="0" err="1" smtClean="0"/>
              <a:t>int</a:t>
            </a:r>
            <a:r>
              <a:rPr lang="en-US" sz="1800" dirty="0" smtClean="0"/>
              <a:t> v)</a:t>
            </a:r>
          </a:p>
          <a:p>
            <a:pPr fontAlgn="base">
              <a:buNone/>
            </a:pPr>
            <a:r>
              <a:rPr lang="en-US" sz="1800" dirty="0" smtClean="0"/>
              <a:t>{</a:t>
            </a:r>
          </a:p>
          <a:p>
            <a:pPr fontAlgn="base">
              <a:buNone/>
            </a:pPr>
            <a:r>
              <a:rPr lang="en-US" sz="1800" dirty="0" smtClean="0"/>
              <a:t>    /* base case: If all vertices are assigned a color then return true */</a:t>
            </a:r>
          </a:p>
          <a:p>
            <a:pPr fontAlgn="base">
              <a:buNone/>
            </a:pPr>
            <a:r>
              <a:rPr lang="en-US" sz="1800" dirty="0" smtClean="0"/>
              <a:t>    if (v == V)</a:t>
            </a:r>
          </a:p>
          <a:p>
            <a:pPr fontAlgn="base">
              <a:buNone/>
            </a:pPr>
            <a:r>
              <a:rPr lang="en-US" sz="1800" dirty="0" smtClean="0"/>
              <a:t>        return true;</a:t>
            </a:r>
          </a:p>
          <a:p>
            <a:pPr fontAlgn="base">
              <a:buNone/>
            </a:pPr>
            <a:r>
              <a:rPr lang="en-US" sz="1800" dirty="0" smtClean="0"/>
              <a:t>    /* Consider this vertex v and try different colors */</a:t>
            </a:r>
          </a:p>
          <a:p>
            <a:pPr fontAlgn="base">
              <a:buNone/>
            </a:pPr>
            <a:r>
              <a:rPr lang="en-US" sz="1800" dirty="0" smtClean="0"/>
              <a:t>    for (</a:t>
            </a:r>
            <a:r>
              <a:rPr lang="en-US" sz="1800" dirty="0" err="1" smtClean="0"/>
              <a:t>int</a:t>
            </a:r>
            <a:r>
              <a:rPr lang="en-US" sz="1800" dirty="0" smtClean="0"/>
              <a:t> c = 1; c &lt;= m; </a:t>
            </a:r>
            <a:r>
              <a:rPr lang="en-US" sz="1800" dirty="0" err="1" smtClean="0"/>
              <a:t>c++</a:t>
            </a:r>
            <a:r>
              <a:rPr lang="en-US" sz="1800" dirty="0" smtClean="0"/>
              <a:t>)</a:t>
            </a:r>
          </a:p>
          <a:p>
            <a:pPr fontAlgn="base">
              <a:buNone/>
            </a:pPr>
            <a:r>
              <a:rPr lang="en-US" sz="1800" dirty="0" smtClean="0"/>
              <a:t>    { /* Check if assignment of color c to v is fine*/</a:t>
            </a:r>
          </a:p>
          <a:p>
            <a:pPr fontAlgn="base">
              <a:buNone/>
            </a:pPr>
            <a:r>
              <a:rPr lang="en-US" sz="1800" dirty="0" smtClean="0"/>
              <a:t>        if (</a:t>
            </a:r>
            <a:r>
              <a:rPr lang="en-US" sz="1800" dirty="0" err="1" smtClean="0"/>
              <a:t>isSafe</a:t>
            </a:r>
            <a:r>
              <a:rPr lang="en-US" sz="1800" dirty="0" smtClean="0"/>
              <a:t>(v, graph, color, c))</a:t>
            </a:r>
          </a:p>
          <a:p>
            <a:pPr fontAlgn="base">
              <a:buNone/>
            </a:pPr>
            <a:r>
              <a:rPr lang="en-US" sz="1800" dirty="0" smtClean="0"/>
              <a:t>        {   color[v] = c;</a:t>
            </a:r>
          </a:p>
          <a:p>
            <a:pPr fontAlgn="base">
              <a:buNone/>
            </a:pPr>
            <a:r>
              <a:rPr lang="en-US" sz="1800" dirty="0" smtClean="0"/>
              <a:t>   /* recur to assign colors to rest of the vertices */</a:t>
            </a:r>
          </a:p>
          <a:p>
            <a:pPr fontAlgn="base">
              <a:buNone/>
            </a:pPr>
            <a:r>
              <a:rPr lang="en-US" sz="1800" dirty="0" smtClean="0"/>
              <a:t>           if (</a:t>
            </a:r>
            <a:r>
              <a:rPr lang="en-US" sz="1800" dirty="0" err="1" smtClean="0"/>
              <a:t>graphColoringUtil</a:t>
            </a:r>
            <a:r>
              <a:rPr lang="en-US" sz="1800" dirty="0" smtClean="0"/>
              <a:t> (graph, m, color, v+1) == true)</a:t>
            </a:r>
          </a:p>
          <a:p>
            <a:pPr fontAlgn="base">
              <a:buNone/>
            </a:pPr>
            <a:r>
              <a:rPr lang="en-US" sz="1800" dirty="0" smtClean="0"/>
              <a:t>             return true;</a:t>
            </a:r>
          </a:p>
          <a:p>
            <a:pPr fontAlgn="base">
              <a:buNone/>
            </a:pPr>
            <a:r>
              <a:rPr lang="en-US" sz="1800" dirty="0" smtClean="0"/>
              <a:t>  /* If assigning color c doesn't lead to a solution  then remove it */</a:t>
            </a:r>
          </a:p>
          <a:p>
            <a:pPr fontAlgn="base">
              <a:buNone/>
            </a:pPr>
            <a:r>
              <a:rPr lang="en-US" sz="1800" dirty="0" smtClean="0"/>
              <a:t>           color[v] = 0;</a:t>
            </a:r>
          </a:p>
          <a:p>
            <a:pPr fontAlgn="base">
              <a:buNone/>
            </a:pPr>
            <a:r>
              <a:rPr lang="en-US" sz="1800" dirty="0" smtClean="0"/>
              <a:t>        }</a:t>
            </a:r>
          </a:p>
          <a:p>
            <a:pPr fontAlgn="base">
              <a:buNone/>
            </a:pPr>
            <a:r>
              <a:rPr lang="en-US" sz="1800" dirty="0" smtClean="0"/>
              <a:t>    }</a:t>
            </a:r>
          </a:p>
          <a:p>
            <a:pPr fontAlgn="base">
              <a:buNone/>
            </a:pPr>
            <a:r>
              <a:rPr lang="en-US" sz="1800" dirty="0" smtClean="0"/>
              <a:t>    /* If no color can be assigned to this vertex then return false */</a:t>
            </a:r>
          </a:p>
          <a:p>
            <a:pPr fontAlgn="base">
              <a:buNone/>
            </a:pPr>
            <a:r>
              <a:rPr lang="en-US" sz="1800" dirty="0" smtClean="0"/>
              <a:t>    return false;</a:t>
            </a:r>
          </a:p>
          <a:p>
            <a:pPr fontAlgn="base">
              <a:buNone/>
            </a:pPr>
            <a:r>
              <a:rPr lang="en-US" sz="1800" dirty="0" smtClean="0"/>
              <a:t>}</a:t>
            </a:r>
          </a:p>
          <a:p>
            <a:pPr>
              <a:buNone/>
            </a:pP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buNone/>
            </a:pPr>
            <a:r>
              <a:rPr lang="en-US" dirty="0" smtClean="0"/>
              <a:t>bool </a:t>
            </a:r>
            <a:r>
              <a:rPr lang="en-US" dirty="0" err="1" smtClean="0"/>
              <a:t>isSafe</a:t>
            </a:r>
            <a:r>
              <a:rPr lang="en-US" dirty="0" smtClean="0"/>
              <a:t> (</a:t>
            </a:r>
            <a:r>
              <a:rPr lang="en-US" dirty="0" err="1" smtClean="0"/>
              <a:t>int</a:t>
            </a:r>
            <a:r>
              <a:rPr lang="en-US" dirty="0" smtClean="0"/>
              <a:t> v, bool graph[V][V], </a:t>
            </a:r>
            <a:r>
              <a:rPr lang="en-US" dirty="0" err="1" smtClean="0"/>
              <a:t>int</a:t>
            </a:r>
            <a:r>
              <a:rPr lang="en-US" dirty="0" smtClean="0"/>
              <a:t> color[], </a:t>
            </a:r>
            <a:r>
              <a:rPr lang="en-US" dirty="0" err="1" smtClean="0"/>
              <a:t>int</a:t>
            </a:r>
            <a:r>
              <a:rPr lang="en-US" dirty="0" smtClean="0"/>
              <a:t> c)</a:t>
            </a:r>
          </a:p>
          <a:p>
            <a:pPr fontAlgn="base">
              <a:buNone/>
            </a:pPr>
            <a:r>
              <a:rPr lang="en-US" dirty="0" smtClean="0"/>
              <a:t>{</a:t>
            </a:r>
          </a:p>
          <a:p>
            <a:pPr fontAlgn="base">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V; </a:t>
            </a:r>
            <a:r>
              <a:rPr lang="en-US" dirty="0" err="1" smtClean="0"/>
              <a:t>i</a:t>
            </a:r>
            <a:r>
              <a:rPr lang="en-US" dirty="0" smtClean="0"/>
              <a:t>++)</a:t>
            </a:r>
          </a:p>
          <a:p>
            <a:pPr fontAlgn="base">
              <a:buNone/>
            </a:pPr>
            <a:r>
              <a:rPr lang="en-US" dirty="0" smtClean="0"/>
              <a:t>        if (graph[v][</a:t>
            </a:r>
            <a:r>
              <a:rPr lang="en-US" dirty="0" err="1" smtClean="0"/>
              <a:t>i</a:t>
            </a:r>
            <a:r>
              <a:rPr lang="en-US" dirty="0" smtClean="0"/>
              <a:t>] &amp;&amp; c == color[</a:t>
            </a:r>
            <a:r>
              <a:rPr lang="en-US" dirty="0" err="1" smtClean="0"/>
              <a:t>i</a:t>
            </a:r>
            <a:r>
              <a:rPr lang="en-US" dirty="0" smtClean="0"/>
              <a:t>])</a:t>
            </a:r>
          </a:p>
          <a:p>
            <a:pPr fontAlgn="base">
              <a:buNone/>
            </a:pPr>
            <a:r>
              <a:rPr lang="en-US" dirty="0" smtClean="0"/>
              <a:t>            return false;</a:t>
            </a:r>
          </a:p>
          <a:p>
            <a:pPr fontAlgn="base">
              <a:buNone/>
            </a:pPr>
            <a:r>
              <a:rPr lang="en-US" dirty="0" smtClean="0"/>
              <a:t>    return true;</a:t>
            </a:r>
          </a:p>
          <a:p>
            <a:pPr fontAlgn="base">
              <a:buNone/>
            </a:pPr>
            <a:r>
              <a:rPr lang="en-US" dirty="0" smtClean="0"/>
              <a:t>}</a:t>
            </a:r>
          </a:p>
          <a:p>
            <a:pPr fontAlgn="base">
              <a:buNone/>
            </a:pPr>
            <a:r>
              <a:rPr lang="en-US" dirty="0" smtClean="0"/>
              <a:t> </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H="1">
            <a:off x="4876800" y="2590800"/>
            <a:ext cx="838200" cy="685800"/>
          </a:xfrm>
          <a:prstGeom prst="line">
            <a:avLst/>
          </a:prstGeom>
          <a:noFill/>
          <a:ln w="9525">
            <a:solidFill>
              <a:schemeClr val="tx1"/>
            </a:solidFill>
            <a:round/>
            <a:headEnd/>
            <a:tailEnd/>
          </a:ln>
        </p:spPr>
        <p:txBody>
          <a:bodyPr wrap="none" anchor="ctr"/>
          <a:lstStyle/>
          <a:p>
            <a:endParaRPr lang="en-US"/>
          </a:p>
        </p:txBody>
      </p:sp>
      <p:grpSp>
        <p:nvGrpSpPr>
          <p:cNvPr id="2" name="Group 3"/>
          <p:cNvGrpSpPr>
            <a:grpSpLocks/>
          </p:cNvGrpSpPr>
          <p:nvPr/>
        </p:nvGrpSpPr>
        <p:grpSpPr bwMode="auto">
          <a:xfrm>
            <a:off x="1676400" y="2590800"/>
            <a:ext cx="1905000" cy="762000"/>
            <a:chOff x="1056" y="1728"/>
            <a:chExt cx="1200" cy="480"/>
          </a:xfrm>
        </p:grpSpPr>
        <p:sp>
          <p:nvSpPr>
            <p:cNvPr id="11291" name="Line 4"/>
            <p:cNvSpPr>
              <a:spLocks noChangeShapeType="1"/>
            </p:cNvSpPr>
            <p:nvPr/>
          </p:nvSpPr>
          <p:spPr bwMode="auto">
            <a:xfrm>
              <a:off x="1056" y="1728"/>
              <a:ext cx="1200" cy="0"/>
            </a:xfrm>
            <a:prstGeom prst="line">
              <a:avLst/>
            </a:prstGeom>
            <a:noFill/>
            <a:ln w="9525">
              <a:solidFill>
                <a:schemeClr val="tx1"/>
              </a:solidFill>
              <a:round/>
              <a:headEnd/>
              <a:tailEnd/>
            </a:ln>
          </p:spPr>
          <p:txBody>
            <a:bodyPr wrap="none" anchor="ctr"/>
            <a:lstStyle/>
            <a:p>
              <a:endParaRPr lang="en-US"/>
            </a:p>
          </p:txBody>
        </p:sp>
        <p:sp>
          <p:nvSpPr>
            <p:cNvPr id="11292" name="Line 5"/>
            <p:cNvSpPr>
              <a:spLocks noChangeShapeType="1"/>
            </p:cNvSpPr>
            <p:nvPr/>
          </p:nvSpPr>
          <p:spPr bwMode="auto">
            <a:xfrm>
              <a:off x="1056" y="1728"/>
              <a:ext cx="0" cy="480"/>
            </a:xfrm>
            <a:prstGeom prst="line">
              <a:avLst/>
            </a:prstGeom>
            <a:noFill/>
            <a:ln w="9525">
              <a:solidFill>
                <a:schemeClr val="tx1"/>
              </a:solidFill>
              <a:round/>
              <a:headEnd/>
              <a:tailEnd/>
            </a:ln>
          </p:spPr>
          <p:txBody>
            <a:bodyPr wrap="none" anchor="ctr"/>
            <a:lstStyle/>
            <a:p>
              <a:endParaRPr lang="en-US"/>
            </a:p>
          </p:txBody>
        </p:sp>
        <p:sp>
          <p:nvSpPr>
            <p:cNvPr id="11293" name="Line 6"/>
            <p:cNvSpPr>
              <a:spLocks noChangeShapeType="1"/>
            </p:cNvSpPr>
            <p:nvPr/>
          </p:nvSpPr>
          <p:spPr bwMode="auto">
            <a:xfrm flipV="1">
              <a:off x="1056" y="1728"/>
              <a:ext cx="624" cy="480"/>
            </a:xfrm>
            <a:prstGeom prst="line">
              <a:avLst/>
            </a:prstGeom>
            <a:noFill/>
            <a:ln w="9525">
              <a:solidFill>
                <a:schemeClr val="tx1"/>
              </a:solidFill>
              <a:round/>
              <a:headEnd/>
              <a:tailEnd/>
            </a:ln>
          </p:spPr>
          <p:txBody>
            <a:bodyPr wrap="none" anchor="ctr"/>
            <a:lstStyle/>
            <a:p>
              <a:endParaRPr lang="en-US"/>
            </a:p>
          </p:txBody>
        </p:sp>
        <p:sp>
          <p:nvSpPr>
            <p:cNvPr id="11294" name="Line 7"/>
            <p:cNvSpPr>
              <a:spLocks noChangeShapeType="1"/>
            </p:cNvSpPr>
            <p:nvPr/>
          </p:nvSpPr>
          <p:spPr bwMode="auto">
            <a:xfrm>
              <a:off x="1056" y="1728"/>
              <a:ext cx="624" cy="480"/>
            </a:xfrm>
            <a:prstGeom prst="line">
              <a:avLst/>
            </a:prstGeom>
            <a:noFill/>
            <a:ln w="9525">
              <a:solidFill>
                <a:schemeClr val="tx1"/>
              </a:solidFill>
              <a:round/>
              <a:headEnd/>
              <a:tailEnd/>
            </a:ln>
          </p:spPr>
          <p:txBody>
            <a:bodyPr wrap="none" anchor="ctr"/>
            <a:lstStyle/>
            <a:p>
              <a:endParaRPr lang="en-US"/>
            </a:p>
          </p:txBody>
        </p:sp>
        <p:sp>
          <p:nvSpPr>
            <p:cNvPr id="11295" name="Line 8"/>
            <p:cNvSpPr>
              <a:spLocks noChangeShapeType="1"/>
            </p:cNvSpPr>
            <p:nvPr/>
          </p:nvSpPr>
          <p:spPr bwMode="auto">
            <a:xfrm>
              <a:off x="2256" y="1728"/>
              <a:ext cx="0" cy="480"/>
            </a:xfrm>
            <a:prstGeom prst="line">
              <a:avLst/>
            </a:prstGeom>
            <a:noFill/>
            <a:ln w="9525">
              <a:solidFill>
                <a:schemeClr val="tx1"/>
              </a:solidFill>
              <a:round/>
              <a:headEnd/>
              <a:tailEnd/>
            </a:ln>
          </p:spPr>
          <p:txBody>
            <a:bodyPr wrap="none" anchor="ctr"/>
            <a:lstStyle/>
            <a:p>
              <a:endParaRPr lang="en-US"/>
            </a:p>
          </p:txBody>
        </p:sp>
        <p:sp>
          <p:nvSpPr>
            <p:cNvPr id="11296" name="Line 9"/>
            <p:cNvSpPr>
              <a:spLocks noChangeShapeType="1"/>
            </p:cNvSpPr>
            <p:nvPr/>
          </p:nvSpPr>
          <p:spPr bwMode="auto">
            <a:xfrm flipH="1">
              <a:off x="1680" y="2208"/>
              <a:ext cx="576" cy="0"/>
            </a:xfrm>
            <a:prstGeom prst="line">
              <a:avLst/>
            </a:prstGeom>
            <a:noFill/>
            <a:ln w="9525">
              <a:solidFill>
                <a:schemeClr val="tx1"/>
              </a:solidFill>
              <a:round/>
              <a:headEnd/>
              <a:tailEnd/>
            </a:ln>
          </p:spPr>
          <p:txBody>
            <a:bodyPr wrap="none" anchor="ctr"/>
            <a:lstStyle/>
            <a:p>
              <a:endParaRPr lang="en-US"/>
            </a:p>
          </p:txBody>
        </p:sp>
      </p:grpSp>
      <p:sp>
        <p:nvSpPr>
          <p:cNvPr id="11268" name="Rectangle 10"/>
          <p:cNvSpPr>
            <a:spLocks noGrp="1" noChangeArrowheads="1"/>
          </p:cNvSpPr>
          <p:nvPr>
            <p:ph type="title"/>
          </p:nvPr>
        </p:nvSpPr>
        <p:spPr>
          <a:xfrm>
            <a:off x="685800" y="304800"/>
            <a:ext cx="7772400" cy="533400"/>
          </a:xfrm>
          <a:noFill/>
        </p:spPr>
        <p:txBody>
          <a:bodyPr/>
          <a:lstStyle/>
          <a:p>
            <a:pPr eaLnBrk="1" hangingPunct="1"/>
            <a:r>
              <a:rPr lang="en-US" sz="2400" b="1" smtClean="0">
                <a:latin typeface="Times New Roman" pitchFamily="18" charset="0"/>
              </a:rPr>
              <a:t>Hamiltonian Circuits Problem</a:t>
            </a:r>
          </a:p>
        </p:txBody>
      </p:sp>
      <p:sp>
        <p:nvSpPr>
          <p:cNvPr id="11269" name="Text Box 11"/>
          <p:cNvSpPr txBox="1">
            <a:spLocks noChangeArrowheads="1"/>
          </p:cNvSpPr>
          <p:nvPr/>
        </p:nvSpPr>
        <p:spPr bwMode="auto">
          <a:xfrm>
            <a:off x="457200" y="990600"/>
            <a:ext cx="8229600" cy="915988"/>
          </a:xfrm>
          <a:prstGeom prst="rect">
            <a:avLst/>
          </a:prstGeom>
          <a:noFill/>
          <a:ln w="9525">
            <a:noFill/>
            <a:miter lim="800000"/>
            <a:headEnd/>
            <a:tailEnd/>
          </a:ln>
        </p:spPr>
        <p:txBody>
          <a:bodyPr>
            <a:spAutoFit/>
          </a:bodyPr>
          <a:lstStyle/>
          <a:p>
            <a:pPr algn="just" eaLnBrk="0" hangingPunct="0">
              <a:spcBef>
                <a:spcPct val="50000"/>
              </a:spcBef>
            </a:pPr>
            <a:r>
              <a:rPr lang="en-US" i="1"/>
              <a:t>A Hamiltonian circuit or tour of a graph is a path that starts at a given vertex, visits each vertex in the graph exactly once, and ends at the starting vertex.  Some graphs do not contain Hamiltonian circuits.</a:t>
            </a:r>
          </a:p>
        </p:txBody>
      </p:sp>
      <p:grpSp>
        <p:nvGrpSpPr>
          <p:cNvPr id="3" name="Group 12"/>
          <p:cNvGrpSpPr>
            <a:grpSpLocks/>
          </p:cNvGrpSpPr>
          <p:nvPr/>
        </p:nvGrpSpPr>
        <p:grpSpPr bwMode="auto">
          <a:xfrm>
            <a:off x="1524000" y="2438400"/>
            <a:ext cx="2209800" cy="1066800"/>
            <a:chOff x="960" y="1632"/>
            <a:chExt cx="1392" cy="672"/>
          </a:xfrm>
        </p:grpSpPr>
        <p:sp>
          <p:nvSpPr>
            <p:cNvPr id="11285" name="Oval 13"/>
            <p:cNvSpPr>
              <a:spLocks noChangeArrowheads="1"/>
            </p:cNvSpPr>
            <p:nvPr/>
          </p:nvSpPr>
          <p:spPr bwMode="auto">
            <a:xfrm>
              <a:off x="960" y="1632"/>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1</a:t>
              </a:r>
            </a:p>
          </p:txBody>
        </p:sp>
        <p:sp>
          <p:nvSpPr>
            <p:cNvPr id="11286" name="Oval 14"/>
            <p:cNvSpPr>
              <a:spLocks noChangeArrowheads="1"/>
            </p:cNvSpPr>
            <p:nvPr/>
          </p:nvSpPr>
          <p:spPr bwMode="auto">
            <a:xfrm>
              <a:off x="1536" y="1632"/>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2</a:t>
              </a:r>
            </a:p>
          </p:txBody>
        </p:sp>
        <p:sp>
          <p:nvSpPr>
            <p:cNvPr id="11287" name="Oval 15"/>
            <p:cNvSpPr>
              <a:spLocks noChangeArrowheads="1"/>
            </p:cNvSpPr>
            <p:nvPr/>
          </p:nvSpPr>
          <p:spPr bwMode="auto">
            <a:xfrm>
              <a:off x="2112" y="20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6</a:t>
              </a:r>
            </a:p>
          </p:txBody>
        </p:sp>
        <p:sp>
          <p:nvSpPr>
            <p:cNvPr id="11288" name="Oval 16"/>
            <p:cNvSpPr>
              <a:spLocks noChangeArrowheads="1"/>
            </p:cNvSpPr>
            <p:nvPr/>
          </p:nvSpPr>
          <p:spPr bwMode="auto">
            <a:xfrm>
              <a:off x="960" y="20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4</a:t>
              </a:r>
            </a:p>
          </p:txBody>
        </p:sp>
        <p:sp>
          <p:nvSpPr>
            <p:cNvPr id="11289" name="Oval 17"/>
            <p:cNvSpPr>
              <a:spLocks noChangeArrowheads="1"/>
            </p:cNvSpPr>
            <p:nvPr/>
          </p:nvSpPr>
          <p:spPr bwMode="auto">
            <a:xfrm>
              <a:off x="1536" y="20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5</a:t>
              </a:r>
            </a:p>
          </p:txBody>
        </p:sp>
        <p:sp>
          <p:nvSpPr>
            <p:cNvPr id="11290" name="Oval 18"/>
            <p:cNvSpPr>
              <a:spLocks noChangeArrowheads="1"/>
            </p:cNvSpPr>
            <p:nvPr/>
          </p:nvSpPr>
          <p:spPr bwMode="auto">
            <a:xfrm>
              <a:off x="2112" y="1632"/>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3</a:t>
              </a:r>
            </a:p>
          </p:txBody>
        </p:sp>
      </p:grpSp>
      <p:sp>
        <p:nvSpPr>
          <p:cNvPr id="11271" name="Line 19"/>
          <p:cNvSpPr>
            <a:spLocks noChangeShapeType="1"/>
          </p:cNvSpPr>
          <p:nvPr/>
        </p:nvSpPr>
        <p:spPr bwMode="auto">
          <a:xfrm>
            <a:off x="4800600" y="2590800"/>
            <a:ext cx="1905000" cy="0"/>
          </a:xfrm>
          <a:prstGeom prst="line">
            <a:avLst/>
          </a:prstGeom>
          <a:noFill/>
          <a:ln w="9525">
            <a:solidFill>
              <a:schemeClr val="tx1"/>
            </a:solidFill>
            <a:round/>
            <a:headEnd/>
            <a:tailEnd/>
          </a:ln>
        </p:spPr>
        <p:txBody>
          <a:bodyPr wrap="none" anchor="ctr"/>
          <a:lstStyle/>
          <a:p>
            <a:endParaRPr lang="en-US"/>
          </a:p>
        </p:txBody>
      </p:sp>
      <p:sp>
        <p:nvSpPr>
          <p:cNvPr id="11272" name="Line 20"/>
          <p:cNvSpPr>
            <a:spLocks noChangeShapeType="1"/>
          </p:cNvSpPr>
          <p:nvPr/>
        </p:nvSpPr>
        <p:spPr bwMode="auto">
          <a:xfrm>
            <a:off x="4800600" y="2590800"/>
            <a:ext cx="0" cy="762000"/>
          </a:xfrm>
          <a:prstGeom prst="line">
            <a:avLst/>
          </a:prstGeom>
          <a:noFill/>
          <a:ln w="9525">
            <a:solidFill>
              <a:schemeClr val="tx1"/>
            </a:solidFill>
            <a:round/>
            <a:headEnd/>
            <a:tailEnd/>
          </a:ln>
        </p:spPr>
        <p:txBody>
          <a:bodyPr wrap="none" anchor="ctr"/>
          <a:lstStyle/>
          <a:p>
            <a:endParaRPr lang="en-US"/>
          </a:p>
        </p:txBody>
      </p:sp>
      <p:sp>
        <p:nvSpPr>
          <p:cNvPr id="11273" name="Line 21"/>
          <p:cNvSpPr>
            <a:spLocks noChangeShapeType="1"/>
          </p:cNvSpPr>
          <p:nvPr/>
        </p:nvSpPr>
        <p:spPr bwMode="auto">
          <a:xfrm flipV="1">
            <a:off x="4800600" y="3352800"/>
            <a:ext cx="914400" cy="0"/>
          </a:xfrm>
          <a:prstGeom prst="line">
            <a:avLst/>
          </a:prstGeom>
          <a:noFill/>
          <a:ln w="9525">
            <a:solidFill>
              <a:schemeClr val="tx1"/>
            </a:solidFill>
            <a:round/>
            <a:headEnd/>
            <a:tailEnd/>
          </a:ln>
        </p:spPr>
        <p:txBody>
          <a:bodyPr wrap="none" anchor="ctr"/>
          <a:lstStyle/>
          <a:p>
            <a:endParaRPr lang="en-US"/>
          </a:p>
        </p:txBody>
      </p:sp>
      <p:sp>
        <p:nvSpPr>
          <p:cNvPr id="11274" name="Line 22"/>
          <p:cNvSpPr>
            <a:spLocks noChangeShapeType="1"/>
          </p:cNvSpPr>
          <p:nvPr/>
        </p:nvSpPr>
        <p:spPr bwMode="auto">
          <a:xfrm>
            <a:off x="4800600" y="2590800"/>
            <a:ext cx="990600" cy="762000"/>
          </a:xfrm>
          <a:prstGeom prst="line">
            <a:avLst/>
          </a:prstGeom>
          <a:noFill/>
          <a:ln w="9525">
            <a:solidFill>
              <a:schemeClr val="tx1"/>
            </a:solidFill>
            <a:round/>
            <a:headEnd/>
            <a:tailEnd/>
          </a:ln>
        </p:spPr>
        <p:txBody>
          <a:bodyPr wrap="none" anchor="ctr"/>
          <a:lstStyle/>
          <a:p>
            <a:endParaRPr lang="en-US"/>
          </a:p>
        </p:txBody>
      </p:sp>
      <p:sp>
        <p:nvSpPr>
          <p:cNvPr id="11275" name="Line 23"/>
          <p:cNvSpPr>
            <a:spLocks noChangeShapeType="1"/>
          </p:cNvSpPr>
          <p:nvPr/>
        </p:nvSpPr>
        <p:spPr bwMode="auto">
          <a:xfrm>
            <a:off x="6705600" y="2590800"/>
            <a:ext cx="0" cy="762000"/>
          </a:xfrm>
          <a:prstGeom prst="line">
            <a:avLst/>
          </a:prstGeom>
          <a:noFill/>
          <a:ln w="9525">
            <a:solidFill>
              <a:schemeClr val="tx1"/>
            </a:solidFill>
            <a:round/>
            <a:headEnd/>
            <a:tailEnd/>
          </a:ln>
        </p:spPr>
        <p:txBody>
          <a:bodyPr wrap="none" anchor="ctr"/>
          <a:lstStyle/>
          <a:p>
            <a:endParaRPr lang="en-US"/>
          </a:p>
        </p:txBody>
      </p:sp>
      <p:sp>
        <p:nvSpPr>
          <p:cNvPr id="11276" name="Line 24"/>
          <p:cNvSpPr>
            <a:spLocks noChangeShapeType="1"/>
          </p:cNvSpPr>
          <p:nvPr/>
        </p:nvSpPr>
        <p:spPr bwMode="auto">
          <a:xfrm flipH="1" flipV="1">
            <a:off x="5791200" y="2667000"/>
            <a:ext cx="914400" cy="685800"/>
          </a:xfrm>
          <a:prstGeom prst="line">
            <a:avLst/>
          </a:prstGeom>
          <a:noFill/>
          <a:ln w="9525">
            <a:solidFill>
              <a:schemeClr val="tx1"/>
            </a:solidFill>
            <a:round/>
            <a:headEnd/>
            <a:tailEnd/>
          </a:ln>
        </p:spPr>
        <p:txBody>
          <a:bodyPr wrap="none" anchor="ctr"/>
          <a:lstStyle/>
          <a:p>
            <a:endParaRPr lang="en-US"/>
          </a:p>
        </p:txBody>
      </p:sp>
      <p:sp>
        <p:nvSpPr>
          <p:cNvPr id="11277" name="Text Box 25"/>
          <p:cNvSpPr txBox="1">
            <a:spLocks noChangeArrowheads="1"/>
          </p:cNvSpPr>
          <p:nvPr/>
        </p:nvSpPr>
        <p:spPr bwMode="auto">
          <a:xfrm>
            <a:off x="457200" y="4038600"/>
            <a:ext cx="8305800" cy="1465263"/>
          </a:xfrm>
          <a:prstGeom prst="rect">
            <a:avLst/>
          </a:prstGeom>
          <a:noFill/>
          <a:ln w="9525">
            <a:noFill/>
            <a:miter lim="800000"/>
            <a:headEnd/>
            <a:tailEnd/>
          </a:ln>
        </p:spPr>
        <p:txBody>
          <a:bodyPr>
            <a:spAutoFit/>
          </a:bodyPr>
          <a:lstStyle/>
          <a:p>
            <a:pPr algn="just" eaLnBrk="0" hangingPunct="0">
              <a:spcBef>
                <a:spcPct val="50000"/>
              </a:spcBef>
            </a:pPr>
            <a:r>
              <a:rPr lang="en-US" i="1"/>
              <a:t>A state space tree for this problem is as follows. Put the starting vertex at level 0 in the tree, call this the zero'th vertex on the path.  At level 1, consider each vertex other than the starting vertex as the first vertex after the starting one.  At level 2, consider each of these vertices as the second vertex, and so on.  You may now backtrack in this state space tree.</a:t>
            </a:r>
          </a:p>
        </p:txBody>
      </p:sp>
      <p:grpSp>
        <p:nvGrpSpPr>
          <p:cNvPr id="4" name="Group 26"/>
          <p:cNvGrpSpPr>
            <a:grpSpLocks/>
          </p:cNvGrpSpPr>
          <p:nvPr/>
        </p:nvGrpSpPr>
        <p:grpSpPr bwMode="auto">
          <a:xfrm>
            <a:off x="4648200" y="2438400"/>
            <a:ext cx="2209800" cy="1066800"/>
            <a:chOff x="960" y="1632"/>
            <a:chExt cx="1392" cy="672"/>
          </a:xfrm>
        </p:grpSpPr>
        <p:sp>
          <p:nvSpPr>
            <p:cNvPr id="11279" name="Oval 27"/>
            <p:cNvSpPr>
              <a:spLocks noChangeArrowheads="1"/>
            </p:cNvSpPr>
            <p:nvPr/>
          </p:nvSpPr>
          <p:spPr bwMode="auto">
            <a:xfrm>
              <a:off x="960" y="1632"/>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1</a:t>
              </a:r>
            </a:p>
          </p:txBody>
        </p:sp>
        <p:sp>
          <p:nvSpPr>
            <p:cNvPr id="11280" name="Oval 28"/>
            <p:cNvSpPr>
              <a:spLocks noChangeArrowheads="1"/>
            </p:cNvSpPr>
            <p:nvPr/>
          </p:nvSpPr>
          <p:spPr bwMode="auto">
            <a:xfrm>
              <a:off x="1536" y="1632"/>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2</a:t>
              </a:r>
            </a:p>
          </p:txBody>
        </p:sp>
        <p:sp>
          <p:nvSpPr>
            <p:cNvPr id="11281" name="Oval 29"/>
            <p:cNvSpPr>
              <a:spLocks noChangeArrowheads="1"/>
            </p:cNvSpPr>
            <p:nvPr/>
          </p:nvSpPr>
          <p:spPr bwMode="auto">
            <a:xfrm>
              <a:off x="2112" y="20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6</a:t>
              </a:r>
            </a:p>
          </p:txBody>
        </p:sp>
        <p:sp>
          <p:nvSpPr>
            <p:cNvPr id="11282" name="Oval 30"/>
            <p:cNvSpPr>
              <a:spLocks noChangeArrowheads="1"/>
            </p:cNvSpPr>
            <p:nvPr/>
          </p:nvSpPr>
          <p:spPr bwMode="auto">
            <a:xfrm>
              <a:off x="960" y="20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4</a:t>
              </a:r>
            </a:p>
          </p:txBody>
        </p:sp>
        <p:sp>
          <p:nvSpPr>
            <p:cNvPr id="11283" name="Oval 31"/>
            <p:cNvSpPr>
              <a:spLocks noChangeArrowheads="1"/>
            </p:cNvSpPr>
            <p:nvPr/>
          </p:nvSpPr>
          <p:spPr bwMode="auto">
            <a:xfrm>
              <a:off x="1536" y="20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5</a:t>
              </a:r>
            </a:p>
          </p:txBody>
        </p:sp>
        <p:sp>
          <p:nvSpPr>
            <p:cNvPr id="11284" name="Oval 32"/>
            <p:cNvSpPr>
              <a:spLocks noChangeArrowheads="1"/>
            </p:cNvSpPr>
            <p:nvPr/>
          </p:nvSpPr>
          <p:spPr bwMode="auto">
            <a:xfrm>
              <a:off x="2112" y="1632"/>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i="1"/>
                <a:t>v</a:t>
              </a:r>
              <a:r>
                <a:rPr lang="en-US" i="1" baseline="-25000"/>
                <a:t>3</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flipH="1">
            <a:off x="5646738" y="1524000"/>
            <a:ext cx="457200" cy="685800"/>
          </a:xfrm>
          <a:prstGeom prst="line">
            <a:avLst/>
          </a:prstGeom>
          <a:noFill/>
          <a:ln w="9525">
            <a:solidFill>
              <a:schemeClr val="tx1"/>
            </a:solidFill>
            <a:round/>
            <a:headEnd/>
            <a:tailEnd/>
          </a:ln>
        </p:spPr>
        <p:txBody>
          <a:bodyPr wrap="none" anchor="ctr"/>
          <a:lstStyle/>
          <a:p>
            <a:endParaRPr lang="en-US"/>
          </a:p>
        </p:txBody>
      </p:sp>
      <p:sp>
        <p:nvSpPr>
          <p:cNvPr id="13315" name="Line 3"/>
          <p:cNvSpPr>
            <a:spLocks noChangeShapeType="1"/>
          </p:cNvSpPr>
          <p:nvPr/>
        </p:nvSpPr>
        <p:spPr bwMode="auto">
          <a:xfrm>
            <a:off x="6103938" y="1524000"/>
            <a:ext cx="381000" cy="685800"/>
          </a:xfrm>
          <a:prstGeom prst="line">
            <a:avLst/>
          </a:prstGeom>
          <a:noFill/>
          <a:ln w="9525">
            <a:solidFill>
              <a:schemeClr val="tx1"/>
            </a:solidFill>
            <a:round/>
            <a:headEnd/>
            <a:tailEnd/>
          </a:ln>
        </p:spPr>
        <p:txBody>
          <a:bodyPr wrap="none" anchor="ctr"/>
          <a:lstStyle/>
          <a:p>
            <a:endParaRPr lang="en-US"/>
          </a:p>
        </p:txBody>
      </p:sp>
      <p:sp>
        <p:nvSpPr>
          <p:cNvPr id="13316" name="Line 4"/>
          <p:cNvSpPr>
            <a:spLocks noChangeShapeType="1"/>
          </p:cNvSpPr>
          <p:nvPr/>
        </p:nvSpPr>
        <p:spPr bwMode="auto">
          <a:xfrm flipH="1">
            <a:off x="4960938" y="2209800"/>
            <a:ext cx="685800" cy="838200"/>
          </a:xfrm>
          <a:prstGeom prst="line">
            <a:avLst/>
          </a:prstGeom>
          <a:noFill/>
          <a:ln w="9525">
            <a:solidFill>
              <a:schemeClr val="tx1"/>
            </a:solidFill>
            <a:round/>
            <a:headEnd/>
            <a:tailEnd/>
          </a:ln>
        </p:spPr>
        <p:txBody>
          <a:bodyPr wrap="none" anchor="ctr"/>
          <a:lstStyle/>
          <a:p>
            <a:endParaRPr lang="en-US"/>
          </a:p>
        </p:txBody>
      </p:sp>
      <p:sp>
        <p:nvSpPr>
          <p:cNvPr id="13317" name="Line 5"/>
          <p:cNvSpPr>
            <a:spLocks noChangeShapeType="1"/>
          </p:cNvSpPr>
          <p:nvPr/>
        </p:nvSpPr>
        <p:spPr bwMode="auto">
          <a:xfrm>
            <a:off x="5646738" y="2133600"/>
            <a:ext cx="0" cy="990600"/>
          </a:xfrm>
          <a:prstGeom prst="line">
            <a:avLst/>
          </a:prstGeom>
          <a:noFill/>
          <a:ln w="9525">
            <a:solidFill>
              <a:schemeClr val="tx1"/>
            </a:solidFill>
            <a:round/>
            <a:headEnd/>
            <a:tailEnd/>
          </a:ln>
        </p:spPr>
        <p:txBody>
          <a:bodyPr wrap="none" anchor="ctr"/>
          <a:lstStyle/>
          <a:p>
            <a:endParaRPr lang="en-US"/>
          </a:p>
        </p:txBody>
      </p:sp>
      <p:sp>
        <p:nvSpPr>
          <p:cNvPr id="13318" name="Line 6"/>
          <p:cNvSpPr>
            <a:spLocks noChangeShapeType="1"/>
          </p:cNvSpPr>
          <p:nvPr/>
        </p:nvSpPr>
        <p:spPr bwMode="auto">
          <a:xfrm>
            <a:off x="6484938" y="2209800"/>
            <a:ext cx="0" cy="838200"/>
          </a:xfrm>
          <a:prstGeom prst="line">
            <a:avLst/>
          </a:prstGeom>
          <a:noFill/>
          <a:ln w="9525">
            <a:solidFill>
              <a:schemeClr val="tx1"/>
            </a:solidFill>
            <a:round/>
            <a:headEnd/>
            <a:tailEnd/>
          </a:ln>
        </p:spPr>
        <p:txBody>
          <a:bodyPr wrap="none" anchor="ctr"/>
          <a:lstStyle/>
          <a:p>
            <a:endParaRPr lang="en-US"/>
          </a:p>
        </p:txBody>
      </p:sp>
      <p:sp>
        <p:nvSpPr>
          <p:cNvPr id="13319" name="Line 7"/>
          <p:cNvSpPr>
            <a:spLocks noChangeShapeType="1"/>
          </p:cNvSpPr>
          <p:nvPr/>
        </p:nvSpPr>
        <p:spPr bwMode="auto">
          <a:xfrm>
            <a:off x="6484938" y="2209800"/>
            <a:ext cx="685800" cy="838200"/>
          </a:xfrm>
          <a:prstGeom prst="line">
            <a:avLst/>
          </a:prstGeom>
          <a:noFill/>
          <a:ln w="9525">
            <a:solidFill>
              <a:schemeClr val="tx1"/>
            </a:solidFill>
            <a:round/>
            <a:headEnd/>
            <a:tailEnd/>
          </a:ln>
        </p:spPr>
        <p:txBody>
          <a:bodyPr wrap="none" anchor="ctr"/>
          <a:lstStyle/>
          <a:p>
            <a:endParaRPr lang="en-US"/>
          </a:p>
        </p:txBody>
      </p:sp>
      <p:sp>
        <p:nvSpPr>
          <p:cNvPr id="13320" name="Line 8"/>
          <p:cNvSpPr>
            <a:spLocks noChangeShapeType="1"/>
          </p:cNvSpPr>
          <p:nvPr/>
        </p:nvSpPr>
        <p:spPr bwMode="auto">
          <a:xfrm>
            <a:off x="4884738" y="3124200"/>
            <a:ext cx="0" cy="685800"/>
          </a:xfrm>
          <a:prstGeom prst="line">
            <a:avLst/>
          </a:prstGeom>
          <a:noFill/>
          <a:ln w="9525">
            <a:solidFill>
              <a:schemeClr val="tx1"/>
            </a:solidFill>
            <a:round/>
            <a:headEnd/>
            <a:tailEnd/>
          </a:ln>
        </p:spPr>
        <p:txBody>
          <a:bodyPr wrap="none" anchor="ctr"/>
          <a:lstStyle/>
          <a:p>
            <a:endParaRPr lang="en-US"/>
          </a:p>
        </p:txBody>
      </p:sp>
      <p:sp>
        <p:nvSpPr>
          <p:cNvPr id="13321" name="Line 9"/>
          <p:cNvSpPr>
            <a:spLocks noChangeShapeType="1"/>
          </p:cNvSpPr>
          <p:nvPr/>
        </p:nvSpPr>
        <p:spPr bwMode="auto">
          <a:xfrm flipH="1">
            <a:off x="5418138" y="3124200"/>
            <a:ext cx="228600" cy="1447800"/>
          </a:xfrm>
          <a:prstGeom prst="line">
            <a:avLst/>
          </a:prstGeom>
          <a:noFill/>
          <a:ln w="9525">
            <a:solidFill>
              <a:schemeClr val="tx1"/>
            </a:solidFill>
            <a:round/>
            <a:headEnd/>
            <a:tailEnd/>
          </a:ln>
        </p:spPr>
        <p:txBody>
          <a:bodyPr wrap="none" anchor="ctr"/>
          <a:lstStyle/>
          <a:p>
            <a:endParaRPr lang="en-US"/>
          </a:p>
        </p:txBody>
      </p:sp>
      <p:sp>
        <p:nvSpPr>
          <p:cNvPr id="13322" name="Line 10"/>
          <p:cNvSpPr>
            <a:spLocks noChangeShapeType="1"/>
          </p:cNvSpPr>
          <p:nvPr/>
        </p:nvSpPr>
        <p:spPr bwMode="auto">
          <a:xfrm>
            <a:off x="5646738" y="3124200"/>
            <a:ext cx="304800" cy="1371600"/>
          </a:xfrm>
          <a:prstGeom prst="line">
            <a:avLst/>
          </a:prstGeom>
          <a:noFill/>
          <a:ln w="9525">
            <a:solidFill>
              <a:schemeClr val="tx1"/>
            </a:solidFill>
            <a:round/>
            <a:headEnd/>
            <a:tailEnd/>
          </a:ln>
        </p:spPr>
        <p:txBody>
          <a:bodyPr wrap="none" anchor="ctr"/>
          <a:lstStyle/>
          <a:p>
            <a:endParaRPr lang="en-US"/>
          </a:p>
        </p:txBody>
      </p:sp>
      <p:sp>
        <p:nvSpPr>
          <p:cNvPr id="13323" name="Line 11"/>
          <p:cNvSpPr>
            <a:spLocks noChangeShapeType="1"/>
          </p:cNvSpPr>
          <p:nvPr/>
        </p:nvSpPr>
        <p:spPr bwMode="auto">
          <a:xfrm>
            <a:off x="6484938" y="3124200"/>
            <a:ext cx="0" cy="685800"/>
          </a:xfrm>
          <a:prstGeom prst="line">
            <a:avLst/>
          </a:prstGeom>
          <a:noFill/>
          <a:ln w="9525">
            <a:solidFill>
              <a:schemeClr val="tx1"/>
            </a:solidFill>
            <a:round/>
            <a:headEnd/>
            <a:tailEnd/>
          </a:ln>
        </p:spPr>
        <p:txBody>
          <a:bodyPr wrap="none" anchor="ctr"/>
          <a:lstStyle/>
          <a:p>
            <a:endParaRPr lang="en-US"/>
          </a:p>
        </p:txBody>
      </p:sp>
      <p:sp>
        <p:nvSpPr>
          <p:cNvPr id="13324" name="Line 12"/>
          <p:cNvSpPr>
            <a:spLocks noChangeShapeType="1"/>
          </p:cNvSpPr>
          <p:nvPr/>
        </p:nvSpPr>
        <p:spPr bwMode="auto">
          <a:xfrm flipH="1">
            <a:off x="7170738" y="3048000"/>
            <a:ext cx="0" cy="762000"/>
          </a:xfrm>
          <a:prstGeom prst="line">
            <a:avLst/>
          </a:prstGeom>
          <a:noFill/>
          <a:ln w="9525">
            <a:solidFill>
              <a:schemeClr val="tx1"/>
            </a:solidFill>
            <a:round/>
            <a:headEnd/>
            <a:tailEnd/>
          </a:ln>
        </p:spPr>
        <p:txBody>
          <a:bodyPr wrap="none" anchor="ctr"/>
          <a:lstStyle/>
          <a:p>
            <a:endParaRPr lang="en-US"/>
          </a:p>
        </p:txBody>
      </p:sp>
      <p:sp>
        <p:nvSpPr>
          <p:cNvPr id="13325" name="Line 13"/>
          <p:cNvSpPr>
            <a:spLocks noChangeShapeType="1"/>
          </p:cNvSpPr>
          <p:nvPr/>
        </p:nvSpPr>
        <p:spPr bwMode="auto">
          <a:xfrm>
            <a:off x="4808538" y="3886200"/>
            <a:ext cx="0" cy="762000"/>
          </a:xfrm>
          <a:prstGeom prst="line">
            <a:avLst/>
          </a:prstGeom>
          <a:noFill/>
          <a:ln w="9525">
            <a:solidFill>
              <a:schemeClr val="tx1"/>
            </a:solidFill>
            <a:round/>
            <a:headEnd/>
            <a:tailEnd/>
          </a:ln>
        </p:spPr>
        <p:txBody>
          <a:bodyPr wrap="none" anchor="ctr"/>
          <a:lstStyle/>
          <a:p>
            <a:endParaRPr lang="en-US"/>
          </a:p>
        </p:txBody>
      </p:sp>
      <p:sp>
        <p:nvSpPr>
          <p:cNvPr id="13326" name="Line 14"/>
          <p:cNvSpPr>
            <a:spLocks noChangeShapeType="1"/>
          </p:cNvSpPr>
          <p:nvPr/>
        </p:nvSpPr>
        <p:spPr bwMode="auto">
          <a:xfrm flipH="1">
            <a:off x="4960938" y="4572000"/>
            <a:ext cx="381000" cy="838200"/>
          </a:xfrm>
          <a:prstGeom prst="line">
            <a:avLst/>
          </a:prstGeom>
          <a:noFill/>
          <a:ln w="9525">
            <a:solidFill>
              <a:schemeClr val="tx1"/>
            </a:solidFill>
            <a:round/>
            <a:headEnd/>
            <a:tailEnd/>
          </a:ln>
        </p:spPr>
        <p:txBody>
          <a:bodyPr wrap="none" anchor="ctr"/>
          <a:lstStyle/>
          <a:p>
            <a:endParaRPr lang="en-US"/>
          </a:p>
        </p:txBody>
      </p:sp>
      <p:sp>
        <p:nvSpPr>
          <p:cNvPr id="13327" name="Line 15"/>
          <p:cNvSpPr>
            <a:spLocks noChangeShapeType="1"/>
          </p:cNvSpPr>
          <p:nvPr/>
        </p:nvSpPr>
        <p:spPr bwMode="auto">
          <a:xfrm>
            <a:off x="5418138" y="4572000"/>
            <a:ext cx="152400" cy="838200"/>
          </a:xfrm>
          <a:prstGeom prst="line">
            <a:avLst/>
          </a:prstGeom>
          <a:noFill/>
          <a:ln w="9525">
            <a:solidFill>
              <a:schemeClr val="tx1"/>
            </a:solidFill>
            <a:round/>
            <a:headEnd/>
            <a:tailEnd/>
          </a:ln>
        </p:spPr>
        <p:txBody>
          <a:bodyPr wrap="none" anchor="ctr"/>
          <a:lstStyle/>
          <a:p>
            <a:endParaRPr lang="en-US"/>
          </a:p>
        </p:txBody>
      </p:sp>
      <p:sp>
        <p:nvSpPr>
          <p:cNvPr id="13328" name="Line 16"/>
          <p:cNvSpPr>
            <a:spLocks noChangeShapeType="1"/>
          </p:cNvSpPr>
          <p:nvPr/>
        </p:nvSpPr>
        <p:spPr bwMode="auto">
          <a:xfrm>
            <a:off x="5951538" y="4572000"/>
            <a:ext cx="152400" cy="838200"/>
          </a:xfrm>
          <a:prstGeom prst="line">
            <a:avLst/>
          </a:prstGeom>
          <a:noFill/>
          <a:ln w="9525">
            <a:solidFill>
              <a:schemeClr val="tx1"/>
            </a:solidFill>
            <a:round/>
            <a:headEnd/>
            <a:tailEnd/>
          </a:ln>
        </p:spPr>
        <p:txBody>
          <a:bodyPr wrap="none" anchor="ctr"/>
          <a:lstStyle/>
          <a:p>
            <a:endParaRPr lang="en-US"/>
          </a:p>
        </p:txBody>
      </p:sp>
      <p:grpSp>
        <p:nvGrpSpPr>
          <p:cNvPr id="2" name="Group 17"/>
          <p:cNvGrpSpPr>
            <a:grpSpLocks/>
          </p:cNvGrpSpPr>
          <p:nvPr/>
        </p:nvGrpSpPr>
        <p:grpSpPr bwMode="auto">
          <a:xfrm>
            <a:off x="1219200" y="1676400"/>
            <a:ext cx="2590800" cy="990600"/>
            <a:chOff x="768" y="1056"/>
            <a:chExt cx="1632" cy="624"/>
          </a:xfrm>
        </p:grpSpPr>
        <p:sp>
          <p:nvSpPr>
            <p:cNvPr id="13361" name="Line 18"/>
            <p:cNvSpPr>
              <a:spLocks noChangeShapeType="1"/>
            </p:cNvSpPr>
            <p:nvPr/>
          </p:nvSpPr>
          <p:spPr bwMode="auto">
            <a:xfrm>
              <a:off x="768" y="1056"/>
              <a:ext cx="528" cy="0"/>
            </a:xfrm>
            <a:prstGeom prst="line">
              <a:avLst/>
            </a:prstGeom>
            <a:noFill/>
            <a:ln w="9525">
              <a:solidFill>
                <a:schemeClr val="tx1"/>
              </a:solidFill>
              <a:round/>
              <a:headEnd/>
              <a:tailEnd/>
            </a:ln>
          </p:spPr>
          <p:txBody>
            <a:bodyPr wrap="none" anchor="ctr"/>
            <a:lstStyle/>
            <a:p>
              <a:endParaRPr lang="en-US"/>
            </a:p>
          </p:txBody>
        </p:sp>
        <p:sp>
          <p:nvSpPr>
            <p:cNvPr id="13362" name="Line 19"/>
            <p:cNvSpPr>
              <a:spLocks noChangeShapeType="1"/>
            </p:cNvSpPr>
            <p:nvPr/>
          </p:nvSpPr>
          <p:spPr bwMode="auto">
            <a:xfrm>
              <a:off x="1296" y="1056"/>
              <a:ext cx="528" cy="576"/>
            </a:xfrm>
            <a:prstGeom prst="line">
              <a:avLst/>
            </a:prstGeom>
            <a:noFill/>
            <a:ln w="9525">
              <a:solidFill>
                <a:schemeClr val="tx1"/>
              </a:solidFill>
              <a:round/>
              <a:headEnd/>
              <a:tailEnd/>
            </a:ln>
          </p:spPr>
          <p:txBody>
            <a:bodyPr wrap="none" anchor="ctr"/>
            <a:lstStyle/>
            <a:p>
              <a:endParaRPr lang="en-US"/>
            </a:p>
          </p:txBody>
        </p:sp>
        <p:sp>
          <p:nvSpPr>
            <p:cNvPr id="13363" name="Line 20"/>
            <p:cNvSpPr>
              <a:spLocks noChangeShapeType="1"/>
            </p:cNvSpPr>
            <p:nvPr/>
          </p:nvSpPr>
          <p:spPr bwMode="auto">
            <a:xfrm flipH="1">
              <a:off x="1296" y="1056"/>
              <a:ext cx="528" cy="576"/>
            </a:xfrm>
            <a:prstGeom prst="line">
              <a:avLst/>
            </a:prstGeom>
            <a:noFill/>
            <a:ln w="9525">
              <a:solidFill>
                <a:schemeClr val="tx1"/>
              </a:solidFill>
              <a:round/>
              <a:headEnd/>
              <a:tailEnd/>
            </a:ln>
          </p:spPr>
          <p:txBody>
            <a:bodyPr wrap="none" anchor="ctr"/>
            <a:lstStyle/>
            <a:p>
              <a:endParaRPr lang="en-US"/>
            </a:p>
          </p:txBody>
        </p:sp>
        <p:sp>
          <p:nvSpPr>
            <p:cNvPr id="13364" name="Line 21"/>
            <p:cNvSpPr>
              <a:spLocks noChangeShapeType="1"/>
            </p:cNvSpPr>
            <p:nvPr/>
          </p:nvSpPr>
          <p:spPr bwMode="auto">
            <a:xfrm>
              <a:off x="1872" y="1056"/>
              <a:ext cx="480" cy="0"/>
            </a:xfrm>
            <a:prstGeom prst="line">
              <a:avLst/>
            </a:prstGeom>
            <a:noFill/>
            <a:ln w="9525">
              <a:solidFill>
                <a:schemeClr val="tx1"/>
              </a:solidFill>
              <a:round/>
              <a:headEnd/>
              <a:tailEnd/>
            </a:ln>
          </p:spPr>
          <p:txBody>
            <a:bodyPr wrap="none" anchor="ctr"/>
            <a:lstStyle/>
            <a:p>
              <a:endParaRPr lang="en-US"/>
            </a:p>
          </p:txBody>
        </p:sp>
        <p:sp>
          <p:nvSpPr>
            <p:cNvPr id="13365" name="Line 22"/>
            <p:cNvSpPr>
              <a:spLocks noChangeShapeType="1"/>
            </p:cNvSpPr>
            <p:nvPr/>
          </p:nvSpPr>
          <p:spPr bwMode="auto">
            <a:xfrm flipH="1">
              <a:off x="1872" y="1056"/>
              <a:ext cx="528" cy="576"/>
            </a:xfrm>
            <a:prstGeom prst="line">
              <a:avLst/>
            </a:prstGeom>
            <a:noFill/>
            <a:ln w="9525">
              <a:solidFill>
                <a:schemeClr val="tx1"/>
              </a:solidFill>
              <a:round/>
              <a:headEnd/>
              <a:tailEnd/>
            </a:ln>
          </p:spPr>
          <p:txBody>
            <a:bodyPr wrap="none" anchor="ctr"/>
            <a:lstStyle/>
            <a:p>
              <a:endParaRPr lang="en-US"/>
            </a:p>
          </p:txBody>
        </p:sp>
        <p:sp>
          <p:nvSpPr>
            <p:cNvPr id="13366" name="Line 23"/>
            <p:cNvSpPr>
              <a:spLocks noChangeShapeType="1"/>
            </p:cNvSpPr>
            <p:nvPr/>
          </p:nvSpPr>
          <p:spPr bwMode="auto">
            <a:xfrm>
              <a:off x="2352" y="1056"/>
              <a:ext cx="0" cy="624"/>
            </a:xfrm>
            <a:prstGeom prst="line">
              <a:avLst/>
            </a:prstGeom>
            <a:noFill/>
            <a:ln w="9525">
              <a:solidFill>
                <a:schemeClr val="tx1"/>
              </a:solidFill>
              <a:round/>
              <a:headEnd/>
              <a:tailEnd/>
            </a:ln>
          </p:spPr>
          <p:txBody>
            <a:bodyPr wrap="none" anchor="ctr"/>
            <a:lstStyle/>
            <a:p>
              <a:endParaRPr lang="en-US"/>
            </a:p>
          </p:txBody>
        </p:sp>
        <p:sp>
          <p:nvSpPr>
            <p:cNvPr id="13367" name="Line 24"/>
            <p:cNvSpPr>
              <a:spLocks noChangeShapeType="1"/>
            </p:cNvSpPr>
            <p:nvPr/>
          </p:nvSpPr>
          <p:spPr bwMode="auto">
            <a:xfrm flipH="1">
              <a:off x="1872" y="1632"/>
              <a:ext cx="480" cy="0"/>
            </a:xfrm>
            <a:prstGeom prst="line">
              <a:avLst/>
            </a:prstGeom>
            <a:noFill/>
            <a:ln w="9525">
              <a:solidFill>
                <a:schemeClr val="tx1"/>
              </a:solidFill>
              <a:round/>
              <a:headEnd/>
              <a:tailEnd/>
            </a:ln>
          </p:spPr>
          <p:txBody>
            <a:bodyPr wrap="none" anchor="ctr"/>
            <a:lstStyle/>
            <a:p>
              <a:endParaRPr lang="en-US"/>
            </a:p>
          </p:txBody>
        </p:sp>
        <p:sp>
          <p:nvSpPr>
            <p:cNvPr id="13368" name="Line 25"/>
            <p:cNvSpPr>
              <a:spLocks noChangeShapeType="1"/>
            </p:cNvSpPr>
            <p:nvPr/>
          </p:nvSpPr>
          <p:spPr bwMode="auto">
            <a:xfrm flipH="1">
              <a:off x="768" y="1632"/>
              <a:ext cx="528" cy="0"/>
            </a:xfrm>
            <a:prstGeom prst="line">
              <a:avLst/>
            </a:prstGeom>
            <a:noFill/>
            <a:ln w="9525">
              <a:solidFill>
                <a:schemeClr val="tx1"/>
              </a:solidFill>
              <a:round/>
              <a:headEnd/>
              <a:tailEnd/>
            </a:ln>
          </p:spPr>
          <p:txBody>
            <a:bodyPr wrap="none" anchor="ctr"/>
            <a:lstStyle/>
            <a:p>
              <a:endParaRPr lang="en-US"/>
            </a:p>
          </p:txBody>
        </p:sp>
        <p:sp>
          <p:nvSpPr>
            <p:cNvPr id="13369" name="Line 26"/>
            <p:cNvSpPr>
              <a:spLocks noChangeShapeType="1"/>
            </p:cNvSpPr>
            <p:nvPr/>
          </p:nvSpPr>
          <p:spPr bwMode="auto">
            <a:xfrm flipH="1">
              <a:off x="768" y="1056"/>
              <a:ext cx="528" cy="576"/>
            </a:xfrm>
            <a:prstGeom prst="line">
              <a:avLst/>
            </a:prstGeom>
            <a:noFill/>
            <a:ln w="9525">
              <a:solidFill>
                <a:schemeClr val="tx1"/>
              </a:solidFill>
              <a:round/>
              <a:headEnd/>
              <a:tailEnd/>
            </a:ln>
          </p:spPr>
          <p:txBody>
            <a:bodyPr wrap="none" anchor="ctr"/>
            <a:lstStyle/>
            <a:p>
              <a:endParaRPr lang="en-US"/>
            </a:p>
          </p:txBody>
        </p:sp>
        <p:sp>
          <p:nvSpPr>
            <p:cNvPr id="13370" name="Line 27"/>
            <p:cNvSpPr>
              <a:spLocks noChangeShapeType="1"/>
            </p:cNvSpPr>
            <p:nvPr/>
          </p:nvSpPr>
          <p:spPr bwMode="auto">
            <a:xfrm>
              <a:off x="768" y="1056"/>
              <a:ext cx="0" cy="624"/>
            </a:xfrm>
            <a:prstGeom prst="line">
              <a:avLst/>
            </a:prstGeom>
            <a:noFill/>
            <a:ln w="9525">
              <a:solidFill>
                <a:schemeClr val="tx1"/>
              </a:solidFill>
              <a:round/>
              <a:headEnd/>
              <a:tailEnd/>
            </a:ln>
          </p:spPr>
          <p:txBody>
            <a:bodyPr wrap="none" anchor="ctr"/>
            <a:lstStyle/>
            <a:p>
              <a:endParaRPr lang="en-US"/>
            </a:p>
          </p:txBody>
        </p:sp>
      </p:grpSp>
      <p:sp>
        <p:nvSpPr>
          <p:cNvPr id="13330" name="Rectangle 28"/>
          <p:cNvSpPr>
            <a:spLocks noGrp="1" noChangeArrowheads="1"/>
          </p:cNvSpPr>
          <p:nvPr>
            <p:ph type="title"/>
          </p:nvPr>
        </p:nvSpPr>
        <p:spPr>
          <a:xfrm>
            <a:off x="609600" y="76200"/>
            <a:ext cx="7772400" cy="533400"/>
          </a:xfrm>
          <a:noFill/>
        </p:spPr>
        <p:txBody>
          <a:bodyPr/>
          <a:lstStyle/>
          <a:p>
            <a:pPr eaLnBrk="1" hangingPunct="1"/>
            <a:r>
              <a:rPr lang="en-US" sz="2400" b="1" smtClean="0">
                <a:latin typeface="Times New Roman" pitchFamily="18" charset="0"/>
              </a:rPr>
              <a:t>Sample Problem</a:t>
            </a:r>
          </a:p>
        </p:txBody>
      </p:sp>
      <p:grpSp>
        <p:nvGrpSpPr>
          <p:cNvPr id="3" name="Group 29"/>
          <p:cNvGrpSpPr>
            <a:grpSpLocks/>
          </p:cNvGrpSpPr>
          <p:nvPr/>
        </p:nvGrpSpPr>
        <p:grpSpPr bwMode="auto">
          <a:xfrm>
            <a:off x="990600" y="1447800"/>
            <a:ext cx="2971800" cy="1371600"/>
            <a:chOff x="624" y="912"/>
            <a:chExt cx="1872" cy="864"/>
          </a:xfrm>
        </p:grpSpPr>
        <p:sp>
          <p:nvSpPr>
            <p:cNvPr id="13353" name="Oval 30"/>
            <p:cNvSpPr>
              <a:spLocks noChangeArrowheads="1"/>
            </p:cNvSpPr>
            <p:nvPr/>
          </p:nvSpPr>
          <p:spPr bwMode="auto">
            <a:xfrm>
              <a:off x="624" y="912"/>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1</a:t>
              </a:r>
              <a:endParaRPr lang="en-US" sz="2000" i="1"/>
            </a:p>
          </p:txBody>
        </p:sp>
        <p:sp>
          <p:nvSpPr>
            <p:cNvPr id="13354" name="Oval 31"/>
            <p:cNvSpPr>
              <a:spLocks noChangeArrowheads="1"/>
            </p:cNvSpPr>
            <p:nvPr/>
          </p:nvSpPr>
          <p:spPr bwMode="auto">
            <a:xfrm>
              <a:off x="1152" y="912"/>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2</a:t>
              </a:r>
              <a:endParaRPr lang="en-US" sz="2000" i="1"/>
            </a:p>
          </p:txBody>
        </p:sp>
        <p:sp>
          <p:nvSpPr>
            <p:cNvPr id="13355" name="Oval 32"/>
            <p:cNvSpPr>
              <a:spLocks noChangeArrowheads="1"/>
            </p:cNvSpPr>
            <p:nvPr/>
          </p:nvSpPr>
          <p:spPr bwMode="auto">
            <a:xfrm>
              <a:off x="1680" y="912"/>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3</a:t>
              </a:r>
              <a:endParaRPr lang="en-US" sz="2000" i="1"/>
            </a:p>
          </p:txBody>
        </p:sp>
        <p:sp>
          <p:nvSpPr>
            <p:cNvPr id="13356" name="Oval 33"/>
            <p:cNvSpPr>
              <a:spLocks noChangeArrowheads="1"/>
            </p:cNvSpPr>
            <p:nvPr/>
          </p:nvSpPr>
          <p:spPr bwMode="auto">
            <a:xfrm>
              <a:off x="624" y="1488"/>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5</a:t>
              </a:r>
              <a:endParaRPr lang="en-US" sz="2000" i="1"/>
            </a:p>
          </p:txBody>
        </p:sp>
        <p:sp>
          <p:nvSpPr>
            <p:cNvPr id="13357" name="Oval 34"/>
            <p:cNvSpPr>
              <a:spLocks noChangeArrowheads="1"/>
            </p:cNvSpPr>
            <p:nvPr/>
          </p:nvSpPr>
          <p:spPr bwMode="auto">
            <a:xfrm>
              <a:off x="1152" y="1488"/>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6</a:t>
              </a:r>
              <a:endParaRPr lang="en-US" sz="2000" i="1"/>
            </a:p>
          </p:txBody>
        </p:sp>
        <p:sp>
          <p:nvSpPr>
            <p:cNvPr id="13358" name="Oval 35"/>
            <p:cNvSpPr>
              <a:spLocks noChangeArrowheads="1"/>
            </p:cNvSpPr>
            <p:nvPr/>
          </p:nvSpPr>
          <p:spPr bwMode="auto">
            <a:xfrm>
              <a:off x="1680" y="1488"/>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7</a:t>
              </a:r>
              <a:endParaRPr lang="en-US" sz="2000" i="1"/>
            </a:p>
          </p:txBody>
        </p:sp>
        <p:sp>
          <p:nvSpPr>
            <p:cNvPr id="13359" name="Oval 36"/>
            <p:cNvSpPr>
              <a:spLocks noChangeArrowheads="1"/>
            </p:cNvSpPr>
            <p:nvPr/>
          </p:nvSpPr>
          <p:spPr bwMode="auto">
            <a:xfrm>
              <a:off x="2208" y="912"/>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4</a:t>
              </a:r>
              <a:endParaRPr lang="en-US" sz="2000" i="1"/>
            </a:p>
          </p:txBody>
        </p:sp>
        <p:sp>
          <p:nvSpPr>
            <p:cNvPr id="13360" name="Oval 37"/>
            <p:cNvSpPr>
              <a:spLocks noChangeArrowheads="1"/>
            </p:cNvSpPr>
            <p:nvPr/>
          </p:nvSpPr>
          <p:spPr bwMode="auto">
            <a:xfrm>
              <a:off x="2208" y="1488"/>
              <a:ext cx="288" cy="288"/>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v</a:t>
              </a:r>
              <a:r>
                <a:rPr lang="en-US" sz="2000" i="1" baseline="-25000"/>
                <a:t>8</a:t>
              </a:r>
              <a:endParaRPr lang="en-US" sz="2000" i="1"/>
            </a:p>
          </p:txBody>
        </p:sp>
      </p:grpSp>
      <p:grpSp>
        <p:nvGrpSpPr>
          <p:cNvPr id="4" name="Group 38"/>
          <p:cNvGrpSpPr>
            <a:grpSpLocks/>
          </p:cNvGrpSpPr>
          <p:nvPr/>
        </p:nvGrpSpPr>
        <p:grpSpPr bwMode="auto">
          <a:xfrm>
            <a:off x="4656138" y="1371600"/>
            <a:ext cx="2743200" cy="4191000"/>
            <a:chOff x="2784" y="864"/>
            <a:chExt cx="1728" cy="2640"/>
          </a:xfrm>
        </p:grpSpPr>
        <p:sp>
          <p:nvSpPr>
            <p:cNvPr id="13337" name="Oval 39"/>
            <p:cNvSpPr>
              <a:spLocks noChangeArrowheads="1"/>
            </p:cNvSpPr>
            <p:nvPr/>
          </p:nvSpPr>
          <p:spPr bwMode="auto">
            <a:xfrm>
              <a:off x="3552" y="8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1</a:t>
              </a:r>
            </a:p>
          </p:txBody>
        </p:sp>
        <p:sp>
          <p:nvSpPr>
            <p:cNvPr id="13338" name="Oval 40"/>
            <p:cNvSpPr>
              <a:spLocks noChangeArrowheads="1"/>
            </p:cNvSpPr>
            <p:nvPr/>
          </p:nvSpPr>
          <p:spPr bwMode="auto">
            <a:xfrm>
              <a:off x="3312" y="1248"/>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2</a:t>
              </a:r>
            </a:p>
          </p:txBody>
        </p:sp>
        <p:sp>
          <p:nvSpPr>
            <p:cNvPr id="13339" name="Oval 41"/>
            <p:cNvSpPr>
              <a:spLocks noChangeArrowheads="1"/>
            </p:cNvSpPr>
            <p:nvPr/>
          </p:nvSpPr>
          <p:spPr bwMode="auto">
            <a:xfrm>
              <a:off x="3792" y="1248"/>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5</a:t>
              </a:r>
            </a:p>
          </p:txBody>
        </p:sp>
        <p:sp>
          <p:nvSpPr>
            <p:cNvPr id="13340" name="Oval 42"/>
            <p:cNvSpPr>
              <a:spLocks noChangeArrowheads="1"/>
            </p:cNvSpPr>
            <p:nvPr/>
          </p:nvSpPr>
          <p:spPr bwMode="auto">
            <a:xfrm>
              <a:off x="2832" y="182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5</a:t>
              </a:r>
            </a:p>
          </p:txBody>
        </p:sp>
        <p:sp>
          <p:nvSpPr>
            <p:cNvPr id="13341" name="Oval 43"/>
            <p:cNvSpPr>
              <a:spLocks noChangeArrowheads="1"/>
            </p:cNvSpPr>
            <p:nvPr/>
          </p:nvSpPr>
          <p:spPr bwMode="auto">
            <a:xfrm>
              <a:off x="3312" y="182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7</a:t>
              </a:r>
            </a:p>
          </p:txBody>
        </p:sp>
        <p:sp>
          <p:nvSpPr>
            <p:cNvPr id="13342" name="Oval 44"/>
            <p:cNvSpPr>
              <a:spLocks noChangeArrowheads="1"/>
            </p:cNvSpPr>
            <p:nvPr/>
          </p:nvSpPr>
          <p:spPr bwMode="auto">
            <a:xfrm>
              <a:off x="3792" y="182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2</a:t>
              </a:r>
            </a:p>
          </p:txBody>
        </p:sp>
        <p:sp>
          <p:nvSpPr>
            <p:cNvPr id="13343" name="Oval 45"/>
            <p:cNvSpPr>
              <a:spLocks noChangeArrowheads="1"/>
            </p:cNvSpPr>
            <p:nvPr/>
          </p:nvSpPr>
          <p:spPr bwMode="auto">
            <a:xfrm>
              <a:off x="4272" y="182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6</a:t>
              </a:r>
            </a:p>
          </p:txBody>
        </p:sp>
        <p:sp>
          <p:nvSpPr>
            <p:cNvPr id="13344" name="Oval 46"/>
            <p:cNvSpPr>
              <a:spLocks noChangeArrowheads="1"/>
            </p:cNvSpPr>
            <p:nvPr/>
          </p:nvSpPr>
          <p:spPr bwMode="auto">
            <a:xfrm>
              <a:off x="2784" y="230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6</a:t>
              </a:r>
            </a:p>
          </p:txBody>
        </p:sp>
        <p:sp>
          <p:nvSpPr>
            <p:cNvPr id="13345" name="Oval 47"/>
            <p:cNvSpPr>
              <a:spLocks noChangeArrowheads="1"/>
            </p:cNvSpPr>
            <p:nvPr/>
          </p:nvSpPr>
          <p:spPr bwMode="auto">
            <a:xfrm>
              <a:off x="3120" y="2736"/>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4</a:t>
              </a:r>
            </a:p>
          </p:txBody>
        </p:sp>
        <p:sp>
          <p:nvSpPr>
            <p:cNvPr id="13346" name="Oval 48"/>
            <p:cNvSpPr>
              <a:spLocks noChangeArrowheads="1"/>
            </p:cNvSpPr>
            <p:nvPr/>
          </p:nvSpPr>
          <p:spPr bwMode="auto">
            <a:xfrm>
              <a:off x="3504" y="2736"/>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8</a:t>
              </a:r>
            </a:p>
          </p:txBody>
        </p:sp>
        <p:sp>
          <p:nvSpPr>
            <p:cNvPr id="13347" name="Oval 49"/>
            <p:cNvSpPr>
              <a:spLocks noChangeArrowheads="1"/>
            </p:cNvSpPr>
            <p:nvPr/>
          </p:nvSpPr>
          <p:spPr bwMode="auto">
            <a:xfrm>
              <a:off x="3792" y="230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7</a:t>
              </a:r>
            </a:p>
          </p:txBody>
        </p:sp>
        <p:sp>
          <p:nvSpPr>
            <p:cNvPr id="13348" name="Oval 50"/>
            <p:cNvSpPr>
              <a:spLocks noChangeArrowheads="1"/>
            </p:cNvSpPr>
            <p:nvPr/>
          </p:nvSpPr>
          <p:spPr bwMode="auto">
            <a:xfrm>
              <a:off x="4272" y="230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3</a:t>
              </a:r>
            </a:p>
          </p:txBody>
        </p:sp>
        <p:sp>
          <p:nvSpPr>
            <p:cNvPr id="13349" name="Oval 51"/>
            <p:cNvSpPr>
              <a:spLocks noChangeArrowheads="1"/>
            </p:cNvSpPr>
            <p:nvPr/>
          </p:nvSpPr>
          <p:spPr bwMode="auto">
            <a:xfrm>
              <a:off x="2784" y="2736"/>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3</a:t>
              </a:r>
            </a:p>
          </p:txBody>
        </p:sp>
        <p:sp>
          <p:nvSpPr>
            <p:cNvPr id="13350" name="Oval 52"/>
            <p:cNvSpPr>
              <a:spLocks noChangeArrowheads="1"/>
            </p:cNvSpPr>
            <p:nvPr/>
          </p:nvSpPr>
          <p:spPr bwMode="auto">
            <a:xfrm>
              <a:off x="2880" y="32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3</a:t>
              </a:r>
            </a:p>
          </p:txBody>
        </p:sp>
        <p:sp>
          <p:nvSpPr>
            <p:cNvPr id="13351" name="Oval 53"/>
            <p:cNvSpPr>
              <a:spLocks noChangeArrowheads="1"/>
            </p:cNvSpPr>
            <p:nvPr/>
          </p:nvSpPr>
          <p:spPr bwMode="auto">
            <a:xfrm>
              <a:off x="3216" y="32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8</a:t>
              </a:r>
            </a:p>
          </p:txBody>
        </p:sp>
        <p:sp>
          <p:nvSpPr>
            <p:cNvPr id="13352" name="Oval 54"/>
            <p:cNvSpPr>
              <a:spLocks noChangeArrowheads="1"/>
            </p:cNvSpPr>
            <p:nvPr/>
          </p:nvSpPr>
          <p:spPr bwMode="auto">
            <a:xfrm>
              <a:off x="3552" y="3264"/>
              <a:ext cx="240" cy="240"/>
            </a:xfrm>
            <a:prstGeom prst="ellipse">
              <a:avLst/>
            </a:prstGeom>
            <a:solidFill>
              <a:schemeClr val="bg1"/>
            </a:solidFill>
            <a:ln w="9525">
              <a:solidFill>
                <a:schemeClr val="tx1"/>
              </a:solidFill>
              <a:round/>
              <a:headEnd/>
              <a:tailEnd/>
            </a:ln>
          </p:spPr>
          <p:txBody>
            <a:bodyPr wrap="none" anchor="ctr"/>
            <a:lstStyle/>
            <a:p>
              <a:pPr algn="ctr" eaLnBrk="0" hangingPunct="0"/>
              <a:r>
                <a:rPr lang="en-US" sz="2000" i="1"/>
                <a:t>4</a:t>
              </a:r>
            </a:p>
          </p:txBody>
        </p:sp>
      </p:grpSp>
      <p:sp>
        <p:nvSpPr>
          <p:cNvPr id="13333" name="Text Box 55"/>
          <p:cNvSpPr txBox="1">
            <a:spLocks noChangeArrowheads="1"/>
          </p:cNvSpPr>
          <p:nvPr/>
        </p:nvSpPr>
        <p:spPr bwMode="auto">
          <a:xfrm>
            <a:off x="6713538" y="4419600"/>
            <a:ext cx="254000" cy="701675"/>
          </a:xfrm>
          <a:prstGeom prst="rect">
            <a:avLst/>
          </a:prstGeom>
          <a:noFill/>
          <a:ln w="9525">
            <a:noFill/>
            <a:miter lim="800000"/>
            <a:headEnd/>
            <a:tailEnd/>
          </a:ln>
        </p:spPr>
        <p:txBody>
          <a:bodyPr wrap="none">
            <a:spAutoFit/>
          </a:bodyPr>
          <a:lstStyle/>
          <a:p>
            <a:pPr eaLnBrk="0" hangingPunct="0"/>
            <a:r>
              <a:rPr lang="en-US" sz="2000"/>
              <a:t>:</a:t>
            </a:r>
          </a:p>
          <a:p>
            <a:pPr eaLnBrk="0" hangingPunct="0"/>
            <a:r>
              <a:rPr lang="en-US" sz="2000"/>
              <a:t>:</a:t>
            </a:r>
          </a:p>
        </p:txBody>
      </p:sp>
      <p:sp>
        <p:nvSpPr>
          <p:cNvPr id="13334" name="Text Box 56"/>
          <p:cNvSpPr txBox="1">
            <a:spLocks noChangeArrowheads="1"/>
          </p:cNvSpPr>
          <p:nvPr/>
        </p:nvSpPr>
        <p:spPr bwMode="auto">
          <a:xfrm>
            <a:off x="5418138" y="5715000"/>
            <a:ext cx="254000" cy="701675"/>
          </a:xfrm>
          <a:prstGeom prst="rect">
            <a:avLst/>
          </a:prstGeom>
          <a:noFill/>
          <a:ln w="9525">
            <a:noFill/>
            <a:miter lim="800000"/>
            <a:headEnd/>
            <a:tailEnd/>
          </a:ln>
        </p:spPr>
        <p:txBody>
          <a:bodyPr wrap="none">
            <a:spAutoFit/>
          </a:bodyPr>
          <a:lstStyle/>
          <a:p>
            <a:pPr eaLnBrk="0" hangingPunct="0"/>
            <a:r>
              <a:rPr lang="en-US" sz="2000"/>
              <a:t>:</a:t>
            </a:r>
          </a:p>
          <a:p>
            <a:pPr eaLnBrk="0" hangingPunct="0"/>
            <a:r>
              <a:rPr lang="en-US" sz="2000"/>
              <a:t>:</a:t>
            </a:r>
          </a:p>
        </p:txBody>
      </p:sp>
      <p:sp>
        <p:nvSpPr>
          <p:cNvPr id="13335" name="Text Box 57"/>
          <p:cNvSpPr txBox="1">
            <a:spLocks noChangeArrowheads="1"/>
          </p:cNvSpPr>
          <p:nvPr/>
        </p:nvSpPr>
        <p:spPr bwMode="auto">
          <a:xfrm>
            <a:off x="6697663" y="1638300"/>
            <a:ext cx="1606550" cy="366713"/>
          </a:xfrm>
          <a:prstGeom prst="rect">
            <a:avLst/>
          </a:prstGeom>
          <a:noFill/>
          <a:ln w="9525">
            <a:noFill/>
            <a:miter lim="800000"/>
            <a:headEnd/>
            <a:tailEnd/>
          </a:ln>
        </p:spPr>
        <p:txBody>
          <a:bodyPr wrap="none">
            <a:spAutoFit/>
          </a:bodyPr>
          <a:lstStyle/>
          <a:p>
            <a:pPr eaLnBrk="0" hangingPunct="0"/>
            <a:r>
              <a:rPr lang="en-US" i="1"/>
              <a:t>state space tree</a:t>
            </a:r>
          </a:p>
        </p:txBody>
      </p:sp>
      <p:sp>
        <p:nvSpPr>
          <p:cNvPr id="13336" name="Text Box 58"/>
          <p:cNvSpPr txBox="1">
            <a:spLocks noChangeArrowheads="1"/>
          </p:cNvSpPr>
          <p:nvPr/>
        </p:nvSpPr>
        <p:spPr bwMode="auto">
          <a:xfrm>
            <a:off x="2041525" y="3086100"/>
            <a:ext cx="730250" cy="366713"/>
          </a:xfrm>
          <a:prstGeom prst="rect">
            <a:avLst/>
          </a:prstGeom>
          <a:noFill/>
          <a:ln w="9525">
            <a:noFill/>
            <a:miter lim="800000"/>
            <a:headEnd/>
            <a:tailEnd/>
          </a:ln>
        </p:spPr>
        <p:txBody>
          <a:bodyPr wrap="none">
            <a:spAutoFit/>
          </a:bodyPr>
          <a:lstStyle/>
          <a:p>
            <a:pPr eaLnBrk="0" hangingPunct="0"/>
            <a:r>
              <a:rPr lang="en-US" i="1"/>
              <a:t>graph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fontAlgn="base"/>
            <a:r>
              <a:rPr lang="en-IN" i="1" dirty="0" smtClean="0"/>
              <a:t>Input:</a:t>
            </a:r>
            <a:r>
              <a:rPr lang="en-IN" dirty="0" smtClean="0"/>
              <a:t/>
            </a:r>
            <a:br>
              <a:rPr lang="en-IN" dirty="0" smtClean="0"/>
            </a:br>
            <a:r>
              <a:rPr lang="en-IN" dirty="0" smtClean="0"/>
              <a:t>A 2D array graph[V][V] where V is the number of vertices in graph and graph[V][V] is adjacency matrix representation of the graph. A value graph[</a:t>
            </a:r>
            <a:r>
              <a:rPr lang="en-IN" dirty="0" err="1" smtClean="0"/>
              <a:t>i</a:t>
            </a:r>
            <a:r>
              <a:rPr lang="en-IN" dirty="0" smtClean="0"/>
              <a:t>][j] is 1 if there is a direct edge from </a:t>
            </a:r>
            <a:r>
              <a:rPr lang="en-IN" dirty="0" err="1" smtClean="0"/>
              <a:t>i</a:t>
            </a:r>
            <a:r>
              <a:rPr lang="en-IN" dirty="0" smtClean="0"/>
              <a:t> to j, otherwise graph[</a:t>
            </a:r>
            <a:r>
              <a:rPr lang="en-IN" dirty="0" err="1" smtClean="0"/>
              <a:t>i</a:t>
            </a:r>
            <a:r>
              <a:rPr lang="en-IN" dirty="0" smtClean="0"/>
              <a:t>][j] is 0.</a:t>
            </a:r>
          </a:p>
          <a:p>
            <a:pPr algn="just" fontAlgn="base"/>
            <a:r>
              <a:rPr lang="en-IN" i="1" dirty="0" smtClean="0"/>
              <a:t>Output:</a:t>
            </a:r>
            <a:r>
              <a:rPr lang="en-IN" dirty="0" smtClean="0"/>
              <a:t/>
            </a:r>
            <a:br>
              <a:rPr lang="en-IN" dirty="0" smtClean="0"/>
            </a:br>
            <a:r>
              <a:rPr lang="en-IN" dirty="0" smtClean="0"/>
              <a:t>An array path[V] that should contain the Hamiltonian Path. path[</a:t>
            </a:r>
            <a:r>
              <a:rPr lang="en-IN" dirty="0" err="1" smtClean="0"/>
              <a:t>i</a:t>
            </a:r>
            <a:r>
              <a:rPr lang="en-IN" dirty="0" smtClean="0"/>
              <a:t>] should represent the </a:t>
            </a:r>
            <a:r>
              <a:rPr lang="en-IN" dirty="0" err="1" smtClean="0"/>
              <a:t>ith</a:t>
            </a:r>
            <a:r>
              <a:rPr lang="en-IN" dirty="0" smtClean="0"/>
              <a:t> vertex in the Hamiltonian Path. The code should also return false if there is no Hamiltonian Cycle in the graph.</a:t>
            </a:r>
          </a:p>
          <a:p>
            <a:pPr algn="just">
              <a:buNone/>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Autofit/>
          </a:bodyPr>
          <a:lstStyle/>
          <a:p>
            <a:pPr fontAlgn="base">
              <a:buNone/>
            </a:pPr>
            <a:r>
              <a:rPr lang="en-IN" sz="1600" dirty="0" err="1" smtClean="0"/>
              <a:t>bool</a:t>
            </a:r>
            <a:r>
              <a:rPr lang="en-IN" sz="1600" dirty="0" smtClean="0"/>
              <a:t> </a:t>
            </a:r>
            <a:r>
              <a:rPr lang="en-IN" sz="1600" dirty="0" err="1" smtClean="0"/>
              <a:t>hamCycleUtil</a:t>
            </a:r>
            <a:r>
              <a:rPr lang="en-IN" sz="1600" dirty="0" smtClean="0"/>
              <a:t>(</a:t>
            </a:r>
            <a:r>
              <a:rPr lang="en-IN" sz="1600" dirty="0" err="1" smtClean="0"/>
              <a:t>bool</a:t>
            </a:r>
            <a:r>
              <a:rPr lang="en-IN" sz="1600" dirty="0" smtClean="0"/>
              <a:t> graph[V][V], </a:t>
            </a:r>
            <a:r>
              <a:rPr lang="en-IN" sz="1600" dirty="0" err="1" smtClean="0"/>
              <a:t>int</a:t>
            </a:r>
            <a:r>
              <a:rPr lang="en-IN" sz="1600" dirty="0" smtClean="0"/>
              <a:t> path[], </a:t>
            </a:r>
            <a:r>
              <a:rPr lang="en-IN" sz="1600" dirty="0" err="1" smtClean="0"/>
              <a:t>int</a:t>
            </a:r>
            <a:r>
              <a:rPr lang="en-IN" sz="1600" dirty="0" smtClean="0"/>
              <a:t> pos)</a:t>
            </a:r>
          </a:p>
          <a:p>
            <a:pPr fontAlgn="base">
              <a:buNone/>
            </a:pPr>
            <a:r>
              <a:rPr lang="en-IN" sz="1600" dirty="0" smtClean="0"/>
              <a:t>{  /* base case: If all vertices are included in Hamiltonian Cycle */</a:t>
            </a:r>
          </a:p>
          <a:p>
            <a:pPr fontAlgn="base">
              <a:buNone/>
            </a:pPr>
            <a:r>
              <a:rPr lang="en-IN" sz="1600" dirty="0" smtClean="0"/>
              <a:t>    if (pos == V)</a:t>
            </a:r>
          </a:p>
          <a:p>
            <a:pPr fontAlgn="base">
              <a:buNone/>
            </a:pPr>
            <a:r>
              <a:rPr lang="en-IN" sz="1600" dirty="0" smtClean="0"/>
              <a:t>    { // And if there is an edge from the last included vertex to the first vertex</a:t>
            </a:r>
          </a:p>
          <a:p>
            <a:pPr fontAlgn="base">
              <a:buNone/>
            </a:pPr>
            <a:r>
              <a:rPr lang="en-IN" sz="1600" dirty="0" smtClean="0"/>
              <a:t>        if ( graph[ path[pos-1] ][ path[0] ] == 1 )</a:t>
            </a:r>
          </a:p>
          <a:p>
            <a:pPr fontAlgn="base">
              <a:buNone/>
            </a:pPr>
            <a:r>
              <a:rPr lang="en-IN" sz="1600" dirty="0" smtClean="0"/>
              <a:t>           return true;</a:t>
            </a:r>
          </a:p>
          <a:p>
            <a:pPr fontAlgn="base">
              <a:buNone/>
            </a:pPr>
            <a:r>
              <a:rPr lang="en-IN" sz="1600" dirty="0" smtClean="0"/>
              <a:t>        else  return false;</a:t>
            </a:r>
          </a:p>
          <a:p>
            <a:pPr fontAlgn="base">
              <a:buNone/>
            </a:pPr>
            <a:r>
              <a:rPr lang="en-IN" sz="1600" dirty="0" smtClean="0"/>
              <a:t>    }</a:t>
            </a:r>
          </a:p>
          <a:p>
            <a:pPr fontAlgn="base">
              <a:buNone/>
            </a:pPr>
            <a:r>
              <a:rPr lang="en-IN" sz="1600" dirty="0" smtClean="0"/>
              <a:t>  // Try different vertices as a next candidate in Hamiltonian Cycle. // We don't try for 0 as we included 0 as starting point in in </a:t>
            </a:r>
            <a:r>
              <a:rPr lang="en-IN" sz="1600" dirty="0" err="1" smtClean="0"/>
              <a:t>hamCycle</a:t>
            </a:r>
            <a:r>
              <a:rPr lang="en-IN" sz="1600" dirty="0" smtClean="0"/>
              <a:t>()</a:t>
            </a:r>
          </a:p>
          <a:p>
            <a:pPr fontAlgn="base">
              <a:buNone/>
            </a:pPr>
            <a:r>
              <a:rPr lang="en-IN" sz="1600" dirty="0" smtClean="0"/>
              <a:t>    for (</a:t>
            </a:r>
            <a:r>
              <a:rPr lang="en-IN" sz="1600" dirty="0" err="1" smtClean="0"/>
              <a:t>int</a:t>
            </a:r>
            <a:r>
              <a:rPr lang="en-IN" sz="1600" dirty="0" smtClean="0"/>
              <a:t> v = 1; v &lt; V; v++)</a:t>
            </a:r>
          </a:p>
          <a:p>
            <a:pPr fontAlgn="base">
              <a:buNone/>
            </a:pPr>
            <a:r>
              <a:rPr lang="en-IN" sz="1600" dirty="0" smtClean="0"/>
              <a:t>    {  /* Check if this vertex can be added to Hamiltonian Cycle */</a:t>
            </a:r>
          </a:p>
          <a:p>
            <a:pPr fontAlgn="base">
              <a:buNone/>
            </a:pPr>
            <a:r>
              <a:rPr lang="en-IN" sz="1600" dirty="0" smtClean="0"/>
              <a:t>        if (</a:t>
            </a:r>
            <a:r>
              <a:rPr lang="en-IN" sz="1600" dirty="0" err="1" smtClean="0"/>
              <a:t>isSafe</a:t>
            </a:r>
            <a:r>
              <a:rPr lang="en-IN" sz="1600" dirty="0" smtClean="0"/>
              <a:t>(v, graph, path, pos))</a:t>
            </a:r>
          </a:p>
          <a:p>
            <a:pPr fontAlgn="base">
              <a:buNone/>
            </a:pPr>
            <a:r>
              <a:rPr lang="en-IN" sz="1600" dirty="0" smtClean="0"/>
              <a:t>        {  path[pos] = v;</a:t>
            </a:r>
          </a:p>
          <a:p>
            <a:pPr fontAlgn="base">
              <a:buNone/>
            </a:pPr>
            <a:r>
              <a:rPr lang="en-IN" sz="1600" dirty="0" smtClean="0"/>
              <a:t>           /* recur to construct rest of the path */</a:t>
            </a:r>
          </a:p>
          <a:p>
            <a:pPr fontAlgn="base">
              <a:buNone/>
            </a:pPr>
            <a:r>
              <a:rPr lang="en-IN" sz="1600" dirty="0" smtClean="0"/>
              <a:t>            if (</a:t>
            </a:r>
            <a:r>
              <a:rPr lang="en-IN" sz="1600" dirty="0" err="1" smtClean="0"/>
              <a:t>hamCycleUtil</a:t>
            </a:r>
            <a:r>
              <a:rPr lang="en-IN" sz="1600" dirty="0" smtClean="0"/>
              <a:t> (graph, path, pos+1) == true)</a:t>
            </a:r>
          </a:p>
          <a:p>
            <a:pPr fontAlgn="base">
              <a:buNone/>
            </a:pPr>
            <a:r>
              <a:rPr lang="en-IN" sz="1600" dirty="0" smtClean="0"/>
              <a:t>                return true;</a:t>
            </a:r>
          </a:p>
          <a:p>
            <a:pPr fontAlgn="base">
              <a:buNone/>
            </a:pPr>
            <a:r>
              <a:rPr lang="en-IN" sz="1600" dirty="0" smtClean="0"/>
              <a:t>            /* If adding vertex v doesn't lead to a solution, then remove it */</a:t>
            </a:r>
          </a:p>
          <a:p>
            <a:pPr fontAlgn="base">
              <a:buNone/>
            </a:pPr>
            <a:r>
              <a:rPr lang="en-IN" sz="1600" dirty="0" smtClean="0"/>
              <a:t>            path[pos] = -1;</a:t>
            </a:r>
          </a:p>
          <a:p>
            <a:pPr fontAlgn="base">
              <a:buNone/>
            </a:pPr>
            <a:r>
              <a:rPr lang="en-IN" sz="1600" dirty="0" smtClean="0"/>
              <a:t>        }  }   /* If no vertex can be added to Hamiltonian Cycle constructed so far,</a:t>
            </a:r>
          </a:p>
          <a:p>
            <a:pPr fontAlgn="base">
              <a:buNone/>
            </a:pPr>
            <a:r>
              <a:rPr lang="en-IN" sz="1600" dirty="0" smtClean="0"/>
              <a:t>       then return false */</a:t>
            </a:r>
          </a:p>
          <a:p>
            <a:pPr fontAlgn="base">
              <a:buNone/>
            </a:pPr>
            <a:r>
              <a:rPr lang="en-IN" sz="1600" dirty="0" smtClean="0"/>
              <a:t>    return false;</a:t>
            </a:r>
          </a:p>
          <a:p>
            <a:pPr fontAlgn="base">
              <a:buNone/>
            </a:pPr>
            <a:r>
              <a:rPr lang="en-IN" sz="1600" dirty="0" smtClean="0"/>
              <a:t>}</a:t>
            </a:r>
          </a:p>
          <a:p>
            <a:pPr>
              <a:buNone/>
            </a:pPr>
            <a:endParaRPr lang="en-IN"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fontAlgn="base">
              <a:buNone/>
            </a:pPr>
            <a:r>
              <a:rPr lang="en-IN" dirty="0" err="1" smtClean="0"/>
              <a:t>bool</a:t>
            </a:r>
            <a:r>
              <a:rPr lang="en-IN" dirty="0" smtClean="0"/>
              <a:t> </a:t>
            </a:r>
            <a:r>
              <a:rPr lang="en-IN" dirty="0" err="1" smtClean="0"/>
              <a:t>isSafe</a:t>
            </a:r>
            <a:r>
              <a:rPr lang="en-IN" dirty="0" smtClean="0"/>
              <a:t>(</a:t>
            </a:r>
            <a:r>
              <a:rPr lang="en-IN" dirty="0" err="1" smtClean="0"/>
              <a:t>int</a:t>
            </a:r>
            <a:r>
              <a:rPr lang="en-IN" dirty="0" smtClean="0"/>
              <a:t> v, </a:t>
            </a:r>
            <a:r>
              <a:rPr lang="en-IN" dirty="0" err="1" smtClean="0"/>
              <a:t>bool</a:t>
            </a:r>
            <a:r>
              <a:rPr lang="en-IN" dirty="0" smtClean="0"/>
              <a:t> graph[V][V], </a:t>
            </a:r>
            <a:r>
              <a:rPr lang="en-IN" dirty="0" err="1" smtClean="0"/>
              <a:t>int</a:t>
            </a:r>
            <a:r>
              <a:rPr lang="en-IN" dirty="0" smtClean="0"/>
              <a:t> path[], </a:t>
            </a:r>
            <a:r>
              <a:rPr lang="en-IN" dirty="0" err="1" smtClean="0"/>
              <a:t>int</a:t>
            </a:r>
            <a:r>
              <a:rPr lang="en-IN" dirty="0" smtClean="0"/>
              <a:t> pos)</a:t>
            </a:r>
          </a:p>
          <a:p>
            <a:pPr fontAlgn="base">
              <a:buNone/>
            </a:pPr>
            <a:r>
              <a:rPr lang="en-IN" dirty="0" smtClean="0"/>
              <a:t>{</a:t>
            </a:r>
          </a:p>
          <a:p>
            <a:pPr fontAlgn="base">
              <a:buNone/>
            </a:pPr>
            <a:r>
              <a:rPr lang="en-IN" dirty="0" smtClean="0"/>
              <a:t>    /* Check if this vertex is an adjacent vertex of the previously</a:t>
            </a:r>
          </a:p>
          <a:p>
            <a:pPr fontAlgn="base">
              <a:buNone/>
            </a:pPr>
            <a:r>
              <a:rPr lang="en-IN" dirty="0" smtClean="0"/>
              <a:t>       added vertex. */</a:t>
            </a:r>
          </a:p>
          <a:p>
            <a:pPr fontAlgn="base">
              <a:buNone/>
            </a:pPr>
            <a:r>
              <a:rPr lang="en-IN" dirty="0" smtClean="0"/>
              <a:t>    if (graph [ path[pos-1] ][ v ] == 0)</a:t>
            </a:r>
          </a:p>
          <a:p>
            <a:pPr fontAlgn="base">
              <a:buNone/>
            </a:pPr>
            <a:r>
              <a:rPr lang="en-IN" dirty="0" smtClean="0"/>
              <a:t>        return false;</a:t>
            </a:r>
          </a:p>
          <a:p>
            <a:pPr fontAlgn="base">
              <a:buNone/>
            </a:pPr>
            <a:r>
              <a:rPr lang="en-IN" dirty="0" smtClean="0"/>
              <a:t> </a:t>
            </a:r>
          </a:p>
          <a:p>
            <a:pPr fontAlgn="base">
              <a:buNone/>
            </a:pPr>
            <a:r>
              <a:rPr lang="en-IN" dirty="0" smtClean="0"/>
              <a:t>    /* Check if the vertex has already been included.</a:t>
            </a:r>
          </a:p>
          <a:p>
            <a:pPr fontAlgn="base">
              <a:buNone/>
            </a:pPr>
            <a:r>
              <a:rPr lang="en-IN" dirty="0" smtClean="0"/>
              <a:t>      This step can be optimized by creating an array of size V */</a:t>
            </a:r>
          </a:p>
          <a:p>
            <a:pPr fontAlgn="base">
              <a:buNone/>
            </a:pPr>
            <a:r>
              <a:rPr lang="en-IN" dirty="0" smtClean="0"/>
              <a:t>    for (</a:t>
            </a:r>
            <a:r>
              <a:rPr lang="en-IN" dirty="0" err="1" smtClean="0"/>
              <a:t>int</a:t>
            </a:r>
            <a:r>
              <a:rPr lang="en-IN" dirty="0" smtClean="0"/>
              <a:t> </a:t>
            </a:r>
            <a:r>
              <a:rPr lang="en-IN" dirty="0" err="1" smtClean="0"/>
              <a:t>i</a:t>
            </a:r>
            <a:r>
              <a:rPr lang="en-IN" dirty="0" smtClean="0"/>
              <a:t> = 0; </a:t>
            </a:r>
            <a:r>
              <a:rPr lang="en-IN" dirty="0" err="1" smtClean="0"/>
              <a:t>i</a:t>
            </a:r>
            <a:r>
              <a:rPr lang="en-IN" dirty="0" smtClean="0"/>
              <a:t> &lt; pos; </a:t>
            </a:r>
            <a:r>
              <a:rPr lang="en-IN" dirty="0" err="1" smtClean="0"/>
              <a:t>i</a:t>
            </a:r>
            <a:r>
              <a:rPr lang="en-IN" dirty="0" smtClean="0"/>
              <a:t>++)</a:t>
            </a:r>
          </a:p>
          <a:p>
            <a:pPr fontAlgn="base">
              <a:buNone/>
            </a:pPr>
            <a:r>
              <a:rPr lang="en-IN" dirty="0" smtClean="0"/>
              <a:t>        if (path[</a:t>
            </a:r>
            <a:r>
              <a:rPr lang="en-IN" dirty="0" err="1" smtClean="0"/>
              <a:t>i</a:t>
            </a:r>
            <a:r>
              <a:rPr lang="en-IN" dirty="0" smtClean="0"/>
              <a:t>] == v)</a:t>
            </a:r>
          </a:p>
          <a:p>
            <a:pPr fontAlgn="base">
              <a:buNone/>
            </a:pPr>
            <a:r>
              <a:rPr lang="en-IN" dirty="0" smtClean="0"/>
              <a:t>            return false;</a:t>
            </a:r>
          </a:p>
          <a:p>
            <a:pPr fontAlgn="base">
              <a:buNone/>
            </a:pPr>
            <a:r>
              <a:rPr lang="en-IN" dirty="0" smtClean="0"/>
              <a:t> </a:t>
            </a:r>
          </a:p>
          <a:p>
            <a:pPr fontAlgn="base">
              <a:buNone/>
            </a:pPr>
            <a:r>
              <a:rPr lang="en-IN" dirty="0" smtClean="0"/>
              <a:t>    return true;</a:t>
            </a:r>
          </a:p>
          <a:p>
            <a:pPr fontAlgn="base">
              <a:buNone/>
            </a:pP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buNone/>
            </a:pPr>
            <a:r>
              <a:rPr lang="en-IN" b="1" dirty="0" smtClean="0"/>
              <a:t>Travelling Salesman Problem (TSP):</a:t>
            </a:r>
            <a:r>
              <a:rPr lang="en-IN" dirty="0" smtClean="0"/>
              <a:t> Given a set of cities and distance between every pair of cities, the problem is to find the shortest possible route that visits every city exactly once and returns to the starting point.</a:t>
            </a:r>
          </a:p>
          <a:p>
            <a:pPr>
              <a:buNone/>
            </a:pPr>
            <a:r>
              <a:rPr lang="en-IN" dirty="0" smtClean="0"/>
              <a:t>	</a:t>
            </a:r>
          </a:p>
          <a:p>
            <a:pPr>
              <a:buNone/>
            </a:pPr>
            <a:r>
              <a:rPr lang="en-IN" dirty="0" smtClean="0"/>
              <a:t>  Difference between Hamiltonian Cycle and TSP</a:t>
            </a:r>
          </a:p>
          <a:p>
            <a:pPr>
              <a:buNone/>
            </a:pPr>
            <a:r>
              <a:rPr lang="en-IN" dirty="0" smtClean="0"/>
              <a:t>  </a:t>
            </a:r>
          </a:p>
          <a:p>
            <a:pPr>
              <a:buNone/>
            </a:pPr>
            <a:r>
              <a:rPr lang="en-IN" dirty="0" smtClean="0"/>
              <a:t>    The </a:t>
            </a:r>
            <a:r>
              <a:rPr lang="en-IN" dirty="0" err="1" smtClean="0"/>
              <a:t>Hamiltoninan</a:t>
            </a:r>
            <a:r>
              <a:rPr lang="en-IN" dirty="0" smtClean="0"/>
              <a:t> cycle problem is to find if there exist a tour that visits every city exactly once. Here we know that Hamiltonian Tour exists (because the graph is complete) and in fact many such tours exist, the problem is to find a minimum weight Hamiltonian Cycle.</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1026" name="Picture 2" descr="Euler1"/>
          <p:cNvPicPr>
            <a:picLocks noChangeAspect="1" noChangeArrowheads="1"/>
          </p:cNvPicPr>
          <p:nvPr/>
        </p:nvPicPr>
        <p:blipFill>
          <a:blip r:embed="rId2"/>
          <a:srcRect/>
          <a:stretch>
            <a:fillRect/>
          </a:stretch>
        </p:blipFill>
        <p:spPr bwMode="auto">
          <a:xfrm>
            <a:off x="457200" y="1676400"/>
            <a:ext cx="5069305" cy="3810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50EB954-A8B6-41DE-B898-752508241A47}" type="slidenum">
              <a:rPr lang="ar-SA"/>
              <a:pPr/>
              <a:t>4</a:t>
            </a:fld>
            <a:endParaRPr lang="en-US"/>
          </a:p>
        </p:txBody>
      </p:sp>
      <p:sp>
        <p:nvSpPr>
          <p:cNvPr id="8194" name="Rectangle 2"/>
          <p:cNvSpPr>
            <a:spLocks noGrp="1" noChangeArrowheads="1"/>
          </p:cNvSpPr>
          <p:nvPr>
            <p:ph type="title"/>
          </p:nvPr>
        </p:nvSpPr>
        <p:spPr/>
        <p:txBody>
          <a:bodyPr/>
          <a:lstStyle/>
          <a:p>
            <a:r>
              <a:rPr lang="en-US"/>
              <a:t>Backtracking</a:t>
            </a:r>
          </a:p>
        </p:txBody>
      </p:sp>
      <p:sp>
        <p:nvSpPr>
          <p:cNvPr id="8195" name="Rectangle 3"/>
          <p:cNvSpPr>
            <a:spLocks noGrp="1" noChangeArrowheads="1"/>
          </p:cNvSpPr>
          <p:nvPr>
            <p:ph type="body" idx="1"/>
          </p:nvPr>
        </p:nvSpPr>
        <p:spPr>
          <a:xfrm>
            <a:off x="685800" y="1524000"/>
            <a:ext cx="7772400" cy="4953000"/>
          </a:xfrm>
        </p:spPr>
        <p:txBody>
          <a:bodyPr>
            <a:normAutofit lnSpcReduction="10000"/>
          </a:bodyPr>
          <a:lstStyle/>
          <a:p>
            <a:r>
              <a:rPr lang="en-US"/>
              <a:t>Suppose you have to make a series of </a:t>
            </a:r>
            <a:r>
              <a:rPr lang="en-US" i="1"/>
              <a:t>decisions,</a:t>
            </a:r>
            <a:r>
              <a:rPr lang="en-US"/>
              <a:t> among various </a:t>
            </a:r>
            <a:r>
              <a:rPr lang="en-US" i="1"/>
              <a:t>choices,</a:t>
            </a:r>
            <a:r>
              <a:rPr lang="en-US"/>
              <a:t> where</a:t>
            </a:r>
          </a:p>
          <a:p>
            <a:pPr lvl="1"/>
            <a:r>
              <a:rPr lang="en-US"/>
              <a:t>You don’t have enough information to know what to choose</a:t>
            </a:r>
          </a:p>
          <a:p>
            <a:pPr lvl="1"/>
            <a:r>
              <a:rPr lang="en-US"/>
              <a:t>Each decision leads to a new set of choices</a:t>
            </a:r>
          </a:p>
          <a:p>
            <a:pPr lvl="1"/>
            <a:r>
              <a:rPr lang="en-US"/>
              <a:t>Some sequence of choices (possibly more than one) may be a solution to your problem</a:t>
            </a:r>
          </a:p>
          <a:p>
            <a:r>
              <a:rPr lang="en-US">
                <a:solidFill>
                  <a:schemeClr val="tx2"/>
                </a:solidFill>
              </a:rPr>
              <a:t>Backtracking</a:t>
            </a:r>
            <a:r>
              <a:rPr lang="en-US"/>
              <a:t> is a methodical way of trying out various sequences of decisions, until you find one that “works”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334962"/>
          </a:xfrm>
        </p:spPr>
        <p:txBody>
          <a:bodyPr>
            <a:normAutofit fontScale="90000"/>
          </a:bodyPr>
          <a:lstStyle/>
          <a:p>
            <a:endParaRPr lang="en-US" dirty="0"/>
          </a:p>
        </p:txBody>
      </p:sp>
      <p:sp>
        <p:nvSpPr>
          <p:cNvPr id="4" name="Content Placeholder 3"/>
          <p:cNvSpPr>
            <a:spLocks noGrp="1"/>
          </p:cNvSpPr>
          <p:nvPr>
            <p:ph idx="1"/>
          </p:nvPr>
        </p:nvSpPr>
        <p:spPr>
          <a:xfrm>
            <a:off x="457200" y="914400"/>
            <a:ext cx="8229600" cy="5211763"/>
          </a:xfrm>
        </p:spPr>
        <p:txBody>
          <a:bodyPr>
            <a:normAutofit/>
          </a:bodyPr>
          <a:lstStyle/>
          <a:p>
            <a:r>
              <a:rPr lang="en-US" sz="2400" dirty="0" smtClean="0"/>
              <a:t>Suppose you want to schedule final exams and, being very considerate, you want to avoid having a student do more than one exam a day. We shall call the courses 1,2,3,4,5,6,7. In the table below a star in entry </a:t>
            </a:r>
            <a:r>
              <a:rPr lang="en-US" sz="2400" dirty="0" err="1" smtClean="0"/>
              <a:t>ij</a:t>
            </a:r>
            <a:r>
              <a:rPr lang="en-US" sz="2400" dirty="0" smtClean="0"/>
              <a:t> means that course </a:t>
            </a:r>
            <a:r>
              <a:rPr lang="en-US" sz="2400" dirty="0" err="1" smtClean="0"/>
              <a:t>i</a:t>
            </a:r>
            <a:r>
              <a:rPr lang="en-US" sz="2400" dirty="0" smtClean="0"/>
              <a:t> and j have at least one student in common so you can't have them on the same day. What is the least number of days you need to schedule all the exams? Propose backtracking based algorithm to schedule the exams.</a:t>
            </a:r>
          </a:p>
        </p:txBody>
      </p:sp>
      <p:pic>
        <p:nvPicPr>
          <p:cNvPr id="52226" name="Picture 1"/>
          <p:cNvPicPr>
            <a:picLocks noChangeAspect="1" noChangeArrowheads="1"/>
          </p:cNvPicPr>
          <p:nvPr/>
        </p:nvPicPr>
        <p:blipFill>
          <a:blip r:embed="rId2"/>
          <a:srcRect/>
          <a:stretch>
            <a:fillRect/>
          </a:stretch>
        </p:blipFill>
        <p:spPr bwMode="auto">
          <a:xfrm>
            <a:off x="4953000" y="3581400"/>
            <a:ext cx="4191000" cy="288500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73AB9E8-4A0F-43C9-A314-72595BFF86FB}" type="slidenum">
              <a:rPr lang="ar-SA"/>
              <a:pPr/>
              <a:t>5</a:t>
            </a:fld>
            <a:endParaRPr lang="en-US"/>
          </a:p>
        </p:txBody>
      </p:sp>
      <p:sp>
        <p:nvSpPr>
          <p:cNvPr id="57346" name="Rectangle 2"/>
          <p:cNvSpPr>
            <a:spLocks noGrp="1" noChangeArrowheads="1"/>
          </p:cNvSpPr>
          <p:nvPr>
            <p:ph type="title"/>
          </p:nvPr>
        </p:nvSpPr>
        <p:spPr/>
        <p:txBody>
          <a:bodyPr/>
          <a:lstStyle/>
          <a:p>
            <a:r>
              <a:rPr lang="en-US"/>
              <a:t>Backtracking Algorithm</a:t>
            </a:r>
          </a:p>
        </p:txBody>
      </p:sp>
      <p:sp>
        <p:nvSpPr>
          <p:cNvPr id="57347" name="Rectangle 3"/>
          <p:cNvSpPr>
            <a:spLocks noGrp="1" noChangeArrowheads="1"/>
          </p:cNvSpPr>
          <p:nvPr>
            <p:ph type="body" idx="1"/>
          </p:nvPr>
        </p:nvSpPr>
        <p:spPr/>
        <p:txBody>
          <a:bodyPr>
            <a:normAutofit fontScale="92500" lnSpcReduction="10000"/>
          </a:bodyPr>
          <a:lstStyle/>
          <a:p>
            <a:pPr marL="533400" indent="-533400" defTabSz="914400"/>
            <a:r>
              <a:rPr lang="en-US"/>
              <a:t>Based on depth-first recursive search</a:t>
            </a:r>
          </a:p>
          <a:p>
            <a:pPr marL="533400" indent="-533400" defTabSz="914400"/>
            <a:r>
              <a:rPr lang="en-US"/>
              <a:t>Approach</a:t>
            </a:r>
          </a:p>
          <a:p>
            <a:pPr marL="914400" lvl="1" indent="-457200" defTabSz="914400">
              <a:buFont typeface="Wingdings" pitchFamily="2" charset="2"/>
              <a:buAutoNum type="arabicPeriod"/>
            </a:pPr>
            <a:r>
              <a:rPr lang="en-US"/>
              <a:t>Tests whether solution has been found</a:t>
            </a:r>
          </a:p>
          <a:p>
            <a:pPr marL="914400" lvl="1" indent="-457200" defTabSz="914400">
              <a:buFont typeface="Wingdings" pitchFamily="2" charset="2"/>
              <a:buAutoNum type="arabicPeriod"/>
            </a:pPr>
            <a:r>
              <a:rPr lang="en-US"/>
              <a:t>If found solution, return it</a:t>
            </a:r>
          </a:p>
          <a:p>
            <a:pPr marL="914400" lvl="1" indent="-457200" defTabSz="914400">
              <a:buFont typeface="Wingdings" pitchFamily="2" charset="2"/>
              <a:buAutoNum type="arabicPeriod"/>
            </a:pPr>
            <a:r>
              <a:rPr lang="en-US"/>
              <a:t>Else for each choice that can be made</a:t>
            </a:r>
          </a:p>
          <a:p>
            <a:pPr marL="1371600" lvl="2" indent="-457200" defTabSz="914400">
              <a:buFont typeface="Wingdings" pitchFamily="2" charset="2"/>
              <a:buAutoNum type="alphaLcParenR"/>
            </a:pPr>
            <a:r>
              <a:rPr lang="en-US"/>
              <a:t>Make that choice</a:t>
            </a:r>
          </a:p>
          <a:p>
            <a:pPr marL="1371600" lvl="2" indent="-457200" defTabSz="914400">
              <a:buFont typeface="Wingdings" pitchFamily="2" charset="2"/>
              <a:buAutoNum type="alphaLcParenR"/>
            </a:pPr>
            <a:r>
              <a:rPr lang="en-US"/>
              <a:t>Recur</a:t>
            </a:r>
          </a:p>
          <a:p>
            <a:pPr marL="1371600" lvl="2" indent="-457200" defTabSz="914400">
              <a:buFont typeface="Wingdings" pitchFamily="2" charset="2"/>
              <a:buAutoNum type="alphaLcParenR"/>
            </a:pPr>
            <a:r>
              <a:rPr lang="en-US"/>
              <a:t>If recursion returns a solution, return it</a:t>
            </a:r>
          </a:p>
          <a:p>
            <a:pPr marL="914400" lvl="1" indent="-457200" defTabSz="914400">
              <a:buFont typeface="Wingdings" pitchFamily="2" charset="2"/>
              <a:buAutoNum type="arabicPeriod"/>
            </a:pPr>
            <a:r>
              <a:rPr lang="en-US"/>
              <a:t>If no choices remain, return failure</a:t>
            </a:r>
          </a:p>
          <a:p>
            <a:pPr marL="533400" indent="-533400" defTabSz="914400"/>
            <a:r>
              <a:rPr lang="en-US"/>
              <a:t>Some times called “search tree”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57400" y="381000"/>
            <a:ext cx="5334000" cy="715963"/>
          </a:xfrm>
          <a:prstGeom prst="rect">
            <a:avLst/>
          </a:prstGeom>
        </p:spPr>
        <p:txBody>
          <a:bodyPr/>
          <a:lstStyle/>
          <a:p>
            <a:pPr fontAlgn="auto">
              <a:spcAft>
                <a:spcPts val="0"/>
              </a:spcAft>
              <a:defRPr/>
            </a:pPr>
            <a:r>
              <a:rPr lang="en-US" sz="3200" b="1" u="sng" dirty="0">
                <a:latin typeface="+mn-lt"/>
                <a:ea typeface="+mj-ea"/>
                <a:cs typeface="+mj-cs"/>
              </a:rPr>
              <a:t>Backtracking [animation]</a:t>
            </a:r>
          </a:p>
        </p:txBody>
      </p:sp>
      <p:sp>
        <p:nvSpPr>
          <p:cNvPr id="3" name="Text Box 5"/>
          <p:cNvSpPr txBox="1">
            <a:spLocks noChangeArrowheads="1"/>
          </p:cNvSpPr>
          <p:nvPr/>
        </p:nvSpPr>
        <p:spPr bwMode="auto">
          <a:xfrm>
            <a:off x="762000" y="3733800"/>
            <a:ext cx="762000" cy="369888"/>
          </a:xfrm>
          <a:prstGeom prst="rect">
            <a:avLst/>
          </a:prstGeom>
          <a:noFill/>
          <a:ln w="9525">
            <a:noFill/>
            <a:miter lim="800000"/>
            <a:headEnd/>
            <a:tailEnd/>
          </a:ln>
        </p:spPr>
        <p:txBody>
          <a:bodyPr>
            <a:spAutoFit/>
          </a:bodyPr>
          <a:lstStyle/>
          <a:p>
            <a:pPr>
              <a:spcBef>
                <a:spcPct val="50000"/>
              </a:spcBef>
              <a:defRPr/>
            </a:pPr>
            <a:r>
              <a:rPr lang="en-US" dirty="0">
                <a:latin typeface="+mn-lt"/>
              </a:rPr>
              <a:t>start</a:t>
            </a:r>
          </a:p>
        </p:txBody>
      </p:sp>
      <p:sp>
        <p:nvSpPr>
          <p:cNvPr id="4" name="Line 6"/>
          <p:cNvSpPr>
            <a:spLocks noChangeShapeType="1"/>
          </p:cNvSpPr>
          <p:nvPr/>
        </p:nvSpPr>
        <p:spPr bwMode="auto">
          <a:xfrm>
            <a:off x="1443038" y="3962400"/>
            <a:ext cx="758825" cy="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5" name="Text Box 7"/>
          <p:cNvSpPr txBox="1">
            <a:spLocks noChangeArrowheads="1"/>
          </p:cNvSpPr>
          <p:nvPr/>
        </p:nvSpPr>
        <p:spPr bwMode="auto">
          <a:xfrm>
            <a:off x="2209800" y="3733800"/>
            <a:ext cx="457200" cy="369888"/>
          </a:xfrm>
          <a:prstGeom prst="rect">
            <a:avLst/>
          </a:prstGeom>
          <a:noFill/>
          <a:ln w="15875">
            <a:noFill/>
            <a:miter lim="800000"/>
            <a:headEnd/>
            <a:tailEnd type="none" w="lg" len="lg"/>
          </a:ln>
        </p:spPr>
        <p:txBody>
          <a:bodyPr>
            <a:spAutoFit/>
          </a:bodyPr>
          <a:lstStyle/>
          <a:p>
            <a:pPr>
              <a:spcBef>
                <a:spcPct val="50000"/>
              </a:spcBef>
              <a:defRPr/>
            </a:pPr>
            <a:r>
              <a:rPr lang="en-US" dirty="0">
                <a:latin typeface="+mn-lt"/>
              </a:rPr>
              <a:t>?</a:t>
            </a:r>
          </a:p>
        </p:txBody>
      </p:sp>
      <p:sp>
        <p:nvSpPr>
          <p:cNvPr id="6" name="Line 8"/>
          <p:cNvSpPr>
            <a:spLocks noChangeShapeType="1"/>
          </p:cNvSpPr>
          <p:nvPr/>
        </p:nvSpPr>
        <p:spPr bwMode="auto">
          <a:xfrm flipV="1">
            <a:off x="2438400" y="2514600"/>
            <a:ext cx="914400" cy="12192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7" name="Line 9"/>
          <p:cNvSpPr>
            <a:spLocks noChangeShapeType="1"/>
          </p:cNvSpPr>
          <p:nvPr/>
        </p:nvSpPr>
        <p:spPr bwMode="auto">
          <a:xfrm>
            <a:off x="2514600" y="3962400"/>
            <a:ext cx="762000" cy="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8" name="Text Box 11"/>
          <p:cNvSpPr txBox="1">
            <a:spLocks noChangeArrowheads="1"/>
          </p:cNvSpPr>
          <p:nvPr/>
        </p:nvSpPr>
        <p:spPr bwMode="auto">
          <a:xfrm>
            <a:off x="3352800" y="2286000"/>
            <a:ext cx="3810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a:t>
            </a:r>
          </a:p>
        </p:txBody>
      </p:sp>
      <p:sp>
        <p:nvSpPr>
          <p:cNvPr id="9" name="Line 12"/>
          <p:cNvSpPr>
            <a:spLocks noChangeShapeType="1"/>
          </p:cNvSpPr>
          <p:nvPr/>
        </p:nvSpPr>
        <p:spPr bwMode="auto">
          <a:xfrm flipV="1">
            <a:off x="3657600" y="2057400"/>
            <a:ext cx="838200" cy="3048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10" name="Line 13"/>
          <p:cNvSpPr>
            <a:spLocks noChangeShapeType="1"/>
          </p:cNvSpPr>
          <p:nvPr/>
        </p:nvSpPr>
        <p:spPr bwMode="auto">
          <a:xfrm>
            <a:off x="3657600" y="2590800"/>
            <a:ext cx="685800" cy="2286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11" name="Text Box 15"/>
          <p:cNvSpPr txBox="1">
            <a:spLocks noChangeArrowheads="1"/>
          </p:cNvSpPr>
          <p:nvPr/>
        </p:nvSpPr>
        <p:spPr bwMode="auto">
          <a:xfrm>
            <a:off x="4343400" y="2667000"/>
            <a:ext cx="1600200" cy="369888"/>
          </a:xfrm>
          <a:prstGeom prst="rect">
            <a:avLst/>
          </a:prstGeom>
          <a:noFill/>
          <a:ln w="15875">
            <a:noFill/>
            <a:miter lim="800000"/>
            <a:headEnd/>
            <a:tailEnd type="none" w="lg" len="lg"/>
          </a:ln>
        </p:spPr>
        <p:txBody>
          <a:bodyPr>
            <a:spAutoFit/>
          </a:bodyPr>
          <a:lstStyle/>
          <a:p>
            <a:pPr>
              <a:spcBef>
                <a:spcPct val="50000"/>
              </a:spcBef>
              <a:defRPr/>
            </a:pPr>
            <a:r>
              <a:rPr lang="en-US" dirty="0">
                <a:latin typeface="+mn-lt"/>
              </a:rPr>
              <a:t>dead end</a:t>
            </a:r>
          </a:p>
        </p:txBody>
      </p:sp>
      <p:sp>
        <p:nvSpPr>
          <p:cNvPr id="12" name="Text Box 17"/>
          <p:cNvSpPr txBox="1">
            <a:spLocks noChangeArrowheads="1"/>
          </p:cNvSpPr>
          <p:nvPr/>
        </p:nvSpPr>
        <p:spPr bwMode="auto">
          <a:xfrm>
            <a:off x="4495800" y="1828800"/>
            <a:ext cx="16002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dead end</a:t>
            </a:r>
          </a:p>
        </p:txBody>
      </p:sp>
      <p:sp>
        <p:nvSpPr>
          <p:cNvPr id="13" name="Line 18"/>
          <p:cNvSpPr>
            <a:spLocks noChangeShapeType="1"/>
          </p:cNvSpPr>
          <p:nvPr/>
        </p:nvSpPr>
        <p:spPr bwMode="auto">
          <a:xfrm flipH="1">
            <a:off x="3733800" y="2209800"/>
            <a:ext cx="838200" cy="3048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14" name="Line 19"/>
          <p:cNvSpPr>
            <a:spLocks noChangeShapeType="1"/>
          </p:cNvSpPr>
          <p:nvPr/>
        </p:nvSpPr>
        <p:spPr bwMode="auto">
          <a:xfrm flipH="1" flipV="1">
            <a:off x="3581400" y="2743200"/>
            <a:ext cx="762000" cy="2286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15" name="Line 20"/>
          <p:cNvSpPr>
            <a:spLocks noChangeShapeType="1"/>
          </p:cNvSpPr>
          <p:nvPr/>
        </p:nvSpPr>
        <p:spPr bwMode="auto">
          <a:xfrm flipH="1">
            <a:off x="2590800" y="2819400"/>
            <a:ext cx="762000" cy="9906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16" name="Text Box 21"/>
          <p:cNvSpPr txBox="1">
            <a:spLocks noChangeArrowheads="1"/>
          </p:cNvSpPr>
          <p:nvPr/>
        </p:nvSpPr>
        <p:spPr bwMode="auto">
          <a:xfrm>
            <a:off x="3276600" y="3733800"/>
            <a:ext cx="4572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a:t>
            </a:r>
          </a:p>
        </p:txBody>
      </p:sp>
      <p:sp>
        <p:nvSpPr>
          <p:cNvPr id="17" name="Line 22"/>
          <p:cNvSpPr>
            <a:spLocks noChangeShapeType="1"/>
          </p:cNvSpPr>
          <p:nvPr/>
        </p:nvSpPr>
        <p:spPr bwMode="auto">
          <a:xfrm flipV="1">
            <a:off x="3657600" y="3657600"/>
            <a:ext cx="685800" cy="2286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18" name="Text Box 23"/>
          <p:cNvSpPr txBox="1">
            <a:spLocks noChangeArrowheads="1"/>
          </p:cNvSpPr>
          <p:nvPr/>
        </p:nvSpPr>
        <p:spPr bwMode="auto">
          <a:xfrm>
            <a:off x="4343400" y="3505200"/>
            <a:ext cx="4572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a:t>
            </a:r>
          </a:p>
        </p:txBody>
      </p:sp>
      <p:sp>
        <p:nvSpPr>
          <p:cNvPr id="19" name="Line 24"/>
          <p:cNvSpPr>
            <a:spLocks noChangeShapeType="1"/>
          </p:cNvSpPr>
          <p:nvPr/>
        </p:nvSpPr>
        <p:spPr bwMode="auto">
          <a:xfrm flipV="1">
            <a:off x="4648200" y="3124200"/>
            <a:ext cx="1524000" cy="3810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20" name="Line 25"/>
          <p:cNvSpPr>
            <a:spLocks noChangeShapeType="1"/>
          </p:cNvSpPr>
          <p:nvPr/>
        </p:nvSpPr>
        <p:spPr bwMode="auto">
          <a:xfrm>
            <a:off x="4724400" y="3733800"/>
            <a:ext cx="1371600" cy="3048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21" name="Text Box 26"/>
          <p:cNvSpPr txBox="1">
            <a:spLocks noChangeArrowheads="1"/>
          </p:cNvSpPr>
          <p:nvPr/>
        </p:nvSpPr>
        <p:spPr bwMode="auto">
          <a:xfrm>
            <a:off x="6019800" y="3886200"/>
            <a:ext cx="16002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dead end</a:t>
            </a:r>
          </a:p>
        </p:txBody>
      </p:sp>
      <p:sp>
        <p:nvSpPr>
          <p:cNvPr id="22" name="Text Box 27"/>
          <p:cNvSpPr txBox="1">
            <a:spLocks noChangeArrowheads="1"/>
          </p:cNvSpPr>
          <p:nvPr/>
        </p:nvSpPr>
        <p:spPr bwMode="auto">
          <a:xfrm>
            <a:off x="6172200" y="2895600"/>
            <a:ext cx="16002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dead end</a:t>
            </a:r>
          </a:p>
        </p:txBody>
      </p:sp>
      <p:sp>
        <p:nvSpPr>
          <p:cNvPr id="23" name="Line 28"/>
          <p:cNvSpPr>
            <a:spLocks noChangeShapeType="1"/>
          </p:cNvSpPr>
          <p:nvPr/>
        </p:nvSpPr>
        <p:spPr bwMode="auto">
          <a:xfrm flipH="1">
            <a:off x="4724400" y="3276600"/>
            <a:ext cx="1524000" cy="3810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24" name="Line 29"/>
          <p:cNvSpPr>
            <a:spLocks noChangeShapeType="1"/>
          </p:cNvSpPr>
          <p:nvPr/>
        </p:nvSpPr>
        <p:spPr bwMode="auto">
          <a:xfrm flipH="1" flipV="1">
            <a:off x="4648200" y="3886200"/>
            <a:ext cx="1295400" cy="3048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25" name="Line 30"/>
          <p:cNvSpPr>
            <a:spLocks noChangeShapeType="1"/>
          </p:cNvSpPr>
          <p:nvPr/>
        </p:nvSpPr>
        <p:spPr bwMode="auto">
          <a:xfrm flipH="1">
            <a:off x="3657600" y="3810000"/>
            <a:ext cx="685800" cy="2286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26" name="Line 31"/>
          <p:cNvSpPr>
            <a:spLocks noChangeShapeType="1"/>
          </p:cNvSpPr>
          <p:nvPr/>
        </p:nvSpPr>
        <p:spPr bwMode="auto">
          <a:xfrm>
            <a:off x="3505200" y="4191000"/>
            <a:ext cx="762000" cy="7620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27" name="Text Box 32"/>
          <p:cNvSpPr txBox="1">
            <a:spLocks noChangeArrowheads="1"/>
          </p:cNvSpPr>
          <p:nvPr/>
        </p:nvSpPr>
        <p:spPr bwMode="auto">
          <a:xfrm>
            <a:off x="4191000" y="4800600"/>
            <a:ext cx="4572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a:t>
            </a:r>
          </a:p>
        </p:txBody>
      </p:sp>
      <p:sp>
        <p:nvSpPr>
          <p:cNvPr id="28" name="Line 33"/>
          <p:cNvSpPr>
            <a:spLocks noChangeShapeType="1"/>
          </p:cNvSpPr>
          <p:nvPr/>
        </p:nvSpPr>
        <p:spPr bwMode="auto">
          <a:xfrm flipV="1">
            <a:off x="4495800" y="4572000"/>
            <a:ext cx="838200" cy="3048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29" name="Line 34"/>
          <p:cNvSpPr>
            <a:spLocks noChangeShapeType="1"/>
          </p:cNvSpPr>
          <p:nvPr/>
        </p:nvSpPr>
        <p:spPr bwMode="auto">
          <a:xfrm>
            <a:off x="4495800" y="5105400"/>
            <a:ext cx="762000" cy="3810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
        <p:nvSpPr>
          <p:cNvPr id="30" name="Text Box 35"/>
          <p:cNvSpPr txBox="1">
            <a:spLocks noChangeArrowheads="1"/>
          </p:cNvSpPr>
          <p:nvPr/>
        </p:nvSpPr>
        <p:spPr bwMode="auto">
          <a:xfrm>
            <a:off x="5181600" y="5334000"/>
            <a:ext cx="1600200" cy="369888"/>
          </a:xfrm>
          <a:prstGeom prst="rect">
            <a:avLst/>
          </a:prstGeom>
          <a:noFill/>
          <a:ln w="15875">
            <a:noFill/>
            <a:miter lim="800000"/>
            <a:headEnd/>
            <a:tailEnd type="none" w="lg" len="lg"/>
          </a:ln>
        </p:spPr>
        <p:txBody>
          <a:bodyPr>
            <a:spAutoFit/>
          </a:bodyPr>
          <a:lstStyle/>
          <a:p>
            <a:pPr>
              <a:spcBef>
                <a:spcPct val="50000"/>
              </a:spcBef>
              <a:defRPr/>
            </a:pPr>
            <a:r>
              <a:rPr lang="en-US" b="1">
                <a:latin typeface="+mn-lt"/>
              </a:rPr>
              <a:t>success!</a:t>
            </a:r>
            <a:endParaRPr lang="en-US">
              <a:latin typeface="+mn-lt"/>
            </a:endParaRPr>
          </a:p>
        </p:txBody>
      </p:sp>
      <p:sp>
        <p:nvSpPr>
          <p:cNvPr id="31" name="Text Box 36"/>
          <p:cNvSpPr txBox="1">
            <a:spLocks noChangeArrowheads="1"/>
          </p:cNvSpPr>
          <p:nvPr/>
        </p:nvSpPr>
        <p:spPr bwMode="auto">
          <a:xfrm>
            <a:off x="5334000" y="4343400"/>
            <a:ext cx="1600200" cy="369888"/>
          </a:xfrm>
          <a:prstGeom prst="rect">
            <a:avLst/>
          </a:prstGeom>
          <a:noFill/>
          <a:ln w="15875">
            <a:noFill/>
            <a:miter lim="800000"/>
            <a:headEnd/>
            <a:tailEnd type="none" w="lg" len="lg"/>
          </a:ln>
        </p:spPr>
        <p:txBody>
          <a:bodyPr>
            <a:spAutoFit/>
          </a:bodyPr>
          <a:lstStyle/>
          <a:p>
            <a:pPr>
              <a:spcBef>
                <a:spcPct val="50000"/>
              </a:spcBef>
              <a:defRPr/>
            </a:pPr>
            <a:r>
              <a:rPr lang="en-US">
                <a:latin typeface="+mn-lt"/>
              </a:rPr>
              <a:t>dead end</a:t>
            </a:r>
          </a:p>
        </p:txBody>
      </p:sp>
      <p:sp>
        <p:nvSpPr>
          <p:cNvPr id="32" name="Line 37"/>
          <p:cNvSpPr>
            <a:spLocks noChangeShapeType="1"/>
          </p:cNvSpPr>
          <p:nvPr/>
        </p:nvSpPr>
        <p:spPr bwMode="auto">
          <a:xfrm flipH="1">
            <a:off x="4572000" y="4724400"/>
            <a:ext cx="838200" cy="304800"/>
          </a:xfrm>
          <a:prstGeom prst="line">
            <a:avLst/>
          </a:prstGeom>
          <a:noFill/>
          <a:ln w="15875">
            <a:solidFill>
              <a:schemeClr val="tx1"/>
            </a:solidFill>
            <a:round/>
            <a:headEnd/>
            <a:tailEnd type="triangle" w="lg" len="lg"/>
          </a:ln>
        </p:spPr>
        <p:txBody>
          <a:bodyPr wrap="none" anchor="ctr"/>
          <a:lstStyle/>
          <a:p>
            <a:pPr>
              <a:defRPr/>
            </a:pPr>
            <a:endParaRPr lang="en-US">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8" grpId="0"/>
      <p:bldP spid="11" grpId="0"/>
      <p:bldP spid="12" grpId="0"/>
      <p:bldP spid="16" grpId="0"/>
      <p:bldP spid="18" grpId="0"/>
      <p:bldP spid="21" grpId="0"/>
      <p:bldP spid="22" grpId="0"/>
      <p:bldP spid="27"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1"/>
          </p:nvPr>
        </p:nvSpPr>
        <p:spPr/>
        <p:txBody>
          <a:bodyPr/>
          <a:lstStyle/>
          <a:p>
            <a:fld id="{A0DB0E60-B01F-43A6-A046-1683D71F22A1}" type="slidenum">
              <a:rPr lang="ar-SA"/>
              <a:pPr/>
              <a:t>7</a:t>
            </a:fld>
            <a:endParaRPr lang="en-US"/>
          </a:p>
        </p:txBody>
      </p:sp>
      <p:sp>
        <p:nvSpPr>
          <p:cNvPr id="60418" name="Rectangle 2"/>
          <p:cNvSpPr>
            <a:spLocks noGrp="1" noChangeArrowheads="1"/>
          </p:cNvSpPr>
          <p:nvPr>
            <p:ph type="title"/>
          </p:nvPr>
        </p:nvSpPr>
        <p:spPr/>
        <p:txBody>
          <a:bodyPr/>
          <a:lstStyle/>
          <a:p>
            <a:r>
              <a:rPr lang="en-US"/>
              <a:t>Backtracking</a:t>
            </a:r>
          </a:p>
        </p:txBody>
      </p:sp>
      <p:sp>
        <p:nvSpPr>
          <p:cNvPr id="60419" name="Oval 3"/>
          <p:cNvSpPr>
            <a:spLocks noChangeArrowheads="1"/>
          </p:cNvSpPr>
          <p:nvPr/>
        </p:nvSpPr>
        <p:spPr bwMode="auto">
          <a:xfrm>
            <a:off x="1681163" y="1295400"/>
            <a:ext cx="152400" cy="152400"/>
          </a:xfrm>
          <a:prstGeom prst="ellipse">
            <a:avLst/>
          </a:prstGeom>
          <a:solidFill>
            <a:schemeClr val="accent1"/>
          </a:solidFill>
          <a:ln w="9525">
            <a:noFill/>
            <a:round/>
            <a:headEnd/>
            <a:tailEnd/>
          </a:ln>
          <a:effectLst/>
        </p:spPr>
        <p:txBody>
          <a:bodyPr wrap="none" anchor="ctr"/>
          <a:lstStyle/>
          <a:p>
            <a:endParaRPr lang="en-US"/>
          </a:p>
        </p:txBody>
      </p:sp>
      <p:sp>
        <p:nvSpPr>
          <p:cNvPr id="60420" name="Oval 4"/>
          <p:cNvSpPr>
            <a:spLocks noChangeArrowheads="1"/>
          </p:cNvSpPr>
          <p:nvPr/>
        </p:nvSpPr>
        <p:spPr bwMode="auto">
          <a:xfrm>
            <a:off x="1833563" y="20574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1" name="Oval 5"/>
          <p:cNvSpPr>
            <a:spLocks noChangeArrowheads="1"/>
          </p:cNvSpPr>
          <p:nvPr/>
        </p:nvSpPr>
        <p:spPr bwMode="auto">
          <a:xfrm>
            <a:off x="2519363" y="16764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2" name="Oval 6"/>
          <p:cNvSpPr>
            <a:spLocks noChangeArrowheads="1"/>
          </p:cNvSpPr>
          <p:nvPr/>
        </p:nvSpPr>
        <p:spPr bwMode="auto">
          <a:xfrm>
            <a:off x="3433763" y="18288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3" name="Oval 7"/>
          <p:cNvSpPr>
            <a:spLocks noChangeArrowheads="1"/>
          </p:cNvSpPr>
          <p:nvPr/>
        </p:nvSpPr>
        <p:spPr bwMode="auto">
          <a:xfrm>
            <a:off x="3205163" y="11430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4" name="Oval 8"/>
          <p:cNvSpPr>
            <a:spLocks noChangeArrowheads="1"/>
          </p:cNvSpPr>
          <p:nvPr/>
        </p:nvSpPr>
        <p:spPr bwMode="auto">
          <a:xfrm>
            <a:off x="2443163" y="11430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5" name="Oval 9"/>
          <p:cNvSpPr>
            <a:spLocks noChangeArrowheads="1"/>
          </p:cNvSpPr>
          <p:nvPr/>
        </p:nvSpPr>
        <p:spPr bwMode="auto">
          <a:xfrm>
            <a:off x="2595563" y="22098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6" name="Oval 10"/>
          <p:cNvSpPr>
            <a:spLocks noChangeArrowheads="1"/>
          </p:cNvSpPr>
          <p:nvPr/>
        </p:nvSpPr>
        <p:spPr bwMode="auto">
          <a:xfrm>
            <a:off x="4500563" y="8382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7" name="Oval 11"/>
          <p:cNvSpPr>
            <a:spLocks noChangeArrowheads="1"/>
          </p:cNvSpPr>
          <p:nvPr/>
        </p:nvSpPr>
        <p:spPr bwMode="auto">
          <a:xfrm>
            <a:off x="4729163" y="24384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8" name="Oval 12"/>
          <p:cNvSpPr>
            <a:spLocks noChangeArrowheads="1"/>
          </p:cNvSpPr>
          <p:nvPr/>
        </p:nvSpPr>
        <p:spPr bwMode="auto">
          <a:xfrm>
            <a:off x="4729163" y="12954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29" name="Oval 13"/>
          <p:cNvSpPr>
            <a:spLocks noChangeArrowheads="1"/>
          </p:cNvSpPr>
          <p:nvPr/>
        </p:nvSpPr>
        <p:spPr bwMode="auto">
          <a:xfrm>
            <a:off x="5110163" y="19050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30" name="Oval 14"/>
          <p:cNvSpPr>
            <a:spLocks noChangeArrowheads="1"/>
          </p:cNvSpPr>
          <p:nvPr/>
        </p:nvSpPr>
        <p:spPr bwMode="auto">
          <a:xfrm>
            <a:off x="4348163" y="2819400"/>
            <a:ext cx="152400" cy="152400"/>
          </a:xfrm>
          <a:prstGeom prst="ellipse">
            <a:avLst/>
          </a:prstGeom>
          <a:solidFill>
            <a:schemeClr val="tx1"/>
          </a:solidFill>
          <a:ln w="9525">
            <a:noFill/>
            <a:round/>
            <a:headEnd/>
            <a:tailEnd/>
          </a:ln>
          <a:effectLst/>
        </p:spPr>
        <p:txBody>
          <a:bodyPr wrap="none" anchor="ctr"/>
          <a:lstStyle/>
          <a:p>
            <a:endParaRPr lang="en-US"/>
          </a:p>
        </p:txBody>
      </p:sp>
      <p:sp>
        <p:nvSpPr>
          <p:cNvPr id="60431" name="Oval 15"/>
          <p:cNvSpPr>
            <a:spLocks noChangeArrowheads="1"/>
          </p:cNvSpPr>
          <p:nvPr/>
        </p:nvSpPr>
        <p:spPr bwMode="auto">
          <a:xfrm>
            <a:off x="3205163" y="25146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32" name="Oval 16"/>
          <p:cNvSpPr>
            <a:spLocks noChangeArrowheads="1"/>
          </p:cNvSpPr>
          <p:nvPr/>
        </p:nvSpPr>
        <p:spPr bwMode="auto">
          <a:xfrm>
            <a:off x="4119563" y="1905000"/>
            <a:ext cx="152400" cy="152400"/>
          </a:xfrm>
          <a:prstGeom prst="ellipse">
            <a:avLst/>
          </a:prstGeom>
          <a:solidFill>
            <a:schemeClr val="tx1"/>
          </a:solidFill>
          <a:ln w="9525">
            <a:noFill/>
            <a:round/>
            <a:headEnd/>
            <a:tailEnd/>
          </a:ln>
          <a:effectLst/>
        </p:spPr>
        <p:txBody>
          <a:bodyPr wrap="none" anchor="ctr"/>
          <a:lstStyle/>
          <a:p>
            <a:endParaRPr lang="en-US"/>
          </a:p>
        </p:txBody>
      </p:sp>
      <p:sp>
        <p:nvSpPr>
          <p:cNvPr id="60433" name="Text Box 17"/>
          <p:cNvSpPr txBox="1">
            <a:spLocks noChangeArrowheads="1"/>
          </p:cNvSpPr>
          <p:nvPr/>
        </p:nvSpPr>
        <p:spPr bwMode="auto">
          <a:xfrm>
            <a:off x="1360488" y="914400"/>
            <a:ext cx="719137" cy="396875"/>
          </a:xfrm>
          <a:prstGeom prst="rect">
            <a:avLst/>
          </a:prstGeom>
          <a:noFill/>
          <a:ln w="9525">
            <a:noFill/>
            <a:miter lim="800000"/>
            <a:headEnd/>
            <a:tailEnd/>
          </a:ln>
          <a:effectLst/>
        </p:spPr>
        <p:txBody>
          <a:bodyPr wrap="none">
            <a:spAutoFit/>
          </a:bodyPr>
          <a:lstStyle/>
          <a:p>
            <a:pPr eaLnBrk="1" hangingPunct="1">
              <a:spcBef>
                <a:spcPct val="20000"/>
              </a:spcBef>
              <a:buFont typeface="Marlett" pitchFamily="2" charset="2"/>
              <a:buNone/>
            </a:pPr>
            <a:r>
              <a:rPr lang="en-US" sz="2000">
                <a:solidFill>
                  <a:schemeClr val="tx1"/>
                </a:solidFill>
              </a:rPr>
              <a:t>Start</a:t>
            </a:r>
          </a:p>
        </p:txBody>
      </p:sp>
      <p:sp>
        <p:nvSpPr>
          <p:cNvPr id="60434" name="Oval 18"/>
          <p:cNvSpPr>
            <a:spLocks noChangeArrowheads="1"/>
          </p:cNvSpPr>
          <p:nvPr/>
        </p:nvSpPr>
        <p:spPr bwMode="auto">
          <a:xfrm>
            <a:off x="5872163" y="2971800"/>
            <a:ext cx="152400" cy="152400"/>
          </a:xfrm>
          <a:prstGeom prst="ellipse">
            <a:avLst/>
          </a:prstGeom>
          <a:solidFill>
            <a:schemeClr val="tx2"/>
          </a:solidFill>
          <a:ln w="9525">
            <a:noFill/>
            <a:round/>
            <a:headEnd/>
            <a:tailEnd/>
          </a:ln>
          <a:effectLst/>
        </p:spPr>
        <p:txBody>
          <a:bodyPr wrap="none" anchor="ctr"/>
          <a:lstStyle/>
          <a:p>
            <a:endParaRPr lang="en-US"/>
          </a:p>
        </p:txBody>
      </p:sp>
      <p:sp>
        <p:nvSpPr>
          <p:cNvPr id="60435" name="Oval 19"/>
          <p:cNvSpPr>
            <a:spLocks noChangeArrowheads="1"/>
          </p:cNvSpPr>
          <p:nvPr/>
        </p:nvSpPr>
        <p:spPr bwMode="auto">
          <a:xfrm>
            <a:off x="6862763" y="1600200"/>
            <a:ext cx="152400" cy="152400"/>
          </a:xfrm>
          <a:prstGeom prst="ellipse">
            <a:avLst/>
          </a:prstGeom>
          <a:solidFill>
            <a:srgbClr val="0000FF"/>
          </a:solidFill>
          <a:ln w="9525">
            <a:noFill/>
            <a:round/>
            <a:headEnd/>
            <a:tailEnd/>
          </a:ln>
          <a:effectLst/>
        </p:spPr>
        <p:txBody>
          <a:bodyPr wrap="none" anchor="ctr"/>
          <a:lstStyle/>
          <a:p>
            <a:endParaRPr lang="en-US"/>
          </a:p>
        </p:txBody>
      </p:sp>
      <p:sp>
        <p:nvSpPr>
          <p:cNvPr id="60436" name="Oval 20"/>
          <p:cNvSpPr>
            <a:spLocks noChangeArrowheads="1"/>
          </p:cNvSpPr>
          <p:nvPr/>
        </p:nvSpPr>
        <p:spPr bwMode="auto">
          <a:xfrm>
            <a:off x="5795963" y="21336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37" name="Oval 21"/>
          <p:cNvSpPr>
            <a:spLocks noChangeArrowheads="1"/>
          </p:cNvSpPr>
          <p:nvPr/>
        </p:nvSpPr>
        <p:spPr bwMode="auto">
          <a:xfrm>
            <a:off x="5567363" y="1371600"/>
            <a:ext cx="152400" cy="152400"/>
          </a:xfrm>
          <a:prstGeom prst="ellipse">
            <a:avLst/>
          </a:prstGeom>
          <a:solidFill>
            <a:schemeClr val="hlink"/>
          </a:solidFill>
          <a:ln w="9525">
            <a:noFill/>
            <a:round/>
            <a:headEnd/>
            <a:tailEnd/>
          </a:ln>
          <a:effectLst/>
        </p:spPr>
        <p:txBody>
          <a:bodyPr wrap="none" anchor="ctr"/>
          <a:lstStyle/>
          <a:p>
            <a:endParaRPr lang="en-US"/>
          </a:p>
        </p:txBody>
      </p:sp>
      <p:sp>
        <p:nvSpPr>
          <p:cNvPr id="60438" name="Text Box 22"/>
          <p:cNvSpPr txBox="1">
            <a:spLocks noChangeArrowheads="1"/>
          </p:cNvSpPr>
          <p:nvPr/>
        </p:nvSpPr>
        <p:spPr bwMode="auto">
          <a:xfrm>
            <a:off x="6334125" y="1219200"/>
            <a:ext cx="1214438" cy="396875"/>
          </a:xfrm>
          <a:prstGeom prst="rect">
            <a:avLst/>
          </a:prstGeom>
          <a:noFill/>
          <a:ln w="9525">
            <a:noFill/>
            <a:miter lim="800000"/>
            <a:headEnd/>
            <a:tailEnd/>
          </a:ln>
          <a:effectLst/>
        </p:spPr>
        <p:txBody>
          <a:bodyPr wrap="none">
            <a:spAutoFit/>
          </a:bodyPr>
          <a:lstStyle/>
          <a:p>
            <a:pPr eaLnBrk="1" hangingPunct="1">
              <a:spcBef>
                <a:spcPct val="20000"/>
              </a:spcBef>
              <a:buFont typeface="Marlett" pitchFamily="2" charset="2"/>
              <a:buNone/>
            </a:pPr>
            <a:r>
              <a:rPr lang="en-US" sz="2000">
                <a:solidFill>
                  <a:schemeClr val="tx1"/>
                </a:solidFill>
              </a:rPr>
              <a:t>Success!</a:t>
            </a:r>
          </a:p>
        </p:txBody>
      </p:sp>
      <p:sp>
        <p:nvSpPr>
          <p:cNvPr id="60439" name="Oval 23"/>
          <p:cNvSpPr>
            <a:spLocks noChangeArrowheads="1"/>
          </p:cNvSpPr>
          <p:nvPr/>
        </p:nvSpPr>
        <p:spPr bwMode="auto">
          <a:xfrm>
            <a:off x="6938963" y="2590800"/>
            <a:ext cx="152400" cy="152400"/>
          </a:xfrm>
          <a:prstGeom prst="ellipse">
            <a:avLst/>
          </a:prstGeom>
          <a:solidFill>
            <a:srgbClr val="0000FF"/>
          </a:solidFill>
          <a:ln w="9525">
            <a:noFill/>
            <a:round/>
            <a:headEnd/>
            <a:tailEnd/>
          </a:ln>
          <a:effectLst/>
        </p:spPr>
        <p:txBody>
          <a:bodyPr wrap="none" anchor="ctr"/>
          <a:lstStyle/>
          <a:p>
            <a:endParaRPr lang="en-US"/>
          </a:p>
        </p:txBody>
      </p:sp>
      <p:sp>
        <p:nvSpPr>
          <p:cNvPr id="60440" name="Text Box 24"/>
          <p:cNvSpPr txBox="1">
            <a:spLocks noChangeArrowheads="1"/>
          </p:cNvSpPr>
          <p:nvPr/>
        </p:nvSpPr>
        <p:spPr bwMode="auto">
          <a:xfrm>
            <a:off x="6481763" y="2133600"/>
            <a:ext cx="1214437" cy="396875"/>
          </a:xfrm>
          <a:prstGeom prst="rect">
            <a:avLst/>
          </a:prstGeom>
          <a:noFill/>
          <a:ln w="9525">
            <a:noFill/>
            <a:miter lim="800000"/>
            <a:headEnd/>
            <a:tailEnd/>
          </a:ln>
          <a:effectLst/>
        </p:spPr>
        <p:txBody>
          <a:bodyPr wrap="none">
            <a:spAutoFit/>
          </a:bodyPr>
          <a:lstStyle/>
          <a:p>
            <a:pPr eaLnBrk="1" hangingPunct="1">
              <a:spcBef>
                <a:spcPct val="20000"/>
              </a:spcBef>
              <a:buFont typeface="Marlett" pitchFamily="2" charset="2"/>
              <a:buNone/>
            </a:pPr>
            <a:r>
              <a:rPr lang="en-US" sz="2000">
                <a:solidFill>
                  <a:schemeClr val="tx1"/>
                </a:solidFill>
              </a:rPr>
              <a:t>Success!</a:t>
            </a:r>
          </a:p>
        </p:txBody>
      </p:sp>
      <p:sp>
        <p:nvSpPr>
          <p:cNvPr id="60441" name="Line 25"/>
          <p:cNvSpPr>
            <a:spLocks noChangeShapeType="1"/>
          </p:cNvSpPr>
          <p:nvPr/>
        </p:nvSpPr>
        <p:spPr bwMode="auto">
          <a:xfrm flipV="1">
            <a:off x="1833563" y="1219200"/>
            <a:ext cx="609600" cy="152400"/>
          </a:xfrm>
          <a:prstGeom prst="line">
            <a:avLst/>
          </a:prstGeom>
          <a:noFill/>
          <a:ln w="9525">
            <a:noFill/>
            <a:round/>
            <a:headEnd/>
            <a:tailEnd type="triangle" w="med" len="med"/>
          </a:ln>
          <a:effectLst/>
        </p:spPr>
        <p:txBody>
          <a:bodyPr/>
          <a:lstStyle/>
          <a:p>
            <a:endParaRPr lang="en-US"/>
          </a:p>
        </p:txBody>
      </p:sp>
      <p:sp>
        <p:nvSpPr>
          <p:cNvPr id="60442" name="Line 26"/>
          <p:cNvSpPr>
            <a:spLocks noChangeShapeType="1"/>
          </p:cNvSpPr>
          <p:nvPr/>
        </p:nvSpPr>
        <p:spPr bwMode="auto">
          <a:xfrm flipV="1">
            <a:off x="1835150" y="1217613"/>
            <a:ext cx="612775" cy="155575"/>
          </a:xfrm>
          <a:prstGeom prst="line">
            <a:avLst/>
          </a:prstGeom>
          <a:noFill/>
          <a:ln w="9525">
            <a:solidFill>
              <a:schemeClr val="tx1"/>
            </a:solidFill>
            <a:round/>
            <a:headEnd/>
            <a:tailEnd type="triangle" w="med" len="med"/>
          </a:ln>
          <a:effectLst/>
        </p:spPr>
        <p:txBody>
          <a:bodyPr/>
          <a:lstStyle/>
          <a:p>
            <a:endParaRPr lang="en-US"/>
          </a:p>
        </p:txBody>
      </p:sp>
      <p:sp>
        <p:nvSpPr>
          <p:cNvPr id="60443" name="Line 27"/>
          <p:cNvSpPr>
            <a:spLocks noChangeShapeType="1"/>
          </p:cNvSpPr>
          <p:nvPr/>
        </p:nvSpPr>
        <p:spPr bwMode="auto">
          <a:xfrm>
            <a:off x="1833563" y="14478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60444" name="Line 28"/>
          <p:cNvSpPr>
            <a:spLocks noChangeShapeType="1"/>
          </p:cNvSpPr>
          <p:nvPr/>
        </p:nvSpPr>
        <p:spPr bwMode="auto">
          <a:xfrm>
            <a:off x="1757363" y="1447800"/>
            <a:ext cx="76200" cy="609600"/>
          </a:xfrm>
          <a:prstGeom prst="line">
            <a:avLst/>
          </a:prstGeom>
          <a:noFill/>
          <a:ln w="9525">
            <a:solidFill>
              <a:schemeClr val="tx1"/>
            </a:solidFill>
            <a:round/>
            <a:headEnd/>
            <a:tailEnd type="triangle" w="med" len="med"/>
          </a:ln>
          <a:effectLst/>
        </p:spPr>
        <p:txBody>
          <a:bodyPr/>
          <a:lstStyle/>
          <a:p>
            <a:endParaRPr lang="en-US"/>
          </a:p>
        </p:txBody>
      </p:sp>
      <p:sp>
        <p:nvSpPr>
          <p:cNvPr id="60445" name="Line 29"/>
          <p:cNvSpPr>
            <a:spLocks noChangeShapeType="1"/>
          </p:cNvSpPr>
          <p:nvPr/>
        </p:nvSpPr>
        <p:spPr bwMode="auto">
          <a:xfrm flipV="1">
            <a:off x="2595563" y="1219200"/>
            <a:ext cx="609600" cy="0"/>
          </a:xfrm>
          <a:prstGeom prst="line">
            <a:avLst/>
          </a:prstGeom>
          <a:noFill/>
          <a:ln w="9525">
            <a:solidFill>
              <a:schemeClr val="tx1"/>
            </a:solidFill>
            <a:round/>
            <a:headEnd/>
            <a:tailEnd type="triangle" w="med" len="med"/>
          </a:ln>
          <a:effectLst/>
        </p:spPr>
        <p:txBody>
          <a:bodyPr/>
          <a:lstStyle/>
          <a:p>
            <a:endParaRPr lang="en-US"/>
          </a:p>
        </p:txBody>
      </p:sp>
      <p:sp>
        <p:nvSpPr>
          <p:cNvPr id="60446" name="Line 30"/>
          <p:cNvSpPr>
            <a:spLocks noChangeShapeType="1"/>
          </p:cNvSpPr>
          <p:nvPr/>
        </p:nvSpPr>
        <p:spPr bwMode="auto">
          <a:xfrm>
            <a:off x="2595563" y="1295400"/>
            <a:ext cx="838200" cy="533400"/>
          </a:xfrm>
          <a:prstGeom prst="line">
            <a:avLst/>
          </a:prstGeom>
          <a:noFill/>
          <a:ln w="9525">
            <a:solidFill>
              <a:schemeClr val="tx1"/>
            </a:solidFill>
            <a:round/>
            <a:headEnd/>
            <a:tailEnd type="triangle" w="med" len="med"/>
          </a:ln>
          <a:effectLst/>
        </p:spPr>
        <p:txBody>
          <a:bodyPr/>
          <a:lstStyle/>
          <a:p>
            <a:endParaRPr lang="en-US"/>
          </a:p>
        </p:txBody>
      </p:sp>
      <p:sp>
        <p:nvSpPr>
          <p:cNvPr id="60447" name="Line 31"/>
          <p:cNvSpPr>
            <a:spLocks noChangeShapeType="1"/>
          </p:cNvSpPr>
          <p:nvPr/>
        </p:nvSpPr>
        <p:spPr bwMode="auto">
          <a:xfrm>
            <a:off x="2595563" y="1828800"/>
            <a:ext cx="0" cy="381000"/>
          </a:xfrm>
          <a:prstGeom prst="line">
            <a:avLst/>
          </a:prstGeom>
          <a:noFill/>
          <a:ln w="9525">
            <a:solidFill>
              <a:schemeClr val="tx1"/>
            </a:solidFill>
            <a:round/>
            <a:headEnd/>
            <a:tailEnd type="triangle" w="med" len="med"/>
          </a:ln>
          <a:effectLst/>
        </p:spPr>
        <p:txBody>
          <a:bodyPr/>
          <a:lstStyle/>
          <a:p>
            <a:endParaRPr lang="en-US"/>
          </a:p>
        </p:txBody>
      </p:sp>
      <p:sp>
        <p:nvSpPr>
          <p:cNvPr id="60448" name="Line 32"/>
          <p:cNvSpPr>
            <a:spLocks noChangeShapeType="1"/>
          </p:cNvSpPr>
          <p:nvPr/>
        </p:nvSpPr>
        <p:spPr bwMode="auto">
          <a:xfrm>
            <a:off x="2595563" y="1828800"/>
            <a:ext cx="609600" cy="685800"/>
          </a:xfrm>
          <a:prstGeom prst="line">
            <a:avLst/>
          </a:prstGeom>
          <a:noFill/>
          <a:ln w="9525">
            <a:solidFill>
              <a:schemeClr val="tx1"/>
            </a:solidFill>
            <a:round/>
            <a:headEnd/>
            <a:tailEnd type="triangle" w="med" len="med"/>
          </a:ln>
          <a:effectLst/>
        </p:spPr>
        <p:txBody>
          <a:bodyPr/>
          <a:lstStyle/>
          <a:p>
            <a:endParaRPr lang="en-US"/>
          </a:p>
        </p:txBody>
      </p:sp>
      <p:sp>
        <p:nvSpPr>
          <p:cNvPr id="60449" name="Line 33"/>
          <p:cNvSpPr>
            <a:spLocks noChangeShapeType="1"/>
          </p:cNvSpPr>
          <p:nvPr/>
        </p:nvSpPr>
        <p:spPr bwMode="auto">
          <a:xfrm>
            <a:off x="3586163" y="1981200"/>
            <a:ext cx="1066800" cy="533400"/>
          </a:xfrm>
          <a:prstGeom prst="line">
            <a:avLst/>
          </a:prstGeom>
          <a:noFill/>
          <a:ln w="9525">
            <a:solidFill>
              <a:schemeClr val="tx1"/>
            </a:solidFill>
            <a:round/>
            <a:headEnd/>
            <a:tailEnd type="triangle" w="med" len="med"/>
          </a:ln>
          <a:effectLst/>
        </p:spPr>
        <p:txBody>
          <a:bodyPr/>
          <a:lstStyle/>
          <a:p>
            <a:endParaRPr lang="en-US"/>
          </a:p>
        </p:txBody>
      </p:sp>
      <p:sp>
        <p:nvSpPr>
          <p:cNvPr id="60450" name="Line 34"/>
          <p:cNvSpPr>
            <a:spLocks noChangeShapeType="1"/>
          </p:cNvSpPr>
          <p:nvPr/>
        </p:nvSpPr>
        <p:spPr bwMode="auto">
          <a:xfrm>
            <a:off x="3586163" y="1981200"/>
            <a:ext cx="762000" cy="838200"/>
          </a:xfrm>
          <a:prstGeom prst="line">
            <a:avLst/>
          </a:prstGeom>
          <a:noFill/>
          <a:ln w="9525">
            <a:solidFill>
              <a:schemeClr val="tx1"/>
            </a:solidFill>
            <a:round/>
            <a:headEnd/>
            <a:tailEnd type="triangle" w="med" len="med"/>
          </a:ln>
          <a:effectLst/>
        </p:spPr>
        <p:txBody>
          <a:bodyPr/>
          <a:lstStyle/>
          <a:p>
            <a:endParaRPr lang="en-US"/>
          </a:p>
        </p:txBody>
      </p:sp>
      <p:sp>
        <p:nvSpPr>
          <p:cNvPr id="60451" name="Line 35"/>
          <p:cNvSpPr>
            <a:spLocks noChangeShapeType="1"/>
          </p:cNvSpPr>
          <p:nvPr/>
        </p:nvSpPr>
        <p:spPr bwMode="auto">
          <a:xfrm>
            <a:off x="4876800" y="2514600"/>
            <a:ext cx="990600" cy="457200"/>
          </a:xfrm>
          <a:prstGeom prst="line">
            <a:avLst/>
          </a:prstGeom>
          <a:noFill/>
          <a:ln w="9525">
            <a:solidFill>
              <a:schemeClr val="tx1"/>
            </a:solidFill>
            <a:round/>
            <a:headEnd/>
            <a:tailEnd type="triangle" w="med" len="med"/>
          </a:ln>
          <a:effectLst/>
        </p:spPr>
        <p:txBody>
          <a:bodyPr/>
          <a:lstStyle/>
          <a:p>
            <a:endParaRPr lang="en-US"/>
          </a:p>
        </p:txBody>
      </p:sp>
      <p:sp>
        <p:nvSpPr>
          <p:cNvPr id="60452" name="Text Box 36"/>
          <p:cNvSpPr txBox="1">
            <a:spLocks noChangeArrowheads="1"/>
          </p:cNvSpPr>
          <p:nvPr/>
        </p:nvSpPr>
        <p:spPr bwMode="auto">
          <a:xfrm>
            <a:off x="5486400" y="3200400"/>
            <a:ext cx="962025" cy="396875"/>
          </a:xfrm>
          <a:prstGeom prst="rect">
            <a:avLst/>
          </a:prstGeom>
          <a:noFill/>
          <a:ln w="9525">
            <a:noFill/>
            <a:miter lim="800000"/>
            <a:headEnd/>
            <a:tailEnd/>
          </a:ln>
          <a:effectLst/>
        </p:spPr>
        <p:txBody>
          <a:bodyPr wrap="none">
            <a:spAutoFit/>
          </a:bodyPr>
          <a:lstStyle/>
          <a:p>
            <a:pPr eaLnBrk="1" hangingPunct="1">
              <a:spcBef>
                <a:spcPct val="20000"/>
              </a:spcBef>
              <a:buFont typeface="Marlett" pitchFamily="2" charset="2"/>
              <a:buNone/>
            </a:pPr>
            <a:r>
              <a:rPr lang="en-US" sz="2000">
                <a:solidFill>
                  <a:schemeClr val="tx1"/>
                </a:solidFill>
              </a:rPr>
              <a:t>Failure</a:t>
            </a:r>
          </a:p>
        </p:txBody>
      </p:sp>
      <p:sp>
        <p:nvSpPr>
          <p:cNvPr id="60453" name="Text Box 37"/>
          <p:cNvSpPr txBox="1">
            <a:spLocks noChangeArrowheads="1"/>
          </p:cNvSpPr>
          <p:nvPr/>
        </p:nvSpPr>
        <p:spPr bwMode="auto">
          <a:xfrm>
            <a:off x="901700" y="3530600"/>
            <a:ext cx="7404100" cy="2794000"/>
          </a:xfrm>
          <a:prstGeom prst="rect">
            <a:avLst/>
          </a:prstGeom>
          <a:noFill/>
          <a:ln w="9525">
            <a:noFill/>
            <a:miter lim="800000"/>
            <a:headEnd/>
            <a:tailEnd/>
          </a:ln>
          <a:effectLst/>
        </p:spPr>
        <p:txBody>
          <a:bodyPr wrap="none">
            <a:spAutoFit/>
          </a:bodyPr>
          <a:lstStyle/>
          <a:p>
            <a:pPr eaLnBrk="1" hangingPunct="1">
              <a:spcBef>
                <a:spcPct val="20000"/>
              </a:spcBef>
              <a:buFont typeface="Marlett" pitchFamily="2" charset="2"/>
              <a:buNone/>
            </a:pPr>
            <a:r>
              <a:rPr lang="en-US" sz="2400">
                <a:solidFill>
                  <a:schemeClr val="tx1"/>
                </a:solidFill>
              </a:rPr>
              <a:t>Problem space consists of states (nodes) and actions</a:t>
            </a:r>
            <a:br>
              <a:rPr lang="en-US" sz="2400">
                <a:solidFill>
                  <a:schemeClr val="tx1"/>
                </a:solidFill>
              </a:rPr>
            </a:br>
            <a:r>
              <a:rPr lang="en-US" sz="2400">
                <a:solidFill>
                  <a:schemeClr val="tx1"/>
                </a:solidFill>
              </a:rPr>
              <a:t>(paths that lead to new states). When in a node can</a:t>
            </a:r>
            <a:br>
              <a:rPr lang="en-US" sz="2400">
                <a:solidFill>
                  <a:schemeClr val="tx1"/>
                </a:solidFill>
              </a:rPr>
            </a:br>
            <a:r>
              <a:rPr lang="en-US" sz="2400">
                <a:solidFill>
                  <a:schemeClr val="tx1"/>
                </a:solidFill>
              </a:rPr>
              <a:t>can only see paths to connected nodes</a:t>
            </a:r>
          </a:p>
          <a:p>
            <a:pPr eaLnBrk="1" hangingPunct="1">
              <a:spcBef>
                <a:spcPct val="20000"/>
              </a:spcBef>
              <a:buFont typeface="Marlett" pitchFamily="2" charset="2"/>
              <a:buNone/>
            </a:pPr>
            <a:endParaRPr lang="en-US" sz="2400">
              <a:solidFill>
                <a:schemeClr val="tx1"/>
              </a:solidFill>
            </a:endParaRPr>
          </a:p>
          <a:p>
            <a:pPr eaLnBrk="1" hangingPunct="1">
              <a:spcBef>
                <a:spcPct val="20000"/>
              </a:spcBef>
              <a:buFont typeface="Marlett" pitchFamily="2" charset="2"/>
              <a:buNone/>
            </a:pPr>
            <a:r>
              <a:rPr lang="en-US" sz="2400">
                <a:solidFill>
                  <a:schemeClr val="tx1"/>
                </a:solidFill>
              </a:rPr>
              <a:t>If a node only leads to failure go back to its "parent"</a:t>
            </a:r>
            <a:br>
              <a:rPr lang="en-US" sz="2400">
                <a:solidFill>
                  <a:schemeClr val="tx1"/>
                </a:solidFill>
              </a:rPr>
            </a:br>
            <a:r>
              <a:rPr lang="en-US" sz="2400">
                <a:solidFill>
                  <a:schemeClr val="tx1"/>
                </a:solidFill>
              </a:rPr>
              <a:t>node. Try other alternatives. If these all lead to failure</a:t>
            </a:r>
            <a:br>
              <a:rPr lang="en-US" sz="2400">
                <a:solidFill>
                  <a:schemeClr val="tx1"/>
                </a:solidFill>
              </a:rPr>
            </a:br>
            <a:r>
              <a:rPr lang="en-US" sz="2400">
                <a:solidFill>
                  <a:schemeClr val="tx1"/>
                </a:solidFill>
              </a:rPr>
              <a:t>then more backtracking may be necessary.</a:t>
            </a:r>
          </a:p>
        </p:txBody>
      </p:sp>
      <p:sp>
        <p:nvSpPr>
          <p:cNvPr id="60454" name="Line 38"/>
          <p:cNvSpPr>
            <a:spLocks noChangeShapeType="1"/>
          </p:cNvSpPr>
          <p:nvPr/>
        </p:nvSpPr>
        <p:spPr bwMode="auto">
          <a:xfrm>
            <a:off x="3581400" y="1905000"/>
            <a:ext cx="533400" cy="76200"/>
          </a:xfrm>
          <a:prstGeom prst="line">
            <a:avLst/>
          </a:prstGeom>
          <a:noFill/>
          <a:ln w="9525">
            <a:solidFill>
              <a:schemeClr val="tx1"/>
            </a:solidFill>
            <a:round/>
            <a:headEnd/>
            <a:tailEnd type="triangle" w="med" len="med"/>
          </a:ln>
          <a:effectLst/>
        </p:spPr>
        <p:txBody>
          <a:bodyPr/>
          <a:lstStyle/>
          <a:p>
            <a:endParaRPr lang="en-US"/>
          </a:p>
        </p:txBody>
      </p:sp>
      <p:sp>
        <p:nvSpPr>
          <p:cNvPr id="60455" name="Line 39"/>
          <p:cNvSpPr>
            <a:spLocks noChangeShapeType="1"/>
          </p:cNvSpPr>
          <p:nvPr/>
        </p:nvSpPr>
        <p:spPr bwMode="auto">
          <a:xfrm flipV="1">
            <a:off x="3352800" y="914400"/>
            <a:ext cx="1219200" cy="304800"/>
          </a:xfrm>
          <a:prstGeom prst="line">
            <a:avLst/>
          </a:prstGeom>
          <a:noFill/>
          <a:ln w="9525">
            <a:solidFill>
              <a:schemeClr val="tx1"/>
            </a:solidFill>
            <a:round/>
            <a:headEnd/>
            <a:tailEnd type="triangle" w="med" len="med"/>
          </a:ln>
          <a:effectLst/>
        </p:spPr>
        <p:txBody>
          <a:bodyPr/>
          <a:lstStyle/>
          <a:p>
            <a:endParaRPr lang="en-US"/>
          </a:p>
        </p:txBody>
      </p:sp>
      <p:sp>
        <p:nvSpPr>
          <p:cNvPr id="60456" name="Line 40"/>
          <p:cNvSpPr>
            <a:spLocks noChangeShapeType="1"/>
          </p:cNvSpPr>
          <p:nvPr/>
        </p:nvSpPr>
        <p:spPr bwMode="auto">
          <a:xfrm>
            <a:off x="4572000" y="9906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60457" name="Line 41"/>
          <p:cNvSpPr>
            <a:spLocks noChangeShapeType="1"/>
          </p:cNvSpPr>
          <p:nvPr/>
        </p:nvSpPr>
        <p:spPr bwMode="auto">
          <a:xfrm>
            <a:off x="4572000" y="914400"/>
            <a:ext cx="990600" cy="457200"/>
          </a:xfrm>
          <a:prstGeom prst="line">
            <a:avLst/>
          </a:prstGeom>
          <a:noFill/>
          <a:ln w="9525">
            <a:solidFill>
              <a:schemeClr val="tx1"/>
            </a:solidFill>
            <a:round/>
            <a:headEnd/>
            <a:tailEnd type="triangle" w="med" len="med"/>
          </a:ln>
          <a:effectLst/>
        </p:spPr>
        <p:txBody>
          <a:bodyPr/>
          <a:lstStyle/>
          <a:p>
            <a:endParaRPr lang="en-US"/>
          </a:p>
        </p:txBody>
      </p:sp>
      <p:sp>
        <p:nvSpPr>
          <p:cNvPr id="60458" name="Line 42"/>
          <p:cNvSpPr>
            <a:spLocks noChangeShapeType="1"/>
          </p:cNvSpPr>
          <p:nvPr/>
        </p:nvSpPr>
        <p:spPr bwMode="auto">
          <a:xfrm>
            <a:off x="5715000" y="1447800"/>
            <a:ext cx="11430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0C352D-68C5-41B8-BAF2-E6E9D0A8FAFC}" type="slidenum">
              <a:rPr lang="ar-SA"/>
              <a:pPr/>
              <a:t>8</a:t>
            </a:fld>
            <a:endParaRPr lang="en-US"/>
          </a:p>
        </p:txBody>
      </p:sp>
      <p:sp>
        <p:nvSpPr>
          <p:cNvPr id="86018" name="Rectangle 2"/>
          <p:cNvSpPr>
            <a:spLocks noGrp="1" noChangeArrowheads="1"/>
          </p:cNvSpPr>
          <p:nvPr>
            <p:ph type="title"/>
          </p:nvPr>
        </p:nvSpPr>
        <p:spPr/>
        <p:txBody>
          <a:bodyPr/>
          <a:lstStyle/>
          <a:p>
            <a:r>
              <a:rPr lang="en-US"/>
              <a:t>Backtracking</a:t>
            </a:r>
          </a:p>
        </p:txBody>
      </p:sp>
      <p:sp>
        <p:nvSpPr>
          <p:cNvPr id="86019" name="Rectangle 3"/>
          <p:cNvSpPr>
            <a:spLocks noGrp="1" noChangeArrowheads="1"/>
          </p:cNvSpPr>
          <p:nvPr>
            <p:ph type="body" idx="1"/>
          </p:nvPr>
        </p:nvSpPr>
        <p:spPr/>
        <p:txBody>
          <a:bodyPr/>
          <a:lstStyle/>
          <a:p>
            <a:r>
              <a:rPr lang="en-US" sz="1800"/>
              <a:t>Construct the </a:t>
            </a:r>
            <a:r>
              <a:rPr lang="en-US" sz="1800">
                <a:solidFill>
                  <a:schemeClr val="folHlink"/>
                </a:solidFill>
              </a:rPr>
              <a:t>state space tree</a:t>
            </a:r>
            <a:r>
              <a:rPr lang="en-US" sz="1800"/>
              <a:t>:</a:t>
            </a:r>
          </a:p>
          <a:p>
            <a:pPr lvl="1"/>
            <a:r>
              <a:rPr lang="en-US" sz="1800"/>
              <a:t>Root represents an initial state</a:t>
            </a:r>
          </a:p>
          <a:p>
            <a:pPr lvl="1"/>
            <a:r>
              <a:rPr lang="en-US" sz="1800"/>
              <a:t>Nodes reflect specific choices made for a solution’s components.</a:t>
            </a:r>
          </a:p>
          <a:p>
            <a:pPr lvl="2"/>
            <a:r>
              <a:rPr lang="en-US" sz="1600"/>
              <a:t>Promising and nonpromising nodes</a:t>
            </a:r>
          </a:p>
          <a:p>
            <a:pPr lvl="2"/>
            <a:r>
              <a:rPr lang="en-US" sz="1600"/>
              <a:t>leaves</a:t>
            </a:r>
          </a:p>
          <a:p>
            <a:pPr lvl="1">
              <a:buFont typeface="Monotype Sorts" pitchFamily="2" charset="2"/>
              <a:buNone/>
            </a:pPr>
            <a:endParaRPr lang="en-US" sz="1800"/>
          </a:p>
          <a:p>
            <a:r>
              <a:rPr lang="en-US" sz="1800"/>
              <a:t>Explore the state space tree using </a:t>
            </a:r>
            <a:r>
              <a:rPr lang="en-US" sz="1800" u="sng"/>
              <a:t>depth-first search</a:t>
            </a:r>
          </a:p>
          <a:p>
            <a:endParaRPr lang="en-US" sz="1800" u="sng"/>
          </a:p>
          <a:p>
            <a:r>
              <a:rPr lang="en-US" sz="1800"/>
              <a:t>“Prune” non-promising nodes</a:t>
            </a:r>
          </a:p>
          <a:p>
            <a:pPr lvl="1"/>
            <a:r>
              <a:rPr lang="en-US" sz="1800"/>
              <a:t>dfs stops exploring subtree rooted at nodes leading to no solutions and...</a:t>
            </a:r>
          </a:p>
          <a:p>
            <a:pPr lvl="1"/>
            <a:r>
              <a:rPr lang="en-US" sz="1800"/>
              <a:t>“backtracks” to its parent node</a:t>
            </a:r>
          </a:p>
          <a:p>
            <a:pPr lvl="1"/>
            <a:endParaRPr lang="en-US" sz="1800"/>
          </a:p>
          <a:p>
            <a:pPr lvl="1"/>
            <a:endParaRPr lang="en-US"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5A016F35-F6A0-493E-93A8-0A1416E7C61B}" type="slidenum">
              <a:rPr lang="ar-SA"/>
              <a:pPr/>
              <a:t>9</a:t>
            </a:fld>
            <a:endParaRPr lang="en-US"/>
          </a:p>
        </p:txBody>
      </p:sp>
      <p:sp>
        <p:nvSpPr>
          <p:cNvPr id="87042" name="Rectangle 2"/>
          <p:cNvSpPr>
            <a:spLocks noGrp="1" noChangeArrowheads="1"/>
          </p:cNvSpPr>
          <p:nvPr>
            <p:ph type="title"/>
          </p:nvPr>
        </p:nvSpPr>
        <p:spPr/>
        <p:txBody>
          <a:bodyPr/>
          <a:lstStyle/>
          <a:p>
            <a:r>
              <a:rPr lang="en-US" sz="2100"/>
              <a:t>Example:  The </a:t>
            </a:r>
            <a:r>
              <a:rPr lang="en-US" sz="2100" i="1"/>
              <a:t>n</a:t>
            </a:r>
            <a:r>
              <a:rPr lang="en-US" sz="2100"/>
              <a:t>-Queen problem</a:t>
            </a:r>
          </a:p>
        </p:txBody>
      </p:sp>
      <p:sp>
        <p:nvSpPr>
          <p:cNvPr id="87043" name="Rectangle 3"/>
          <p:cNvSpPr>
            <a:spLocks noGrp="1" noChangeArrowheads="1"/>
          </p:cNvSpPr>
          <p:nvPr>
            <p:ph type="body" sz="half" idx="1"/>
          </p:nvPr>
        </p:nvSpPr>
        <p:spPr>
          <a:xfrm>
            <a:off x="563563" y="1758950"/>
            <a:ext cx="8016875" cy="4440238"/>
          </a:xfrm>
        </p:spPr>
        <p:txBody>
          <a:bodyPr/>
          <a:lstStyle/>
          <a:p>
            <a:r>
              <a:rPr lang="en-US" sz="2800"/>
              <a:t>Place </a:t>
            </a:r>
            <a:r>
              <a:rPr lang="en-US" sz="2800" i="1"/>
              <a:t>n </a:t>
            </a:r>
            <a:r>
              <a:rPr lang="en-US" sz="2800"/>
              <a:t>queens on an </a:t>
            </a:r>
            <a:r>
              <a:rPr lang="en-US" sz="2800" i="1"/>
              <a:t>n</a:t>
            </a:r>
            <a:r>
              <a:rPr lang="en-US" sz="2800"/>
              <a:t> by </a:t>
            </a:r>
            <a:r>
              <a:rPr lang="en-US" sz="2800" i="1"/>
              <a:t>n</a:t>
            </a:r>
            <a:r>
              <a:rPr lang="en-US" sz="2800"/>
              <a:t> chess board so that no two of them are on the same row, column, or diagonal</a:t>
            </a:r>
          </a:p>
          <a:p>
            <a:pPr>
              <a:buFont typeface="Monotype Sorts" pitchFamily="2" charset="2"/>
              <a:buNone/>
            </a:pPr>
            <a:endParaRPr lang="en-US"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1506</Words>
  <Application>Microsoft Office PowerPoint</Application>
  <PresentationFormat>On-screen Show (4:3)</PresentationFormat>
  <Paragraphs>493</Paragraphs>
  <Slides>40</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Backtracking</vt:lpstr>
      <vt:lpstr>General Concepts</vt:lpstr>
      <vt:lpstr>A short list of categories</vt:lpstr>
      <vt:lpstr>Backtracking</vt:lpstr>
      <vt:lpstr>Backtracking Algorithm</vt:lpstr>
      <vt:lpstr>Slide 6</vt:lpstr>
      <vt:lpstr>Backtracking</vt:lpstr>
      <vt:lpstr>Backtracking</vt:lpstr>
      <vt:lpstr>Example:  The n-Queen problem</vt:lpstr>
      <vt:lpstr>State Space Tree of the Four-queens Problem</vt:lpstr>
      <vt:lpstr>Slide 11</vt:lpstr>
      <vt:lpstr>Slide 12</vt:lpstr>
      <vt:lpstr>The backtracking algorithm</vt:lpstr>
      <vt:lpstr>Sum of subsets</vt:lpstr>
      <vt:lpstr>Sum of subsets</vt:lpstr>
      <vt:lpstr>Sum of subset  Problem:  State SpaceTree for 3 items  w1 = 2,   w2 = 4,  w3 = 6 and  S = 6</vt:lpstr>
      <vt:lpstr>A Depth First Search solution</vt:lpstr>
      <vt:lpstr>A DFS solution</vt:lpstr>
      <vt:lpstr>Backtracking</vt:lpstr>
      <vt:lpstr>Backtracking</vt:lpstr>
      <vt:lpstr>Backtracking algorithm</vt:lpstr>
      <vt:lpstr>Checknode</vt:lpstr>
      <vt:lpstr>Sum of subsets – when is a node “promising”?</vt:lpstr>
      <vt:lpstr>A Pruned State Space Tree w1 = 3, w2 = 4, w3 = 5, w4 = 6;  S = 13</vt:lpstr>
      <vt:lpstr>Slide 25</vt:lpstr>
      <vt:lpstr>Rat in a Maze Problem</vt:lpstr>
      <vt:lpstr>Maze cont.</vt:lpstr>
      <vt:lpstr>Slide 28</vt:lpstr>
      <vt:lpstr>Slide 29</vt:lpstr>
      <vt:lpstr>Slide 30</vt:lpstr>
      <vt:lpstr>Slide 31</vt:lpstr>
      <vt:lpstr>Slide 32</vt:lpstr>
      <vt:lpstr>Hamiltonian Circuits Problem</vt:lpstr>
      <vt:lpstr>Sample Problem</vt:lpstr>
      <vt:lpstr>Slide 35</vt:lpstr>
      <vt:lpstr>Slide 36</vt:lpstr>
      <vt:lpstr>Slide 37</vt:lpstr>
      <vt:lpstr>Slide 38</vt:lpstr>
      <vt:lpstr>Slide 39</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ankita</dc:creator>
  <cp:lastModifiedBy>ankita.wadhwa</cp:lastModifiedBy>
  <cp:revision>18</cp:revision>
  <dcterms:created xsi:type="dcterms:W3CDTF">2006-08-16T00:00:00Z</dcterms:created>
  <dcterms:modified xsi:type="dcterms:W3CDTF">2018-03-14T05:51:31Z</dcterms:modified>
</cp:coreProperties>
</file>