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0" r:id="rId2"/>
    <p:sldId id="271" r:id="rId3"/>
    <p:sldId id="272" r:id="rId4"/>
    <p:sldId id="273" r:id="rId5"/>
    <p:sldId id="276" r:id="rId6"/>
    <p:sldId id="277" r:id="rId7"/>
    <p:sldId id="278" r:id="rId8"/>
    <p:sldId id="279" r:id="rId9"/>
    <p:sldId id="260" r:id="rId10"/>
    <p:sldId id="280" r:id="rId11"/>
    <p:sldId id="259" r:id="rId12"/>
    <p:sldId id="283" r:id="rId13"/>
    <p:sldId id="284" r:id="rId14"/>
    <p:sldId id="285" r:id="rId15"/>
    <p:sldId id="286" r:id="rId16"/>
    <p:sldId id="287" r:id="rId17"/>
    <p:sldId id="288" r:id="rId18"/>
    <p:sldId id="261" r:id="rId19"/>
    <p:sldId id="262" r:id="rId20"/>
    <p:sldId id="263" r:id="rId21"/>
    <p:sldId id="264" r:id="rId22"/>
    <p:sldId id="265" r:id="rId23"/>
    <p:sldId id="266" r:id="rId24"/>
    <p:sldId id="267" r:id="rId25"/>
    <p:sldId id="268" r:id="rId26"/>
    <p:sldId id="269" r:id="rId27"/>
    <p:sldId id="281" r:id="rId28"/>
    <p:sldId id="282"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A90295-B7A8-40FB-91AE-B7EBAD917361}" type="datetimeFigureOut">
              <a:rPr lang="en-US" smtClean="0"/>
              <a:pPr/>
              <a:t>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A112C7-4F12-4342-AC32-5242C5A142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tr-TR" sz="3200" b="0" i="0" u="none" strike="noStrike" kern="1200" cap="none" spc="0" normalizeH="0" baseline="0" noProof="0" smtClean="0">
                <a:ln>
                  <a:noFill/>
                </a:ln>
                <a:solidFill>
                  <a:schemeClr val="tx1"/>
                </a:solidFill>
                <a:effectLst/>
                <a:uLnTx/>
                <a:uFillTx/>
                <a:latin typeface="Times New Roman" pitchFamily="18" charset="0"/>
                <a:ea typeface="+mn-ea"/>
                <a:cs typeface="+mn-cs"/>
              </a:rPr>
              <a:t>A binomial heap is a collection of binomial trees.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tr-TR" sz="3200" b="0" i="0" u="none" strike="noStrike" kern="1200" cap="none" spc="0" normalizeH="0" baseline="0" noProof="0" smtClean="0">
                <a:ln>
                  <a:noFill/>
                </a:ln>
                <a:solidFill>
                  <a:schemeClr val="tx1"/>
                </a:solidFill>
                <a:effectLst/>
                <a:uLnTx/>
                <a:uFillTx/>
                <a:latin typeface="Times New Roman" pitchFamily="18" charset="0"/>
                <a:ea typeface="+mn-ea"/>
                <a:cs typeface="+mn-cs"/>
              </a:rPr>
              <a:t>The binomial tree </a:t>
            </a:r>
            <a:r>
              <a:rPr kumimoji="0" lang="tr-TR" sz="3200" b="0" i="1" u="none" strike="noStrike" kern="1200" cap="none" spc="0" normalizeH="0" baseline="0" noProof="0" smtClean="0">
                <a:ln>
                  <a:noFill/>
                </a:ln>
                <a:solidFill>
                  <a:schemeClr val="tx1"/>
                </a:solidFill>
                <a:effectLst/>
                <a:uLnTx/>
                <a:uFillTx/>
                <a:latin typeface="Times New Roman" pitchFamily="18" charset="0"/>
                <a:ea typeface="+mn-ea"/>
                <a:cs typeface="+mn-cs"/>
              </a:rPr>
              <a:t>B</a:t>
            </a:r>
            <a:r>
              <a:rPr kumimoji="0" lang="tr-TR" sz="3200" b="0" i="1" u="none" strike="noStrike" kern="1200" cap="none" spc="0" normalizeH="0" baseline="-25000" noProof="0" smtClean="0">
                <a:ln>
                  <a:noFill/>
                </a:ln>
                <a:solidFill>
                  <a:schemeClr val="tx1"/>
                </a:solidFill>
                <a:effectLst/>
                <a:uLnTx/>
                <a:uFillTx/>
                <a:latin typeface="Times New Roman" pitchFamily="18" charset="0"/>
                <a:ea typeface="+mn-ea"/>
                <a:cs typeface="+mn-cs"/>
              </a:rPr>
              <a:t>k</a:t>
            </a:r>
            <a:r>
              <a:rPr kumimoji="0" lang="tr-TR" sz="3200" b="0" i="0" u="none" strike="noStrike" kern="1200" cap="none" spc="0" normalizeH="0" baseline="0" noProof="0" smtClean="0">
                <a:ln>
                  <a:noFill/>
                </a:ln>
                <a:solidFill>
                  <a:schemeClr val="tx1"/>
                </a:solidFill>
                <a:effectLst/>
                <a:uLnTx/>
                <a:uFillTx/>
                <a:latin typeface="Times New Roman" pitchFamily="18" charset="0"/>
                <a:ea typeface="+mn-ea"/>
                <a:cs typeface="+mn-cs"/>
              </a:rPr>
              <a:t> is an ordered tree defined recursively</a:t>
            </a:r>
          </a:p>
          <a:p>
            <a:pPr marL="742950" marR="0" lvl="1" indent="-285750" algn="l" defTabSz="914400" rtl="0" eaLnBrk="1" fontAlgn="auto" latinLnBrk="0" hangingPunct="1">
              <a:lnSpc>
                <a:spcPct val="100000"/>
              </a:lnSpc>
              <a:spcBef>
                <a:spcPct val="2000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Times New Roman" pitchFamily="18" charset="0"/>
                <a:ea typeface="+mn-ea"/>
                <a:cs typeface="+mn-cs"/>
              </a:rPr>
              <a:t>	</a:t>
            </a:r>
            <a:r>
              <a:rPr kumimoji="0" lang="tr-TR" sz="2800" b="0" i="1" u="none" strike="noStrike" kern="1200" cap="none" spc="0" normalizeH="0" baseline="0" noProof="0" smtClean="0">
                <a:ln>
                  <a:noFill/>
                </a:ln>
                <a:solidFill>
                  <a:schemeClr val="tx1"/>
                </a:solidFill>
                <a:effectLst/>
                <a:uLnTx/>
                <a:uFillTx/>
                <a:latin typeface="Times New Roman" pitchFamily="18" charset="0"/>
                <a:ea typeface="+mn-ea"/>
                <a:cs typeface="+mn-cs"/>
              </a:rPr>
              <a:t>B</a:t>
            </a:r>
            <a:r>
              <a:rPr kumimoji="0" lang="tr-TR" sz="2800" b="0" i="1" u="none" strike="noStrike" kern="1200" cap="none" spc="0" normalizeH="0" baseline="-25000" noProof="0" smtClean="0">
                <a:ln>
                  <a:noFill/>
                </a:ln>
                <a:solidFill>
                  <a:schemeClr val="tx1"/>
                </a:solidFill>
                <a:effectLst/>
                <a:uLnTx/>
                <a:uFillTx/>
                <a:latin typeface="Times New Roman" pitchFamily="18" charset="0"/>
                <a:ea typeface="+mn-ea"/>
                <a:cs typeface="+mn-cs"/>
              </a:rPr>
              <a:t>o</a:t>
            </a:r>
            <a:r>
              <a:rPr kumimoji="0" lang="tr-TR" sz="2800" b="0" i="0" u="none" strike="noStrike" kern="1200" cap="none" spc="0" normalizeH="0" baseline="0" noProof="0" smtClean="0">
                <a:ln>
                  <a:noFill/>
                </a:ln>
                <a:solidFill>
                  <a:schemeClr val="tx1"/>
                </a:solidFill>
                <a:effectLst/>
                <a:uLnTx/>
                <a:uFillTx/>
                <a:latin typeface="Times New Roman" pitchFamily="18" charset="0"/>
                <a:ea typeface="+mn-ea"/>
                <a:cs typeface="+mn-cs"/>
              </a:rPr>
              <a:t>  Consists of a single node</a:t>
            </a:r>
          </a:p>
          <a:p>
            <a:pPr marL="742950" marR="0" lvl="1" indent="-285750" algn="l" defTabSz="914400" rtl="0" eaLnBrk="1" fontAlgn="auto" latinLnBrk="0" hangingPunct="1">
              <a:lnSpc>
                <a:spcPct val="30000"/>
              </a:lnSpc>
              <a:spcBef>
                <a:spcPct val="2000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Times New Roman" pitchFamily="18" charset="0"/>
                <a:ea typeface="+mn-ea"/>
                <a:cs typeface="+mn-cs"/>
              </a:rPr>
              <a:t>	.</a:t>
            </a:r>
          </a:p>
          <a:p>
            <a:pPr marL="742950" marR="0" lvl="1" indent="-285750" algn="l" defTabSz="914400" rtl="0" eaLnBrk="1" fontAlgn="auto" latinLnBrk="0" hangingPunct="1">
              <a:lnSpc>
                <a:spcPct val="30000"/>
              </a:lnSpc>
              <a:spcBef>
                <a:spcPct val="2000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Times New Roman" pitchFamily="18" charset="0"/>
                <a:ea typeface="+mn-ea"/>
                <a:cs typeface="+mn-cs"/>
              </a:rPr>
              <a:t>	.</a:t>
            </a:r>
          </a:p>
          <a:p>
            <a:pPr marL="742950" marR="0" lvl="1" indent="-285750" algn="l" defTabSz="914400" rtl="0" eaLnBrk="1" fontAlgn="auto" latinLnBrk="0" hangingPunct="1">
              <a:lnSpc>
                <a:spcPct val="30000"/>
              </a:lnSpc>
              <a:spcBef>
                <a:spcPct val="2000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Times New Roman" pitchFamily="18" charset="0"/>
                <a:ea typeface="+mn-ea"/>
                <a:cs typeface="+mn-cs"/>
              </a:rPr>
              <a:t>	.</a:t>
            </a:r>
          </a:p>
          <a:p>
            <a:pPr marL="742950" marR="0" lvl="1" indent="-285750" algn="l" defTabSz="914400" rtl="0" eaLnBrk="1" fontAlgn="auto" latinLnBrk="0" hangingPunct="1">
              <a:lnSpc>
                <a:spcPct val="80000"/>
              </a:lnSpc>
              <a:spcBef>
                <a:spcPct val="20000"/>
              </a:spcBef>
              <a:spcAft>
                <a:spcPts val="0"/>
              </a:spcAft>
              <a:buClrTx/>
              <a:buSzTx/>
              <a:buFontTx/>
              <a:buNone/>
              <a:tabLst/>
              <a:defRPr/>
            </a:pPr>
            <a:r>
              <a:rPr kumimoji="0" lang="tr-TR" sz="2800" b="0" i="0" u="none" strike="noStrike" kern="1200" cap="none" spc="0" normalizeH="0" baseline="0" noProof="0" smtClean="0">
                <a:ln>
                  <a:noFill/>
                </a:ln>
                <a:solidFill>
                  <a:schemeClr val="tx1"/>
                </a:solidFill>
                <a:effectLst/>
                <a:uLnTx/>
                <a:uFillTx/>
                <a:latin typeface="Times New Roman" pitchFamily="18" charset="0"/>
                <a:ea typeface="+mn-ea"/>
                <a:cs typeface="+mn-cs"/>
              </a:rPr>
              <a:t>	</a:t>
            </a:r>
            <a:r>
              <a:rPr kumimoji="0" lang="tr-TR" sz="2800" b="0" i="1" u="none" strike="noStrike" kern="1200" cap="none" spc="0" normalizeH="0" baseline="0" noProof="0" smtClean="0">
                <a:ln>
                  <a:noFill/>
                </a:ln>
                <a:solidFill>
                  <a:schemeClr val="tx1"/>
                </a:solidFill>
                <a:effectLst/>
                <a:uLnTx/>
                <a:uFillTx/>
                <a:latin typeface="Times New Roman" pitchFamily="18" charset="0"/>
                <a:ea typeface="+mn-ea"/>
                <a:cs typeface="+mn-cs"/>
              </a:rPr>
              <a:t>B</a:t>
            </a:r>
            <a:r>
              <a:rPr kumimoji="0" lang="tr-TR" sz="2800" b="0" i="1" u="none" strike="noStrike" kern="1200" cap="none" spc="0" normalizeH="0" baseline="-25000" noProof="0" smtClean="0">
                <a:ln>
                  <a:noFill/>
                </a:ln>
                <a:solidFill>
                  <a:schemeClr val="tx1"/>
                </a:solidFill>
                <a:effectLst/>
                <a:uLnTx/>
                <a:uFillTx/>
                <a:latin typeface="Times New Roman" pitchFamily="18" charset="0"/>
                <a:ea typeface="+mn-ea"/>
                <a:cs typeface="+mn-cs"/>
              </a:rPr>
              <a:t>k</a:t>
            </a:r>
            <a:r>
              <a:rPr kumimoji="0" lang="tr-TR" sz="2800" b="0" i="0" u="none" strike="noStrike" kern="1200" cap="none" spc="0" normalizeH="0" baseline="0" noProof="0" smtClean="0">
                <a:ln>
                  <a:noFill/>
                </a:ln>
                <a:solidFill>
                  <a:schemeClr val="tx1"/>
                </a:solidFill>
                <a:effectLst/>
                <a:uLnTx/>
                <a:uFillTx/>
                <a:latin typeface="Times New Roman" pitchFamily="18" charset="0"/>
                <a:ea typeface="+mn-ea"/>
                <a:cs typeface="+mn-cs"/>
              </a:rPr>
              <a:t>  Consists of two binominal trees</a:t>
            </a:r>
            <a:r>
              <a:rPr kumimoji="0" lang="tr-TR" sz="2800" b="0" i="1" u="none" strike="noStrike" kern="1200" cap="none" spc="0" normalizeH="0" baseline="0" noProof="0" smtClean="0">
                <a:ln>
                  <a:noFill/>
                </a:ln>
                <a:solidFill>
                  <a:schemeClr val="tx1"/>
                </a:solidFill>
                <a:effectLst/>
                <a:uLnTx/>
                <a:uFillTx/>
                <a:latin typeface="Times New Roman" pitchFamily="18" charset="0"/>
                <a:ea typeface="+mn-ea"/>
                <a:cs typeface="+mn-cs"/>
              </a:rPr>
              <a:t> B</a:t>
            </a:r>
            <a:r>
              <a:rPr kumimoji="0" lang="tr-TR" sz="2800" b="0" i="1" u="none" strike="noStrike" kern="1200" cap="none" spc="0" normalizeH="0" baseline="-25000" noProof="0" smtClean="0">
                <a:ln>
                  <a:noFill/>
                </a:ln>
                <a:solidFill>
                  <a:schemeClr val="tx1"/>
                </a:solidFill>
                <a:effectLst/>
                <a:uLnTx/>
                <a:uFillTx/>
                <a:latin typeface="Times New Roman" pitchFamily="18" charset="0"/>
                <a:ea typeface="+mn-ea"/>
                <a:cs typeface="+mn-cs"/>
              </a:rPr>
              <a:t>k-1 </a:t>
            </a:r>
            <a:r>
              <a:rPr kumimoji="0" lang="tr-TR" sz="2800" b="0" i="0" u="none" strike="noStrike" kern="1200" cap="none" spc="0" normalizeH="0" baseline="0" noProof="0" smtClean="0">
                <a:ln>
                  <a:noFill/>
                </a:ln>
                <a:solidFill>
                  <a:schemeClr val="tx1"/>
                </a:solidFill>
                <a:effectLst/>
                <a:uLnTx/>
                <a:uFillTx/>
                <a:latin typeface="Times New Roman" pitchFamily="18" charset="0"/>
                <a:ea typeface="+mn-ea"/>
                <a:cs typeface="+mn-cs"/>
              </a:rPr>
              <a:t>		     linked together. Root of one is the 	   		     leftmost child of the root of the other. </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p:txBody>
      </p:sp>
      <p:sp>
        <p:nvSpPr>
          <p:cNvPr id="3"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none" spc="0" normalizeH="0" baseline="0" noProof="0" smtClean="0">
                <a:ln>
                  <a:noFill/>
                </a:ln>
                <a:solidFill>
                  <a:srgbClr val="0000FF"/>
                </a:solidFill>
                <a:effectLst/>
                <a:uLnTx/>
                <a:uFillTx/>
                <a:latin typeface="Times New Roman" pitchFamily="18" charset="0"/>
                <a:ea typeface="+mj-ea"/>
                <a:cs typeface="+mj-cs"/>
              </a:rPr>
              <a:t>Binomial Trees</a:t>
            </a:r>
            <a:endParaRPr kumimoji="0" lang="en-US" sz="4400" b="0" i="0" u="none" strike="noStrike" kern="1200" cap="none" spc="0" normalizeH="0" baseline="0" noProof="0" dirty="0" smtClean="0">
              <a:ln>
                <a:noFill/>
              </a:ln>
              <a:solidFill>
                <a:srgbClr val="0000FF"/>
              </a:solidFill>
              <a:effectLst/>
              <a:uLnTx/>
              <a:uFillTx/>
              <a:latin typeface="Times New Roman"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468313" y="260350"/>
            <a:ext cx="8675687" cy="1143000"/>
          </a:xfrm>
        </p:spPr>
        <p:txBody>
          <a:bodyPr/>
          <a:lstStyle/>
          <a:p>
            <a:pPr eaLnBrk="1" hangingPunct="1"/>
            <a:r>
              <a:rPr lang="tr-TR" sz="4000" smtClean="0">
                <a:solidFill>
                  <a:srgbClr val="0000FF"/>
                </a:solidFill>
                <a:latin typeface="Times New Roman" pitchFamily="18" charset="0"/>
              </a:rPr>
              <a:t>Representation of Binomial Heaps</a:t>
            </a:r>
            <a:endParaRPr lang="en-US" sz="4000" smtClean="0">
              <a:solidFill>
                <a:srgbClr val="0000FF"/>
              </a:solidFill>
              <a:latin typeface="Times New Roman" pitchFamily="18" charset="0"/>
            </a:endParaRPr>
          </a:p>
        </p:txBody>
      </p:sp>
      <p:sp>
        <p:nvSpPr>
          <p:cNvPr id="20486" name="Text Box 160"/>
          <p:cNvSpPr txBox="1">
            <a:spLocks noChangeArrowheads="1"/>
          </p:cNvSpPr>
          <p:nvPr/>
        </p:nvSpPr>
        <p:spPr bwMode="auto">
          <a:xfrm>
            <a:off x="0" y="1196975"/>
            <a:ext cx="1368425" cy="304800"/>
          </a:xfrm>
          <a:prstGeom prst="rect">
            <a:avLst/>
          </a:prstGeom>
          <a:noFill/>
          <a:ln w="9525">
            <a:noFill/>
            <a:miter lim="800000"/>
            <a:headEnd/>
            <a:tailEnd/>
          </a:ln>
        </p:spPr>
        <p:txBody>
          <a:bodyPr>
            <a:spAutoFit/>
          </a:bodyPr>
          <a:lstStyle/>
          <a:p>
            <a:pPr>
              <a:spcBef>
                <a:spcPct val="50000"/>
              </a:spcBef>
            </a:pPr>
            <a:r>
              <a:rPr lang="tr-TR" sz="1400"/>
              <a:t>HEAD [</a:t>
            </a:r>
            <a:r>
              <a:rPr lang="tr-TR" sz="1400" i="1"/>
              <a:t>H</a:t>
            </a:r>
            <a:r>
              <a:rPr lang="tr-TR" sz="1400"/>
              <a:t>]</a:t>
            </a:r>
            <a:endParaRPr lang="en-US" sz="1400"/>
          </a:p>
        </p:txBody>
      </p:sp>
      <p:grpSp>
        <p:nvGrpSpPr>
          <p:cNvPr id="2" name="Group 164"/>
          <p:cNvGrpSpPr>
            <a:grpSpLocks/>
          </p:cNvGrpSpPr>
          <p:nvPr/>
        </p:nvGrpSpPr>
        <p:grpSpPr bwMode="auto">
          <a:xfrm>
            <a:off x="427038" y="1428750"/>
            <a:ext cx="8294687" cy="4459288"/>
            <a:chOff x="249" y="935"/>
            <a:chExt cx="5353" cy="3175"/>
          </a:xfrm>
        </p:grpSpPr>
        <p:sp>
          <p:nvSpPr>
            <p:cNvPr id="20489" name="Line 138"/>
            <p:cNvSpPr>
              <a:spLocks noChangeShapeType="1"/>
            </p:cNvSpPr>
            <p:nvPr/>
          </p:nvSpPr>
          <p:spPr bwMode="auto">
            <a:xfrm flipH="1">
              <a:off x="1882" y="2251"/>
              <a:ext cx="227" cy="181"/>
            </a:xfrm>
            <a:prstGeom prst="line">
              <a:avLst/>
            </a:prstGeom>
            <a:noFill/>
            <a:ln w="9525">
              <a:solidFill>
                <a:schemeClr val="tx1"/>
              </a:solidFill>
              <a:round/>
              <a:headEnd/>
              <a:tailEnd/>
            </a:ln>
          </p:spPr>
          <p:txBody>
            <a:bodyPr/>
            <a:lstStyle/>
            <a:p>
              <a:endParaRPr lang="en-US"/>
            </a:p>
          </p:txBody>
        </p:sp>
        <p:grpSp>
          <p:nvGrpSpPr>
            <p:cNvPr id="3" name="Group 9"/>
            <p:cNvGrpSpPr>
              <a:grpSpLocks/>
            </p:cNvGrpSpPr>
            <p:nvPr/>
          </p:nvGrpSpPr>
          <p:grpSpPr bwMode="auto">
            <a:xfrm>
              <a:off x="522" y="981"/>
              <a:ext cx="454" cy="635"/>
              <a:chOff x="431" y="1071"/>
              <a:chExt cx="453" cy="726"/>
            </a:xfrm>
          </p:grpSpPr>
          <p:sp>
            <p:nvSpPr>
              <p:cNvPr id="20634" name="Rectangle 4"/>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635" name="Line 5"/>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636" name="Line 6"/>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637" name="Line 7"/>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638" name="Line 8"/>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4" name="Group 17"/>
            <p:cNvGrpSpPr>
              <a:grpSpLocks/>
            </p:cNvGrpSpPr>
            <p:nvPr/>
          </p:nvGrpSpPr>
          <p:grpSpPr bwMode="auto">
            <a:xfrm>
              <a:off x="1202" y="2614"/>
              <a:ext cx="454" cy="635"/>
              <a:chOff x="431" y="1071"/>
              <a:chExt cx="453" cy="726"/>
            </a:xfrm>
          </p:grpSpPr>
          <p:sp>
            <p:nvSpPr>
              <p:cNvPr id="20629" name="Rectangle 18"/>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630" name="Line 19"/>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631" name="Line 20"/>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632" name="Line 21"/>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633" name="Line 22"/>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5" name="Group 23"/>
            <p:cNvGrpSpPr>
              <a:grpSpLocks/>
            </p:cNvGrpSpPr>
            <p:nvPr/>
          </p:nvGrpSpPr>
          <p:grpSpPr bwMode="auto">
            <a:xfrm>
              <a:off x="1202" y="1797"/>
              <a:ext cx="454" cy="635"/>
              <a:chOff x="431" y="1071"/>
              <a:chExt cx="453" cy="726"/>
            </a:xfrm>
          </p:grpSpPr>
          <p:sp>
            <p:nvSpPr>
              <p:cNvPr id="20624" name="Rectangle 24"/>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625" name="Line 25"/>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626" name="Line 26"/>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627" name="Line 27"/>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628" name="Line 28"/>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6" name="Group 29"/>
            <p:cNvGrpSpPr>
              <a:grpSpLocks/>
            </p:cNvGrpSpPr>
            <p:nvPr/>
          </p:nvGrpSpPr>
          <p:grpSpPr bwMode="auto">
            <a:xfrm>
              <a:off x="1882" y="1797"/>
              <a:ext cx="454" cy="635"/>
              <a:chOff x="431" y="1071"/>
              <a:chExt cx="453" cy="726"/>
            </a:xfrm>
          </p:grpSpPr>
          <p:sp>
            <p:nvSpPr>
              <p:cNvPr id="20619" name="Rectangle 30"/>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620" name="Line 31"/>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621" name="Line 32"/>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622" name="Line 33"/>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623" name="Line 34"/>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7" name="Group 35"/>
            <p:cNvGrpSpPr>
              <a:grpSpLocks/>
            </p:cNvGrpSpPr>
            <p:nvPr/>
          </p:nvGrpSpPr>
          <p:grpSpPr bwMode="auto">
            <a:xfrm>
              <a:off x="1882" y="981"/>
              <a:ext cx="454" cy="635"/>
              <a:chOff x="431" y="1071"/>
              <a:chExt cx="453" cy="726"/>
            </a:xfrm>
          </p:grpSpPr>
          <p:sp>
            <p:nvSpPr>
              <p:cNvPr id="20614" name="Rectangle 36"/>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615" name="Line 37"/>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616" name="Line 38"/>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617" name="Line 39"/>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618" name="Line 40"/>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8" name="Group 41"/>
            <p:cNvGrpSpPr>
              <a:grpSpLocks/>
            </p:cNvGrpSpPr>
            <p:nvPr/>
          </p:nvGrpSpPr>
          <p:grpSpPr bwMode="auto">
            <a:xfrm>
              <a:off x="2562" y="3475"/>
              <a:ext cx="454" cy="635"/>
              <a:chOff x="431" y="1071"/>
              <a:chExt cx="453" cy="726"/>
            </a:xfrm>
          </p:grpSpPr>
          <p:sp>
            <p:nvSpPr>
              <p:cNvPr id="20609" name="Rectangle 42"/>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610" name="Line 43"/>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611" name="Line 44"/>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612" name="Line 45"/>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613" name="Line 46"/>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9" name="Group 47"/>
            <p:cNvGrpSpPr>
              <a:grpSpLocks/>
            </p:cNvGrpSpPr>
            <p:nvPr/>
          </p:nvGrpSpPr>
          <p:grpSpPr bwMode="auto">
            <a:xfrm>
              <a:off x="2562" y="2659"/>
              <a:ext cx="454" cy="635"/>
              <a:chOff x="431" y="1071"/>
              <a:chExt cx="453" cy="726"/>
            </a:xfrm>
          </p:grpSpPr>
          <p:sp>
            <p:nvSpPr>
              <p:cNvPr id="20604" name="Rectangle 48"/>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605" name="Line 49"/>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606" name="Line 50"/>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607" name="Line 51"/>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608" name="Line 52"/>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10" name="Group 53"/>
            <p:cNvGrpSpPr>
              <a:grpSpLocks/>
            </p:cNvGrpSpPr>
            <p:nvPr/>
          </p:nvGrpSpPr>
          <p:grpSpPr bwMode="auto">
            <a:xfrm>
              <a:off x="3424" y="2659"/>
              <a:ext cx="454" cy="635"/>
              <a:chOff x="431" y="1071"/>
              <a:chExt cx="453" cy="726"/>
            </a:xfrm>
          </p:grpSpPr>
          <p:sp>
            <p:nvSpPr>
              <p:cNvPr id="20599" name="Rectangle 54"/>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600" name="Line 55"/>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601" name="Line 56"/>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602" name="Line 57"/>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603" name="Line 58"/>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11" name="Group 59"/>
            <p:cNvGrpSpPr>
              <a:grpSpLocks/>
            </p:cNvGrpSpPr>
            <p:nvPr/>
          </p:nvGrpSpPr>
          <p:grpSpPr bwMode="auto">
            <a:xfrm>
              <a:off x="4285" y="2659"/>
              <a:ext cx="454" cy="635"/>
              <a:chOff x="431" y="1071"/>
              <a:chExt cx="453" cy="726"/>
            </a:xfrm>
          </p:grpSpPr>
          <p:sp>
            <p:nvSpPr>
              <p:cNvPr id="20594" name="Rectangle 60"/>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595" name="Line 61"/>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596" name="Line 62"/>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597" name="Line 63"/>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598" name="Line 64"/>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12" name="Group 65"/>
            <p:cNvGrpSpPr>
              <a:grpSpLocks/>
            </p:cNvGrpSpPr>
            <p:nvPr/>
          </p:nvGrpSpPr>
          <p:grpSpPr bwMode="auto">
            <a:xfrm>
              <a:off x="3425" y="1797"/>
              <a:ext cx="454" cy="635"/>
              <a:chOff x="431" y="1071"/>
              <a:chExt cx="453" cy="726"/>
            </a:xfrm>
          </p:grpSpPr>
          <p:sp>
            <p:nvSpPr>
              <p:cNvPr id="20589" name="Rectangle 66"/>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590" name="Line 67"/>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591" name="Line 68"/>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592" name="Line 69"/>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593" name="Line 70"/>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13" name="Group 71"/>
            <p:cNvGrpSpPr>
              <a:grpSpLocks/>
            </p:cNvGrpSpPr>
            <p:nvPr/>
          </p:nvGrpSpPr>
          <p:grpSpPr bwMode="auto">
            <a:xfrm>
              <a:off x="4286" y="1797"/>
              <a:ext cx="454" cy="635"/>
              <a:chOff x="431" y="1071"/>
              <a:chExt cx="453" cy="726"/>
            </a:xfrm>
          </p:grpSpPr>
          <p:sp>
            <p:nvSpPr>
              <p:cNvPr id="20584" name="Rectangle 72"/>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585" name="Line 73"/>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586" name="Line 74"/>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587" name="Line 75"/>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588" name="Line 76"/>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14" name="Group 77"/>
            <p:cNvGrpSpPr>
              <a:grpSpLocks/>
            </p:cNvGrpSpPr>
            <p:nvPr/>
          </p:nvGrpSpPr>
          <p:grpSpPr bwMode="auto">
            <a:xfrm>
              <a:off x="5148" y="1797"/>
              <a:ext cx="454" cy="635"/>
              <a:chOff x="431" y="1071"/>
              <a:chExt cx="453" cy="726"/>
            </a:xfrm>
          </p:grpSpPr>
          <p:sp>
            <p:nvSpPr>
              <p:cNvPr id="20579" name="Rectangle 78"/>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580" name="Line 79"/>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581" name="Line 80"/>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582" name="Line 81"/>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583" name="Line 82"/>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grpSp>
          <p:nvGrpSpPr>
            <p:cNvPr id="15" name="Group 83"/>
            <p:cNvGrpSpPr>
              <a:grpSpLocks/>
            </p:cNvGrpSpPr>
            <p:nvPr/>
          </p:nvGrpSpPr>
          <p:grpSpPr bwMode="auto">
            <a:xfrm>
              <a:off x="5147" y="935"/>
              <a:ext cx="454" cy="635"/>
              <a:chOff x="431" y="1071"/>
              <a:chExt cx="453" cy="726"/>
            </a:xfrm>
          </p:grpSpPr>
          <p:sp>
            <p:nvSpPr>
              <p:cNvPr id="20574" name="Rectangle 84"/>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0575" name="Line 85"/>
              <p:cNvSpPr>
                <a:spLocks noChangeShapeType="1"/>
              </p:cNvSpPr>
              <p:nvPr/>
            </p:nvSpPr>
            <p:spPr bwMode="auto">
              <a:xfrm>
                <a:off x="431" y="1253"/>
                <a:ext cx="453" cy="0"/>
              </a:xfrm>
              <a:prstGeom prst="line">
                <a:avLst/>
              </a:prstGeom>
              <a:noFill/>
              <a:ln w="9525">
                <a:solidFill>
                  <a:schemeClr val="tx1"/>
                </a:solidFill>
                <a:round/>
                <a:headEnd/>
                <a:tailEnd/>
              </a:ln>
            </p:spPr>
            <p:txBody>
              <a:bodyPr/>
              <a:lstStyle/>
              <a:p>
                <a:endParaRPr lang="en-US"/>
              </a:p>
            </p:txBody>
          </p:sp>
          <p:sp>
            <p:nvSpPr>
              <p:cNvPr id="20576" name="Line 86"/>
              <p:cNvSpPr>
                <a:spLocks noChangeShapeType="1"/>
              </p:cNvSpPr>
              <p:nvPr/>
            </p:nvSpPr>
            <p:spPr bwMode="auto">
              <a:xfrm>
                <a:off x="431" y="1434"/>
                <a:ext cx="453" cy="0"/>
              </a:xfrm>
              <a:prstGeom prst="line">
                <a:avLst/>
              </a:prstGeom>
              <a:noFill/>
              <a:ln w="9525">
                <a:solidFill>
                  <a:schemeClr val="tx1"/>
                </a:solidFill>
                <a:round/>
                <a:headEnd/>
                <a:tailEnd/>
              </a:ln>
            </p:spPr>
            <p:txBody>
              <a:bodyPr/>
              <a:lstStyle/>
              <a:p>
                <a:endParaRPr lang="en-US"/>
              </a:p>
            </p:txBody>
          </p:sp>
          <p:sp>
            <p:nvSpPr>
              <p:cNvPr id="20577" name="Line 87"/>
              <p:cNvSpPr>
                <a:spLocks noChangeShapeType="1"/>
              </p:cNvSpPr>
              <p:nvPr/>
            </p:nvSpPr>
            <p:spPr bwMode="auto">
              <a:xfrm>
                <a:off x="431" y="1616"/>
                <a:ext cx="453" cy="0"/>
              </a:xfrm>
              <a:prstGeom prst="line">
                <a:avLst/>
              </a:prstGeom>
              <a:noFill/>
              <a:ln w="9525">
                <a:solidFill>
                  <a:schemeClr val="tx1"/>
                </a:solidFill>
                <a:round/>
                <a:headEnd/>
                <a:tailEnd/>
              </a:ln>
            </p:spPr>
            <p:txBody>
              <a:bodyPr/>
              <a:lstStyle/>
              <a:p>
                <a:endParaRPr lang="en-US"/>
              </a:p>
            </p:txBody>
          </p:sp>
          <p:sp>
            <p:nvSpPr>
              <p:cNvPr id="20578" name="Line 88"/>
              <p:cNvSpPr>
                <a:spLocks noChangeShapeType="1"/>
              </p:cNvSpPr>
              <p:nvPr/>
            </p:nvSpPr>
            <p:spPr bwMode="auto">
              <a:xfrm>
                <a:off x="657" y="1616"/>
                <a:ext cx="0" cy="181"/>
              </a:xfrm>
              <a:prstGeom prst="line">
                <a:avLst/>
              </a:prstGeom>
              <a:noFill/>
              <a:ln w="9525">
                <a:solidFill>
                  <a:schemeClr val="tx1"/>
                </a:solidFill>
                <a:round/>
                <a:headEnd/>
                <a:tailEnd/>
              </a:ln>
            </p:spPr>
            <p:txBody>
              <a:bodyPr/>
              <a:lstStyle/>
              <a:p>
                <a:endParaRPr lang="en-US"/>
              </a:p>
            </p:txBody>
          </p:sp>
        </p:grpSp>
        <p:sp>
          <p:nvSpPr>
            <p:cNvPr id="20503" name="Line 89"/>
            <p:cNvSpPr>
              <a:spLocks noChangeShapeType="1"/>
            </p:cNvSpPr>
            <p:nvPr/>
          </p:nvSpPr>
          <p:spPr bwMode="auto">
            <a:xfrm>
              <a:off x="930" y="1525"/>
              <a:ext cx="952" cy="0"/>
            </a:xfrm>
            <a:prstGeom prst="line">
              <a:avLst/>
            </a:prstGeom>
            <a:noFill/>
            <a:ln w="9525">
              <a:solidFill>
                <a:schemeClr val="tx1"/>
              </a:solidFill>
              <a:round/>
              <a:headEnd/>
              <a:tailEnd type="triangle" w="med" len="med"/>
            </a:ln>
          </p:spPr>
          <p:txBody>
            <a:bodyPr/>
            <a:lstStyle/>
            <a:p>
              <a:endParaRPr lang="en-US"/>
            </a:p>
          </p:txBody>
        </p:sp>
        <p:sp>
          <p:nvSpPr>
            <p:cNvPr id="20504" name="Line 90"/>
            <p:cNvSpPr>
              <a:spLocks noChangeShapeType="1"/>
            </p:cNvSpPr>
            <p:nvPr/>
          </p:nvSpPr>
          <p:spPr bwMode="auto">
            <a:xfrm>
              <a:off x="2290" y="1525"/>
              <a:ext cx="2858" cy="0"/>
            </a:xfrm>
            <a:prstGeom prst="line">
              <a:avLst/>
            </a:prstGeom>
            <a:noFill/>
            <a:ln w="9525">
              <a:solidFill>
                <a:schemeClr val="tx1"/>
              </a:solidFill>
              <a:round/>
              <a:headEnd/>
              <a:tailEnd type="triangle" w="med" len="med"/>
            </a:ln>
          </p:spPr>
          <p:txBody>
            <a:bodyPr/>
            <a:lstStyle/>
            <a:p>
              <a:endParaRPr lang="en-US"/>
            </a:p>
          </p:txBody>
        </p:sp>
        <p:sp>
          <p:nvSpPr>
            <p:cNvPr id="20505" name="Line 91"/>
            <p:cNvSpPr>
              <a:spLocks noChangeShapeType="1"/>
            </p:cNvSpPr>
            <p:nvPr/>
          </p:nvSpPr>
          <p:spPr bwMode="auto">
            <a:xfrm flipH="1">
              <a:off x="1429" y="1525"/>
              <a:ext cx="544" cy="272"/>
            </a:xfrm>
            <a:prstGeom prst="line">
              <a:avLst/>
            </a:prstGeom>
            <a:noFill/>
            <a:ln w="9525">
              <a:solidFill>
                <a:schemeClr val="tx1"/>
              </a:solidFill>
              <a:round/>
              <a:headEnd/>
              <a:tailEnd type="triangle" w="med" len="med"/>
            </a:ln>
          </p:spPr>
          <p:txBody>
            <a:bodyPr/>
            <a:lstStyle/>
            <a:p>
              <a:endParaRPr lang="en-US"/>
            </a:p>
          </p:txBody>
        </p:sp>
        <p:sp>
          <p:nvSpPr>
            <p:cNvPr id="20506" name="Line 92"/>
            <p:cNvSpPr>
              <a:spLocks noChangeShapeType="1"/>
            </p:cNvSpPr>
            <p:nvPr/>
          </p:nvSpPr>
          <p:spPr bwMode="auto">
            <a:xfrm flipV="1">
              <a:off x="1429" y="1616"/>
              <a:ext cx="544" cy="272"/>
            </a:xfrm>
            <a:prstGeom prst="line">
              <a:avLst/>
            </a:prstGeom>
            <a:noFill/>
            <a:ln w="9525">
              <a:solidFill>
                <a:schemeClr val="tx1"/>
              </a:solidFill>
              <a:round/>
              <a:headEnd/>
              <a:tailEnd type="triangle" w="med" len="med"/>
            </a:ln>
          </p:spPr>
          <p:txBody>
            <a:bodyPr/>
            <a:lstStyle/>
            <a:p>
              <a:endParaRPr lang="en-US"/>
            </a:p>
          </p:txBody>
        </p:sp>
        <p:sp>
          <p:nvSpPr>
            <p:cNvPr id="20507" name="Line 93"/>
            <p:cNvSpPr>
              <a:spLocks noChangeShapeType="1"/>
            </p:cNvSpPr>
            <p:nvPr/>
          </p:nvSpPr>
          <p:spPr bwMode="auto">
            <a:xfrm flipV="1">
              <a:off x="2109" y="1616"/>
              <a:ext cx="0" cy="181"/>
            </a:xfrm>
            <a:prstGeom prst="line">
              <a:avLst/>
            </a:prstGeom>
            <a:noFill/>
            <a:ln w="9525">
              <a:solidFill>
                <a:schemeClr val="tx1"/>
              </a:solidFill>
              <a:round/>
              <a:headEnd/>
              <a:tailEnd type="triangle" w="med" len="med"/>
            </a:ln>
          </p:spPr>
          <p:txBody>
            <a:bodyPr/>
            <a:lstStyle/>
            <a:p>
              <a:endParaRPr lang="en-US"/>
            </a:p>
          </p:txBody>
        </p:sp>
        <p:sp>
          <p:nvSpPr>
            <p:cNvPr id="20508" name="Line 94"/>
            <p:cNvSpPr>
              <a:spLocks noChangeShapeType="1"/>
            </p:cNvSpPr>
            <p:nvPr/>
          </p:nvSpPr>
          <p:spPr bwMode="auto">
            <a:xfrm>
              <a:off x="1610" y="2387"/>
              <a:ext cx="272" cy="0"/>
            </a:xfrm>
            <a:prstGeom prst="line">
              <a:avLst/>
            </a:prstGeom>
            <a:noFill/>
            <a:ln w="9525">
              <a:solidFill>
                <a:schemeClr val="tx1"/>
              </a:solidFill>
              <a:round/>
              <a:headEnd/>
              <a:tailEnd type="triangle" w="med" len="med"/>
            </a:ln>
          </p:spPr>
          <p:txBody>
            <a:bodyPr/>
            <a:lstStyle/>
            <a:p>
              <a:endParaRPr lang="en-US"/>
            </a:p>
          </p:txBody>
        </p:sp>
        <p:sp>
          <p:nvSpPr>
            <p:cNvPr id="20509" name="Line 95"/>
            <p:cNvSpPr>
              <a:spLocks noChangeShapeType="1"/>
            </p:cNvSpPr>
            <p:nvPr/>
          </p:nvSpPr>
          <p:spPr bwMode="auto">
            <a:xfrm>
              <a:off x="1292" y="2387"/>
              <a:ext cx="0" cy="227"/>
            </a:xfrm>
            <a:prstGeom prst="line">
              <a:avLst/>
            </a:prstGeom>
            <a:noFill/>
            <a:ln w="9525">
              <a:solidFill>
                <a:schemeClr val="tx1"/>
              </a:solidFill>
              <a:round/>
              <a:headEnd/>
              <a:tailEnd type="triangle" w="med" len="med"/>
            </a:ln>
          </p:spPr>
          <p:txBody>
            <a:bodyPr/>
            <a:lstStyle/>
            <a:p>
              <a:endParaRPr lang="en-US"/>
            </a:p>
          </p:txBody>
        </p:sp>
        <p:sp>
          <p:nvSpPr>
            <p:cNvPr id="20510" name="Line 96"/>
            <p:cNvSpPr>
              <a:spLocks noChangeShapeType="1"/>
            </p:cNvSpPr>
            <p:nvPr/>
          </p:nvSpPr>
          <p:spPr bwMode="auto">
            <a:xfrm flipV="1">
              <a:off x="1429" y="2432"/>
              <a:ext cx="0" cy="272"/>
            </a:xfrm>
            <a:prstGeom prst="line">
              <a:avLst/>
            </a:prstGeom>
            <a:noFill/>
            <a:ln w="9525">
              <a:solidFill>
                <a:schemeClr val="tx1"/>
              </a:solidFill>
              <a:round/>
              <a:headEnd/>
              <a:tailEnd type="triangle" w="med" len="med"/>
            </a:ln>
          </p:spPr>
          <p:txBody>
            <a:bodyPr/>
            <a:lstStyle/>
            <a:p>
              <a:endParaRPr lang="en-US"/>
            </a:p>
          </p:txBody>
        </p:sp>
        <p:sp>
          <p:nvSpPr>
            <p:cNvPr id="20511" name="Line 97"/>
            <p:cNvSpPr>
              <a:spLocks noChangeShapeType="1"/>
            </p:cNvSpPr>
            <p:nvPr/>
          </p:nvSpPr>
          <p:spPr bwMode="auto">
            <a:xfrm>
              <a:off x="2699" y="3249"/>
              <a:ext cx="0" cy="226"/>
            </a:xfrm>
            <a:prstGeom prst="line">
              <a:avLst/>
            </a:prstGeom>
            <a:noFill/>
            <a:ln w="9525">
              <a:solidFill>
                <a:schemeClr val="tx1"/>
              </a:solidFill>
              <a:round/>
              <a:headEnd/>
              <a:tailEnd type="triangle" w="med" len="med"/>
            </a:ln>
          </p:spPr>
          <p:txBody>
            <a:bodyPr/>
            <a:lstStyle/>
            <a:p>
              <a:endParaRPr lang="en-US"/>
            </a:p>
          </p:txBody>
        </p:sp>
        <p:sp>
          <p:nvSpPr>
            <p:cNvPr id="20512" name="Line 98"/>
            <p:cNvSpPr>
              <a:spLocks noChangeShapeType="1"/>
            </p:cNvSpPr>
            <p:nvPr/>
          </p:nvSpPr>
          <p:spPr bwMode="auto">
            <a:xfrm flipV="1">
              <a:off x="2789" y="3294"/>
              <a:ext cx="0" cy="227"/>
            </a:xfrm>
            <a:prstGeom prst="line">
              <a:avLst/>
            </a:prstGeom>
            <a:noFill/>
            <a:ln w="9525">
              <a:solidFill>
                <a:schemeClr val="tx1"/>
              </a:solidFill>
              <a:round/>
              <a:headEnd/>
              <a:tailEnd type="triangle" w="med" len="med"/>
            </a:ln>
          </p:spPr>
          <p:txBody>
            <a:bodyPr/>
            <a:lstStyle/>
            <a:p>
              <a:endParaRPr lang="en-US"/>
            </a:p>
          </p:txBody>
        </p:sp>
        <p:sp>
          <p:nvSpPr>
            <p:cNvPr id="20513" name="Line 99"/>
            <p:cNvSpPr>
              <a:spLocks noChangeShapeType="1"/>
            </p:cNvSpPr>
            <p:nvPr/>
          </p:nvSpPr>
          <p:spPr bwMode="auto">
            <a:xfrm>
              <a:off x="2971" y="3203"/>
              <a:ext cx="453" cy="0"/>
            </a:xfrm>
            <a:prstGeom prst="line">
              <a:avLst/>
            </a:prstGeom>
            <a:noFill/>
            <a:ln w="9525">
              <a:solidFill>
                <a:schemeClr val="tx1"/>
              </a:solidFill>
              <a:round/>
              <a:headEnd/>
              <a:tailEnd type="triangle" w="med" len="med"/>
            </a:ln>
          </p:spPr>
          <p:txBody>
            <a:bodyPr/>
            <a:lstStyle/>
            <a:p>
              <a:endParaRPr lang="en-US"/>
            </a:p>
          </p:txBody>
        </p:sp>
        <p:sp>
          <p:nvSpPr>
            <p:cNvPr id="20514" name="Line 100"/>
            <p:cNvSpPr>
              <a:spLocks noChangeShapeType="1"/>
            </p:cNvSpPr>
            <p:nvPr/>
          </p:nvSpPr>
          <p:spPr bwMode="auto">
            <a:xfrm flipH="1">
              <a:off x="2789" y="2341"/>
              <a:ext cx="681" cy="318"/>
            </a:xfrm>
            <a:prstGeom prst="line">
              <a:avLst/>
            </a:prstGeom>
            <a:noFill/>
            <a:ln w="9525">
              <a:solidFill>
                <a:schemeClr val="tx1"/>
              </a:solidFill>
              <a:round/>
              <a:headEnd/>
              <a:tailEnd type="triangle" w="med" len="med"/>
            </a:ln>
          </p:spPr>
          <p:txBody>
            <a:bodyPr/>
            <a:lstStyle/>
            <a:p>
              <a:endParaRPr lang="en-US"/>
            </a:p>
          </p:txBody>
        </p:sp>
        <p:sp>
          <p:nvSpPr>
            <p:cNvPr id="20515" name="Line 101"/>
            <p:cNvSpPr>
              <a:spLocks noChangeShapeType="1"/>
            </p:cNvSpPr>
            <p:nvPr/>
          </p:nvSpPr>
          <p:spPr bwMode="auto">
            <a:xfrm flipV="1">
              <a:off x="2880" y="2432"/>
              <a:ext cx="680" cy="318"/>
            </a:xfrm>
            <a:prstGeom prst="line">
              <a:avLst/>
            </a:prstGeom>
            <a:noFill/>
            <a:ln w="9525">
              <a:solidFill>
                <a:schemeClr val="tx1"/>
              </a:solidFill>
              <a:round/>
              <a:headEnd/>
              <a:tailEnd type="triangle" w="med" len="med"/>
            </a:ln>
          </p:spPr>
          <p:txBody>
            <a:bodyPr/>
            <a:lstStyle/>
            <a:p>
              <a:endParaRPr lang="en-US"/>
            </a:p>
          </p:txBody>
        </p:sp>
        <p:sp>
          <p:nvSpPr>
            <p:cNvPr id="20516" name="Line 102"/>
            <p:cNvSpPr>
              <a:spLocks noChangeShapeType="1"/>
            </p:cNvSpPr>
            <p:nvPr/>
          </p:nvSpPr>
          <p:spPr bwMode="auto">
            <a:xfrm flipV="1">
              <a:off x="3651" y="2432"/>
              <a:ext cx="0" cy="272"/>
            </a:xfrm>
            <a:prstGeom prst="line">
              <a:avLst/>
            </a:prstGeom>
            <a:noFill/>
            <a:ln w="9525">
              <a:solidFill>
                <a:schemeClr val="tx1"/>
              </a:solidFill>
              <a:round/>
              <a:headEnd/>
              <a:tailEnd type="triangle" w="med" len="med"/>
            </a:ln>
          </p:spPr>
          <p:txBody>
            <a:bodyPr/>
            <a:lstStyle/>
            <a:p>
              <a:endParaRPr lang="en-US"/>
            </a:p>
          </p:txBody>
        </p:sp>
        <p:sp>
          <p:nvSpPr>
            <p:cNvPr id="20517" name="Line 103"/>
            <p:cNvSpPr>
              <a:spLocks noChangeShapeType="1"/>
            </p:cNvSpPr>
            <p:nvPr/>
          </p:nvSpPr>
          <p:spPr bwMode="auto">
            <a:xfrm>
              <a:off x="3833" y="2341"/>
              <a:ext cx="453" cy="0"/>
            </a:xfrm>
            <a:prstGeom prst="line">
              <a:avLst/>
            </a:prstGeom>
            <a:noFill/>
            <a:ln w="9525">
              <a:solidFill>
                <a:schemeClr val="tx1"/>
              </a:solidFill>
              <a:round/>
              <a:headEnd/>
              <a:tailEnd type="triangle" w="med" len="med"/>
            </a:ln>
          </p:spPr>
          <p:txBody>
            <a:bodyPr/>
            <a:lstStyle/>
            <a:p>
              <a:endParaRPr lang="en-US"/>
            </a:p>
          </p:txBody>
        </p:sp>
        <p:sp>
          <p:nvSpPr>
            <p:cNvPr id="20518" name="Line 104"/>
            <p:cNvSpPr>
              <a:spLocks noChangeShapeType="1"/>
            </p:cNvSpPr>
            <p:nvPr/>
          </p:nvSpPr>
          <p:spPr bwMode="auto">
            <a:xfrm>
              <a:off x="4377" y="2387"/>
              <a:ext cx="0" cy="272"/>
            </a:xfrm>
            <a:prstGeom prst="line">
              <a:avLst/>
            </a:prstGeom>
            <a:noFill/>
            <a:ln w="9525">
              <a:solidFill>
                <a:schemeClr val="tx1"/>
              </a:solidFill>
              <a:round/>
              <a:headEnd/>
              <a:tailEnd type="triangle" w="med" len="med"/>
            </a:ln>
          </p:spPr>
          <p:txBody>
            <a:bodyPr/>
            <a:lstStyle/>
            <a:p>
              <a:endParaRPr lang="en-US"/>
            </a:p>
          </p:txBody>
        </p:sp>
        <p:sp>
          <p:nvSpPr>
            <p:cNvPr id="20519" name="Line 105"/>
            <p:cNvSpPr>
              <a:spLocks noChangeShapeType="1"/>
            </p:cNvSpPr>
            <p:nvPr/>
          </p:nvSpPr>
          <p:spPr bwMode="auto">
            <a:xfrm flipV="1">
              <a:off x="4513" y="2432"/>
              <a:ext cx="0" cy="272"/>
            </a:xfrm>
            <a:prstGeom prst="line">
              <a:avLst/>
            </a:prstGeom>
            <a:noFill/>
            <a:ln w="9525">
              <a:solidFill>
                <a:schemeClr val="tx1"/>
              </a:solidFill>
              <a:round/>
              <a:headEnd/>
              <a:tailEnd type="triangle" w="med" len="med"/>
            </a:ln>
          </p:spPr>
          <p:txBody>
            <a:bodyPr/>
            <a:lstStyle/>
            <a:p>
              <a:endParaRPr lang="en-US"/>
            </a:p>
          </p:txBody>
        </p:sp>
        <p:sp>
          <p:nvSpPr>
            <p:cNvPr id="20520" name="Line 106"/>
            <p:cNvSpPr>
              <a:spLocks noChangeShapeType="1"/>
            </p:cNvSpPr>
            <p:nvPr/>
          </p:nvSpPr>
          <p:spPr bwMode="auto">
            <a:xfrm>
              <a:off x="4694" y="2341"/>
              <a:ext cx="454" cy="0"/>
            </a:xfrm>
            <a:prstGeom prst="line">
              <a:avLst/>
            </a:prstGeom>
            <a:noFill/>
            <a:ln w="9525">
              <a:solidFill>
                <a:schemeClr val="tx1"/>
              </a:solidFill>
              <a:round/>
              <a:headEnd/>
              <a:tailEnd type="triangle" w="med" len="med"/>
            </a:ln>
          </p:spPr>
          <p:txBody>
            <a:bodyPr/>
            <a:lstStyle/>
            <a:p>
              <a:endParaRPr lang="en-US"/>
            </a:p>
          </p:txBody>
        </p:sp>
        <p:sp>
          <p:nvSpPr>
            <p:cNvPr id="20521" name="Line 107"/>
            <p:cNvSpPr>
              <a:spLocks noChangeShapeType="1"/>
            </p:cNvSpPr>
            <p:nvPr/>
          </p:nvSpPr>
          <p:spPr bwMode="auto">
            <a:xfrm flipV="1">
              <a:off x="5375" y="1570"/>
              <a:ext cx="0" cy="272"/>
            </a:xfrm>
            <a:prstGeom prst="line">
              <a:avLst/>
            </a:prstGeom>
            <a:noFill/>
            <a:ln w="9525">
              <a:solidFill>
                <a:schemeClr val="tx1"/>
              </a:solidFill>
              <a:round/>
              <a:headEnd/>
              <a:tailEnd type="triangle" w="med" len="med"/>
            </a:ln>
          </p:spPr>
          <p:txBody>
            <a:bodyPr/>
            <a:lstStyle/>
            <a:p>
              <a:endParaRPr lang="en-US"/>
            </a:p>
          </p:txBody>
        </p:sp>
        <p:sp>
          <p:nvSpPr>
            <p:cNvPr id="20522" name="Line 108"/>
            <p:cNvSpPr>
              <a:spLocks noChangeShapeType="1"/>
            </p:cNvSpPr>
            <p:nvPr/>
          </p:nvSpPr>
          <p:spPr bwMode="auto">
            <a:xfrm flipV="1">
              <a:off x="4513" y="1570"/>
              <a:ext cx="816" cy="272"/>
            </a:xfrm>
            <a:prstGeom prst="line">
              <a:avLst/>
            </a:prstGeom>
            <a:noFill/>
            <a:ln w="9525">
              <a:solidFill>
                <a:schemeClr val="tx1"/>
              </a:solidFill>
              <a:round/>
              <a:headEnd/>
              <a:tailEnd type="triangle" w="med" len="med"/>
            </a:ln>
          </p:spPr>
          <p:txBody>
            <a:bodyPr/>
            <a:lstStyle/>
            <a:p>
              <a:endParaRPr lang="en-US"/>
            </a:p>
          </p:txBody>
        </p:sp>
        <p:sp>
          <p:nvSpPr>
            <p:cNvPr id="20523" name="Line 109"/>
            <p:cNvSpPr>
              <a:spLocks noChangeShapeType="1"/>
            </p:cNvSpPr>
            <p:nvPr/>
          </p:nvSpPr>
          <p:spPr bwMode="auto">
            <a:xfrm flipV="1">
              <a:off x="3651" y="1570"/>
              <a:ext cx="1633" cy="272"/>
            </a:xfrm>
            <a:prstGeom prst="line">
              <a:avLst/>
            </a:prstGeom>
            <a:noFill/>
            <a:ln w="9525">
              <a:solidFill>
                <a:schemeClr val="tx1"/>
              </a:solidFill>
              <a:round/>
              <a:headEnd/>
              <a:tailEnd type="triangle" w="med" len="med"/>
            </a:ln>
          </p:spPr>
          <p:txBody>
            <a:bodyPr/>
            <a:lstStyle/>
            <a:p>
              <a:endParaRPr lang="en-US"/>
            </a:p>
          </p:txBody>
        </p:sp>
        <p:sp>
          <p:nvSpPr>
            <p:cNvPr id="20524" name="Line 110"/>
            <p:cNvSpPr>
              <a:spLocks noChangeShapeType="1"/>
            </p:cNvSpPr>
            <p:nvPr/>
          </p:nvSpPr>
          <p:spPr bwMode="auto">
            <a:xfrm flipH="1">
              <a:off x="3606" y="1525"/>
              <a:ext cx="1633" cy="272"/>
            </a:xfrm>
            <a:prstGeom prst="line">
              <a:avLst/>
            </a:prstGeom>
            <a:noFill/>
            <a:ln w="9525">
              <a:solidFill>
                <a:schemeClr val="tx1"/>
              </a:solidFill>
              <a:round/>
              <a:headEnd/>
              <a:tailEnd type="triangle" w="med" len="med"/>
            </a:ln>
          </p:spPr>
          <p:txBody>
            <a:bodyPr/>
            <a:lstStyle/>
            <a:p>
              <a:endParaRPr lang="en-US"/>
            </a:p>
          </p:txBody>
        </p:sp>
        <p:sp>
          <p:nvSpPr>
            <p:cNvPr id="20525" name="Text Box 111"/>
            <p:cNvSpPr txBox="1">
              <a:spLocks noChangeArrowheads="1"/>
            </p:cNvSpPr>
            <p:nvPr/>
          </p:nvSpPr>
          <p:spPr bwMode="auto">
            <a:xfrm>
              <a:off x="619" y="1291"/>
              <a:ext cx="362"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26" name="Text Box 112"/>
            <p:cNvSpPr txBox="1">
              <a:spLocks noChangeArrowheads="1"/>
            </p:cNvSpPr>
            <p:nvPr/>
          </p:nvSpPr>
          <p:spPr bwMode="auto">
            <a:xfrm>
              <a:off x="1973" y="1933"/>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27" name="Text Box 113"/>
            <p:cNvSpPr txBox="1">
              <a:spLocks noChangeArrowheads="1"/>
            </p:cNvSpPr>
            <p:nvPr/>
          </p:nvSpPr>
          <p:spPr bwMode="auto">
            <a:xfrm>
              <a:off x="1292" y="2115"/>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28" name="Text Box 114"/>
            <p:cNvSpPr txBox="1">
              <a:spLocks noChangeArrowheads="1"/>
            </p:cNvSpPr>
            <p:nvPr/>
          </p:nvSpPr>
          <p:spPr bwMode="auto">
            <a:xfrm>
              <a:off x="1292" y="1933"/>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29" name="Text Box 115"/>
            <p:cNvSpPr txBox="1">
              <a:spLocks noChangeArrowheads="1"/>
            </p:cNvSpPr>
            <p:nvPr/>
          </p:nvSpPr>
          <p:spPr bwMode="auto">
            <a:xfrm>
              <a:off x="1973" y="1117"/>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0" name="Text Box 116"/>
            <p:cNvSpPr txBox="1">
              <a:spLocks noChangeArrowheads="1"/>
            </p:cNvSpPr>
            <p:nvPr/>
          </p:nvSpPr>
          <p:spPr bwMode="auto">
            <a:xfrm>
              <a:off x="1973" y="1298"/>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1" name="Text Box 117"/>
            <p:cNvSpPr txBox="1">
              <a:spLocks noChangeArrowheads="1"/>
            </p:cNvSpPr>
            <p:nvPr/>
          </p:nvSpPr>
          <p:spPr bwMode="auto">
            <a:xfrm>
              <a:off x="3515" y="1933"/>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2" name="Text Box 118"/>
            <p:cNvSpPr txBox="1">
              <a:spLocks noChangeArrowheads="1"/>
            </p:cNvSpPr>
            <p:nvPr/>
          </p:nvSpPr>
          <p:spPr bwMode="auto">
            <a:xfrm>
              <a:off x="1292" y="2931"/>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3" name="Text Box 119"/>
            <p:cNvSpPr txBox="1">
              <a:spLocks noChangeArrowheads="1"/>
            </p:cNvSpPr>
            <p:nvPr/>
          </p:nvSpPr>
          <p:spPr bwMode="auto">
            <a:xfrm>
              <a:off x="1292" y="2750"/>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4" name="Text Box 120"/>
            <p:cNvSpPr txBox="1">
              <a:spLocks noChangeArrowheads="1"/>
            </p:cNvSpPr>
            <p:nvPr/>
          </p:nvSpPr>
          <p:spPr bwMode="auto">
            <a:xfrm>
              <a:off x="1973" y="2115"/>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5" name="Text Box 121"/>
            <p:cNvSpPr txBox="1">
              <a:spLocks noChangeArrowheads="1"/>
            </p:cNvSpPr>
            <p:nvPr/>
          </p:nvSpPr>
          <p:spPr bwMode="auto">
            <a:xfrm>
              <a:off x="5239" y="1933"/>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6" name="Text Box 122"/>
            <p:cNvSpPr txBox="1">
              <a:spLocks noChangeArrowheads="1"/>
            </p:cNvSpPr>
            <p:nvPr/>
          </p:nvSpPr>
          <p:spPr bwMode="auto">
            <a:xfrm>
              <a:off x="4377" y="2115"/>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7" name="Text Box 123"/>
            <p:cNvSpPr txBox="1">
              <a:spLocks noChangeArrowheads="1"/>
            </p:cNvSpPr>
            <p:nvPr/>
          </p:nvSpPr>
          <p:spPr bwMode="auto">
            <a:xfrm>
              <a:off x="4377" y="1933"/>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8" name="Text Box 124"/>
            <p:cNvSpPr txBox="1">
              <a:spLocks noChangeArrowheads="1"/>
            </p:cNvSpPr>
            <p:nvPr/>
          </p:nvSpPr>
          <p:spPr bwMode="auto">
            <a:xfrm>
              <a:off x="3515" y="2115"/>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39" name="Text Box 125"/>
            <p:cNvSpPr txBox="1">
              <a:spLocks noChangeArrowheads="1"/>
            </p:cNvSpPr>
            <p:nvPr/>
          </p:nvSpPr>
          <p:spPr bwMode="auto">
            <a:xfrm>
              <a:off x="3515" y="2795"/>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0" name="Text Box 126"/>
            <p:cNvSpPr txBox="1">
              <a:spLocks noChangeArrowheads="1"/>
            </p:cNvSpPr>
            <p:nvPr/>
          </p:nvSpPr>
          <p:spPr bwMode="auto">
            <a:xfrm>
              <a:off x="2653" y="2976"/>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1" name="Text Box 127"/>
            <p:cNvSpPr txBox="1">
              <a:spLocks noChangeArrowheads="1"/>
            </p:cNvSpPr>
            <p:nvPr/>
          </p:nvSpPr>
          <p:spPr bwMode="auto">
            <a:xfrm>
              <a:off x="2653" y="2795"/>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2" name="Text Box 128"/>
            <p:cNvSpPr txBox="1">
              <a:spLocks noChangeArrowheads="1"/>
            </p:cNvSpPr>
            <p:nvPr/>
          </p:nvSpPr>
          <p:spPr bwMode="auto">
            <a:xfrm>
              <a:off x="5239" y="2115"/>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3" name="Text Box 129"/>
            <p:cNvSpPr txBox="1">
              <a:spLocks noChangeArrowheads="1"/>
            </p:cNvSpPr>
            <p:nvPr/>
          </p:nvSpPr>
          <p:spPr bwMode="auto">
            <a:xfrm>
              <a:off x="4377" y="2976"/>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4" name="Text Box 130"/>
            <p:cNvSpPr txBox="1">
              <a:spLocks noChangeArrowheads="1"/>
            </p:cNvSpPr>
            <p:nvPr/>
          </p:nvSpPr>
          <p:spPr bwMode="auto">
            <a:xfrm>
              <a:off x="5239" y="1071"/>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5" name="Text Box 131"/>
            <p:cNvSpPr txBox="1">
              <a:spLocks noChangeArrowheads="1"/>
            </p:cNvSpPr>
            <p:nvPr/>
          </p:nvSpPr>
          <p:spPr bwMode="auto">
            <a:xfrm>
              <a:off x="4377" y="2795"/>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6" name="Text Box 132"/>
            <p:cNvSpPr txBox="1">
              <a:spLocks noChangeArrowheads="1"/>
            </p:cNvSpPr>
            <p:nvPr/>
          </p:nvSpPr>
          <p:spPr bwMode="auto">
            <a:xfrm>
              <a:off x="3515" y="2976"/>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7" name="Text Box 133"/>
            <p:cNvSpPr txBox="1">
              <a:spLocks noChangeArrowheads="1"/>
            </p:cNvSpPr>
            <p:nvPr/>
          </p:nvSpPr>
          <p:spPr bwMode="auto">
            <a:xfrm>
              <a:off x="619" y="1138"/>
              <a:ext cx="362"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8" name="Text Box 134"/>
            <p:cNvSpPr txBox="1">
              <a:spLocks noChangeArrowheads="1"/>
            </p:cNvSpPr>
            <p:nvPr/>
          </p:nvSpPr>
          <p:spPr bwMode="auto">
            <a:xfrm>
              <a:off x="2653" y="3612"/>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49" name="Text Box 135"/>
            <p:cNvSpPr txBox="1">
              <a:spLocks noChangeArrowheads="1"/>
            </p:cNvSpPr>
            <p:nvPr/>
          </p:nvSpPr>
          <p:spPr bwMode="auto">
            <a:xfrm>
              <a:off x="5239" y="1253"/>
              <a:ext cx="363" cy="217"/>
            </a:xfrm>
            <a:prstGeom prst="rect">
              <a:avLst/>
            </a:prstGeom>
            <a:noFill/>
            <a:ln w="9525">
              <a:noFill/>
              <a:miter lim="800000"/>
              <a:headEnd/>
              <a:tailEnd/>
            </a:ln>
          </p:spPr>
          <p:txBody>
            <a:bodyPr>
              <a:spAutoFit/>
            </a:bodyPr>
            <a:lstStyle/>
            <a:p>
              <a:pPr>
                <a:spcBef>
                  <a:spcPct val="50000"/>
                </a:spcBef>
              </a:pPr>
              <a:r>
                <a:rPr lang="tr-TR" sz="1400"/>
                <a:t>10</a:t>
              </a:r>
              <a:endParaRPr lang="en-US" sz="1400"/>
            </a:p>
          </p:txBody>
        </p:sp>
        <p:sp>
          <p:nvSpPr>
            <p:cNvPr id="20550" name="Line 136"/>
            <p:cNvSpPr>
              <a:spLocks noChangeShapeType="1"/>
            </p:cNvSpPr>
            <p:nvPr/>
          </p:nvSpPr>
          <p:spPr bwMode="auto">
            <a:xfrm flipH="1">
              <a:off x="1202" y="3113"/>
              <a:ext cx="227" cy="136"/>
            </a:xfrm>
            <a:prstGeom prst="line">
              <a:avLst/>
            </a:prstGeom>
            <a:noFill/>
            <a:ln w="9525">
              <a:solidFill>
                <a:schemeClr val="tx1"/>
              </a:solidFill>
              <a:round/>
              <a:headEnd/>
              <a:tailEnd/>
            </a:ln>
          </p:spPr>
          <p:txBody>
            <a:bodyPr/>
            <a:lstStyle/>
            <a:p>
              <a:endParaRPr lang="en-US"/>
            </a:p>
          </p:txBody>
        </p:sp>
        <p:sp>
          <p:nvSpPr>
            <p:cNvPr id="20551" name="Line 137"/>
            <p:cNvSpPr>
              <a:spLocks noChangeShapeType="1"/>
            </p:cNvSpPr>
            <p:nvPr/>
          </p:nvSpPr>
          <p:spPr bwMode="auto">
            <a:xfrm flipH="1">
              <a:off x="1429" y="3113"/>
              <a:ext cx="226" cy="136"/>
            </a:xfrm>
            <a:prstGeom prst="line">
              <a:avLst/>
            </a:prstGeom>
            <a:noFill/>
            <a:ln w="9525">
              <a:solidFill>
                <a:schemeClr val="tx1"/>
              </a:solidFill>
              <a:round/>
              <a:headEnd/>
              <a:tailEnd/>
            </a:ln>
          </p:spPr>
          <p:txBody>
            <a:bodyPr/>
            <a:lstStyle/>
            <a:p>
              <a:endParaRPr lang="en-US"/>
            </a:p>
          </p:txBody>
        </p:sp>
        <p:sp>
          <p:nvSpPr>
            <p:cNvPr id="20552" name="Line 139"/>
            <p:cNvSpPr>
              <a:spLocks noChangeShapeType="1"/>
            </p:cNvSpPr>
            <p:nvPr/>
          </p:nvSpPr>
          <p:spPr bwMode="auto">
            <a:xfrm flipH="1">
              <a:off x="1882" y="2296"/>
              <a:ext cx="227" cy="136"/>
            </a:xfrm>
            <a:prstGeom prst="line">
              <a:avLst/>
            </a:prstGeom>
            <a:noFill/>
            <a:ln w="9525">
              <a:solidFill>
                <a:schemeClr val="tx1"/>
              </a:solidFill>
              <a:round/>
              <a:headEnd/>
              <a:tailEnd/>
            </a:ln>
          </p:spPr>
          <p:txBody>
            <a:bodyPr/>
            <a:lstStyle/>
            <a:p>
              <a:endParaRPr lang="en-US"/>
            </a:p>
          </p:txBody>
        </p:sp>
        <p:sp>
          <p:nvSpPr>
            <p:cNvPr id="20553" name="Line 140"/>
            <p:cNvSpPr>
              <a:spLocks noChangeShapeType="1"/>
            </p:cNvSpPr>
            <p:nvPr/>
          </p:nvSpPr>
          <p:spPr bwMode="auto">
            <a:xfrm flipH="1">
              <a:off x="2109" y="2296"/>
              <a:ext cx="227" cy="136"/>
            </a:xfrm>
            <a:prstGeom prst="line">
              <a:avLst/>
            </a:prstGeom>
            <a:noFill/>
            <a:ln w="9525">
              <a:solidFill>
                <a:schemeClr val="tx1"/>
              </a:solidFill>
              <a:round/>
              <a:headEnd/>
              <a:tailEnd/>
            </a:ln>
          </p:spPr>
          <p:txBody>
            <a:bodyPr/>
            <a:lstStyle/>
            <a:p>
              <a:endParaRPr lang="en-US"/>
            </a:p>
          </p:txBody>
        </p:sp>
        <p:sp>
          <p:nvSpPr>
            <p:cNvPr id="20554" name="Line 141"/>
            <p:cNvSpPr>
              <a:spLocks noChangeShapeType="1"/>
            </p:cNvSpPr>
            <p:nvPr/>
          </p:nvSpPr>
          <p:spPr bwMode="auto">
            <a:xfrm flipH="1">
              <a:off x="5375" y="1434"/>
              <a:ext cx="227" cy="136"/>
            </a:xfrm>
            <a:prstGeom prst="line">
              <a:avLst/>
            </a:prstGeom>
            <a:noFill/>
            <a:ln w="9525">
              <a:solidFill>
                <a:schemeClr val="tx1"/>
              </a:solidFill>
              <a:round/>
              <a:headEnd/>
              <a:tailEnd/>
            </a:ln>
          </p:spPr>
          <p:txBody>
            <a:bodyPr/>
            <a:lstStyle/>
            <a:p>
              <a:endParaRPr lang="en-US"/>
            </a:p>
          </p:txBody>
        </p:sp>
        <p:sp>
          <p:nvSpPr>
            <p:cNvPr id="20555" name="Line 142"/>
            <p:cNvSpPr>
              <a:spLocks noChangeShapeType="1"/>
            </p:cNvSpPr>
            <p:nvPr/>
          </p:nvSpPr>
          <p:spPr bwMode="auto">
            <a:xfrm flipH="1">
              <a:off x="5375" y="2296"/>
              <a:ext cx="227" cy="136"/>
            </a:xfrm>
            <a:prstGeom prst="line">
              <a:avLst/>
            </a:prstGeom>
            <a:noFill/>
            <a:ln w="9525">
              <a:solidFill>
                <a:schemeClr val="tx1"/>
              </a:solidFill>
              <a:round/>
              <a:headEnd/>
              <a:tailEnd/>
            </a:ln>
          </p:spPr>
          <p:txBody>
            <a:bodyPr/>
            <a:lstStyle/>
            <a:p>
              <a:endParaRPr lang="en-US"/>
            </a:p>
          </p:txBody>
        </p:sp>
        <p:sp>
          <p:nvSpPr>
            <p:cNvPr id="20556" name="Line 143"/>
            <p:cNvSpPr>
              <a:spLocks noChangeShapeType="1"/>
            </p:cNvSpPr>
            <p:nvPr/>
          </p:nvSpPr>
          <p:spPr bwMode="auto">
            <a:xfrm flipH="1">
              <a:off x="5148" y="2296"/>
              <a:ext cx="227" cy="136"/>
            </a:xfrm>
            <a:prstGeom prst="line">
              <a:avLst/>
            </a:prstGeom>
            <a:noFill/>
            <a:ln w="9525">
              <a:solidFill>
                <a:schemeClr val="tx1"/>
              </a:solidFill>
              <a:round/>
              <a:headEnd/>
              <a:tailEnd/>
            </a:ln>
          </p:spPr>
          <p:txBody>
            <a:bodyPr/>
            <a:lstStyle/>
            <a:p>
              <a:endParaRPr lang="en-US"/>
            </a:p>
          </p:txBody>
        </p:sp>
        <p:sp>
          <p:nvSpPr>
            <p:cNvPr id="20557" name="Line 144"/>
            <p:cNvSpPr>
              <a:spLocks noChangeShapeType="1"/>
            </p:cNvSpPr>
            <p:nvPr/>
          </p:nvSpPr>
          <p:spPr bwMode="auto">
            <a:xfrm flipH="1">
              <a:off x="4513" y="3158"/>
              <a:ext cx="227" cy="136"/>
            </a:xfrm>
            <a:prstGeom prst="line">
              <a:avLst/>
            </a:prstGeom>
            <a:noFill/>
            <a:ln w="9525">
              <a:solidFill>
                <a:schemeClr val="tx1"/>
              </a:solidFill>
              <a:round/>
              <a:headEnd/>
              <a:tailEnd/>
            </a:ln>
          </p:spPr>
          <p:txBody>
            <a:bodyPr/>
            <a:lstStyle/>
            <a:p>
              <a:endParaRPr lang="en-US"/>
            </a:p>
          </p:txBody>
        </p:sp>
        <p:sp>
          <p:nvSpPr>
            <p:cNvPr id="20558" name="Line 145"/>
            <p:cNvSpPr>
              <a:spLocks noChangeShapeType="1"/>
            </p:cNvSpPr>
            <p:nvPr/>
          </p:nvSpPr>
          <p:spPr bwMode="auto">
            <a:xfrm flipH="1">
              <a:off x="4286" y="3158"/>
              <a:ext cx="227" cy="136"/>
            </a:xfrm>
            <a:prstGeom prst="line">
              <a:avLst/>
            </a:prstGeom>
            <a:noFill/>
            <a:ln w="9525">
              <a:solidFill>
                <a:schemeClr val="tx1"/>
              </a:solidFill>
              <a:round/>
              <a:headEnd/>
              <a:tailEnd/>
            </a:ln>
          </p:spPr>
          <p:txBody>
            <a:bodyPr/>
            <a:lstStyle/>
            <a:p>
              <a:endParaRPr lang="en-US"/>
            </a:p>
          </p:txBody>
        </p:sp>
        <p:sp>
          <p:nvSpPr>
            <p:cNvPr id="20559" name="Line 146"/>
            <p:cNvSpPr>
              <a:spLocks noChangeShapeType="1"/>
            </p:cNvSpPr>
            <p:nvPr/>
          </p:nvSpPr>
          <p:spPr bwMode="auto">
            <a:xfrm flipH="1">
              <a:off x="3651" y="3158"/>
              <a:ext cx="227" cy="136"/>
            </a:xfrm>
            <a:prstGeom prst="line">
              <a:avLst/>
            </a:prstGeom>
            <a:noFill/>
            <a:ln w="9525">
              <a:solidFill>
                <a:schemeClr val="tx1"/>
              </a:solidFill>
              <a:round/>
              <a:headEnd/>
              <a:tailEnd/>
            </a:ln>
          </p:spPr>
          <p:txBody>
            <a:bodyPr/>
            <a:lstStyle/>
            <a:p>
              <a:endParaRPr lang="en-US"/>
            </a:p>
          </p:txBody>
        </p:sp>
        <p:sp>
          <p:nvSpPr>
            <p:cNvPr id="20560" name="Line 147"/>
            <p:cNvSpPr>
              <a:spLocks noChangeShapeType="1"/>
            </p:cNvSpPr>
            <p:nvPr/>
          </p:nvSpPr>
          <p:spPr bwMode="auto">
            <a:xfrm flipH="1">
              <a:off x="2789" y="3974"/>
              <a:ext cx="227" cy="136"/>
            </a:xfrm>
            <a:prstGeom prst="line">
              <a:avLst/>
            </a:prstGeom>
            <a:noFill/>
            <a:ln w="9525">
              <a:solidFill>
                <a:schemeClr val="tx1"/>
              </a:solidFill>
              <a:round/>
              <a:headEnd/>
              <a:tailEnd/>
            </a:ln>
          </p:spPr>
          <p:txBody>
            <a:bodyPr/>
            <a:lstStyle/>
            <a:p>
              <a:endParaRPr lang="en-US"/>
            </a:p>
          </p:txBody>
        </p:sp>
        <p:sp>
          <p:nvSpPr>
            <p:cNvPr id="20561" name="Line 148"/>
            <p:cNvSpPr>
              <a:spLocks noChangeShapeType="1"/>
            </p:cNvSpPr>
            <p:nvPr/>
          </p:nvSpPr>
          <p:spPr bwMode="auto">
            <a:xfrm flipV="1">
              <a:off x="2562" y="3974"/>
              <a:ext cx="227" cy="136"/>
            </a:xfrm>
            <a:prstGeom prst="line">
              <a:avLst/>
            </a:prstGeom>
            <a:noFill/>
            <a:ln w="9525">
              <a:solidFill>
                <a:schemeClr val="tx1"/>
              </a:solidFill>
              <a:round/>
              <a:headEnd/>
              <a:tailEnd/>
            </a:ln>
          </p:spPr>
          <p:txBody>
            <a:bodyPr/>
            <a:lstStyle/>
            <a:p>
              <a:endParaRPr lang="en-US"/>
            </a:p>
          </p:txBody>
        </p:sp>
        <p:sp>
          <p:nvSpPr>
            <p:cNvPr id="20562" name="Text Box 149"/>
            <p:cNvSpPr txBox="1">
              <a:spLocks noChangeArrowheads="1"/>
            </p:cNvSpPr>
            <p:nvPr/>
          </p:nvSpPr>
          <p:spPr bwMode="auto">
            <a:xfrm>
              <a:off x="342" y="1749"/>
              <a:ext cx="862" cy="261"/>
            </a:xfrm>
            <a:prstGeom prst="rect">
              <a:avLst/>
            </a:prstGeom>
            <a:noFill/>
            <a:ln w="9525">
              <a:noFill/>
              <a:miter lim="800000"/>
              <a:headEnd/>
              <a:tailEnd/>
            </a:ln>
          </p:spPr>
          <p:txBody>
            <a:bodyPr>
              <a:spAutoFit/>
            </a:bodyPr>
            <a:lstStyle/>
            <a:p>
              <a:pPr>
                <a:spcBef>
                  <a:spcPct val="50000"/>
                </a:spcBef>
              </a:pPr>
              <a:r>
                <a:rPr lang="tr-TR"/>
                <a:t>parent</a:t>
              </a:r>
              <a:endParaRPr lang="en-US"/>
            </a:p>
          </p:txBody>
        </p:sp>
        <p:sp>
          <p:nvSpPr>
            <p:cNvPr id="20563" name="Text Box 150"/>
            <p:cNvSpPr txBox="1">
              <a:spLocks noChangeArrowheads="1"/>
            </p:cNvSpPr>
            <p:nvPr/>
          </p:nvSpPr>
          <p:spPr bwMode="auto">
            <a:xfrm>
              <a:off x="342" y="2105"/>
              <a:ext cx="862" cy="261"/>
            </a:xfrm>
            <a:prstGeom prst="rect">
              <a:avLst/>
            </a:prstGeom>
            <a:noFill/>
            <a:ln w="9525">
              <a:noFill/>
              <a:miter lim="800000"/>
              <a:headEnd/>
              <a:tailEnd/>
            </a:ln>
          </p:spPr>
          <p:txBody>
            <a:bodyPr>
              <a:spAutoFit/>
            </a:bodyPr>
            <a:lstStyle/>
            <a:p>
              <a:pPr>
                <a:spcBef>
                  <a:spcPct val="50000"/>
                </a:spcBef>
              </a:pPr>
              <a:r>
                <a:rPr lang="tr-TR"/>
                <a:t>degree</a:t>
              </a:r>
              <a:endParaRPr lang="en-US"/>
            </a:p>
          </p:txBody>
        </p:sp>
        <p:sp>
          <p:nvSpPr>
            <p:cNvPr id="20564" name="Text Box 151"/>
            <p:cNvSpPr txBox="1">
              <a:spLocks noChangeArrowheads="1"/>
            </p:cNvSpPr>
            <p:nvPr/>
          </p:nvSpPr>
          <p:spPr bwMode="auto">
            <a:xfrm>
              <a:off x="431" y="1933"/>
              <a:ext cx="862" cy="261"/>
            </a:xfrm>
            <a:prstGeom prst="rect">
              <a:avLst/>
            </a:prstGeom>
            <a:noFill/>
            <a:ln w="9525">
              <a:noFill/>
              <a:miter lim="800000"/>
              <a:headEnd/>
              <a:tailEnd/>
            </a:ln>
          </p:spPr>
          <p:txBody>
            <a:bodyPr>
              <a:spAutoFit/>
            </a:bodyPr>
            <a:lstStyle/>
            <a:p>
              <a:pPr>
                <a:spcBef>
                  <a:spcPct val="50000"/>
                </a:spcBef>
              </a:pPr>
              <a:r>
                <a:rPr lang="tr-TR"/>
                <a:t>key</a:t>
              </a:r>
              <a:endParaRPr lang="en-US"/>
            </a:p>
          </p:txBody>
        </p:sp>
        <p:sp>
          <p:nvSpPr>
            <p:cNvPr id="20565" name="Text Box 152"/>
            <p:cNvSpPr txBox="1">
              <a:spLocks noChangeArrowheads="1"/>
            </p:cNvSpPr>
            <p:nvPr/>
          </p:nvSpPr>
          <p:spPr bwMode="auto">
            <a:xfrm>
              <a:off x="389" y="2664"/>
              <a:ext cx="416" cy="261"/>
            </a:xfrm>
            <a:prstGeom prst="rect">
              <a:avLst/>
            </a:prstGeom>
            <a:noFill/>
            <a:ln w="9525">
              <a:noFill/>
              <a:miter lim="800000"/>
              <a:headEnd/>
              <a:tailEnd/>
            </a:ln>
          </p:spPr>
          <p:txBody>
            <a:bodyPr>
              <a:spAutoFit/>
            </a:bodyPr>
            <a:lstStyle/>
            <a:p>
              <a:pPr>
                <a:spcBef>
                  <a:spcPct val="50000"/>
                </a:spcBef>
              </a:pPr>
              <a:r>
                <a:rPr lang="tr-TR"/>
                <a:t>child</a:t>
              </a:r>
              <a:endParaRPr lang="en-US"/>
            </a:p>
          </p:txBody>
        </p:sp>
        <p:sp>
          <p:nvSpPr>
            <p:cNvPr id="20566" name="Text Box 153"/>
            <p:cNvSpPr txBox="1">
              <a:spLocks noChangeArrowheads="1"/>
            </p:cNvSpPr>
            <p:nvPr/>
          </p:nvSpPr>
          <p:spPr bwMode="auto">
            <a:xfrm>
              <a:off x="1791" y="2840"/>
              <a:ext cx="862" cy="261"/>
            </a:xfrm>
            <a:prstGeom prst="rect">
              <a:avLst/>
            </a:prstGeom>
            <a:noFill/>
            <a:ln w="9525">
              <a:noFill/>
              <a:miter lim="800000"/>
              <a:headEnd/>
              <a:tailEnd/>
            </a:ln>
          </p:spPr>
          <p:txBody>
            <a:bodyPr>
              <a:spAutoFit/>
            </a:bodyPr>
            <a:lstStyle/>
            <a:p>
              <a:pPr>
                <a:spcBef>
                  <a:spcPct val="50000"/>
                </a:spcBef>
              </a:pPr>
              <a:r>
                <a:rPr lang="tr-TR"/>
                <a:t>sibling</a:t>
              </a:r>
              <a:endParaRPr lang="en-US"/>
            </a:p>
          </p:txBody>
        </p:sp>
        <p:sp>
          <p:nvSpPr>
            <p:cNvPr id="20567" name="Text Box 154"/>
            <p:cNvSpPr txBox="1">
              <a:spLocks noChangeArrowheads="1"/>
            </p:cNvSpPr>
            <p:nvPr/>
          </p:nvSpPr>
          <p:spPr bwMode="auto">
            <a:xfrm>
              <a:off x="2699" y="1117"/>
              <a:ext cx="2177" cy="261"/>
            </a:xfrm>
            <a:prstGeom prst="rect">
              <a:avLst/>
            </a:prstGeom>
            <a:noFill/>
            <a:ln w="9525">
              <a:noFill/>
              <a:miter lim="800000"/>
              <a:headEnd/>
              <a:tailEnd/>
            </a:ln>
          </p:spPr>
          <p:txBody>
            <a:bodyPr>
              <a:spAutoFit/>
            </a:bodyPr>
            <a:lstStyle/>
            <a:p>
              <a:pPr>
                <a:spcBef>
                  <a:spcPct val="50000"/>
                </a:spcBef>
              </a:pPr>
              <a:r>
                <a:rPr lang="tr-TR"/>
                <a:t>ROOT LIST (LINKED LIST)</a:t>
              </a:r>
              <a:endParaRPr lang="en-US"/>
            </a:p>
          </p:txBody>
        </p:sp>
        <p:sp>
          <p:nvSpPr>
            <p:cNvPr id="20568" name="Line 156"/>
            <p:cNvSpPr>
              <a:spLocks noChangeShapeType="1"/>
            </p:cNvSpPr>
            <p:nvPr/>
          </p:nvSpPr>
          <p:spPr bwMode="auto">
            <a:xfrm>
              <a:off x="896" y="2054"/>
              <a:ext cx="273" cy="0"/>
            </a:xfrm>
            <a:prstGeom prst="line">
              <a:avLst/>
            </a:prstGeom>
            <a:noFill/>
            <a:ln w="9525">
              <a:solidFill>
                <a:schemeClr val="accent2"/>
              </a:solidFill>
              <a:round/>
              <a:headEnd/>
              <a:tailEnd type="triangle" w="med" len="med"/>
            </a:ln>
          </p:spPr>
          <p:txBody>
            <a:bodyPr/>
            <a:lstStyle/>
            <a:p>
              <a:endParaRPr lang="en-US"/>
            </a:p>
          </p:txBody>
        </p:sp>
        <p:sp>
          <p:nvSpPr>
            <p:cNvPr id="20569" name="Line 157"/>
            <p:cNvSpPr>
              <a:spLocks noChangeShapeType="1"/>
            </p:cNvSpPr>
            <p:nvPr/>
          </p:nvSpPr>
          <p:spPr bwMode="auto">
            <a:xfrm>
              <a:off x="896" y="2207"/>
              <a:ext cx="273" cy="0"/>
            </a:xfrm>
            <a:prstGeom prst="line">
              <a:avLst/>
            </a:prstGeom>
            <a:noFill/>
            <a:ln w="9525">
              <a:solidFill>
                <a:schemeClr val="accent2"/>
              </a:solidFill>
              <a:round/>
              <a:headEnd/>
              <a:tailEnd type="triangle" w="med" len="med"/>
            </a:ln>
          </p:spPr>
          <p:txBody>
            <a:bodyPr/>
            <a:lstStyle/>
            <a:p>
              <a:endParaRPr lang="en-US"/>
            </a:p>
          </p:txBody>
        </p:sp>
        <p:sp>
          <p:nvSpPr>
            <p:cNvPr id="20570" name="Line 158"/>
            <p:cNvSpPr>
              <a:spLocks noChangeShapeType="1"/>
            </p:cNvSpPr>
            <p:nvPr/>
          </p:nvSpPr>
          <p:spPr bwMode="auto">
            <a:xfrm flipH="1">
              <a:off x="703" y="2341"/>
              <a:ext cx="589" cy="318"/>
            </a:xfrm>
            <a:prstGeom prst="line">
              <a:avLst/>
            </a:prstGeom>
            <a:noFill/>
            <a:ln w="9525">
              <a:solidFill>
                <a:schemeClr val="accent2"/>
              </a:solidFill>
              <a:round/>
              <a:headEnd/>
              <a:tailEnd type="triangle" w="med" len="med"/>
            </a:ln>
          </p:spPr>
          <p:txBody>
            <a:bodyPr/>
            <a:lstStyle/>
            <a:p>
              <a:endParaRPr lang="en-US"/>
            </a:p>
          </p:txBody>
        </p:sp>
        <p:sp>
          <p:nvSpPr>
            <p:cNvPr id="20571" name="Line 159"/>
            <p:cNvSpPr>
              <a:spLocks noChangeShapeType="1"/>
            </p:cNvSpPr>
            <p:nvPr/>
          </p:nvSpPr>
          <p:spPr bwMode="auto">
            <a:xfrm>
              <a:off x="1519" y="2387"/>
              <a:ext cx="499" cy="453"/>
            </a:xfrm>
            <a:prstGeom prst="line">
              <a:avLst/>
            </a:prstGeom>
            <a:noFill/>
            <a:ln w="9525">
              <a:solidFill>
                <a:schemeClr val="accent2"/>
              </a:solidFill>
              <a:round/>
              <a:headEnd/>
              <a:tailEnd type="triangle" w="med" len="med"/>
            </a:ln>
          </p:spPr>
          <p:txBody>
            <a:bodyPr/>
            <a:lstStyle/>
            <a:p>
              <a:endParaRPr lang="en-US"/>
            </a:p>
          </p:txBody>
        </p:sp>
        <p:sp>
          <p:nvSpPr>
            <p:cNvPr id="20572" name="Line 162"/>
            <p:cNvSpPr>
              <a:spLocks noChangeShapeType="1"/>
            </p:cNvSpPr>
            <p:nvPr/>
          </p:nvSpPr>
          <p:spPr bwMode="auto">
            <a:xfrm>
              <a:off x="249" y="981"/>
              <a:ext cx="0" cy="544"/>
            </a:xfrm>
            <a:prstGeom prst="line">
              <a:avLst/>
            </a:prstGeom>
            <a:noFill/>
            <a:ln w="9525">
              <a:solidFill>
                <a:schemeClr val="tx1"/>
              </a:solidFill>
              <a:round/>
              <a:headEnd/>
              <a:tailEnd/>
            </a:ln>
          </p:spPr>
          <p:txBody>
            <a:bodyPr/>
            <a:lstStyle/>
            <a:p>
              <a:endParaRPr lang="en-US"/>
            </a:p>
          </p:txBody>
        </p:sp>
        <p:sp>
          <p:nvSpPr>
            <p:cNvPr id="20573" name="Line 163"/>
            <p:cNvSpPr>
              <a:spLocks noChangeShapeType="1"/>
            </p:cNvSpPr>
            <p:nvPr/>
          </p:nvSpPr>
          <p:spPr bwMode="auto">
            <a:xfrm>
              <a:off x="249" y="1525"/>
              <a:ext cx="272" cy="0"/>
            </a:xfrm>
            <a:prstGeom prst="line">
              <a:avLst/>
            </a:prstGeom>
            <a:noFill/>
            <a:ln w="9525">
              <a:solidFill>
                <a:schemeClr val="tx1"/>
              </a:solidFill>
              <a:round/>
              <a:headEnd/>
              <a:tailEnd type="triangle" w="med" len="med"/>
            </a:ln>
          </p:spPr>
          <p:txBody>
            <a:bodyPr/>
            <a:lstStyle/>
            <a:p>
              <a:endParaRPr lang="en-US"/>
            </a:p>
          </p:txBody>
        </p:sp>
      </p:grpSp>
      <p:sp>
        <p:nvSpPr>
          <p:cNvPr id="20488" name="Line 156"/>
          <p:cNvSpPr>
            <a:spLocks noChangeShapeType="1"/>
          </p:cNvSpPr>
          <p:nvPr/>
        </p:nvSpPr>
        <p:spPr bwMode="auto">
          <a:xfrm>
            <a:off x="1428750" y="2786063"/>
            <a:ext cx="422275" cy="0"/>
          </a:xfrm>
          <a:prstGeom prst="line">
            <a:avLst/>
          </a:prstGeom>
          <a:noFill/>
          <a:ln w="9525">
            <a:solidFill>
              <a:schemeClr val="accent2"/>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5" name="Picture 5"/>
          <p:cNvPicPr>
            <a:picLocks noChangeAspect="1" noChangeArrowheads="1"/>
          </p:cNvPicPr>
          <p:nvPr/>
        </p:nvPicPr>
        <p:blipFill>
          <a:blip r:embed="rId2"/>
          <a:srcRect/>
          <a:stretch>
            <a:fillRect/>
          </a:stretch>
        </p:blipFill>
        <p:spPr bwMode="auto">
          <a:xfrm>
            <a:off x="0" y="0"/>
            <a:ext cx="5324475" cy="3705225"/>
          </a:xfrm>
          <a:prstGeom prst="rect">
            <a:avLst/>
          </a:prstGeom>
          <a:noFill/>
          <a:ln w="9525">
            <a:noFill/>
            <a:miter lim="800000"/>
            <a:headEnd/>
            <a:tailEnd/>
          </a:ln>
          <a:effectLst/>
        </p:spPr>
      </p:pic>
      <p:pic>
        <p:nvPicPr>
          <p:cNvPr id="15366" name="Picture 6"/>
          <p:cNvPicPr>
            <a:picLocks noChangeAspect="1" noChangeArrowheads="1"/>
          </p:cNvPicPr>
          <p:nvPr/>
        </p:nvPicPr>
        <p:blipFill>
          <a:blip r:embed="rId3"/>
          <a:srcRect/>
          <a:stretch>
            <a:fillRect/>
          </a:stretch>
        </p:blipFill>
        <p:spPr bwMode="auto">
          <a:xfrm>
            <a:off x="5143500" y="0"/>
            <a:ext cx="4000500" cy="443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308324"/>
          </a:xfrm>
          <a:prstGeom prst="rect">
            <a:avLst/>
          </a:prstGeom>
        </p:spPr>
        <p:txBody>
          <a:bodyPr wrap="square">
            <a:spAutoFit/>
          </a:bodyPr>
          <a:lstStyle/>
          <a:p>
            <a:r>
              <a:rPr lang="en-US" sz="2400" b="1" u="sng" dirty="0" smtClean="0">
                <a:latin typeface="Times New Roman" pitchFamily="18" charset="0"/>
                <a:cs typeface="Times New Roman" pitchFamily="18" charset="0"/>
              </a:rPr>
              <a:t>Operations</a:t>
            </a:r>
          </a:p>
          <a:p>
            <a:endParaRPr lang="en-US" sz="2400" b="1" dirty="0" smtClean="0">
              <a:latin typeface="Times New Roman" pitchFamily="18" charset="0"/>
              <a:cs typeface="Times New Roman" pitchFamily="18" charset="0"/>
            </a:endParaRPr>
          </a:p>
          <a:p>
            <a:r>
              <a:rPr lang="en-US" sz="2400" b="1" i="1" u="sng" dirty="0" smtClean="0">
                <a:solidFill>
                  <a:srgbClr val="FF0000"/>
                </a:solidFill>
                <a:latin typeface="Times New Roman" pitchFamily="18" charset="0"/>
                <a:cs typeface="Times New Roman" pitchFamily="18" charset="0"/>
              </a:rPr>
              <a:t>Union</a:t>
            </a:r>
          </a:p>
          <a:p>
            <a:endParaRPr lang="en-US" sz="2400" b="1" i="1" u="sng"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union operation merges the two heaps together by continually linking trees of the same order until no two trees of the same order exist.</a:t>
            </a:r>
            <a:endParaRPr lang="en-US" sz="2400" dirty="0">
              <a:latin typeface="Times New Roman" pitchFamily="18" charset="0"/>
              <a:cs typeface="Times New Roman" pitchFamily="18" charset="0"/>
            </a:endParaRPr>
          </a:p>
        </p:txBody>
      </p:sp>
      <p:sp>
        <p:nvSpPr>
          <p:cNvPr id="3" name="Rectangle 2"/>
          <p:cNvSpPr/>
          <p:nvPr/>
        </p:nvSpPr>
        <p:spPr>
          <a:xfrm>
            <a:off x="0" y="2438400"/>
            <a:ext cx="9144000" cy="4431983"/>
          </a:xfrm>
          <a:prstGeom prst="rect">
            <a:avLst/>
          </a:prstGeom>
        </p:spPr>
        <p:txBody>
          <a:bodyPr wrap="square">
            <a:spAutoFit/>
          </a:bodyPr>
          <a:lstStyle/>
          <a:p>
            <a:r>
              <a:rPr lang="en-US" sz="2400" dirty="0" smtClean="0">
                <a:latin typeface="Times New Roman" pitchFamily="18" charset="0"/>
                <a:cs typeface="Times New Roman" pitchFamily="18" charset="0"/>
              </a:rPr>
              <a:t>Given two Binomial Heaps H1 and H2, union(H1, H2) creates a single Binomial Heap.</a:t>
            </a:r>
          </a:p>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 The first step is to simply merge the two Heaps in non-decreasing order of degrees.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2) After the simple merge, we need to make sure that there is at-most one Binomial Tree of any order. To do this, we need to combine Binomial Trees of same order. We traverse the list of merged roots, we keep track of three pointers, </a:t>
            </a:r>
            <a:r>
              <a:rPr lang="en-US" sz="2400" dirty="0" err="1" smtClean="0">
                <a:latin typeface="Times New Roman" pitchFamily="18" charset="0"/>
                <a:cs typeface="Times New Roman" pitchFamily="18" charset="0"/>
              </a:rPr>
              <a:t>prev</a:t>
            </a:r>
            <a:r>
              <a:rPr lang="en-US" sz="2400" dirty="0" smtClean="0">
                <a:latin typeface="Times New Roman" pitchFamily="18" charset="0"/>
                <a:cs typeface="Times New Roman" pitchFamily="18" charset="0"/>
              </a:rPr>
              <a:t>, x and next-x. There can be following 4 cases when we traverse the list of roots.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832092"/>
          </a:xfrm>
          <a:prstGeom prst="rect">
            <a:avLst/>
          </a:prstGeom>
        </p:spPr>
        <p:txBody>
          <a:bodyPr wrap="square">
            <a:spAutoFit/>
          </a:bodyPr>
          <a:lstStyle/>
          <a:p>
            <a:r>
              <a:rPr lang="en-US" sz="2800" dirty="0" smtClean="0">
                <a:solidFill>
                  <a:srgbClr val="FF0000"/>
                </a:solidFill>
                <a:latin typeface="Times New Roman" pitchFamily="18" charset="0"/>
                <a:cs typeface="Times New Roman" pitchFamily="18" charset="0"/>
              </a:rPr>
              <a:t>Case 1:</a:t>
            </a:r>
            <a:r>
              <a:rPr lang="en-US" sz="2800" dirty="0" smtClean="0">
                <a:latin typeface="Times New Roman" pitchFamily="18" charset="0"/>
                <a:cs typeface="Times New Roman" pitchFamily="18" charset="0"/>
              </a:rPr>
              <a:t> Orders of x and next-x are not same, we simply move ahead.</a:t>
            </a: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In following 3 cases orders of x and next-x are same.</a:t>
            </a: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Case 2:</a:t>
            </a:r>
            <a:r>
              <a:rPr lang="en-US" sz="2800" dirty="0" smtClean="0">
                <a:latin typeface="Times New Roman" pitchFamily="18" charset="0"/>
                <a:cs typeface="Times New Roman" pitchFamily="18" charset="0"/>
              </a:rPr>
              <a:t> If order of next-next-x is also same, move ahead.</a:t>
            </a: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Case 3:</a:t>
            </a:r>
            <a:r>
              <a:rPr lang="en-US" sz="2800" dirty="0" smtClean="0">
                <a:latin typeface="Times New Roman" pitchFamily="18" charset="0"/>
                <a:cs typeface="Times New Roman" pitchFamily="18" charset="0"/>
              </a:rPr>
              <a:t> If key of x is smaller than or equal to key of next-x, then make next-x as a child of x by linking it with x.</a:t>
            </a:r>
          </a:p>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Case 4:</a:t>
            </a:r>
            <a:r>
              <a:rPr lang="en-US" sz="2800" dirty="0" smtClean="0">
                <a:latin typeface="Times New Roman" pitchFamily="18" charset="0"/>
                <a:cs typeface="Times New Roman" pitchFamily="18" charset="0"/>
              </a:rPr>
              <a:t> If key of x is greater, then make x as child of next.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0" y="0"/>
            <a:ext cx="9144000" cy="25146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0" y="2743200"/>
            <a:ext cx="91440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1" y="0"/>
            <a:ext cx="9144001" cy="281940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9770" y="3581400"/>
            <a:ext cx="909423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0" y="-1"/>
            <a:ext cx="9144000" cy="5410201"/>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5105400" y="5334000"/>
            <a:ext cx="457200" cy="4706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0" y="0"/>
            <a:ext cx="3755409" cy="19812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80891" y="0"/>
            <a:ext cx="3863109" cy="2133600"/>
          </a:xfrm>
          <a:prstGeom prst="rect">
            <a:avLst/>
          </a:prstGeom>
          <a:noFill/>
          <a:ln w="9525">
            <a:noFill/>
            <a:miter lim="800000"/>
            <a:headEnd/>
            <a:tailEnd/>
          </a:ln>
          <a:effectLst/>
        </p:spPr>
      </p:pic>
      <p:sp>
        <p:nvSpPr>
          <p:cNvPr id="4" name="Right Arrow 3"/>
          <p:cNvSpPr/>
          <p:nvPr/>
        </p:nvSpPr>
        <p:spPr>
          <a:xfrm>
            <a:off x="3962400" y="838200"/>
            <a:ext cx="990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7696200" y="2057400"/>
            <a:ext cx="762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8" name="Picture 4"/>
          <p:cNvPicPr>
            <a:picLocks noChangeAspect="1" noChangeArrowheads="1"/>
          </p:cNvPicPr>
          <p:nvPr/>
        </p:nvPicPr>
        <p:blipFill>
          <a:blip r:embed="rId4"/>
          <a:srcRect/>
          <a:stretch>
            <a:fillRect/>
          </a:stretch>
        </p:blipFill>
        <p:spPr bwMode="auto">
          <a:xfrm>
            <a:off x="5715000" y="3200400"/>
            <a:ext cx="3429000" cy="3011365"/>
          </a:xfrm>
          <a:prstGeom prst="rect">
            <a:avLst/>
          </a:prstGeom>
          <a:noFill/>
          <a:ln w="9525">
            <a:noFill/>
            <a:miter lim="800000"/>
            <a:headEnd/>
            <a:tailEnd/>
          </a:ln>
          <a:effectLst/>
        </p:spPr>
      </p:pic>
      <p:sp>
        <p:nvSpPr>
          <p:cNvPr id="7" name="Left Arrow 6"/>
          <p:cNvSpPr/>
          <p:nvPr/>
        </p:nvSpPr>
        <p:spPr>
          <a:xfrm>
            <a:off x="4191000" y="4572000"/>
            <a:ext cx="1066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9" name="Picture 5"/>
          <p:cNvPicPr>
            <a:picLocks noChangeAspect="1" noChangeArrowheads="1"/>
          </p:cNvPicPr>
          <p:nvPr/>
        </p:nvPicPr>
        <p:blipFill>
          <a:blip r:embed="rId5"/>
          <a:srcRect/>
          <a:stretch>
            <a:fillRect/>
          </a:stretch>
        </p:blipFill>
        <p:spPr bwMode="auto">
          <a:xfrm>
            <a:off x="304800" y="3505200"/>
            <a:ext cx="2362200" cy="29353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354217"/>
          </a:xfrm>
          <a:prstGeom prst="rect">
            <a:avLst/>
          </a:prstGeom>
        </p:spPr>
        <p:txBody>
          <a:bodyPr wrap="square">
            <a:spAutoFit/>
          </a:bodyPr>
          <a:lstStyle/>
          <a:p>
            <a:r>
              <a:rPr lang="en-US" sz="2400" b="1" i="1" u="sng" dirty="0" smtClean="0">
                <a:solidFill>
                  <a:srgbClr val="FF0000"/>
                </a:solidFill>
                <a:latin typeface="Times New Roman" pitchFamily="18" charset="0"/>
                <a:cs typeface="Times New Roman" pitchFamily="18" charset="0"/>
              </a:rPr>
              <a:t>Decrease key</a:t>
            </a:r>
          </a:p>
          <a:p>
            <a:endParaRPr lang="en-US" b="1" dirty="0" smtClean="0"/>
          </a:p>
          <a:p>
            <a:r>
              <a:rPr lang="en-US" sz="2000" dirty="0" smtClean="0">
                <a:latin typeface="Times New Roman" pitchFamily="18" charset="0"/>
                <a:cs typeface="Times New Roman" pitchFamily="18" charset="0"/>
              </a:rPr>
              <a:t>Decrease key reduces the specified node’s key and then bubbles it up through its ancestors until the tree meets the conditions of a heap.</a:t>
            </a:r>
            <a:endParaRPr lang="en-US" sz="20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a:srcRect/>
          <a:stretch>
            <a:fillRect/>
          </a:stretch>
        </p:blipFill>
        <p:spPr bwMode="auto">
          <a:xfrm>
            <a:off x="0" y="2438400"/>
            <a:ext cx="3162300" cy="30480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5257800" y="2133600"/>
            <a:ext cx="3457914" cy="3276600"/>
          </a:xfrm>
          <a:prstGeom prst="rect">
            <a:avLst/>
          </a:prstGeom>
          <a:noFill/>
          <a:ln w="9525">
            <a:noFill/>
            <a:miter lim="800000"/>
            <a:headEnd/>
            <a:tailEnd/>
          </a:ln>
          <a:effectLst/>
        </p:spPr>
      </p:pic>
      <p:sp>
        <p:nvSpPr>
          <p:cNvPr id="5" name="Right Arrow 4"/>
          <p:cNvSpPr/>
          <p:nvPr/>
        </p:nvSpPr>
        <p:spPr>
          <a:xfrm>
            <a:off x="3276600" y="3810000"/>
            <a:ext cx="2133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52800" y="3429000"/>
            <a:ext cx="1981200" cy="381000"/>
          </a:xfrm>
          <a:prstGeom prst="rect">
            <a:avLst/>
          </a:prstGeom>
          <a:noFill/>
        </p:spPr>
        <p:txBody>
          <a:bodyPr wrap="square" rtlCol="0">
            <a:spAutoFit/>
          </a:bodyPr>
          <a:lstStyle/>
          <a:p>
            <a:r>
              <a:rPr lang="en-US" b="1" dirty="0" smtClean="0">
                <a:solidFill>
                  <a:schemeClr val="accent2"/>
                </a:solidFill>
                <a:latin typeface="Times New Roman" pitchFamily="18" charset="0"/>
                <a:cs typeface="Times New Roman" pitchFamily="18" charset="0"/>
              </a:rPr>
              <a:t>20 decreases to 7</a:t>
            </a:r>
            <a:endParaRPr lang="en-US" b="1" dirty="0">
              <a:solidFill>
                <a:schemeClr val="accent2"/>
              </a:solidFill>
              <a:latin typeface="Times New Roman" pitchFamily="18" charset="0"/>
              <a:cs typeface="Times New Roman" pitchFamily="18" charset="0"/>
            </a:endParaRPr>
          </a:p>
        </p:txBody>
      </p:sp>
      <p:sp>
        <p:nvSpPr>
          <p:cNvPr id="8" name="Down Arrow 7"/>
          <p:cNvSpPr/>
          <p:nvPr/>
        </p:nvSpPr>
        <p:spPr>
          <a:xfrm>
            <a:off x="7086600" y="4876800"/>
            <a:ext cx="228600"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315200" y="5410200"/>
            <a:ext cx="1828800" cy="369332"/>
          </a:xfrm>
          <a:prstGeom prst="rect">
            <a:avLst/>
          </a:prstGeom>
          <a:noFill/>
        </p:spPr>
        <p:txBody>
          <a:bodyPr wrap="square" rtlCol="0">
            <a:spAutoFit/>
          </a:bodyPr>
          <a:lstStyle/>
          <a:p>
            <a:r>
              <a:rPr lang="en-US" b="1" dirty="0" smtClean="0">
                <a:solidFill>
                  <a:schemeClr val="accent2"/>
                </a:solidFill>
                <a:latin typeface="Times New Roman" pitchFamily="18" charset="0"/>
                <a:cs typeface="Times New Roman" pitchFamily="18" charset="0"/>
              </a:rPr>
              <a:t>7 &lt; 16(parent)</a:t>
            </a:r>
            <a:endParaRPr lang="en-US" b="1"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0" y="1066800"/>
            <a:ext cx="4015317" cy="37338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5181600" y="1219200"/>
            <a:ext cx="3660300" cy="3733800"/>
          </a:xfrm>
          <a:prstGeom prst="rect">
            <a:avLst/>
          </a:prstGeom>
          <a:noFill/>
          <a:ln w="9525">
            <a:noFill/>
            <a:miter lim="800000"/>
            <a:headEnd/>
            <a:tailEnd/>
          </a:ln>
          <a:effectLst/>
        </p:spPr>
      </p:pic>
      <p:sp>
        <p:nvSpPr>
          <p:cNvPr id="5" name="Right Arrow 4"/>
          <p:cNvSpPr/>
          <p:nvPr/>
        </p:nvSpPr>
        <p:spPr>
          <a:xfrm>
            <a:off x="3276600" y="3200400"/>
            <a:ext cx="2133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05200" y="2819400"/>
            <a:ext cx="1828800" cy="369332"/>
          </a:xfrm>
          <a:prstGeom prst="rect">
            <a:avLst/>
          </a:prstGeom>
          <a:noFill/>
        </p:spPr>
        <p:txBody>
          <a:bodyPr wrap="square" rtlCol="0">
            <a:spAutoFit/>
          </a:bodyPr>
          <a:lstStyle/>
          <a:p>
            <a:r>
              <a:rPr lang="en-US" b="1" dirty="0" smtClean="0">
                <a:solidFill>
                  <a:schemeClr val="accent2"/>
                </a:solidFill>
                <a:latin typeface="Times New Roman" pitchFamily="18" charset="0"/>
                <a:cs typeface="Times New Roman" pitchFamily="18" charset="0"/>
              </a:rPr>
              <a:t>7 &lt; 9(parent)</a:t>
            </a:r>
            <a:endParaRPr lang="en-US" b="1"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924300" y="2852738"/>
            <a:ext cx="1657350" cy="1800225"/>
            <a:chOff x="2472" y="1797"/>
            <a:chExt cx="1044" cy="1134"/>
          </a:xfrm>
        </p:grpSpPr>
        <p:sp>
          <p:nvSpPr>
            <p:cNvPr id="7187" name="AutoShape 4"/>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7188" name="Oval 7"/>
            <p:cNvSpPr>
              <a:spLocks noChangeArrowheads="1"/>
            </p:cNvSpPr>
            <p:nvPr/>
          </p:nvSpPr>
          <p:spPr bwMode="auto">
            <a:xfrm>
              <a:off x="2925" y="1797"/>
              <a:ext cx="136" cy="136"/>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7174" name="Rectangle 2"/>
          <p:cNvSpPr>
            <a:spLocks noGrp="1" noChangeArrowheads="1"/>
          </p:cNvSpPr>
          <p:nvPr>
            <p:ph type="title"/>
          </p:nvPr>
        </p:nvSpPr>
        <p:spPr/>
        <p:txBody>
          <a:bodyPr/>
          <a:lstStyle/>
          <a:p>
            <a:pPr eaLnBrk="1" hangingPunct="1"/>
            <a:r>
              <a:rPr lang="tr-TR" smtClean="0">
                <a:solidFill>
                  <a:srgbClr val="0000FF"/>
                </a:solidFill>
                <a:latin typeface="Times New Roman" pitchFamily="18" charset="0"/>
              </a:rPr>
              <a:t>Binomial Trees</a:t>
            </a:r>
            <a:endParaRPr lang="en-US" smtClean="0">
              <a:solidFill>
                <a:srgbClr val="0000FF"/>
              </a:solidFill>
              <a:latin typeface="Times New Roman" pitchFamily="18" charset="0"/>
            </a:endParaRPr>
          </a:p>
        </p:txBody>
      </p:sp>
      <p:sp>
        <p:nvSpPr>
          <p:cNvPr id="7175" name="Rectangle 3"/>
          <p:cNvSpPr>
            <a:spLocks noGrp="1" noChangeArrowheads="1"/>
          </p:cNvSpPr>
          <p:nvPr>
            <p:ph type="body" idx="1"/>
          </p:nvPr>
        </p:nvSpPr>
        <p:spPr>
          <a:xfrm>
            <a:off x="323850" y="1700213"/>
            <a:ext cx="8229600" cy="4525962"/>
          </a:xfrm>
        </p:spPr>
        <p:txBody>
          <a:bodyPr/>
          <a:lstStyle/>
          <a:p>
            <a:pPr eaLnBrk="1" hangingPunct="1">
              <a:spcBef>
                <a:spcPct val="0"/>
              </a:spcBef>
              <a:buFontTx/>
              <a:buNone/>
            </a:pPr>
            <a:endParaRPr lang="en-US" b="1" smtClean="0">
              <a:latin typeface="Times New Roman" pitchFamily="18" charset="0"/>
            </a:endParaRPr>
          </a:p>
          <a:p>
            <a:pPr eaLnBrk="1" hangingPunct="1"/>
            <a:endParaRPr lang="en-US" smtClean="0">
              <a:latin typeface="Times New Roman" pitchFamily="18" charset="0"/>
            </a:endParaRPr>
          </a:p>
        </p:txBody>
      </p:sp>
      <p:grpSp>
        <p:nvGrpSpPr>
          <p:cNvPr id="3" name="Group 11"/>
          <p:cNvGrpSpPr>
            <a:grpSpLocks/>
          </p:cNvGrpSpPr>
          <p:nvPr/>
        </p:nvGrpSpPr>
        <p:grpSpPr bwMode="auto">
          <a:xfrm>
            <a:off x="5724525" y="2060575"/>
            <a:ext cx="1657350" cy="1800225"/>
            <a:chOff x="2472" y="1797"/>
            <a:chExt cx="1044" cy="1134"/>
          </a:xfrm>
        </p:grpSpPr>
        <p:sp>
          <p:nvSpPr>
            <p:cNvPr id="7185" name="AutoShape 12"/>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7186" name="Oval 13"/>
            <p:cNvSpPr>
              <a:spLocks noChangeArrowheads="1"/>
            </p:cNvSpPr>
            <p:nvPr/>
          </p:nvSpPr>
          <p:spPr bwMode="auto">
            <a:xfrm>
              <a:off x="2925" y="1797"/>
              <a:ext cx="136" cy="136"/>
            </a:xfrm>
            <a:prstGeom prst="ellipse">
              <a:avLst/>
            </a:prstGeom>
            <a:solidFill>
              <a:schemeClr val="accent1"/>
            </a:solidFill>
            <a:ln w="9525">
              <a:solidFill>
                <a:schemeClr val="tx1"/>
              </a:solidFill>
              <a:round/>
              <a:headEnd/>
              <a:tailEnd/>
            </a:ln>
          </p:spPr>
          <p:txBody>
            <a:bodyPr wrap="none" anchor="ctr"/>
            <a:lstStyle/>
            <a:p>
              <a:endParaRPr lang="tr-TR"/>
            </a:p>
          </p:txBody>
        </p:sp>
      </p:grpSp>
      <p:cxnSp>
        <p:nvCxnSpPr>
          <p:cNvPr id="7177" name="AutoShape 15"/>
          <p:cNvCxnSpPr>
            <a:cxnSpLocks noChangeShapeType="1"/>
            <a:stCxn id="7188" idx="6"/>
            <a:endCxn id="7186" idx="2"/>
          </p:cNvCxnSpPr>
          <p:nvPr/>
        </p:nvCxnSpPr>
        <p:spPr bwMode="auto">
          <a:xfrm flipV="1">
            <a:off x="4859338" y="2168525"/>
            <a:ext cx="1584325" cy="792163"/>
          </a:xfrm>
          <a:prstGeom prst="straightConnector1">
            <a:avLst/>
          </a:prstGeom>
          <a:noFill/>
          <a:ln w="9525">
            <a:solidFill>
              <a:schemeClr val="tx1"/>
            </a:solidFill>
            <a:round/>
            <a:headEnd/>
            <a:tailEnd/>
          </a:ln>
        </p:spPr>
      </p:cxnSp>
      <p:sp>
        <p:nvSpPr>
          <p:cNvPr id="7178" name="Text Box 16"/>
          <p:cNvSpPr txBox="1">
            <a:spLocks noChangeArrowheads="1"/>
          </p:cNvSpPr>
          <p:nvPr/>
        </p:nvSpPr>
        <p:spPr bwMode="auto">
          <a:xfrm>
            <a:off x="4286250" y="4786313"/>
            <a:ext cx="741363" cy="461962"/>
          </a:xfrm>
          <a:prstGeom prst="rect">
            <a:avLst/>
          </a:prstGeom>
          <a:noFill/>
          <a:ln w="9525">
            <a:noFill/>
            <a:miter lim="800000"/>
            <a:headEnd/>
            <a:tailEnd/>
          </a:ln>
        </p:spPr>
        <p:txBody>
          <a:bodyPr wrap="none">
            <a:spAutoFit/>
          </a:bodyPr>
          <a:lstStyle/>
          <a:p>
            <a:r>
              <a:rPr lang="tr-TR" sz="2400" b="1" i="1"/>
              <a:t>B </a:t>
            </a:r>
            <a:r>
              <a:rPr lang="tr-TR" sz="2400" b="1" i="1" baseline="-25000"/>
              <a:t>k-1</a:t>
            </a:r>
            <a:endParaRPr lang="en-US" sz="2400" b="1" i="1" baseline="-25000"/>
          </a:p>
        </p:txBody>
      </p:sp>
      <p:sp>
        <p:nvSpPr>
          <p:cNvPr id="7179" name="Rectangle 17"/>
          <p:cNvSpPr>
            <a:spLocks noChangeArrowheads="1"/>
          </p:cNvSpPr>
          <p:nvPr/>
        </p:nvSpPr>
        <p:spPr bwMode="auto">
          <a:xfrm>
            <a:off x="6215063" y="4000500"/>
            <a:ext cx="741362" cy="461963"/>
          </a:xfrm>
          <a:prstGeom prst="rect">
            <a:avLst/>
          </a:prstGeom>
          <a:noFill/>
          <a:ln w="9525">
            <a:noFill/>
            <a:miter lim="800000"/>
            <a:headEnd/>
            <a:tailEnd/>
          </a:ln>
        </p:spPr>
        <p:txBody>
          <a:bodyPr wrap="none">
            <a:spAutoFit/>
          </a:bodyPr>
          <a:lstStyle/>
          <a:p>
            <a:r>
              <a:rPr lang="tr-TR" sz="2400" b="1" i="1"/>
              <a:t>B </a:t>
            </a:r>
            <a:r>
              <a:rPr lang="tr-TR" sz="2400" b="1" i="1" baseline="-25000"/>
              <a:t>k-1</a:t>
            </a:r>
            <a:endParaRPr lang="en-US" sz="2400" b="1" i="1" baseline="-25000"/>
          </a:p>
        </p:txBody>
      </p:sp>
      <p:sp>
        <p:nvSpPr>
          <p:cNvPr id="7180" name="Oval 18"/>
          <p:cNvSpPr>
            <a:spLocks noChangeArrowheads="1"/>
          </p:cNvSpPr>
          <p:nvPr/>
        </p:nvSpPr>
        <p:spPr bwMode="auto">
          <a:xfrm>
            <a:off x="1908175" y="2852738"/>
            <a:ext cx="360363" cy="360362"/>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7181" name="AutoShape 19"/>
          <p:cNvSpPr>
            <a:spLocks/>
          </p:cNvSpPr>
          <p:nvPr/>
        </p:nvSpPr>
        <p:spPr bwMode="auto">
          <a:xfrm rot="-5400000">
            <a:off x="5927725" y="3224213"/>
            <a:ext cx="168275" cy="4321175"/>
          </a:xfrm>
          <a:prstGeom prst="leftBrace">
            <a:avLst>
              <a:gd name="adj1" fmla="val 213994"/>
              <a:gd name="adj2" fmla="val 49019"/>
            </a:avLst>
          </a:prstGeom>
          <a:noFill/>
          <a:ln w="9525">
            <a:solidFill>
              <a:schemeClr val="tx1"/>
            </a:solidFill>
            <a:round/>
            <a:headEnd/>
            <a:tailEnd/>
          </a:ln>
        </p:spPr>
        <p:txBody>
          <a:bodyPr vert="eaVert" wrap="none" anchor="ctr"/>
          <a:lstStyle/>
          <a:p>
            <a:pPr algn="ctr"/>
            <a:endParaRPr lang="tr-TR" b="1"/>
          </a:p>
        </p:txBody>
      </p:sp>
      <p:sp>
        <p:nvSpPr>
          <p:cNvPr id="7182" name="Rectangle 20"/>
          <p:cNvSpPr>
            <a:spLocks noChangeArrowheads="1"/>
          </p:cNvSpPr>
          <p:nvPr/>
        </p:nvSpPr>
        <p:spPr bwMode="auto">
          <a:xfrm>
            <a:off x="5724525" y="5591175"/>
            <a:ext cx="676275" cy="461963"/>
          </a:xfrm>
          <a:prstGeom prst="rect">
            <a:avLst/>
          </a:prstGeom>
          <a:noFill/>
          <a:ln w="9525">
            <a:noFill/>
            <a:miter lim="800000"/>
            <a:headEnd/>
            <a:tailEnd/>
          </a:ln>
        </p:spPr>
        <p:txBody>
          <a:bodyPr>
            <a:spAutoFit/>
          </a:bodyPr>
          <a:lstStyle/>
          <a:p>
            <a:r>
              <a:rPr lang="tr-TR" sz="2400" b="1" i="1"/>
              <a:t>B </a:t>
            </a:r>
            <a:r>
              <a:rPr lang="tr-TR" sz="2400" b="1" i="1" baseline="-25000"/>
              <a:t>k</a:t>
            </a:r>
            <a:endParaRPr lang="en-US" sz="2400" b="1" i="1" baseline="-25000"/>
          </a:p>
        </p:txBody>
      </p:sp>
      <p:sp>
        <p:nvSpPr>
          <p:cNvPr id="7183" name="Oval 21"/>
          <p:cNvSpPr>
            <a:spLocks noChangeArrowheads="1"/>
          </p:cNvSpPr>
          <p:nvPr/>
        </p:nvSpPr>
        <p:spPr bwMode="auto">
          <a:xfrm>
            <a:off x="4572000" y="2852738"/>
            <a:ext cx="360363" cy="360362"/>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7184" name="Oval 22"/>
          <p:cNvSpPr>
            <a:spLocks noChangeArrowheads="1"/>
          </p:cNvSpPr>
          <p:nvPr/>
        </p:nvSpPr>
        <p:spPr bwMode="auto">
          <a:xfrm>
            <a:off x="6372225" y="2060575"/>
            <a:ext cx="360363" cy="360363"/>
          </a:xfrm>
          <a:prstGeom prst="ellipse">
            <a:avLst/>
          </a:prstGeom>
          <a:solidFill>
            <a:schemeClr val="accent1"/>
          </a:solidFill>
          <a:ln w="9525">
            <a:solidFill>
              <a:schemeClr val="tx1"/>
            </a:solidFill>
            <a:round/>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446550"/>
          </a:xfrm>
          <a:prstGeom prst="rect">
            <a:avLst/>
          </a:prstGeom>
        </p:spPr>
        <p:txBody>
          <a:bodyPr wrap="square">
            <a:spAutoFit/>
          </a:bodyPr>
          <a:lstStyle/>
          <a:p>
            <a:r>
              <a:rPr lang="en-US" sz="2400" b="1" i="1" u="sng" dirty="0" smtClean="0">
                <a:solidFill>
                  <a:srgbClr val="FF0000"/>
                </a:solidFill>
                <a:latin typeface="Times New Roman" pitchFamily="18" charset="0"/>
                <a:cs typeface="Times New Roman" pitchFamily="18" charset="0"/>
              </a:rPr>
              <a:t>Delete</a:t>
            </a:r>
          </a:p>
          <a:p>
            <a:endParaRPr lang="en-US" sz="2400" b="1" i="1" u="sng" dirty="0" smtClean="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Delete is performed by calling decrease key to reducing the node to negative infinity which pulls the node to the top of the tree.</a:t>
            </a:r>
          </a:p>
        </p:txBody>
      </p:sp>
      <p:pic>
        <p:nvPicPr>
          <p:cNvPr id="20482" name="Picture 2"/>
          <p:cNvPicPr>
            <a:picLocks noChangeAspect="1" noChangeArrowheads="1"/>
          </p:cNvPicPr>
          <p:nvPr/>
        </p:nvPicPr>
        <p:blipFill>
          <a:blip r:embed="rId2"/>
          <a:srcRect/>
          <a:stretch>
            <a:fillRect/>
          </a:stretch>
        </p:blipFill>
        <p:spPr bwMode="auto">
          <a:xfrm>
            <a:off x="0" y="1676399"/>
            <a:ext cx="4800600" cy="3347085"/>
          </a:xfrm>
          <a:prstGeom prst="rect">
            <a:avLst/>
          </a:prstGeom>
          <a:noFill/>
          <a:ln w="9525">
            <a:noFill/>
            <a:miter lim="800000"/>
            <a:headEnd/>
            <a:tailEnd/>
          </a:ln>
          <a:effectLst/>
        </p:spPr>
      </p:pic>
      <p:sp>
        <p:nvSpPr>
          <p:cNvPr id="4" name="Right Arrow 3"/>
          <p:cNvSpPr/>
          <p:nvPr/>
        </p:nvSpPr>
        <p:spPr>
          <a:xfrm>
            <a:off x="4800600" y="3276600"/>
            <a:ext cx="2133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29200" y="2895600"/>
            <a:ext cx="1828800" cy="369332"/>
          </a:xfrm>
          <a:prstGeom prst="rect">
            <a:avLst/>
          </a:prstGeom>
          <a:noFill/>
        </p:spPr>
        <p:txBody>
          <a:bodyPr wrap="square" rtlCol="0">
            <a:spAutoFit/>
          </a:bodyPr>
          <a:lstStyle/>
          <a:p>
            <a:r>
              <a:rPr lang="en-US" b="1" dirty="0" smtClean="0">
                <a:solidFill>
                  <a:schemeClr val="accent2"/>
                </a:solidFill>
                <a:latin typeface="Times New Roman" pitchFamily="18" charset="0"/>
                <a:cs typeface="Times New Roman" pitchFamily="18" charset="0"/>
              </a:rPr>
              <a:t>Delete 12</a:t>
            </a:r>
            <a:endParaRPr lang="en-US" b="1"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0" y="0"/>
            <a:ext cx="5791200" cy="3288337"/>
          </a:xfrm>
          <a:prstGeom prst="rect">
            <a:avLst/>
          </a:prstGeom>
          <a:noFill/>
          <a:ln w="9525">
            <a:noFill/>
            <a:miter lim="800000"/>
            <a:headEnd/>
            <a:tailEnd/>
          </a:ln>
          <a:effectLst/>
        </p:spPr>
      </p:pic>
      <p:pic>
        <p:nvPicPr>
          <p:cNvPr id="21508" name="Picture 4"/>
          <p:cNvPicPr>
            <a:picLocks noChangeAspect="1" noChangeArrowheads="1"/>
          </p:cNvPicPr>
          <p:nvPr/>
        </p:nvPicPr>
        <p:blipFill>
          <a:blip r:embed="rId3"/>
          <a:srcRect/>
          <a:stretch>
            <a:fillRect/>
          </a:stretch>
        </p:blipFill>
        <p:spPr bwMode="auto">
          <a:xfrm>
            <a:off x="0" y="3468364"/>
            <a:ext cx="5791200" cy="3389636"/>
          </a:xfrm>
          <a:prstGeom prst="rect">
            <a:avLst/>
          </a:prstGeom>
          <a:noFill/>
          <a:ln w="9525">
            <a:noFill/>
            <a:miter lim="800000"/>
            <a:headEnd/>
            <a:tailEnd/>
          </a:ln>
          <a:effectLst/>
        </p:spPr>
      </p:pic>
      <p:sp>
        <p:nvSpPr>
          <p:cNvPr id="5" name="Down Arrow 4"/>
          <p:cNvSpPr/>
          <p:nvPr/>
        </p:nvSpPr>
        <p:spPr>
          <a:xfrm>
            <a:off x="3962400" y="2514600"/>
            <a:ext cx="1524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4114800" y="5715000"/>
            <a:ext cx="1524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0" y="0"/>
            <a:ext cx="5715000" cy="3336029"/>
          </a:xfrm>
          <a:prstGeom prst="rect">
            <a:avLst/>
          </a:prstGeom>
          <a:noFill/>
          <a:ln w="9525">
            <a:noFill/>
            <a:miter lim="800000"/>
            <a:headEnd/>
            <a:tailEnd/>
          </a:ln>
          <a:effectLst/>
        </p:spPr>
      </p:pic>
      <p:sp>
        <p:nvSpPr>
          <p:cNvPr id="3" name="Rectangle 2"/>
          <p:cNvSpPr/>
          <p:nvPr/>
        </p:nvSpPr>
        <p:spPr>
          <a:xfrm>
            <a:off x="0" y="3810000"/>
            <a:ext cx="9144000" cy="1384995"/>
          </a:xfrm>
          <a:prstGeom prst="rect">
            <a:avLst/>
          </a:prstGeom>
        </p:spPr>
        <p:txBody>
          <a:bodyPr wrap="square">
            <a:spAutoFit/>
          </a:bodyPr>
          <a:lstStyle/>
          <a:p>
            <a:pPr algn="just"/>
            <a:r>
              <a:rPr lang="en-US" sz="2800" dirty="0" smtClean="0">
                <a:latin typeface="Times New Roman" pitchFamily="18" charset="0"/>
                <a:cs typeface="Times New Roman" pitchFamily="18" charset="0"/>
              </a:rPr>
              <a:t>The tree is then detached from the rest of the heap and the node removed. The fragments of the old tree are reversed and linked together to form a new heap.</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0"/>
            <a:ext cx="5791200" cy="3256698"/>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3048000" y="3048000"/>
            <a:ext cx="5943600" cy="34871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22530"/>
                                        </p:tgtEl>
                                        <p:attrNameLst>
                                          <p:attrName>ppt_x</p:attrName>
                                        </p:attrNameLst>
                                      </p:cBhvr>
                                      <p:tavLst>
                                        <p:tav tm="0">
                                          <p:val>
                                            <p:strVal val="ppt_x"/>
                                          </p:val>
                                        </p:tav>
                                        <p:tav tm="100000">
                                          <p:val>
                                            <p:strVal val="ppt_x"/>
                                          </p:val>
                                        </p:tav>
                                      </p:tavLst>
                                    </p:anim>
                                    <p:anim calcmode="lin" valueType="num">
                                      <p:cBhvr additive="base">
                                        <p:cTn id="12" dur="500"/>
                                        <p:tgtEl>
                                          <p:spTgt spid="22530"/>
                                        </p:tgtEl>
                                        <p:attrNameLst>
                                          <p:attrName>ppt_y</p:attrName>
                                        </p:attrNameLst>
                                      </p:cBhvr>
                                      <p:tavLst>
                                        <p:tav tm="0">
                                          <p:val>
                                            <p:strVal val="ppt_y"/>
                                          </p:val>
                                        </p:tav>
                                        <p:tav tm="100000">
                                          <p:val>
                                            <p:strVal val="1+ppt_h/2"/>
                                          </p:val>
                                        </p:tav>
                                      </p:tavLst>
                                    </p:anim>
                                    <p:set>
                                      <p:cBhvr>
                                        <p:cTn id="13" dur="1" fill="hold">
                                          <p:stCondLst>
                                            <p:cond delay="499"/>
                                          </p:stCondLst>
                                        </p:cTn>
                                        <p:tgtEl>
                                          <p:spTgt spid="2253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531"/>
                                        </p:tgtEl>
                                        <p:attrNameLst>
                                          <p:attrName>style.visibility</p:attrName>
                                        </p:attrNameLst>
                                      </p:cBhvr>
                                      <p:to>
                                        <p:strVal val="visible"/>
                                      </p:to>
                                    </p:set>
                                    <p:animEffect transition="in" filter="blinds(horizontal)">
                                      <p:cBhvr>
                                        <p:cTn id="18" dur="500"/>
                                        <p:tgtEl>
                                          <p:spTgt spid="2253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22531"/>
                                        </p:tgtEl>
                                      </p:cBhvr>
                                    </p:animEffect>
                                    <p:set>
                                      <p:cBhvr>
                                        <p:cTn id="23" dur="1" fill="hold">
                                          <p:stCondLst>
                                            <p:cond delay="499"/>
                                          </p:stCondLst>
                                        </p:cTn>
                                        <p:tgtEl>
                                          <p:spTgt spid="225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0" y="0"/>
            <a:ext cx="5791200" cy="3088640"/>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0" y="3200400"/>
            <a:ext cx="5791200" cy="2556116"/>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1371600" y="1905000"/>
            <a:ext cx="7505311" cy="3429000"/>
          </a:xfrm>
          <a:prstGeom prst="rect">
            <a:avLst/>
          </a:prstGeom>
          <a:noFill/>
          <a:ln w="9525">
            <a:noFill/>
            <a:miter lim="800000"/>
            <a:headEnd/>
            <a:tailEnd/>
          </a:ln>
          <a:effectLst/>
        </p:spPr>
      </p:pic>
      <p:sp>
        <p:nvSpPr>
          <p:cNvPr id="5" name="Rectangle 4"/>
          <p:cNvSpPr/>
          <p:nvPr/>
        </p:nvSpPr>
        <p:spPr>
          <a:xfrm>
            <a:off x="-152400" y="1905000"/>
            <a:ext cx="9144000" cy="954107"/>
          </a:xfrm>
          <a:prstGeom prst="rect">
            <a:avLst/>
          </a:prstGeom>
        </p:spPr>
        <p:txBody>
          <a:bodyPr wrap="square">
            <a:spAutoFit/>
          </a:bodyPr>
          <a:lstStyle/>
          <a:p>
            <a:r>
              <a:rPr lang="en-US" sz="2800" dirty="0" smtClean="0">
                <a:latin typeface="Times New Roman" pitchFamily="18" charset="0"/>
                <a:cs typeface="Times New Roman" pitchFamily="18" charset="0"/>
              </a:rPr>
              <a:t>The two heaps can then be combined using the union operation.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3554"/>
                                        </p:tgtEl>
                                      </p:cBhvr>
                                    </p:animEffect>
                                    <p:set>
                                      <p:cBhvr>
                                        <p:cTn id="12" dur="1" fill="hold">
                                          <p:stCondLst>
                                            <p:cond delay="499"/>
                                          </p:stCondLst>
                                        </p:cTn>
                                        <p:tgtEl>
                                          <p:spTgt spid="2355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blinds(horizontal)">
                                      <p:cBhvr>
                                        <p:cTn id="17" dur="500"/>
                                        <p:tgtEl>
                                          <p:spTgt spid="235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3555"/>
                                        </p:tgtEl>
                                      </p:cBhvr>
                                    </p:animEffect>
                                    <p:set>
                                      <p:cBhvr>
                                        <p:cTn id="22" dur="1" fill="hold">
                                          <p:stCondLst>
                                            <p:cond delay="499"/>
                                          </p:stCondLst>
                                        </p:cTn>
                                        <p:tgtEl>
                                          <p:spTgt spid="2355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556"/>
                                        </p:tgtEl>
                                        <p:attrNameLst>
                                          <p:attrName>style.visibility</p:attrName>
                                        </p:attrNameLst>
                                      </p:cBhvr>
                                      <p:to>
                                        <p:strVal val="visible"/>
                                      </p:to>
                                    </p:set>
                                    <p:animEffect transition="in" filter="blinds(horizontal)">
                                      <p:cBhvr>
                                        <p:cTn id="27" dur="500"/>
                                        <p:tgtEl>
                                          <p:spTgt spid="235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23556"/>
                                        </p:tgtEl>
                                      </p:cBhvr>
                                    </p:animEffect>
                                    <p:set>
                                      <p:cBhvr>
                                        <p:cTn id="32" dur="1" fill="hold">
                                          <p:stCondLst>
                                            <p:cond delay="499"/>
                                          </p:stCondLst>
                                        </p:cTn>
                                        <p:tgtEl>
                                          <p:spTgt spid="2355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blinds(horizontal)">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5">
                                            <p:txEl>
                                              <p:pRg st="0" end="0"/>
                                            </p:txEl>
                                          </p:spTgt>
                                        </p:tgtEl>
                                      </p:cBhvr>
                                    </p:animEffect>
                                    <p:set>
                                      <p:cBhvr>
                                        <p:cTn id="42"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1692771"/>
          </a:xfrm>
          <a:prstGeom prst="rect">
            <a:avLst/>
          </a:prstGeom>
        </p:spPr>
        <p:txBody>
          <a:bodyPr wrap="square">
            <a:spAutoFit/>
          </a:bodyPr>
          <a:lstStyle/>
          <a:p>
            <a:r>
              <a:rPr lang="en-US" sz="2400" b="1" i="1" u="sng" dirty="0" smtClean="0">
                <a:solidFill>
                  <a:srgbClr val="FF0000"/>
                </a:solidFill>
                <a:latin typeface="Times New Roman" pitchFamily="18" charset="0"/>
                <a:cs typeface="Times New Roman" pitchFamily="18" charset="0"/>
              </a:rPr>
              <a:t>Find minimum</a:t>
            </a:r>
          </a:p>
          <a:p>
            <a:endParaRPr lang="en-US" sz="2400" b="1" i="1" u="sng" dirty="0" smtClean="0">
              <a:solidFill>
                <a:srgbClr val="FF0000"/>
              </a:solidFill>
              <a:latin typeface="Times New Roman" pitchFamily="18" charset="0"/>
              <a:cs typeface="Times New Roman" pitchFamily="18" charset="0"/>
            </a:endParaRPr>
          </a:p>
          <a:p>
            <a:r>
              <a:rPr lang="en-US" sz="2800" dirty="0" smtClean="0">
                <a:latin typeface="Times New Roman" pitchFamily="18" charset="0"/>
                <a:cs typeface="Times New Roman" pitchFamily="18" charset="0"/>
              </a:rPr>
              <a:t>Find minimum iterates through the roots of each binomial tree in the heap.</a:t>
            </a:r>
            <a:endParaRPr lang="en-US" sz="2800" dirty="0">
              <a:latin typeface="Times New Roman" pitchFamily="18" charset="0"/>
              <a:cs typeface="Times New Roman" pitchFamily="18" charset="0"/>
            </a:endParaRPr>
          </a:p>
        </p:txBody>
      </p:sp>
      <p:pic>
        <p:nvPicPr>
          <p:cNvPr id="24578" name="Picture 2"/>
          <p:cNvPicPr>
            <a:picLocks noChangeAspect="1" noChangeArrowheads="1"/>
          </p:cNvPicPr>
          <p:nvPr/>
        </p:nvPicPr>
        <p:blipFill>
          <a:blip r:embed="rId2"/>
          <a:srcRect/>
          <a:stretch>
            <a:fillRect/>
          </a:stretch>
        </p:blipFill>
        <p:spPr bwMode="auto">
          <a:xfrm>
            <a:off x="1143000" y="2666999"/>
            <a:ext cx="5410200" cy="37636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123658"/>
          </a:xfrm>
          <a:prstGeom prst="rect">
            <a:avLst/>
          </a:prstGeom>
        </p:spPr>
        <p:txBody>
          <a:bodyPr wrap="square">
            <a:spAutoFit/>
          </a:bodyPr>
          <a:lstStyle/>
          <a:p>
            <a:r>
              <a:rPr lang="en-US" sz="2400" b="1" i="1" u="sng" dirty="0" smtClean="0">
                <a:solidFill>
                  <a:srgbClr val="FF0000"/>
                </a:solidFill>
                <a:latin typeface="Times New Roman" pitchFamily="18" charset="0"/>
                <a:cs typeface="Times New Roman" pitchFamily="18" charset="0"/>
              </a:rPr>
              <a:t>Extract minimum</a:t>
            </a:r>
          </a:p>
          <a:p>
            <a:endParaRPr lang="en-US" sz="2400" b="1" i="1" u="sng" dirty="0" smtClean="0">
              <a:solidFill>
                <a:srgbClr val="FF0000"/>
              </a:solidFill>
              <a:latin typeface="Times New Roman" pitchFamily="18" charset="0"/>
              <a:cs typeface="Times New Roman" pitchFamily="18" charset="0"/>
            </a:endParaRPr>
          </a:p>
          <a:p>
            <a:r>
              <a:rPr lang="en-US" sz="2800" dirty="0" smtClean="0">
                <a:latin typeface="Times New Roman" pitchFamily="18" charset="0"/>
                <a:cs typeface="Times New Roman" pitchFamily="18" charset="0"/>
              </a:rPr>
              <a:t>Extract minimum iterates through the roots of each binomial tree in the heap to find the smallest node which is removed. The tree fragments are then reversed to form another heap.</a:t>
            </a:r>
          </a:p>
        </p:txBody>
      </p:sp>
      <p:pic>
        <p:nvPicPr>
          <p:cNvPr id="25602" name="Picture 2"/>
          <p:cNvPicPr>
            <a:picLocks noChangeAspect="1" noChangeArrowheads="1"/>
          </p:cNvPicPr>
          <p:nvPr/>
        </p:nvPicPr>
        <p:blipFill>
          <a:blip r:embed="rId2"/>
          <a:srcRect/>
          <a:stretch>
            <a:fillRect/>
          </a:stretch>
        </p:blipFill>
        <p:spPr bwMode="auto">
          <a:xfrm>
            <a:off x="0" y="1981200"/>
            <a:ext cx="3529935" cy="21336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5562600" y="2057400"/>
            <a:ext cx="3581400" cy="2213746"/>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a:srcRect/>
          <a:stretch>
            <a:fillRect/>
          </a:stretch>
        </p:blipFill>
        <p:spPr bwMode="auto">
          <a:xfrm>
            <a:off x="-1" y="4343400"/>
            <a:ext cx="3691829" cy="2286000"/>
          </a:xfrm>
          <a:prstGeom prst="rect">
            <a:avLst/>
          </a:prstGeom>
          <a:noFill/>
          <a:ln w="9525">
            <a:noFill/>
            <a:miter lim="800000"/>
            <a:headEnd/>
            <a:tailEnd/>
          </a:ln>
          <a:effectLst/>
        </p:spPr>
      </p:pic>
      <p:pic>
        <p:nvPicPr>
          <p:cNvPr id="25605" name="Picture 5"/>
          <p:cNvPicPr>
            <a:picLocks noChangeAspect="1" noChangeArrowheads="1"/>
          </p:cNvPicPr>
          <p:nvPr/>
        </p:nvPicPr>
        <p:blipFill>
          <a:blip r:embed="rId5"/>
          <a:srcRect/>
          <a:stretch>
            <a:fillRect/>
          </a:stretch>
        </p:blipFill>
        <p:spPr bwMode="auto">
          <a:xfrm>
            <a:off x="5410200" y="4495800"/>
            <a:ext cx="3733800" cy="21759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28600" y="152400"/>
            <a:ext cx="4470400" cy="2438400"/>
          </a:xfrm>
          <a:prstGeom prst="rect">
            <a:avLst/>
          </a:prstGeom>
          <a:noFill/>
          <a:ln w="9525">
            <a:noFill/>
            <a:miter lim="800000"/>
            <a:headEnd/>
            <a:tailEnd/>
          </a:ln>
          <a:effectLst/>
        </p:spPr>
      </p:pic>
      <p:sp>
        <p:nvSpPr>
          <p:cNvPr id="3" name="Rectangle 2"/>
          <p:cNvSpPr/>
          <p:nvPr/>
        </p:nvSpPr>
        <p:spPr>
          <a:xfrm>
            <a:off x="0" y="3200400"/>
            <a:ext cx="9144000" cy="954107"/>
          </a:xfrm>
          <a:prstGeom prst="rect">
            <a:avLst/>
          </a:prstGeom>
        </p:spPr>
        <p:txBody>
          <a:bodyPr wrap="square">
            <a:spAutoFit/>
          </a:bodyPr>
          <a:lstStyle/>
          <a:p>
            <a:r>
              <a:rPr lang="en-US" sz="2800" dirty="0" smtClean="0">
                <a:latin typeface="Times New Roman" pitchFamily="18" charset="0"/>
                <a:cs typeface="Times New Roman" pitchFamily="18" charset="0"/>
              </a:rPr>
              <a:t>The two heaps can then be combined using the union operation.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692771"/>
          </a:xfrm>
          <a:prstGeom prst="rect">
            <a:avLst/>
          </a:prstGeom>
        </p:spPr>
        <p:txBody>
          <a:bodyPr wrap="square">
            <a:spAutoFit/>
          </a:bodyPr>
          <a:lstStyle/>
          <a:p>
            <a:r>
              <a:rPr lang="en-US" sz="2400" b="1" i="1" u="sng" dirty="0" smtClean="0">
                <a:solidFill>
                  <a:srgbClr val="FF0000"/>
                </a:solidFill>
                <a:latin typeface="Times New Roman" pitchFamily="18" charset="0"/>
                <a:cs typeface="Times New Roman" pitchFamily="18" charset="0"/>
              </a:rPr>
              <a:t>Insert</a:t>
            </a:r>
          </a:p>
          <a:p>
            <a:endParaRPr lang="en-US" sz="2400" b="1" i="1" u="sng" dirty="0" smtClean="0">
              <a:solidFill>
                <a:srgbClr val="FF0000"/>
              </a:solidFill>
              <a:latin typeface="Times New Roman" pitchFamily="18" charset="0"/>
              <a:cs typeface="Times New Roman" pitchFamily="18" charset="0"/>
            </a:endParaRPr>
          </a:p>
          <a:p>
            <a:r>
              <a:rPr lang="en-US" sz="2800" dirty="0" smtClean="0">
                <a:latin typeface="Times New Roman" pitchFamily="18" charset="0"/>
                <a:cs typeface="Times New Roman" pitchFamily="18" charset="0"/>
              </a:rPr>
              <a:t>Insert creates a new heap with the inserted element which are then combined using the union operation.</a:t>
            </a:r>
          </a:p>
        </p:txBody>
      </p:sp>
      <p:pic>
        <p:nvPicPr>
          <p:cNvPr id="27650" name="Picture 2"/>
          <p:cNvPicPr>
            <a:picLocks noChangeAspect="1" noChangeArrowheads="1"/>
          </p:cNvPicPr>
          <p:nvPr/>
        </p:nvPicPr>
        <p:blipFill>
          <a:blip r:embed="rId2"/>
          <a:srcRect/>
          <a:stretch>
            <a:fillRect/>
          </a:stretch>
        </p:blipFill>
        <p:spPr bwMode="auto">
          <a:xfrm>
            <a:off x="0" y="1981200"/>
            <a:ext cx="4499429" cy="2743200"/>
          </a:xfrm>
          <a:prstGeom prst="rect">
            <a:avLst/>
          </a:prstGeom>
          <a:noFill/>
          <a:ln w="9525">
            <a:noFill/>
            <a:miter lim="800000"/>
            <a:headEnd/>
            <a:tailEnd/>
          </a:ln>
          <a:effectLst/>
        </p:spPr>
      </p:pic>
      <p:sp>
        <p:nvSpPr>
          <p:cNvPr id="4" name="Rectangle 3"/>
          <p:cNvSpPr/>
          <p:nvPr/>
        </p:nvSpPr>
        <p:spPr>
          <a:xfrm>
            <a:off x="5410200" y="2286000"/>
            <a:ext cx="3733800" cy="1591205"/>
          </a:xfrm>
          <a:prstGeom prst="rect">
            <a:avLst/>
          </a:prstGeom>
        </p:spPr>
        <p:txBody>
          <a:bodyPr wrap="square">
            <a:spAutoFit/>
          </a:bodyPr>
          <a:lstStyle/>
          <a:p>
            <a:r>
              <a:rPr lang="tr-TR" dirty="0" smtClean="0">
                <a:solidFill>
                  <a:srgbClr val="C00000"/>
                </a:solidFill>
                <a:latin typeface="Times New Roman" pitchFamily="18" charset="0"/>
              </a:rPr>
              <a:t> </a:t>
            </a:r>
            <a:r>
              <a:rPr lang="tr-TR" sz="2000" dirty="0" smtClean="0">
                <a:solidFill>
                  <a:srgbClr val="C00000"/>
                </a:solidFill>
                <a:latin typeface="Times New Roman" pitchFamily="18" charset="0"/>
              </a:rPr>
              <a:t>MAKE-BINOMIAL-HEAP (  )</a:t>
            </a:r>
          </a:p>
          <a:p>
            <a:pPr>
              <a:lnSpc>
                <a:spcPct val="30000"/>
              </a:lnSpc>
            </a:pPr>
            <a:r>
              <a:rPr lang="tr-TR" dirty="0" smtClean="0">
                <a:latin typeface="Times New Roman" pitchFamily="18" charset="0"/>
              </a:rPr>
              <a:t>                </a:t>
            </a:r>
          </a:p>
          <a:p>
            <a:r>
              <a:rPr lang="en-US" dirty="0" smtClean="0">
                <a:solidFill>
                  <a:srgbClr val="C00000"/>
                </a:solidFill>
                <a:latin typeface="Times New Roman" pitchFamily="18" charset="0"/>
              </a:rPr>
              <a:t>	</a:t>
            </a:r>
            <a:r>
              <a:rPr lang="tr-TR" dirty="0" smtClean="0">
                <a:solidFill>
                  <a:srgbClr val="C00000"/>
                </a:solidFill>
                <a:latin typeface="Times New Roman" pitchFamily="18" charset="0"/>
              </a:rPr>
              <a:t>allocate</a:t>
            </a:r>
            <a:r>
              <a:rPr lang="tr-TR" dirty="0" smtClean="0">
                <a:latin typeface="Times New Roman" pitchFamily="18" charset="0"/>
              </a:rPr>
              <a:t> </a:t>
            </a:r>
            <a:r>
              <a:rPr lang="tr-TR" i="1" dirty="0" smtClean="0">
                <a:latin typeface="Times New Roman" pitchFamily="18" charset="0"/>
              </a:rPr>
              <a:t>H</a:t>
            </a:r>
          </a:p>
          <a:p>
            <a:r>
              <a:rPr lang="tr-TR" dirty="0" smtClean="0">
                <a:latin typeface="Times New Roman" pitchFamily="18" charset="0"/>
              </a:rPr>
              <a:t>                head [ </a:t>
            </a:r>
            <a:r>
              <a:rPr lang="tr-TR" i="1" dirty="0" smtClean="0">
                <a:latin typeface="Times New Roman" pitchFamily="18" charset="0"/>
              </a:rPr>
              <a:t>H</a:t>
            </a:r>
            <a:r>
              <a:rPr lang="tr-TR" dirty="0" smtClean="0">
                <a:latin typeface="Times New Roman" pitchFamily="18" charset="0"/>
              </a:rPr>
              <a:t> ] </a:t>
            </a:r>
            <a:r>
              <a:rPr lang="en-AU" dirty="0" smtClean="0">
                <a:latin typeface="Times New Roman" pitchFamily="18" charset="0"/>
                <a:sym typeface="Symbol" pitchFamily="18" charset="2"/>
              </a:rPr>
              <a:t></a:t>
            </a:r>
            <a:r>
              <a:rPr lang="tr-TR" dirty="0" smtClean="0">
                <a:latin typeface="Times New Roman" pitchFamily="18" charset="0"/>
                <a:sym typeface="Symbol" pitchFamily="18" charset="2"/>
              </a:rPr>
              <a:t> NIL</a:t>
            </a:r>
            <a:r>
              <a:rPr lang="tr-TR" dirty="0" smtClean="0">
                <a:latin typeface="Times New Roman" pitchFamily="18" charset="0"/>
              </a:rPr>
              <a:t>     </a:t>
            </a:r>
          </a:p>
          <a:p>
            <a:r>
              <a:rPr lang="tr-TR" dirty="0" smtClean="0">
                <a:latin typeface="Times New Roman" pitchFamily="18" charset="0"/>
              </a:rPr>
              <a:t>                </a:t>
            </a:r>
            <a:r>
              <a:rPr lang="tr-TR" dirty="0" smtClean="0">
                <a:solidFill>
                  <a:srgbClr val="C00000"/>
                </a:solidFill>
                <a:latin typeface="Times New Roman" pitchFamily="18" charset="0"/>
              </a:rPr>
              <a:t>return</a:t>
            </a:r>
            <a:r>
              <a:rPr lang="tr-TR" dirty="0" smtClean="0">
                <a:solidFill>
                  <a:srgbClr val="0000FF"/>
                </a:solidFill>
                <a:latin typeface="Times New Roman" pitchFamily="18" charset="0"/>
              </a:rPr>
              <a:t> </a:t>
            </a:r>
            <a:r>
              <a:rPr lang="tr-TR" dirty="0" smtClean="0">
                <a:latin typeface="Times New Roman" pitchFamily="18" charset="0"/>
              </a:rPr>
              <a:t>   </a:t>
            </a:r>
            <a:r>
              <a:rPr lang="tr-TR" i="1" dirty="0" smtClean="0">
                <a:latin typeface="Times New Roman" pitchFamily="18" charset="0"/>
              </a:rPr>
              <a:t>H</a:t>
            </a:r>
          </a:p>
          <a:p>
            <a:r>
              <a:rPr lang="tr-TR" dirty="0" smtClean="0">
                <a:latin typeface="Times New Roman" pitchFamily="18" charset="0"/>
              </a:rPr>
              <a:t> </a:t>
            </a:r>
            <a:r>
              <a:rPr lang="tr-TR" dirty="0" smtClean="0">
                <a:solidFill>
                  <a:srgbClr val="C00000"/>
                </a:solidFill>
                <a:latin typeface="Times New Roman" pitchFamily="18" charset="0"/>
              </a:rPr>
              <a:t>end</a:t>
            </a:r>
            <a:endParaRPr lang="en-US" dirty="0"/>
          </a:p>
        </p:txBody>
      </p:sp>
      <p:sp>
        <p:nvSpPr>
          <p:cNvPr id="5" name="Text Box 4"/>
          <p:cNvSpPr txBox="1">
            <a:spLocks noChangeArrowheads="1"/>
          </p:cNvSpPr>
          <p:nvPr/>
        </p:nvSpPr>
        <p:spPr bwMode="auto">
          <a:xfrm>
            <a:off x="5410200" y="4724400"/>
            <a:ext cx="3529013"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tr-TR" sz="2400" dirty="0">
                <a:latin typeface="Times New Roman" pitchFamily="18" charset="0"/>
                <a:cs typeface="Times New Roman" pitchFamily="18" charset="0"/>
              </a:rPr>
              <a:t>RUNNING-TIME= </a:t>
            </a:r>
            <a:r>
              <a:rPr lang="el-GR" sz="2400" dirty="0">
                <a:latin typeface="Times New Roman" pitchFamily="18" charset="0"/>
                <a:cs typeface="Times New Roman" pitchFamily="18" charset="0"/>
              </a:rPr>
              <a:t>Θ</a:t>
            </a:r>
            <a:r>
              <a:rPr lang="tr-TR" sz="2400" dirty="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762000"/>
          <a:ext cx="8153397" cy="4230138"/>
        </p:xfrm>
        <a:graphic>
          <a:graphicData uri="http://schemas.openxmlformats.org/drawingml/2006/table">
            <a:tbl>
              <a:tblPr/>
              <a:tblGrid>
                <a:gridCol w="2717799"/>
                <a:gridCol w="2717799"/>
                <a:gridCol w="2717799"/>
              </a:tblGrid>
              <a:tr h="249055">
                <a:tc>
                  <a:txBody>
                    <a:bodyPr/>
                    <a:lstStyle/>
                    <a:p>
                      <a:r>
                        <a:rPr lang="en-US" sz="1600" b="1" dirty="0"/>
                        <a:t>Operation</a:t>
                      </a:r>
                    </a:p>
                  </a:txBody>
                  <a:tcPr marL="60657" marR="60657" marT="30328" marB="30328" anchor="ctr">
                    <a:lnL>
                      <a:noFill/>
                    </a:lnL>
                    <a:lnR>
                      <a:noFill/>
                    </a:lnR>
                    <a:lnT>
                      <a:noFill/>
                    </a:lnT>
                    <a:lnB>
                      <a:noFill/>
                    </a:lnB>
                  </a:tcPr>
                </a:tc>
                <a:tc>
                  <a:txBody>
                    <a:bodyPr/>
                    <a:lstStyle/>
                    <a:p>
                      <a:r>
                        <a:rPr lang="en-US" sz="1600" b="1"/>
                        <a:t>Description</a:t>
                      </a:r>
                    </a:p>
                  </a:txBody>
                  <a:tcPr marL="60657" marR="60657" marT="30328" marB="30328" anchor="ctr">
                    <a:lnL>
                      <a:noFill/>
                    </a:lnL>
                    <a:lnR>
                      <a:noFill/>
                    </a:lnR>
                    <a:lnT>
                      <a:noFill/>
                    </a:lnT>
                    <a:lnB>
                      <a:noFill/>
                    </a:lnB>
                  </a:tcPr>
                </a:tc>
                <a:tc>
                  <a:txBody>
                    <a:bodyPr/>
                    <a:lstStyle/>
                    <a:p>
                      <a:r>
                        <a:rPr lang="en-US" sz="1600" b="1"/>
                        <a:t>Complexity</a:t>
                      </a:r>
                    </a:p>
                  </a:txBody>
                  <a:tcPr marL="60657" marR="60657" marT="30328" marB="30328" anchor="ctr">
                    <a:lnL>
                      <a:noFill/>
                    </a:lnL>
                    <a:lnR>
                      <a:noFill/>
                    </a:lnR>
                    <a:lnT>
                      <a:noFill/>
                    </a:lnT>
                    <a:lnB>
                      <a:noFill/>
                    </a:lnB>
                  </a:tcPr>
                </a:tc>
              </a:tr>
              <a:tr h="623103">
                <a:tc>
                  <a:txBody>
                    <a:bodyPr/>
                    <a:lstStyle/>
                    <a:p>
                      <a:r>
                        <a:rPr lang="en-US" sz="1600" b="1" dirty="0"/>
                        <a:t>Decrease key</a:t>
                      </a:r>
                    </a:p>
                  </a:txBody>
                  <a:tcPr marL="60657" marR="60657" marT="30328" marB="30328" anchor="ctr">
                    <a:lnL>
                      <a:noFill/>
                    </a:lnL>
                    <a:lnR>
                      <a:noFill/>
                    </a:lnR>
                    <a:lnT>
                      <a:noFill/>
                    </a:lnT>
                    <a:lnB>
                      <a:noFill/>
                    </a:lnB>
                  </a:tcPr>
                </a:tc>
                <a:tc>
                  <a:txBody>
                    <a:bodyPr/>
                    <a:lstStyle/>
                    <a:p>
                      <a:r>
                        <a:rPr lang="en-US" sz="1600" b="1"/>
                        <a:t>Decreases an existing key to some value</a:t>
                      </a:r>
                    </a:p>
                  </a:txBody>
                  <a:tcPr marL="60657" marR="60657" marT="30328" marB="30328" anchor="ctr">
                    <a:lnL>
                      <a:noFill/>
                    </a:lnL>
                    <a:lnR>
                      <a:noFill/>
                    </a:lnR>
                    <a:lnT>
                      <a:noFill/>
                    </a:lnT>
                    <a:lnB>
                      <a:noFill/>
                    </a:lnB>
                  </a:tcPr>
                </a:tc>
                <a:tc>
                  <a:txBody>
                    <a:bodyPr/>
                    <a:lstStyle/>
                    <a:p>
                      <a:r>
                        <a:rPr lang="el-GR" sz="1600" b="1" dirty="0"/>
                        <a:t>Θ(</a:t>
                      </a:r>
                      <a:r>
                        <a:rPr lang="en-US" sz="1600" b="1" dirty="0" err="1"/>
                        <a:t>logn</a:t>
                      </a:r>
                      <a:r>
                        <a:rPr lang="en-US" sz="1600" b="1" dirty="0" smtClean="0"/>
                        <a:t>)</a:t>
                      </a:r>
                      <a:endParaRPr lang="en-US" sz="1600" b="1" dirty="0"/>
                    </a:p>
                  </a:txBody>
                  <a:tcPr marL="60657" marR="60657" marT="30328" marB="30328" anchor="ctr">
                    <a:lnL>
                      <a:noFill/>
                    </a:lnL>
                    <a:lnR>
                      <a:noFill/>
                    </a:lnR>
                    <a:lnT>
                      <a:noFill/>
                    </a:lnT>
                    <a:lnB>
                      <a:noFill/>
                    </a:lnB>
                  </a:tcPr>
                </a:tc>
              </a:tr>
              <a:tr h="623103">
                <a:tc>
                  <a:txBody>
                    <a:bodyPr/>
                    <a:lstStyle/>
                    <a:p>
                      <a:r>
                        <a:rPr lang="en-US" sz="1600" b="1" dirty="0"/>
                        <a:t>Delete</a:t>
                      </a:r>
                    </a:p>
                  </a:txBody>
                  <a:tcPr marL="60657" marR="60657" marT="30328" marB="30328" anchor="ctr">
                    <a:lnL>
                      <a:noFill/>
                    </a:lnL>
                    <a:lnR>
                      <a:noFill/>
                    </a:lnR>
                    <a:lnT>
                      <a:noFill/>
                    </a:lnT>
                    <a:lnB>
                      <a:noFill/>
                    </a:lnB>
                  </a:tcPr>
                </a:tc>
                <a:tc>
                  <a:txBody>
                    <a:bodyPr/>
                    <a:lstStyle/>
                    <a:p>
                      <a:r>
                        <a:rPr lang="en-US" sz="1600" b="1"/>
                        <a:t>Deletes a node given a reference to the node</a:t>
                      </a:r>
                    </a:p>
                  </a:txBody>
                  <a:tcPr marL="60657" marR="60657" marT="30328" marB="30328" anchor="ctr">
                    <a:lnL>
                      <a:noFill/>
                    </a:lnL>
                    <a:lnR>
                      <a:noFill/>
                    </a:lnR>
                    <a:lnT>
                      <a:noFill/>
                    </a:lnT>
                    <a:lnB>
                      <a:noFill/>
                    </a:lnB>
                  </a:tcPr>
                </a:tc>
                <a:tc>
                  <a:txBody>
                    <a:bodyPr/>
                    <a:lstStyle/>
                    <a:p>
                      <a:r>
                        <a:rPr lang="el-GR" sz="1600" b="1" dirty="0"/>
                        <a:t>Θ(</a:t>
                      </a:r>
                      <a:r>
                        <a:rPr lang="en-US" sz="1600" b="1" dirty="0" err="1" smtClean="0"/>
                        <a:t>logn</a:t>
                      </a:r>
                      <a:endParaRPr lang="en-US" sz="1600" b="1" dirty="0"/>
                    </a:p>
                  </a:txBody>
                  <a:tcPr marL="60657" marR="60657" marT="30328" marB="30328" anchor="ctr">
                    <a:lnL>
                      <a:noFill/>
                    </a:lnL>
                    <a:lnR>
                      <a:noFill/>
                    </a:lnR>
                    <a:lnT>
                      <a:noFill/>
                    </a:lnT>
                    <a:lnB>
                      <a:noFill/>
                    </a:lnB>
                  </a:tcPr>
                </a:tc>
              </a:tr>
              <a:tr h="997151">
                <a:tc>
                  <a:txBody>
                    <a:bodyPr/>
                    <a:lstStyle/>
                    <a:p>
                      <a:r>
                        <a:rPr lang="en-US" sz="1600" b="1" dirty="0"/>
                        <a:t>Extract minimum</a:t>
                      </a:r>
                    </a:p>
                  </a:txBody>
                  <a:tcPr marL="60657" marR="60657" marT="30328" marB="30328" anchor="ctr">
                    <a:lnL>
                      <a:noFill/>
                    </a:lnL>
                    <a:lnR>
                      <a:noFill/>
                    </a:lnR>
                    <a:lnT>
                      <a:noFill/>
                    </a:lnT>
                    <a:lnB>
                      <a:noFill/>
                    </a:lnB>
                  </a:tcPr>
                </a:tc>
                <a:tc>
                  <a:txBody>
                    <a:bodyPr/>
                    <a:lstStyle/>
                    <a:p>
                      <a:r>
                        <a:rPr lang="en-US" sz="1600" b="1" dirty="0"/>
                        <a:t>Removes and returns the minimum value given a reference to the node</a:t>
                      </a:r>
                    </a:p>
                  </a:txBody>
                  <a:tcPr marL="60657" marR="60657" marT="30328" marB="30328" anchor="ctr">
                    <a:lnL>
                      <a:noFill/>
                    </a:lnL>
                    <a:lnR>
                      <a:noFill/>
                    </a:lnR>
                    <a:lnT>
                      <a:noFill/>
                    </a:lnT>
                    <a:lnB>
                      <a:noFill/>
                    </a:lnB>
                  </a:tcPr>
                </a:tc>
                <a:tc>
                  <a:txBody>
                    <a:bodyPr/>
                    <a:lstStyle/>
                    <a:p>
                      <a:r>
                        <a:rPr lang="el-GR" sz="1600" b="1" dirty="0"/>
                        <a:t>Θ(</a:t>
                      </a:r>
                      <a:r>
                        <a:rPr lang="en-US" sz="1600" b="1" dirty="0" err="1"/>
                        <a:t>logn</a:t>
                      </a:r>
                      <a:r>
                        <a:rPr lang="en-US" sz="1600" b="1" dirty="0" smtClean="0"/>
                        <a:t>)</a:t>
                      </a:r>
                      <a:endParaRPr lang="en-US" sz="1600" b="1" dirty="0"/>
                    </a:p>
                  </a:txBody>
                  <a:tcPr marL="60657" marR="60657" marT="30328" marB="30328" anchor="ctr">
                    <a:lnL>
                      <a:noFill/>
                    </a:lnL>
                    <a:lnR>
                      <a:noFill/>
                    </a:lnR>
                    <a:lnT>
                      <a:noFill/>
                    </a:lnT>
                    <a:lnB>
                      <a:noFill/>
                    </a:lnB>
                  </a:tcPr>
                </a:tc>
              </a:tr>
              <a:tr h="436079">
                <a:tc>
                  <a:txBody>
                    <a:bodyPr/>
                    <a:lstStyle/>
                    <a:p>
                      <a:r>
                        <a:rPr lang="en-US" sz="1600" b="1"/>
                        <a:t>Find minimum</a:t>
                      </a:r>
                    </a:p>
                  </a:txBody>
                  <a:tcPr marL="60657" marR="60657" marT="30328" marB="30328" anchor="ctr">
                    <a:lnL>
                      <a:noFill/>
                    </a:lnL>
                    <a:lnR>
                      <a:noFill/>
                    </a:lnR>
                    <a:lnT>
                      <a:noFill/>
                    </a:lnT>
                    <a:lnB>
                      <a:noFill/>
                    </a:lnB>
                  </a:tcPr>
                </a:tc>
                <a:tc>
                  <a:txBody>
                    <a:bodyPr/>
                    <a:lstStyle/>
                    <a:p>
                      <a:r>
                        <a:rPr lang="en-US" sz="1600" b="1" dirty="0"/>
                        <a:t>Returns the minimum value</a:t>
                      </a:r>
                    </a:p>
                  </a:txBody>
                  <a:tcPr marL="60657" marR="60657" marT="30328" marB="30328" anchor="ctr">
                    <a:lnL>
                      <a:noFill/>
                    </a:lnL>
                    <a:lnR>
                      <a:noFill/>
                    </a:lnR>
                    <a:lnT>
                      <a:noFill/>
                    </a:lnT>
                    <a:lnB>
                      <a:noFill/>
                    </a:lnB>
                  </a:tcPr>
                </a:tc>
                <a:tc>
                  <a:txBody>
                    <a:bodyPr/>
                    <a:lstStyle/>
                    <a:p>
                      <a:r>
                        <a:rPr lang="en-US" sz="1600" b="1" dirty="0" smtClean="0"/>
                        <a:t>O(</a:t>
                      </a:r>
                      <a:r>
                        <a:rPr lang="en-US" sz="1600" b="1" dirty="0" err="1" smtClean="0"/>
                        <a:t>logn</a:t>
                      </a:r>
                      <a:r>
                        <a:rPr lang="en-US" sz="1600" b="1" dirty="0" smtClean="0"/>
                        <a:t>)*</a:t>
                      </a:r>
                      <a:endParaRPr lang="en-US" sz="1600" b="1" dirty="0"/>
                    </a:p>
                  </a:txBody>
                  <a:tcPr marL="60657" marR="60657" marT="30328" marB="30328" anchor="ctr">
                    <a:lnL>
                      <a:noFill/>
                    </a:lnL>
                    <a:lnR>
                      <a:noFill/>
                    </a:lnR>
                    <a:lnT>
                      <a:noFill/>
                    </a:lnT>
                    <a:lnB>
                      <a:noFill/>
                    </a:lnB>
                  </a:tcPr>
                </a:tc>
              </a:tr>
              <a:tr h="436079">
                <a:tc>
                  <a:txBody>
                    <a:bodyPr/>
                    <a:lstStyle/>
                    <a:p>
                      <a:r>
                        <a:rPr lang="en-US" sz="1600" b="1"/>
                        <a:t>Insert</a:t>
                      </a:r>
                    </a:p>
                  </a:txBody>
                  <a:tcPr marL="60657" marR="60657" marT="30328" marB="30328" anchor="ctr">
                    <a:lnL>
                      <a:noFill/>
                    </a:lnL>
                    <a:lnR>
                      <a:noFill/>
                    </a:lnR>
                    <a:lnT>
                      <a:noFill/>
                    </a:lnT>
                    <a:lnB>
                      <a:noFill/>
                    </a:lnB>
                  </a:tcPr>
                </a:tc>
                <a:tc>
                  <a:txBody>
                    <a:bodyPr/>
                    <a:lstStyle/>
                    <a:p>
                      <a:r>
                        <a:rPr lang="en-US" sz="1600" b="1"/>
                        <a:t>Inserts a new value</a:t>
                      </a:r>
                    </a:p>
                  </a:txBody>
                  <a:tcPr marL="60657" marR="60657" marT="30328" marB="30328" anchor="ctr">
                    <a:lnL>
                      <a:noFill/>
                    </a:lnL>
                    <a:lnR>
                      <a:noFill/>
                    </a:lnR>
                    <a:lnT>
                      <a:noFill/>
                    </a:lnT>
                    <a:lnB>
                      <a:noFill/>
                    </a:lnB>
                  </a:tcPr>
                </a:tc>
                <a:tc>
                  <a:txBody>
                    <a:bodyPr/>
                    <a:lstStyle/>
                    <a:p>
                      <a:r>
                        <a:rPr lang="en-US" sz="1600" b="1" dirty="0" smtClean="0"/>
                        <a:t>O(</a:t>
                      </a:r>
                      <a:r>
                        <a:rPr lang="en-US" sz="1600" b="1" dirty="0" err="1" smtClean="0"/>
                        <a:t>logn</a:t>
                      </a:r>
                      <a:r>
                        <a:rPr lang="en-US" sz="1600" b="1" dirty="0" smtClean="0"/>
                        <a:t>)</a:t>
                      </a:r>
                      <a:endParaRPr lang="en-US" sz="1600" b="1" dirty="0"/>
                    </a:p>
                  </a:txBody>
                  <a:tcPr marL="60657" marR="60657" marT="30328" marB="30328" anchor="ctr">
                    <a:lnL>
                      <a:noFill/>
                    </a:lnL>
                    <a:lnR>
                      <a:noFill/>
                    </a:lnR>
                    <a:lnT>
                      <a:noFill/>
                    </a:lnT>
                    <a:lnB>
                      <a:noFill/>
                    </a:lnB>
                  </a:tcPr>
                </a:tc>
              </a:tr>
              <a:tr h="810127">
                <a:tc>
                  <a:txBody>
                    <a:bodyPr/>
                    <a:lstStyle/>
                    <a:p>
                      <a:r>
                        <a:rPr lang="en-US" sz="1600" b="1"/>
                        <a:t>Union</a:t>
                      </a:r>
                    </a:p>
                  </a:txBody>
                  <a:tcPr marL="60657" marR="60657" marT="30328" marB="30328" anchor="ctr">
                    <a:lnL>
                      <a:noFill/>
                    </a:lnL>
                    <a:lnR>
                      <a:noFill/>
                    </a:lnR>
                    <a:lnT>
                      <a:noFill/>
                    </a:lnT>
                    <a:lnB>
                      <a:noFill/>
                    </a:lnB>
                  </a:tcPr>
                </a:tc>
                <a:tc>
                  <a:txBody>
                    <a:bodyPr/>
                    <a:lstStyle/>
                    <a:p>
                      <a:r>
                        <a:rPr lang="en-US" sz="1600" b="1" dirty="0"/>
                        <a:t>Combine the heap with another to form a valid binomial heap</a:t>
                      </a:r>
                    </a:p>
                  </a:txBody>
                  <a:tcPr marL="60657" marR="60657" marT="30328" marB="30328" anchor="ctr">
                    <a:lnL>
                      <a:noFill/>
                    </a:lnL>
                    <a:lnR>
                      <a:noFill/>
                    </a:lnR>
                    <a:lnT>
                      <a:noFill/>
                    </a:lnT>
                    <a:lnB>
                      <a:noFill/>
                    </a:lnB>
                  </a:tcPr>
                </a:tc>
                <a:tc>
                  <a:txBody>
                    <a:bodyPr/>
                    <a:lstStyle/>
                    <a:p>
                      <a:r>
                        <a:rPr lang="el-GR" sz="1600" b="1" dirty="0"/>
                        <a:t>Θ(</a:t>
                      </a:r>
                      <a:r>
                        <a:rPr lang="en-US" sz="1600" b="1" dirty="0" err="1" smtClean="0"/>
                        <a:t>logn</a:t>
                      </a:r>
                      <a:r>
                        <a:rPr lang="en-US" sz="1600" b="1" dirty="0" smtClean="0"/>
                        <a:t>)**</a:t>
                      </a:r>
                      <a:endParaRPr lang="en-US" sz="1600" b="1" dirty="0"/>
                    </a:p>
                  </a:txBody>
                  <a:tcPr marL="60657" marR="60657" marT="30328" marB="30328" anchor="ctr">
                    <a:lnL>
                      <a:noFill/>
                    </a:lnL>
                    <a:lnR>
                      <a:noFill/>
                    </a:lnR>
                    <a:lnT>
                      <a:noFill/>
                    </a:lnT>
                    <a:lnB>
                      <a:noFill/>
                    </a:lnB>
                  </a:tcPr>
                </a:tc>
              </a:tr>
            </a:tbl>
          </a:graphicData>
        </a:graphic>
      </p:graphicFrame>
      <p:sp>
        <p:nvSpPr>
          <p:cNvPr id="4" name="Rectangle 1"/>
          <p:cNvSpPr>
            <a:spLocks noChangeArrowheads="1"/>
          </p:cNvSpPr>
          <p:nvPr/>
        </p:nvSpPr>
        <p:spPr bwMode="auto">
          <a:xfrm>
            <a:off x="0" y="5715000"/>
            <a:ext cx="8971302"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rgbClr val="FF0000"/>
                </a:solidFill>
                <a:effectLst/>
                <a:latin typeface="Times New Roman" pitchFamily="18" charset="0"/>
                <a:cs typeface="Times New Roman" pitchFamily="18" charset="0"/>
              </a:rPr>
              <a:t>* This can be reduced to Θ(1)</a:t>
            </a:r>
            <a:r>
              <a:rPr kumimoji="0" lang="en-US" sz="2000" b="1" u="none" strike="noStrike" cap="none" normalizeH="0" dirty="0" smtClean="0">
                <a:ln>
                  <a:noFill/>
                </a:ln>
                <a:solidFill>
                  <a:srgbClr val="FF0000"/>
                </a:solidFill>
                <a:effectLst/>
                <a:latin typeface="Times New Roman" pitchFamily="18" charset="0"/>
                <a:cs typeface="Times New Roman" pitchFamily="18" charset="0"/>
              </a:rPr>
              <a:t> </a:t>
            </a:r>
            <a:r>
              <a:rPr kumimoji="0" lang="en-US" sz="2000" b="1" u="none" strike="noStrike" cap="none" normalizeH="0" baseline="0" dirty="0" smtClean="0">
                <a:ln>
                  <a:noFill/>
                </a:ln>
                <a:solidFill>
                  <a:srgbClr val="FF0000"/>
                </a:solidFill>
                <a:effectLst/>
                <a:latin typeface="Times New Roman" pitchFamily="18" charset="0"/>
                <a:cs typeface="Times New Roman" pitchFamily="18" charset="0"/>
              </a:rPr>
              <a:t> by maintaining a pointer to the minimum element</a:t>
            </a:r>
            <a:br>
              <a:rPr kumimoji="0" lang="en-US" sz="2000" b="1" u="none" strike="noStrike" cap="none" normalizeH="0" baseline="0" dirty="0" smtClean="0">
                <a:ln>
                  <a:noFill/>
                </a:ln>
                <a:solidFill>
                  <a:srgbClr val="FF0000"/>
                </a:solidFill>
                <a:effectLst/>
                <a:latin typeface="Times New Roman" pitchFamily="18" charset="0"/>
                <a:cs typeface="Times New Roman" pitchFamily="18" charset="0"/>
              </a:rPr>
            </a:br>
            <a:r>
              <a:rPr kumimoji="0" lang="en-US" sz="2000" b="1" u="none" strike="noStrike" cap="none" normalizeH="0" baseline="0" dirty="0" smtClean="0">
                <a:ln>
                  <a:noFill/>
                </a:ln>
                <a:solidFill>
                  <a:srgbClr val="FF0000"/>
                </a:solidFill>
                <a:effectLst/>
                <a:latin typeface="Times New Roman" pitchFamily="18" charset="0"/>
                <a:cs typeface="Times New Roman" pitchFamily="18" charset="0"/>
              </a:rPr>
              <a:t>** Where n is the size of the larger heap</a:t>
            </a:r>
          </a:p>
        </p:txBody>
      </p:sp>
      <p:sp>
        <p:nvSpPr>
          <p:cNvPr id="5" name="Rectangle 4"/>
          <p:cNvSpPr/>
          <p:nvPr/>
        </p:nvSpPr>
        <p:spPr>
          <a:xfrm>
            <a:off x="0" y="0"/>
            <a:ext cx="3733800" cy="523220"/>
          </a:xfrm>
          <a:prstGeom prst="rect">
            <a:avLst/>
          </a:prstGeom>
        </p:spPr>
        <p:txBody>
          <a:bodyPr wrap="square">
            <a:spAutoFit/>
          </a:bodyPr>
          <a:lstStyle/>
          <a:p>
            <a:pPr lvl="0" fontAlgn="base">
              <a:spcBef>
                <a:spcPct val="0"/>
              </a:spcBef>
              <a:spcAft>
                <a:spcPct val="0"/>
              </a:spcAft>
            </a:pPr>
            <a:r>
              <a:rPr lang="en-US" sz="2800" b="1" dirty="0" smtClean="0">
                <a:latin typeface="Arial" charset="0"/>
              </a:rPr>
              <a:t>Complexity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428625" y="285750"/>
            <a:ext cx="8218488" cy="1209675"/>
          </a:xfrm>
        </p:spPr>
        <p:txBody>
          <a:bodyPr/>
          <a:lstStyle/>
          <a:p>
            <a:pPr eaLnBrk="1" hangingPunct="1"/>
            <a:r>
              <a:rPr lang="tr-TR" smtClean="0">
                <a:solidFill>
                  <a:srgbClr val="0000FF"/>
                </a:solidFill>
                <a:latin typeface="Times New Roman" pitchFamily="18" charset="0"/>
              </a:rPr>
              <a:t>Binomial Trees</a:t>
            </a:r>
            <a:endParaRPr lang="en-US" smtClean="0">
              <a:solidFill>
                <a:srgbClr val="0000FF"/>
              </a:solidFill>
              <a:latin typeface="Times New Roman" pitchFamily="18" charset="0"/>
            </a:endParaRPr>
          </a:p>
        </p:txBody>
      </p:sp>
      <p:grpSp>
        <p:nvGrpSpPr>
          <p:cNvPr id="2" name="Group 21"/>
          <p:cNvGrpSpPr>
            <a:grpSpLocks/>
          </p:cNvGrpSpPr>
          <p:nvPr/>
        </p:nvGrpSpPr>
        <p:grpSpPr bwMode="auto">
          <a:xfrm>
            <a:off x="2428875" y="2000250"/>
            <a:ext cx="214313" cy="642938"/>
            <a:chOff x="793" y="2115"/>
            <a:chExt cx="136" cy="408"/>
          </a:xfrm>
        </p:grpSpPr>
        <p:sp>
          <p:nvSpPr>
            <p:cNvPr id="8292"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93"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94" name="AutoShape 24"/>
            <p:cNvCxnSpPr>
              <a:cxnSpLocks noChangeShapeType="1"/>
              <a:stCxn id="8293" idx="4"/>
              <a:endCxn id="8292" idx="0"/>
            </p:cNvCxnSpPr>
            <p:nvPr/>
          </p:nvCxnSpPr>
          <p:spPr bwMode="auto">
            <a:xfrm>
              <a:off x="861" y="2251"/>
              <a:ext cx="0" cy="136"/>
            </a:xfrm>
            <a:prstGeom prst="straightConnector1">
              <a:avLst/>
            </a:prstGeom>
            <a:noFill/>
            <a:ln w="9525">
              <a:solidFill>
                <a:schemeClr val="tx1"/>
              </a:solidFill>
              <a:round/>
              <a:headEnd/>
              <a:tailEnd/>
            </a:ln>
          </p:spPr>
        </p:cxnSp>
      </p:grpSp>
      <p:sp>
        <p:nvSpPr>
          <p:cNvPr id="8199" name="Oval 25"/>
          <p:cNvSpPr>
            <a:spLocks noChangeArrowheads="1"/>
          </p:cNvSpPr>
          <p:nvPr/>
        </p:nvSpPr>
        <p:spPr bwMode="auto">
          <a:xfrm>
            <a:off x="857250" y="2428875"/>
            <a:ext cx="215900" cy="215900"/>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00" name="AutoShape 47"/>
          <p:cNvSpPr>
            <a:spLocks/>
          </p:cNvSpPr>
          <p:nvPr/>
        </p:nvSpPr>
        <p:spPr bwMode="auto">
          <a:xfrm rot="-5400000">
            <a:off x="7140575" y="1646238"/>
            <a:ext cx="96837" cy="2376488"/>
          </a:xfrm>
          <a:prstGeom prst="leftBrace">
            <a:avLst>
              <a:gd name="adj1" fmla="val 204509"/>
              <a:gd name="adj2" fmla="val 49019"/>
            </a:avLst>
          </a:prstGeom>
          <a:noFill/>
          <a:ln w="9525">
            <a:solidFill>
              <a:schemeClr val="tx1"/>
            </a:solidFill>
            <a:round/>
            <a:headEnd/>
            <a:tailEnd/>
          </a:ln>
        </p:spPr>
        <p:txBody>
          <a:bodyPr vert="eaVert" wrap="none" anchor="ctr"/>
          <a:lstStyle/>
          <a:p>
            <a:pPr algn="ctr"/>
            <a:endParaRPr lang="tr-TR" b="1" i="1"/>
          </a:p>
        </p:txBody>
      </p:sp>
      <p:sp>
        <p:nvSpPr>
          <p:cNvPr id="8201" name="AutoShape 48"/>
          <p:cNvSpPr>
            <a:spLocks/>
          </p:cNvSpPr>
          <p:nvPr/>
        </p:nvSpPr>
        <p:spPr bwMode="auto">
          <a:xfrm rot="-5400000">
            <a:off x="953294" y="2618582"/>
            <a:ext cx="96837" cy="431800"/>
          </a:xfrm>
          <a:prstGeom prst="leftBrace">
            <a:avLst>
              <a:gd name="adj1" fmla="val 37159"/>
              <a:gd name="adj2" fmla="val 49019"/>
            </a:avLst>
          </a:prstGeom>
          <a:noFill/>
          <a:ln w="9525">
            <a:solidFill>
              <a:schemeClr val="tx1"/>
            </a:solidFill>
            <a:round/>
            <a:headEnd/>
            <a:tailEnd/>
          </a:ln>
        </p:spPr>
        <p:txBody>
          <a:bodyPr vert="eaVert" wrap="none" anchor="ctr"/>
          <a:lstStyle/>
          <a:p>
            <a:pPr algn="ctr"/>
            <a:endParaRPr lang="tr-TR" b="1" i="1"/>
          </a:p>
        </p:txBody>
      </p:sp>
      <p:sp>
        <p:nvSpPr>
          <p:cNvPr id="8202" name="AutoShape 49"/>
          <p:cNvSpPr>
            <a:spLocks/>
          </p:cNvSpPr>
          <p:nvPr/>
        </p:nvSpPr>
        <p:spPr bwMode="auto">
          <a:xfrm rot="-5400000">
            <a:off x="2525713" y="2546350"/>
            <a:ext cx="96837" cy="576263"/>
          </a:xfrm>
          <a:prstGeom prst="leftBrace">
            <a:avLst>
              <a:gd name="adj1" fmla="val 49590"/>
              <a:gd name="adj2" fmla="val 49019"/>
            </a:avLst>
          </a:prstGeom>
          <a:noFill/>
          <a:ln w="9525">
            <a:solidFill>
              <a:schemeClr val="tx1"/>
            </a:solidFill>
            <a:round/>
            <a:headEnd/>
            <a:tailEnd/>
          </a:ln>
        </p:spPr>
        <p:txBody>
          <a:bodyPr vert="eaVert" wrap="none" anchor="ctr"/>
          <a:lstStyle/>
          <a:p>
            <a:pPr algn="ctr"/>
            <a:endParaRPr lang="tr-TR" b="1" i="1"/>
          </a:p>
        </p:txBody>
      </p:sp>
      <p:sp>
        <p:nvSpPr>
          <p:cNvPr id="8203" name="AutoShape 50"/>
          <p:cNvSpPr>
            <a:spLocks/>
          </p:cNvSpPr>
          <p:nvPr/>
        </p:nvSpPr>
        <p:spPr bwMode="auto">
          <a:xfrm rot="-5400000">
            <a:off x="4171157" y="2258219"/>
            <a:ext cx="96837" cy="1152525"/>
          </a:xfrm>
          <a:prstGeom prst="leftBrace">
            <a:avLst>
              <a:gd name="adj1" fmla="val 99181"/>
              <a:gd name="adj2" fmla="val 49019"/>
            </a:avLst>
          </a:prstGeom>
          <a:noFill/>
          <a:ln w="9525">
            <a:solidFill>
              <a:schemeClr val="tx1"/>
            </a:solidFill>
            <a:round/>
            <a:headEnd/>
            <a:tailEnd/>
          </a:ln>
        </p:spPr>
        <p:txBody>
          <a:bodyPr vert="eaVert" wrap="none" anchor="ctr"/>
          <a:lstStyle/>
          <a:p>
            <a:pPr algn="ctr"/>
            <a:endParaRPr lang="tr-TR" b="1" i="1"/>
          </a:p>
        </p:txBody>
      </p:sp>
      <p:sp>
        <p:nvSpPr>
          <p:cNvPr id="8204" name="Text Box 52"/>
          <p:cNvSpPr txBox="1">
            <a:spLocks noChangeArrowheads="1"/>
          </p:cNvSpPr>
          <p:nvPr/>
        </p:nvSpPr>
        <p:spPr bwMode="auto">
          <a:xfrm>
            <a:off x="785813" y="2928938"/>
            <a:ext cx="427037" cy="400050"/>
          </a:xfrm>
          <a:prstGeom prst="rect">
            <a:avLst/>
          </a:prstGeom>
          <a:noFill/>
          <a:ln w="9525">
            <a:noFill/>
            <a:miter lim="800000"/>
            <a:headEnd/>
            <a:tailEnd/>
          </a:ln>
        </p:spPr>
        <p:txBody>
          <a:bodyPr wrap="none">
            <a:spAutoFit/>
          </a:bodyPr>
          <a:lstStyle/>
          <a:p>
            <a:r>
              <a:rPr lang="tr-TR" sz="2000" i="1"/>
              <a:t>B</a:t>
            </a:r>
            <a:r>
              <a:rPr lang="tr-TR" sz="2000" i="1" baseline="-25000"/>
              <a:t>0</a:t>
            </a:r>
            <a:endParaRPr lang="en-US" sz="2000" i="1" baseline="-25000"/>
          </a:p>
        </p:txBody>
      </p:sp>
      <p:sp>
        <p:nvSpPr>
          <p:cNvPr id="8205" name="Rectangle 53"/>
          <p:cNvSpPr>
            <a:spLocks noChangeArrowheads="1"/>
          </p:cNvSpPr>
          <p:nvPr/>
        </p:nvSpPr>
        <p:spPr bwMode="auto">
          <a:xfrm>
            <a:off x="2357438" y="2928938"/>
            <a:ext cx="427037" cy="400050"/>
          </a:xfrm>
          <a:prstGeom prst="rect">
            <a:avLst/>
          </a:prstGeom>
          <a:noFill/>
          <a:ln w="9525">
            <a:noFill/>
            <a:miter lim="800000"/>
            <a:headEnd/>
            <a:tailEnd/>
          </a:ln>
        </p:spPr>
        <p:txBody>
          <a:bodyPr wrap="none">
            <a:spAutoFit/>
          </a:bodyPr>
          <a:lstStyle/>
          <a:p>
            <a:r>
              <a:rPr lang="tr-TR" sz="2000" i="1"/>
              <a:t>B</a:t>
            </a:r>
            <a:r>
              <a:rPr lang="tr-TR" sz="2000" i="1" baseline="-25000"/>
              <a:t>1</a:t>
            </a:r>
            <a:endParaRPr lang="en-US" sz="2000" i="1" baseline="-25000"/>
          </a:p>
        </p:txBody>
      </p:sp>
      <p:sp>
        <p:nvSpPr>
          <p:cNvPr id="8206" name="Rectangle 54"/>
          <p:cNvSpPr>
            <a:spLocks noChangeArrowheads="1"/>
          </p:cNvSpPr>
          <p:nvPr/>
        </p:nvSpPr>
        <p:spPr bwMode="auto">
          <a:xfrm>
            <a:off x="4000500" y="2928938"/>
            <a:ext cx="476250" cy="400050"/>
          </a:xfrm>
          <a:prstGeom prst="rect">
            <a:avLst/>
          </a:prstGeom>
          <a:noFill/>
          <a:ln w="9525">
            <a:noFill/>
            <a:miter lim="800000"/>
            <a:headEnd/>
            <a:tailEnd/>
          </a:ln>
        </p:spPr>
        <p:txBody>
          <a:bodyPr>
            <a:spAutoFit/>
          </a:bodyPr>
          <a:lstStyle/>
          <a:p>
            <a:pPr>
              <a:spcBef>
                <a:spcPct val="20000"/>
              </a:spcBef>
            </a:pPr>
            <a:r>
              <a:rPr lang="tr-TR" sz="2000" i="1"/>
              <a:t>B</a:t>
            </a:r>
            <a:r>
              <a:rPr lang="tr-TR" sz="2000" i="1" baseline="-25000"/>
              <a:t>2</a:t>
            </a:r>
            <a:endParaRPr lang="en-US" sz="2000" i="1" baseline="-25000"/>
          </a:p>
        </p:txBody>
      </p:sp>
      <p:sp>
        <p:nvSpPr>
          <p:cNvPr id="8207" name="Text Box 55"/>
          <p:cNvSpPr txBox="1">
            <a:spLocks noChangeArrowheads="1"/>
          </p:cNvSpPr>
          <p:nvPr/>
        </p:nvSpPr>
        <p:spPr bwMode="auto">
          <a:xfrm>
            <a:off x="7000875" y="2928938"/>
            <a:ext cx="427038" cy="400050"/>
          </a:xfrm>
          <a:prstGeom prst="rect">
            <a:avLst/>
          </a:prstGeom>
          <a:noFill/>
          <a:ln w="9525">
            <a:noFill/>
            <a:miter lim="800000"/>
            <a:headEnd/>
            <a:tailEnd/>
          </a:ln>
        </p:spPr>
        <p:txBody>
          <a:bodyPr wrap="none">
            <a:spAutoFit/>
          </a:bodyPr>
          <a:lstStyle/>
          <a:p>
            <a:r>
              <a:rPr lang="tr-TR" sz="2000" i="1"/>
              <a:t>B</a:t>
            </a:r>
            <a:r>
              <a:rPr lang="tr-TR" sz="2000" i="1" baseline="-25000"/>
              <a:t>3</a:t>
            </a:r>
            <a:endParaRPr lang="en-US" sz="2000" i="1" baseline="-25000"/>
          </a:p>
        </p:txBody>
      </p:sp>
      <p:sp>
        <p:nvSpPr>
          <p:cNvPr id="8208" name="Oval 57"/>
          <p:cNvSpPr>
            <a:spLocks noChangeArrowheads="1"/>
          </p:cNvSpPr>
          <p:nvPr/>
        </p:nvSpPr>
        <p:spPr bwMode="auto">
          <a:xfrm>
            <a:off x="4357688" y="1428750"/>
            <a:ext cx="358775" cy="865188"/>
          </a:xfrm>
          <a:prstGeom prst="ellipse">
            <a:avLst/>
          </a:prstGeom>
          <a:noFill/>
          <a:ln w="19050">
            <a:solidFill>
              <a:schemeClr val="tx1"/>
            </a:solidFill>
            <a:prstDash val="dash"/>
            <a:round/>
            <a:headEnd/>
            <a:tailEnd/>
          </a:ln>
        </p:spPr>
        <p:txBody>
          <a:bodyPr wrap="none" anchor="ctr"/>
          <a:lstStyle/>
          <a:p>
            <a:endParaRPr lang="tr-TR"/>
          </a:p>
        </p:txBody>
      </p:sp>
      <p:sp>
        <p:nvSpPr>
          <p:cNvPr id="8209" name="Oval 59"/>
          <p:cNvSpPr>
            <a:spLocks noChangeArrowheads="1"/>
          </p:cNvSpPr>
          <p:nvPr/>
        </p:nvSpPr>
        <p:spPr bwMode="auto">
          <a:xfrm>
            <a:off x="3714750" y="1928813"/>
            <a:ext cx="358775" cy="865187"/>
          </a:xfrm>
          <a:prstGeom prst="ellipse">
            <a:avLst/>
          </a:prstGeom>
          <a:noFill/>
          <a:ln w="19050">
            <a:solidFill>
              <a:schemeClr val="tx1"/>
            </a:solidFill>
            <a:prstDash val="dash"/>
            <a:round/>
            <a:headEnd/>
            <a:tailEnd/>
          </a:ln>
        </p:spPr>
        <p:txBody>
          <a:bodyPr wrap="none" anchor="ctr"/>
          <a:lstStyle/>
          <a:p>
            <a:endParaRPr lang="tr-TR"/>
          </a:p>
        </p:txBody>
      </p:sp>
      <p:sp>
        <p:nvSpPr>
          <p:cNvPr id="8210" name="Oval 61"/>
          <p:cNvSpPr>
            <a:spLocks noChangeArrowheads="1"/>
          </p:cNvSpPr>
          <p:nvPr/>
        </p:nvSpPr>
        <p:spPr bwMode="auto">
          <a:xfrm>
            <a:off x="5929313" y="1428750"/>
            <a:ext cx="1143000" cy="1366838"/>
          </a:xfrm>
          <a:prstGeom prst="ellipse">
            <a:avLst/>
          </a:prstGeom>
          <a:noFill/>
          <a:ln w="19050">
            <a:solidFill>
              <a:schemeClr val="tx1"/>
            </a:solidFill>
            <a:prstDash val="dash"/>
            <a:round/>
            <a:headEnd/>
            <a:tailEnd/>
          </a:ln>
        </p:spPr>
        <p:txBody>
          <a:bodyPr wrap="none" anchor="ctr"/>
          <a:lstStyle/>
          <a:p>
            <a:endParaRPr lang="tr-TR"/>
          </a:p>
        </p:txBody>
      </p:sp>
      <p:sp>
        <p:nvSpPr>
          <p:cNvPr id="8211" name="Text Box 62"/>
          <p:cNvSpPr txBox="1">
            <a:spLocks noChangeArrowheads="1"/>
          </p:cNvSpPr>
          <p:nvPr/>
        </p:nvSpPr>
        <p:spPr bwMode="auto">
          <a:xfrm>
            <a:off x="3500438" y="1571625"/>
            <a:ext cx="427037" cy="400050"/>
          </a:xfrm>
          <a:prstGeom prst="rect">
            <a:avLst/>
          </a:prstGeom>
          <a:noFill/>
          <a:ln w="9525">
            <a:noFill/>
            <a:miter lim="800000"/>
            <a:headEnd/>
            <a:tailEnd/>
          </a:ln>
        </p:spPr>
        <p:txBody>
          <a:bodyPr>
            <a:spAutoFit/>
          </a:bodyPr>
          <a:lstStyle/>
          <a:p>
            <a:r>
              <a:rPr lang="tr-TR" sz="2000" i="1"/>
              <a:t>B</a:t>
            </a:r>
            <a:r>
              <a:rPr lang="tr-TR" sz="2000" i="1" baseline="-25000"/>
              <a:t>1</a:t>
            </a:r>
            <a:endParaRPr lang="en-US" sz="2000" i="1" baseline="-25000"/>
          </a:p>
        </p:txBody>
      </p:sp>
      <p:sp>
        <p:nvSpPr>
          <p:cNvPr id="8212" name="Text Box 63"/>
          <p:cNvSpPr txBox="1">
            <a:spLocks noChangeArrowheads="1"/>
          </p:cNvSpPr>
          <p:nvPr/>
        </p:nvSpPr>
        <p:spPr bwMode="auto">
          <a:xfrm>
            <a:off x="4714875" y="1357313"/>
            <a:ext cx="427038" cy="400050"/>
          </a:xfrm>
          <a:prstGeom prst="rect">
            <a:avLst/>
          </a:prstGeom>
          <a:noFill/>
          <a:ln w="9525">
            <a:noFill/>
            <a:miter lim="800000"/>
            <a:headEnd/>
            <a:tailEnd/>
          </a:ln>
        </p:spPr>
        <p:txBody>
          <a:bodyPr wrap="none">
            <a:spAutoFit/>
          </a:bodyPr>
          <a:lstStyle/>
          <a:p>
            <a:r>
              <a:rPr lang="tr-TR" sz="2000" i="1"/>
              <a:t>B</a:t>
            </a:r>
            <a:r>
              <a:rPr lang="tr-TR" sz="2000" i="1" baseline="-25000"/>
              <a:t>1</a:t>
            </a:r>
            <a:endParaRPr lang="en-US" sz="2000" i="1" baseline="-25000"/>
          </a:p>
        </p:txBody>
      </p:sp>
      <p:sp>
        <p:nvSpPr>
          <p:cNvPr id="8213" name="Text Box 71"/>
          <p:cNvSpPr txBox="1">
            <a:spLocks noChangeArrowheads="1"/>
          </p:cNvSpPr>
          <p:nvPr/>
        </p:nvSpPr>
        <p:spPr bwMode="auto">
          <a:xfrm>
            <a:off x="6286500" y="1071563"/>
            <a:ext cx="427038" cy="400050"/>
          </a:xfrm>
          <a:prstGeom prst="rect">
            <a:avLst/>
          </a:prstGeom>
          <a:noFill/>
          <a:ln w="9525">
            <a:noFill/>
            <a:miter lim="800000"/>
            <a:headEnd/>
            <a:tailEnd/>
          </a:ln>
        </p:spPr>
        <p:txBody>
          <a:bodyPr wrap="none">
            <a:spAutoFit/>
          </a:bodyPr>
          <a:lstStyle/>
          <a:p>
            <a:r>
              <a:rPr lang="tr-TR" sz="2000" i="1"/>
              <a:t>B</a:t>
            </a:r>
            <a:r>
              <a:rPr lang="tr-TR" sz="2000" i="1" baseline="-25000"/>
              <a:t>2</a:t>
            </a:r>
            <a:endParaRPr lang="en-US" sz="2000" i="1" baseline="-25000"/>
          </a:p>
        </p:txBody>
      </p:sp>
      <p:sp>
        <p:nvSpPr>
          <p:cNvPr id="8214" name="Text Box 72"/>
          <p:cNvSpPr txBox="1">
            <a:spLocks noChangeArrowheads="1"/>
          </p:cNvSpPr>
          <p:nvPr/>
        </p:nvSpPr>
        <p:spPr bwMode="auto">
          <a:xfrm>
            <a:off x="7643813" y="2143125"/>
            <a:ext cx="427037" cy="400050"/>
          </a:xfrm>
          <a:prstGeom prst="rect">
            <a:avLst/>
          </a:prstGeom>
          <a:noFill/>
          <a:ln w="9525">
            <a:noFill/>
            <a:miter lim="800000"/>
            <a:headEnd/>
            <a:tailEnd/>
          </a:ln>
        </p:spPr>
        <p:txBody>
          <a:bodyPr wrap="none">
            <a:spAutoFit/>
          </a:bodyPr>
          <a:lstStyle/>
          <a:p>
            <a:r>
              <a:rPr lang="tr-TR" sz="2000" i="1"/>
              <a:t>B</a:t>
            </a:r>
            <a:r>
              <a:rPr lang="tr-TR" sz="2000" i="1" baseline="-25000"/>
              <a:t>1</a:t>
            </a:r>
            <a:endParaRPr lang="en-US" sz="2000" i="1" baseline="-25000"/>
          </a:p>
        </p:txBody>
      </p:sp>
      <p:sp>
        <p:nvSpPr>
          <p:cNvPr id="8215" name="AutoShape 115"/>
          <p:cNvSpPr>
            <a:spLocks/>
          </p:cNvSpPr>
          <p:nvPr/>
        </p:nvSpPr>
        <p:spPr bwMode="auto">
          <a:xfrm rot="-5400000">
            <a:off x="3879850" y="3049588"/>
            <a:ext cx="215900" cy="5975350"/>
          </a:xfrm>
          <a:prstGeom prst="leftBrace">
            <a:avLst>
              <a:gd name="adj1" fmla="val 230637"/>
              <a:gd name="adj2" fmla="val 49019"/>
            </a:avLst>
          </a:prstGeom>
          <a:noFill/>
          <a:ln w="9525">
            <a:solidFill>
              <a:schemeClr val="tx1"/>
            </a:solidFill>
            <a:round/>
            <a:headEnd/>
            <a:tailEnd/>
          </a:ln>
        </p:spPr>
        <p:txBody>
          <a:bodyPr vert="eaVert" wrap="none" anchor="ctr"/>
          <a:lstStyle/>
          <a:p>
            <a:pPr algn="ctr"/>
            <a:endParaRPr lang="tr-TR" b="1" i="1"/>
          </a:p>
        </p:txBody>
      </p:sp>
      <p:sp>
        <p:nvSpPr>
          <p:cNvPr id="8216" name="Text Box 125"/>
          <p:cNvSpPr txBox="1">
            <a:spLocks noChangeArrowheads="1"/>
          </p:cNvSpPr>
          <p:nvPr/>
        </p:nvSpPr>
        <p:spPr bwMode="auto">
          <a:xfrm>
            <a:off x="3643313" y="6072188"/>
            <a:ext cx="427037" cy="400050"/>
          </a:xfrm>
          <a:prstGeom prst="rect">
            <a:avLst/>
          </a:prstGeom>
          <a:noFill/>
          <a:ln w="9525">
            <a:noFill/>
            <a:miter lim="800000"/>
            <a:headEnd/>
            <a:tailEnd/>
          </a:ln>
        </p:spPr>
        <p:txBody>
          <a:bodyPr wrap="none">
            <a:spAutoFit/>
          </a:bodyPr>
          <a:lstStyle/>
          <a:p>
            <a:r>
              <a:rPr lang="tr-TR" sz="2000" i="1"/>
              <a:t>B</a:t>
            </a:r>
            <a:r>
              <a:rPr lang="tr-TR" sz="2000" i="1" baseline="-25000"/>
              <a:t>4</a:t>
            </a:r>
            <a:endParaRPr lang="en-US" sz="2000" i="1" baseline="-25000"/>
          </a:p>
        </p:txBody>
      </p:sp>
      <p:sp>
        <p:nvSpPr>
          <p:cNvPr id="8217" name="Oval 126"/>
          <p:cNvSpPr>
            <a:spLocks noChangeArrowheads="1"/>
          </p:cNvSpPr>
          <p:nvPr/>
        </p:nvSpPr>
        <p:spPr bwMode="auto">
          <a:xfrm>
            <a:off x="7858125" y="1500188"/>
            <a:ext cx="358775" cy="431800"/>
          </a:xfrm>
          <a:prstGeom prst="ellipse">
            <a:avLst/>
          </a:prstGeom>
          <a:noFill/>
          <a:ln w="19050">
            <a:solidFill>
              <a:schemeClr val="tx1"/>
            </a:solidFill>
            <a:prstDash val="dash"/>
            <a:round/>
            <a:headEnd/>
            <a:tailEnd/>
          </a:ln>
        </p:spPr>
        <p:txBody>
          <a:bodyPr wrap="none" anchor="ctr"/>
          <a:lstStyle/>
          <a:p>
            <a:endParaRPr lang="tr-TR"/>
          </a:p>
        </p:txBody>
      </p:sp>
      <p:sp>
        <p:nvSpPr>
          <p:cNvPr id="8218" name="Text Box 127"/>
          <p:cNvSpPr txBox="1">
            <a:spLocks noChangeArrowheads="1"/>
          </p:cNvSpPr>
          <p:nvPr/>
        </p:nvSpPr>
        <p:spPr bwMode="auto">
          <a:xfrm>
            <a:off x="8215313" y="1643063"/>
            <a:ext cx="427037" cy="400050"/>
          </a:xfrm>
          <a:prstGeom prst="rect">
            <a:avLst/>
          </a:prstGeom>
          <a:noFill/>
          <a:ln w="9525">
            <a:noFill/>
            <a:miter lim="800000"/>
            <a:headEnd/>
            <a:tailEnd/>
          </a:ln>
        </p:spPr>
        <p:txBody>
          <a:bodyPr wrap="none">
            <a:spAutoFit/>
          </a:bodyPr>
          <a:lstStyle/>
          <a:p>
            <a:r>
              <a:rPr lang="tr-TR" sz="2000" i="1"/>
              <a:t>B</a:t>
            </a:r>
            <a:r>
              <a:rPr lang="tr-TR" sz="2000" i="1" baseline="-25000"/>
              <a:t>0</a:t>
            </a:r>
            <a:endParaRPr lang="en-US" sz="2000" i="1"/>
          </a:p>
        </p:txBody>
      </p:sp>
      <p:grpSp>
        <p:nvGrpSpPr>
          <p:cNvPr id="3" name="Group 21"/>
          <p:cNvGrpSpPr>
            <a:grpSpLocks/>
          </p:cNvGrpSpPr>
          <p:nvPr/>
        </p:nvGrpSpPr>
        <p:grpSpPr bwMode="auto">
          <a:xfrm>
            <a:off x="3786188" y="2000250"/>
            <a:ext cx="214312" cy="642938"/>
            <a:chOff x="793" y="2115"/>
            <a:chExt cx="136" cy="408"/>
          </a:xfrm>
        </p:grpSpPr>
        <p:sp>
          <p:nvSpPr>
            <p:cNvPr id="8289"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90"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91" name="AutoShape 24"/>
            <p:cNvCxnSpPr>
              <a:cxnSpLocks noChangeShapeType="1"/>
              <a:stCxn id="8290" idx="4"/>
              <a:endCxn id="8289" idx="0"/>
            </p:cNvCxnSpPr>
            <p:nvPr/>
          </p:nvCxnSpPr>
          <p:spPr bwMode="auto">
            <a:xfrm>
              <a:off x="861" y="2251"/>
              <a:ext cx="0" cy="136"/>
            </a:xfrm>
            <a:prstGeom prst="straightConnector1">
              <a:avLst/>
            </a:prstGeom>
            <a:noFill/>
            <a:ln w="9525">
              <a:solidFill>
                <a:schemeClr val="tx1"/>
              </a:solidFill>
              <a:round/>
              <a:headEnd/>
              <a:tailEnd/>
            </a:ln>
          </p:spPr>
        </p:cxnSp>
      </p:grpSp>
      <p:grpSp>
        <p:nvGrpSpPr>
          <p:cNvPr id="4" name="Group 21"/>
          <p:cNvGrpSpPr>
            <a:grpSpLocks/>
          </p:cNvGrpSpPr>
          <p:nvPr/>
        </p:nvGrpSpPr>
        <p:grpSpPr bwMode="auto">
          <a:xfrm>
            <a:off x="4429125" y="1571625"/>
            <a:ext cx="214313" cy="642938"/>
            <a:chOff x="793" y="2115"/>
            <a:chExt cx="136" cy="408"/>
          </a:xfrm>
        </p:grpSpPr>
        <p:sp>
          <p:nvSpPr>
            <p:cNvPr id="8286"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87"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88" name="AutoShape 24"/>
            <p:cNvCxnSpPr>
              <a:cxnSpLocks noChangeShapeType="1"/>
              <a:stCxn id="8287" idx="4"/>
              <a:endCxn id="8286" idx="0"/>
            </p:cNvCxnSpPr>
            <p:nvPr/>
          </p:nvCxnSpPr>
          <p:spPr bwMode="auto">
            <a:xfrm>
              <a:off x="861" y="2251"/>
              <a:ext cx="0" cy="136"/>
            </a:xfrm>
            <a:prstGeom prst="straightConnector1">
              <a:avLst/>
            </a:prstGeom>
            <a:noFill/>
            <a:ln w="9525">
              <a:solidFill>
                <a:schemeClr val="tx1"/>
              </a:solidFill>
              <a:round/>
              <a:headEnd/>
              <a:tailEnd/>
            </a:ln>
          </p:spPr>
        </p:cxnSp>
      </p:grpSp>
      <p:cxnSp>
        <p:nvCxnSpPr>
          <p:cNvPr id="129" name="Straight Connector 128"/>
          <p:cNvCxnSpPr>
            <a:endCxn id="8287" idx="4"/>
          </p:cNvCxnSpPr>
          <p:nvPr/>
        </p:nvCxnSpPr>
        <p:spPr>
          <a:xfrm flipV="1">
            <a:off x="3968750" y="1785938"/>
            <a:ext cx="566738" cy="246062"/>
          </a:xfrm>
          <a:prstGeom prst="line">
            <a:avLst/>
          </a:prstGeom>
        </p:spPr>
        <p:style>
          <a:lnRef idx="1">
            <a:schemeClr val="dk1"/>
          </a:lnRef>
          <a:fillRef idx="0">
            <a:schemeClr val="dk1"/>
          </a:fillRef>
          <a:effectRef idx="0">
            <a:schemeClr val="dk1"/>
          </a:effectRef>
          <a:fontRef idx="minor">
            <a:schemeClr val="tx1"/>
          </a:fontRef>
        </p:style>
      </p:cxnSp>
      <p:grpSp>
        <p:nvGrpSpPr>
          <p:cNvPr id="5" name="Group 21"/>
          <p:cNvGrpSpPr>
            <a:grpSpLocks/>
          </p:cNvGrpSpPr>
          <p:nvPr/>
        </p:nvGrpSpPr>
        <p:grpSpPr bwMode="auto">
          <a:xfrm>
            <a:off x="6000750" y="2000250"/>
            <a:ext cx="214313" cy="642938"/>
            <a:chOff x="793" y="2115"/>
            <a:chExt cx="136" cy="408"/>
          </a:xfrm>
        </p:grpSpPr>
        <p:sp>
          <p:nvSpPr>
            <p:cNvPr id="8283"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84"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85" name="AutoShape 24"/>
            <p:cNvCxnSpPr>
              <a:cxnSpLocks noChangeShapeType="1"/>
              <a:stCxn id="8284" idx="4"/>
              <a:endCxn id="8283" idx="0"/>
            </p:cNvCxnSpPr>
            <p:nvPr/>
          </p:nvCxnSpPr>
          <p:spPr bwMode="auto">
            <a:xfrm>
              <a:off x="861" y="2251"/>
              <a:ext cx="0" cy="136"/>
            </a:xfrm>
            <a:prstGeom prst="straightConnector1">
              <a:avLst/>
            </a:prstGeom>
            <a:noFill/>
            <a:ln w="9525">
              <a:solidFill>
                <a:schemeClr val="tx1"/>
              </a:solidFill>
              <a:round/>
              <a:headEnd/>
              <a:tailEnd/>
            </a:ln>
          </p:spPr>
        </p:cxnSp>
      </p:grpSp>
      <p:grpSp>
        <p:nvGrpSpPr>
          <p:cNvPr id="6" name="Group 21"/>
          <p:cNvGrpSpPr>
            <a:grpSpLocks/>
          </p:cNvGrpSpPr>
          <p:nvPr/>
        </p:nvGrpSpPr>
        <p:grpSpPr bwMode="auto">
          <a:xfrm>
            <a:off x="6643688" y="1571625"/>
            <a:ext cx="214312" cy="642938"/>
            <a:chOff x="793" y="2115"/>
            <a:chExt cx="136" cy="408"/>
          </a:xfrm>
        </p:grpSpPr>
        <p:sp>
          <p:nvSpPr>
            <p:cNvPr id="8280"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81"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82" name="AutoShape 24"/>
            <p:cNvCxnSpPr>
              <a:cxnSpLocks noChangeShapeType="1"/>
              <a:stCxn id="8281" idx="4"/>
              <a:endCxn id="8280" idx="0"/>
            </p:cNvCxnSpPr>
            <p:nvPr/>
          </p:nvCxnSpPr>
          <p:spPr bwMode="auto">
            <a:xfrm>
              <a:off x="861" y="2251"/>
              <a:ext cx="0" cy="136"/>
            </a:xfrm>
            <a:prstGeom prst="straightConnector1">
              <a:avLst/>
            </a:prstGeom>
            <a:noFill/>
            <a:ln w="9525">
              <a:solidFill>
                <a:schemeClr val="tx1"/>
              </a:solidFill>
              <a:round/>
              <a:headEnd/>
              <a:tailEnd/>
            </a:ln>
          </p:spPr>
        </p:cxnSp>
      </p:grpSp>
      <p:cxnSp>
        <p:nvCxnSpPr>
          <p:cNvPr id="138" name="Straight Connector 137"/>
          <p:cNvCxnSpPr>
            <a:endCxn id="8281" idx="4"/>
          </p:cNvCxnSpPr>
          <p:nvPr/>
        </p:nvCxnSpPr>
        <p:spPr>
          <a:xfrm flipV="1">
            <a:off x="6183313" y="1785938"/>
            <a:ext cx="568325" cy="246062"/>
          </a:xfrm>
          <a:prstGeom prst="line">
            <a:avLst/>
          </a:prstGeom>
        </p:spPr>
        <p:style>
          <a:lnRef idx="1">
            <a:schemeClr val="dk1"/>
          </a:lnRef>
          <a:fillRef idx="0">
            <a:schemeClr val="dk1"/>
          </a:fillRef>
          <a:effectRef idx="0">
            <a:schemeClr val="dk1"/>
          </a:effectRef>
          <a:fontRef idx="minor">
            <a:schemeClr val="tx1"/>
          </a:fontRef>
        </p:style>
      </p:cxnSp>
      <p:sp>
        <p:nvSpPr>
          <p:cNvPr id="8225" name="Oval 25"/>
          <p:cNvSpPr>
            <a:spLocks noChangeArrowheads="1"/>
          </p:cNvSpPr>
          <p:nvPr/>
        </p:nvSpPr>
        <p:spPr bwMode="auto">
          <a:xfrm>
            <a:off x="7929563" y="1000125"/>
            <a:ext cx="215900" cy="215900"/>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42" name="Straight Connector 141"/>
          <p:cNvCxnSpPr>
            <a:endCxn id="8225" idx="3"/>
          </p:cNvCxnSpPr>
          <p:nvPr/>
        </p:nvCxnSpPr>
        <p:spPr>
          <a:xfrm rot="5400000" flipH="1" flipV="1">
            <a:off x="7184232" y="826293"/>
            <a:ext cx="419100" cy="1135063"/>
          </a:xfrm>
          <a:prstGeom prst="line">
            <a:avLst/>
          </a:prstGeom>
        </p:spPr>
        <p:style>
          <a:lnRef idx="1">
            <a:schemeClr val="dk1"/>
          </a:lnRef>
          <a:fillRef idx="0">
            <a:schemeClr val="dk1"/>
          </a:fillRef>
          <a:effectRef idx="0">
            <a:schemeClr val="dk1"/>
          </a:effectRef>
          <a:fontRef idx="minor">
            <a:schemeClr val="tx1"/>
          </a:fontRef>
        </p:style>
      </p:cxnSp>
      <p:grpSp>
        <p:nvGrpSpPr>
          <p:cNvPr id="7" name="Group 21"/>
          <p:cNvGrpSpPr>
            <a:grpSpLocks/>
          </p:cNvGrpSpPr>
          <p:nvPr/>
        </p:nvGrpSpPr>
        <p:grpSpPr bwMode="auto">
          <a:xfrm>
            <a:off x="7429500" y="1571625"/>
            <a:ext cx="214313" cy="642938"/>
            <a:chOff x="793" y="2115"/>
            <a:chExt cx="136" cy="408"/>
          </a:xfrm>
        </p:grpSpPr>
        <p:sp>
          <p:nvSpPr>
            <p:cNvPr id="8277"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78"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79" name="AutoShape 24"/>
            <p:cNvCxnSpPr>
              <a:cxnSpLocks noChangeShapeType="1"/>
              <a:stCxn id="8278" idx="4"/>
              <a:endCxn id="8277" idx="0"/>
            </p:cNvCxnSpPr>
            <p:nvPr/>
          </p:nvCxnSpPr>
          <p:spPr bwMode="auto">
            <a:xfrm>
              <a:off x="861" y="2251"/>
              <a:ext cx="0" cy="136"/>
            </a:xfrm>
            <a:prstGeom prst="straightConnector1">
              <a:avLst/>
            </a:prstGeom>
            <a:noFill/>
            <a:ln w="9525">
              <a:solidFill>
                <a:schemeClr val="tx1"/>
              </a:solidFill>
              <a:round/>
              <a:headEnd/>
              <a:tailEnd/>
            </a:ln>
          </p:spPr>
        </p:cxnSp>
      </p:grpSp>
      <p:cxnSp>
        <p:nvCxnSpPr>
          <p:cNvPr id="149" name="Straight Connector 148"/>
          <p:cNvCxnSpPr>
            <a:endCxn id="8225" idx="3"/>
          </p:cNvCxnSpPr>
          <p:nvPr/>
        </p:nvCxnSpPr>
        <p:spPr>
          <a:xfrm rot="5400000" flipH="1" flipV="1">
            <a:off x="7555707" y="1166018"/>
            <a:ext cx="387350" cy="423863"/>
          </a:xfrm>
          <a:prstGeom prst="line">
            <a:avLst/>
          </a:prstGeom>
        </p:spPr>
        <p:style>
          <a:lnRef idx="1">
            <a:schemeClr val="dk1"/>
          </a:lnRef>
          <a:fillRef idx="0">
            <a:schemeClr val="dk1"/>
          </a:fillRef>
          <a:effectRef idx="0">
            <a:schemeClr val="dk1"/>
          </a:effectRef>
          <a:fontRef idx="minor">
            <a:schemeClr val="tx1"/>
          </a:fontRef>
        </p:style>
      </p:cxnSp>
      <p:sp>
        <p:nvSpPr>
          <p:cNvPr id="8229" name="Oval 25"/>
          <p:cNvSpPr>
            <a:spLocks noChangeArrowheads="1"/>
          </p:cNvSpPr>
          <p:nvPr/>
        </p:nvSpPr>
        <p:spPr bwMode="auto">
          <a:xfrm>
            <a:off x="7929563" y="1571625"/>
            <a:ext cx="215900" cy="215900"/>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53" name="Straight Connector 152"/>
          <p:cNvCxnSpPr>
            <a:stCxn id="8229" idx="0"/>
            <a:endCxn id="8225" idx="4"/>
          </p:cNvCxnSpPr>
          <p:nvPr/>
        </p:nvCxnSpPr>
        <p:spPr>
          <a:xfrm rot="5400000" flipH="1" flipV="1">
            <a:off x="7860507" y="1393031"/>
            <a:ext cx="355600" cy="1587"/>
          </a:xfrm>
          <a:prstGeom prst="line">
            <a:avLst/>
          </a:prstGeom>
        </p:spPr>
        <p:style>
          <a:lnRef idx="1">
            <a:schemeClr val="dk1"/>
          </a:lnRef>
          <a:fillRef idx="0">
            <a:schemeClr val="dk1"/>
          </a:fillRef>
          <a:effectRef idx="0">
            <a:schemeClr val="dk1"/>
          </a:effectRef>
          <a:fontRef idx="minor">
            <a:schemeClr val="tx1"/>
          </a:fontRef>
        </p:style>
      </p:cxnSp>
      <p:sp>
        <p:nvSpPr>
          <p:cNvPr id="8231" name="Oval 57"/>
          <p:cNvSpPr>
            <a:spLocks noChangeArrowheads="1"/>
          </p:cNvSpPr>
          <p:nvPr/>
        </p:nvSpPr>
        <p:spPr bwMode="auto">
          <a:xfrm>
            <a:off x="7358063" y="1500188"/>
            <a:ext cx="358775" cy="865187"/>
          </a:xfrm>
          <a:prstGeom prst="ellipse">
            <a:avLst/>
          </a:prstGeom>
          <a:noFill/>
          <a:ln w="19050">
            <a:solidFill>
              <a:schemeClr val="tx1"/>
            </a:solidFill>
            <a:prstDash val="dash"/>
            <a:round/>
            <a:headEnd/>
            <a:tailEnd/>
          </a:ln>
        </p:spPr>
        <p:txBody>
          <a:bodyPr wrap="none" anchor="ctr"/>
          <a:lstStyle/>
          <a:p>
            <a:endParaRPr lang="tr-TR"/>
          </a:p>
        </p:txBody>
      </p:sp>
      <p:grpSp>
        <p:nvGrpSpPr>
          <p:cNvPr id="8" name="Group 21"/>
          <p:cNvGrpSpPr>
            <a:grpSpLocks/>
          </p:cNvGrpSpPr>
          <p:nvPr/>
        </p:nvGrpSpPr>
        <p:grpSpPr bwMode="auto">
          <a:xfrm>
            <a:off x="1428750" y="5286375"/>
            <a:ext cx="214313" cy="642938"/>
            <a:chOff x="793" y="2115"/>
            <a:chExt cx="136" cy="408"/>
          </a:xfrm>
        </p:grpSpPr>
        <p:sp>
          <p:nvSpPr>
            <p:cNvPr id="8274"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75"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76" name="AutoShape 24"/>
            <p:cNvCxnSpPr>
              <a:cxnSpLocks noChangeShapeType="1"/>
              <a:stCxn id="8275" idx="4"/>
              <a:endCxn id="8274" idx="0"/>
            </p:cNvCxnSpPr>
            <p:nvPr/>
          </p:nvCxnSpPr>
          <p:spPr bwMode="auto">
            <a:xfrm>
              <a:off x="861" y="2251"/>
              <a:ext cx="0" cy="136"/>
            </a:xfrm>
            <a:prstGeom prst="straightConnector1">
              <a:avLst/>
            </a:prstGeom>
            <a:noFill/>
            <a:ln w="9525">
              <a:solidFill>
                <a:schemeClr val="tx1"/>
              </a:solidFill>
              <a:round/>
              <a:headEnd/>
              <a:tailEnd/>
            </a:ln>
          </p:spPr>
        </p:cxnSp>
      </p:grpSp>
      <p:grpSp>
        <p:nvGrpSpPr>
          <p:cNvPr id="9" name="Group 21"/>
          <p:cNvGrpSpPr>
            <a:grpSpLocks/>
          </p:cNvGrpSpPr>
          <p:nvPr/>
        </p:nvGrpSpPr>
        <p:grpSpPr bwMode="auto">
          <a:xfrm>
            <a:off x="2071688" y="4857750"/>
            <a:ext cx="214312" cy="642938"/>
            <a:chOff x="793" y="2115"/>
            <a:chExt cx="136" cy="408"/>
          </a:xfrm>
        </p:grpSpPr>
        <p:sp>
          <p:nvSpPr>
            <p:cNvPr id="8271"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72"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73" name="AutoShape 24"/>
            <p:cNvCxnSpPr>
              <a:cxnSpLocks noChangeShapeType="1"/>
              <a:stCxn id="8272" idx="4"/>
              <a:endCxn id="8271" idx="0"/>
            </p:cNvCxnSpPr>
            <p:nvPr/>
          </p:nvCxnSpPr>
          <p:spPr bwMode="auto">
            <a:xfrm>
              <a:off x="861" y="2251"/>
              <a:ext cx="0" cy="136"/>
            </a:xfrm>
            <a:prstGeom prst="straightConnector1">
              <a:avLst/>
            </a:prstGeom>
            <a:noFill/>
            <a:ln w="9525">
              <a:solidFill>
                <a:schemeClr val="tx1"/>
              </a:solidFill>
              <a:round/>
              <a:headEnd/>
              <a:tailEnd/>
            </a:ln>
          </p:spPr>
        </p:cxnSp>
      </p:grpSp>
      <p:cxnSp>
        <p:nvCxnSpPr>
          <p:cNvPr id="173" name="Straight Connector 172"/>
          <p:cNvCxnSpPr/>
          <p:nvPr/>
        </p:nvCxnSpPr>
        <p:spPr>
          <a:xfrm rot="5400000" flipH="1" flipV="1">
            <a:off x="1665288" y="4911725"/>
            <a:ext cx="352425" cy="460375"/>
          </a:xfrm>
          <a:prstGeom prst="line">
            <a:avLst/>
          </a:prstGeom>
        </p:spPr>
        <p:style>
          <a:lnRef idx="1">
            <a:schemeClr val="dk1"/>
          </a:lnRef>
          <a:fillRef idx="0">
            <a:schemeClr val="dk1"/>
          </a:fillRef>
          <a:effectRef idx="0">
            <a:schemeClr val="dk1"/>
          </a:effectRef>
          <a:fontRef idx="minor">
            <a:schemeClr val="tx1"/>
          </a:fontRef>
        </p:style>
      </p:cxnSp>
      <p:sp>
        <p:nvSpPr>
          <p:cNvPr id="8235" name="Oval 25"/>
          <p:cNvSpPr>
            <a:spLocks noChangeArrowheads="1"/>
          </p:cNvSpPr>
          <p:nvPr/>
        </p:nvSpPr>
        <p:spPr bwMode="auto">
          <a:xfrm>
            <a:off x="3357563" y="4286250"/>
            <a:ext cx="215900" cy="215900"/>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75" name="Straight Connector 174"/>
          <p:cNvCxnSpPr>
            <a:endCxn id="8235" idx="4"/>
          </p:cNvCxnSpPr>
          <p:nvPr/>
        </p:nvCxnSpPr>
        <p:spPr>
          <a:xfrm flipV="1">
            <a:off x="2254250" y="4502150"/>
            <a:ext cx="1211263" cy="387350"/>
          </a:xfrm>
          <a:prstGeom prst="line">
            <a:avLst/>
          </a:prstGeom>
        </p:spPr>
        <p:style>
          <a:lnRef idx="1">
            <a:schemeClr val="dk1"/>
          </a:lnRef>
          <a:fillRef idx="0">
            <a:schemeClr val="dk1"/>
          </a:fillRef>
          <a:effectRef idx="0">
            <a:schemeClr val="dk1"/>
          </a:effectRef>
          <a:fontRef idx="minor">
            <a:schemeClr val="tx1"/>
          </a:fontRef>
        </p:style>
      </p:cxnSp>
      <p:grpSp>
        <p:nvGrpSpPr>
          <p:cNvPr id="10" name="Group 21"/>
          <p:cNvGrpSpPr>
            <a:grpSpLocks/>
          </p:cNvGrpSpPr>
          <p:nvPr/>
        </p:nvGrpSpPr>
        <p:grpSpPr bwMode="auto">
          <a:xfrm>
            <a:off x="2857500" y="4857750"/>
            <a:ext cx="214313" cy="642938"/>
            <a:chOff x="793" y="2115"/>
            <a:chExt cx="136" cy="408"/>
          </a:xfrm>
        </p:grpSpPr>
        <p:sp>
          <p:nvSpPr>
            <p:cNvPr id="8268"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69"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70" name="AutoShape 24"/>
            <p:cNvCxnSpPr>
              <a:cxnSpLocks noChangeShapeType="1"/>
              <a:stCxn id="8269" idx="4"/>
              <a:endCxn id="8268" idx="0"/>
            </p:cNvCxnSpPr>
            <p:nvPr/>
          </p:nvCxnSpPr>
          <p:spPr bwMode="auto">
            <a:xfrm>
              <a:off x="861" y="2251"/>
              <a:ext cx="0" cy="136"/>
            </a:xfrm>
            <a:prstGeom prst="straightConnector1">
              <a:avLst/>
            </a:prstGeom>
            <a:noFill/>
            <a:ln w="9525">
              <a:solidFill>
                <a:schemeClr val="tx1"/>
              </a:solidFill>
              <a:round/>
              <a:headEnd/>
              <a:tailEnd/>
            </a:ln>
          </p:spPr>
        </p:cxnSp>
      </p:grpSp>
      <p:cxnSp>
        <p:nvCxnSpPr>
          <p:cNvPr id="180" name="Straight Connector 179"/>
          <p:cNvCxnSpPr>
            <a:endCxn id="8235" idx="4"/>
          </p:cNvCxnSpPr>
          <p:nvPr/>
        </p:nvCxnSpPr>
        <p:spPr>
          <a:xfrm flipV="1">
            <a:off x="2963863" y="4502150"/>
            <a:ext cx="501650" cy="355600"/>
          </a:xfrm>
          <a:prstGeom prst="line">
            <a:avLst/>
          </a:prstGeom>
        </p:spPr>
        <p:style>
          <a:lnRef idx="1">
            <a:schemeClr val="dk1"/>
          </a:lnRef>
          <a:fillRef idx="0">
            <a:schemeClr val="dk1"/>
          </a:fillRef>
          <a:effectRef idx="0">
            <a:schemeClr val="dk1"/>
          </a:effectRef>
          <a:fontRef idx="minor">
            <a:schemeClr val="tx1"/>
          </a:fontRef>
        </p:style>
      </p:cxnSp>
      <p:sp>
        <p:nvSpPr>
          <p:cNvPr id="8239" name="Oval 25"/>
          <p:cNvSpPr>
            <a:spLocks noChangeArrowheads="1"/>
          </p:cNvSpPr>
          <p:nvPr/>
        </p:nvSpPr>
        <p:spPr bwMode="auto">
          <a:xfrm>
            <a:off x="3357563" y="4857750"/>
            <a:ext cx="215900" cy="215900"/>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82" name="Straight Connector 181"/>
          <p:cNvCxnSpPr>
            <a:stCxn id="8239" idx="0"/>
            <a:endCxn id="8235" idx="4"/>
          </p:cNvCxnSpPr>
          <p:nvPr/>
        </p:nvCxnSpPr>
        <p:spPr>
          <a:xfrm rot="5400000" flipH="1" flipV="1">
            <a:off x="3286919" y="4680744"/>
            <a:ext cx="355600" cy="1588"/>
          </a:xfrm>
          <a:prstGeom prst="line">
            <a:avLst/>
          </a:prstGeom>
        </p:spPr>
        <p:style>
          <a:lnRef idx="1">
            <a:schemeClr val="dk1"/>
          </a:lnRef>
          <a:fillRef idx="0">
            <a:schemeClr val="dk1"/>
          </a:fillRef>
          <a:effectRef idx="0">
            <a:schemeClr val="dk1"/>
          </a:effectRef>
          <a:fontRef idx="minor">
            <a:schemeClr val="tx1"/>
          </a:fontRef>
        </p:style>
      </p:cxnSp>
      <p:grpSp>
        <p:nvGrpSpPr>
          <p:cNvPr id="11" name="Group 21"/>
          <p:cNvGrpSpPr>
            <a:grpSpLocks/>
          </p:cNvGrpSpPr>
          <p:nvPr/>
        </p:nvGrpSpPr>
        <p:grpSpPr bwMode="auto">
          <a:xfrm>
            <a:off x="4071938" y="4857750"/>
            <a:ext cx="214312" cy="642938"/>
            <a:chOff x="793" y="2115"/>
            <a:chExt cx="136" cy="408"/>
          </a:xfrm>
        </p:grpSpPr>
        <p:sp>
          <p:nvSpPr>
            <p:cNvPr id="8265"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66" name="Oval 23"/>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67" name="AutoShape 24"/>
            <p:cNvCxnSpPr>
              <a:cxnSpLocks noChangeShapeType="1"/>
              <a:stCxn id="8266" idx="4"/>
              <a:endCxn id="8265" idx="0"/>
            </p:cNvCxnSpPr>
            <p:nvPr/>
          </p:nvCxnSpPr>
          <p:spPr bwMode="auto">
            <a:xfrm>
              <a:off x="861" y="2251"/>
              <a:ext cx="0" cy="136"/>
            </a:xfrm>
            <a:prstGeom prst="straightConnector1">
              <a:avLst/>
            </a:prstGeom>
            <a:noFill/>
            <a:ln w="9525">
              <a:solidFill>
                <a:schemeClr val="tx1"/>
              </a:solidFill>
              <a:round/>
              <a:headEnd/>
              <a:tailEnd/>
            </a:ln>
          </p:spPr>
        </p:cxnSp>
      </p:grpSp>
      <p:grpSp>
        <p:nvGrpSpPr>
          <p:cNvPr id="12" name="Group 21"/>
          <p:cNvGrpSpPr>
            <a:grpSpLocks/>
          </p:cNvGrpSpPr>
          <p:nvPr/>
        </p:nvGrpSpPr>
        <p:grpSpPr bwMode="auto">
          <a:xfrm>
            <a:off x="4714875" y="4286250"/>
            <a:ext cx="214313" cy="785813"/>
            <a:chOff x="793" y="2024"/>
            <a:chExt cx="136" cy="499"/>
          </a:xfrm>
        </p:grpSpPr>
        <p:sp>
          <p:nvSpPr>
            <p:cNvPr id="8262"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63" name="Oval 23"/>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64" name="AutoShape 24"/>
            <p:cNvCxnSpPr>
              <a:cxnSpLocks noChangeShapeType="1"/>
              <a:stCxn id="8263" idx="4"/>
              <a:endCxn id="8262" idx="0"/>
            </p:cNvCxnSpPr>
            <p:nvPr/>
          </p:nvCxnSpPr>
          <p:spPr bwMode="auto">
            <a:xfrm rot="5400000">
              <a:off x="748" y="2274"/>
              <a:ext cx="227" cy="1"/>
            </a:xfrm>
            <a:prstGeom prst="straightConnector1">
              <a:avLst/>
            </a:prstGeom>
            <a:noFill/>
            <a:ln w="9525">
              <a:solidFill>
                <a:schemeClr val="tx1"/>
              </a:solidFill>
              <a:round/>
              <a:headEnd/>
              <a:tailEnd/>
            </a:ln>
          </p:spPr>
        </p:cxnSp>
      </p:grpSp>
      <p:cxnSp>
        <p:nvCxnSpPr>
          <p:cNvPr id="198" name="Straight Connector 197"/>
          <p:cNvCxnSpPr/>
          <p:nvPr/>
        </p:nvCxnSpPr>
        <p:spPr>
          <a:xfrm flipV="1">
            <a:off x="4254500" y="4468813"/>
            <a:ext cx="492125" cy="420687"/>
          </a:xfrm>
          <a:prstGeom prst="line">
            <a:avLst/>
          </a:prstGeom>
        </p:spPr>
        <p:style>
          <a:lnRef idx="1">
            <a:schemeClr val="dk1"/>
          </a:lnRef>
          <a:fillRef idx="0">
            <a:schemeClr val="dk1"/>
          </a:fillRef>
          <a:effectRef idx="0">
            <a:schemeClr val="dk1"/>
          </a:effectRef>
          <a:fontRef idx="minor">
            <a:schemeClr val="tx1"/>
          </a:fontRef>
        </p:style>
      </p:cxnSp>
      <p:grpSp>
        <p:nvGrpSpPr>
          <p:cNvPr id="13" name="Group 21"/>
          <p:cNvGrpSpPr>
            <a:grpSpLocks/>
          </p:cNvGrpSpPr>
          <p:nvPr/>
        </p:nvGrpSpPr>
        <p:grpSpPr bwMode="auto">
          <a:xfrm>
            <a:off x="5500688" y="4286250"/>
            <a:ext cx="214312" cy="785813"/>
            <a:chOff x="793" y="2024"/>
            <a:chExt cx="136" cy="499"/>
          </a:xfrm>
        </p:grpSpPr>
        <p:sp>
          <p:nvSpPr>
            <p:cNvPr id="8259" name="Oval 22"/>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60" name="Oval 23"/>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61" name="AutoShape 24"/>
            <p:cNvCxnSpPr>
              <a:cxnSpLocks noChangeShapeType="1"/>
              <a:stCxn id="8260" idx="4"/>
              <a:endCxn id="8259" idx="0"/>
            </p:cNvCxnSpPr>
            <p:nvPr/>
          </p:nvCxnSpPr>
          <p:spPr bwMode="auto">
            <a:xfrm rot="5400000">
              <a:off x="748" y="2274"/>
              <a:ext cx="227" cy="1"/>
            </a:xfrm>
            <a:prstGeom prst="straightConnector1">
              <a:avLst/>
            </a:prstGeom>
            <a:noFill/>
            <a:ln w="9525">
              <a:solidFill>
                <a:schemeClr val="tx1"/>
              </a:solidFill>
              <a:round/>
              <a:headEnd/>
              <a:tailEnd/>
            </a:ln>
          </p:spPr>
        </p:cxnSp>
      </p:grpSp>
      <p:sp>
        <p:nvSpPr>
          <p:cNvPr id="8245" name="Oval 25"/>
          <p:cNvSpPr>
            <a:spLocks noChangeArrowheads="1"/>
          </p:cNvSpPr>
          <p:nvPr/>
        </p:nvSpPr>
        <p:spPr bwMode="auto">
          <a:xfrm>
            <a:off x="6215063" y="4286250"/>
            <a:ext cx="215900" cy="215900"/>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46" name="Oval 25"/>
          <p:cNvSpPr>
            <a:spLocks noChangeArrowheads="1"/>
          </p:cNvSpPr>
          <p:nvPr/>
        </p:nvSpPr>
        <p:spPr bwMode="auto">
          <a:xfrm>
            <a:off x="6215063" y="3643313"/>
            <a:ext cx="215900" cy="215900"/>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8247" name="AutoShape 24"/>
          <p:cNvCxnSpPr>
            <a:cxnSpLocks noChangeShapeType="1"/>
            <a:stCxn id="8246" idx="4"/>
            <a:endCxn id="8245" idx="0"/>
          </p:cNvCxnSpPr>
          <p:nvPr/>
        </p:nvCxnSpPr>
        <p:spPr bwMode="auto">
          <a:xfrm rot="5400000">
            <a:off x="6110288" y="4073525"/>
            <a:ext cx="427038" cy="1587"/>
          </a:xfrm>
          <a:prstGeom prst="straightConnector1">
            <a:avLst/>
          </a:prstGeom>
          <a:noFill/>
          <a:ln w="9525">
            <a:solidFill>
              <a:schemeClr val="tx1"/>
            </a:solidFill>
            <a:round/>
            <a:headEnd/>
            <a:tailEnd/>
          </a:ln>
        </p:spPr>
      </p:cxnSp>
      <p:cxnSp>
        <p:nvCxnSpPr>
          <p:cNvPr id="8248" name="AutoShape 24"/>
          <p:cNvCxnSpPr>
            <a:cxnSpLocks noChangeShapeType="1"/>
            <a:stCxn id="8246" idx="4"/>
            <a:endCxn id="8260" idx="7"/>
          </p:cNvCxnSpPr>
          <p:nvPr/>
        </p:nvCxnSpPr>
        <p:spPr bwMode="auto">
          <a:xfrm rot="5400000">
            <a:off x="5774532" y="3767931"/>
            <a:ext cx="457200" cy="639763"/>
          </a:xfrm>
          <a:prstGeom prst="straightConnector1">
            <a:avLst/>
          </a:prstGeom>
          <a:noFill/>
          <a:ln w="9525">
            <a:solidFill>
              <a:schemeClr val="tx1"/>
            </a:solidFill>
            <a:round/>
            <a:headEnd/>
            <a:tailEnd/>
          </a:ln>
        </p:spPr>
      </p:cxnSp>
      <p:cxnSp>
        <p:nvCxnSpPr>
          <p:cNvPr id="8249" name="AutoShape 24"/>
          <p:cNvCxnSpPr>
            <a:cxnSpLocks noChangeShapeType="1"/>
            <a:stCxn id="8246" idx="4"/>
            <a:endCxn id="8263" idx="7"/>
          </p:cNvCxnSpPr>
          <p:nvPr/>
        </p:nvCxnSpPr>
        <p:spPr bwMode="auto">
          <a:xfrm rot="5400000">
            <a:off x="5381626" y="3375025"/>
            <a:ext cx="457200" cy="1425575"/>
          </a:xfrm>
          <a:prstGeom prst="straightConnector1">
            <a:avLst/>
          </a:prstGeom>
          <a:noFill/>
          <a:ln w="9525">
            <a:solidFill>
              <a:schemeClr val="tx1"/>
            </a:solidFill>
            <a:round/>
            <a:headEnd/>
            <a:tailEnd/>
          </a:ln>
        </p:spPr>
      </p:cxnSp>
      <p:cxnSp>
        <p:nvCxnSpPr>
          <p:cNvPr id="8250" name="AutoShape 24"/>
          <p:cNvCxnSpPr>
            <a:cxnSpLocks noChangeShapeType="1"/>
            <a:stCxn id="8246" idx="4"/>
            <a:endCxn id="8235" idx="7"/>
          </p:cNvCxnSpPr>
          <p:nvPr/>
        </p:nvCxnSpPr>
        <p:spPr bwMode="auto">
          <a:xfrm rot="5400000">
            <a:off x="4702969" y="2697957"/>
            <a:ext cx="458787" cy="2781300"/>
          </a:xfrm>
          <a:prstGeom prst="straightConnector1">
            <a:avLst/>
          </a:prstGeom>
          <a:noFill/>
          <a:ln w="9525">
            <a:solidFill>
              <a:schemeClr val="tx1"/>
            </a:solidFill>
            <a:round/>
            <a:headEnd/>
            <a:tailEnd/>
          </a:ln>
        </p:spPr>
      </p:cxnSp>
      <p:sp>
        <p:nvSpPr>
          <p:cNvPr id="8251" name="Oval 61"/>
          <p:cNvSpPr>
            <a:spLocks noChangeArrowheads="1"/>
          </p:cNvSpPr>
          <p:nvPr/>
        </p:nvSpPr>
        <p:spPr bwMode="auto">
          <a:xfrm>
            <a:off x="785813" y="3929063"/>
            <a:ext cx="3071812" cy="2214562"/>
          </a:xfrm>
          <a:prstGeom prst="ellipse">
            <a:avLst/>
          </a:prstGeom>
          <a:noFill/>
          <a:ln w="19050">
            <a:solidFill>
              <a:schemeClr val="tx1"/>
            </a:solidFill>
            <a:prstDash val="dash"/>
            <a:round/>
            <a:headEnd/>
            <a:tailEnd/>
          </a:ln>
        </p:spPr>
        <p:txBody>
          <a:bodyPr wrap="none" anchor="ctr"/>
          <a:lstStyle/>
          <a:p>
            <a:endParaRPr lang="tr-TR"/>
          </a:p>
        </p:txBody>
      </p:sp>
      <p:sp>
        <p:nvSpPr>
          <p:cNvPr id="8252" name="Text Box 55"/>
          <p:cNvSpPr txBox="1">
            <a:spLocks noChangeArrowheads="1"/>
          </p:cNvSpPr>
          <p:nvPr/>
        </p:nvSpPr>
        <p:spPr bwMode="auto">
          <a:xfrm>
            <a:off x="1285875" y="4214813"/>
            <a:ext cx="427038" cy="400050"/>
          </a:xfrm>
          <a:prstGeom prst="rect">
            <a:avLst/>
          </a:prstGeom>
          <a:noFill/>
          <a:ln w="9525">
            <a:noFill/>
            <a:miter lim="800000"/>
            <a:headEnd/>
            <a:tailEnd/>
          </a:ln>
        </p:spPr>
        <p:txBody>
          <a:bodyPr wrap="none">
            <a:spAutoFit/>
          </a:bodyPr>
          <a:lstStyle/>
          <a:p>
            <a:r>
              <a:rPr lang="tr-TR" sz="2000" i="1"/>
              <a:t>B</a:t>
            </a:r>
            <a:r>
              <a:rPr lang="tr-TR" sz="2000" i="1" baseline="-25000"/>
              <a:t>3</a:t>
            </a:r>
            <a:endParaRPr lang="en-US" sz="2000" i="1" baseline="-25000"/>
          </a:p>
        </p:txBody>
      </p:sp>
      <p:sp>
        <p:nvSpPr>
          <p:cNvPr id="8253" name="Oval 61"/>
          <p:cNvSpPr>
            <a:spLocks noChangeArrowheads="1"/>
          </p:cNvSpPr>
          <p:nvPr/>
        </p:nvSpPr>
        <p:spPr bwMode="auto">
          <a:xfrm>
            <a:off x="3929063" y="4214813"/>
            <a:ext cx="1143000" cy="1500187"/>
          </a:xfrm>
          <a:prstGeom prst="ellipse">
            <a:avLst/>
          </a:prstGeom>
          <a:noFill/>
          <a:ln w="19050">
            <a:solidFill>
              <a:schemeClr val="tx1"/>
            </a:solidFill>
            <a:prstDash val="dash"/>
            <a:round/>
            <a:headEnd/>
            <a:tailEnd/>
          </a:ln>
        </p:spPr>
        <p:txBody>
          <a:bodyPr wrap="none" anchor="ctr"/>
          <a:lstStyle/>
          <a:p>
            <a:endParaRPr lang="tr-TR"/>
          </a:p>
        </p:txBody>
      </p:sp>
      <p:sp>
        <p:nvSpPr>
          <p:cNvPr id="8254" name="Text Box 71"/>
          <p:cNvSpPr txBox="1">
            <a:spLocks noChangeArrowheads="1"/>
          </p:cNvSpPr>
          <p:nvPr/>
        </p:nvSpPr>
        <p:spPr bwMode="auto">
          <a:xfrm>
            <a:off x="4071938" y="4357688"/>
            <a:ext cx="427037" cy="400050"/>
          </a:xfrm>
          <a:prstGeom prst="rect">
            <a:avLst/>
          </a:prstGeom>
          <a:noFill/>
          <a:ln w="9525">
            <a:noFill/>
            <a:miter lim="800000"/>
            <a:headEnd/>
            <a:tailEnd/>
          </a:ln>
        </p:spPr>
        <p:txBody>
          <a:bodyPr wrap="none">
            <a:spAutoFit/>
          </a:bodyPr>
          <a:lstStyle/>
          <a:p>
            <a:r>
              <a:rPr lang="tr-TR" sz="2000" i="1"/>
              <a:t>B</a:t>
            </a:r>
            <a:r>
              <a:rPr lang="tr-TR" sz="2000" i="1" baseline="-25000"/>
              <a:t>2</a:t>
            </a:r>
            <a:endParaRPr lang="en-US" sz="2000" i="1" baseline="-25000"/>
          </a:p>
        </p:txBody>
      </p:sp>
      <p:sp>
        <p:nvSpPr>
          <p:cNvPr id="8255" name="Oval 57"/>
          <p:cNvSpPr>
            <a:spLocks noChangeArrowheads="1"/>
          </p:cNvSpPr>
          <p:nvPr/>
        </p:nvSpPr>
        <p:spPr bwMode="auto">
          <a:xfrm>
            <a:off x="5429250" y="4214813"/>
            <a:ext cx="358775" cy="1000125"/>
          </a:xfrm>
          <a:prstGeom prst="ellipse">
            <a:avLst/>
          </a:prstGeom>
          <a:noFill/>
          <a:ln w="19050">
            <a:solidFill>
              <a:schemeClr val="tx1"/>
            </a:solidFill>
            <a:prstDash val="dash"/>
            <a:round/>
            <a:headEnd/>
            <a:tailEnd/>
          </a:ln>
        </p:spPr>
        <p:txBody>
          <a:bodyPr wrap="none" anchor="ctr"/>
          <a:lstStyle/>
          <a:p>
            <a:endParaRPr lang="tr-TR"/>
          </a:p>
        </p:txBody>
      </p:sp>
      <p:sp>
        <p:nvSpPr>
          <p:cNvPr id="8256" name="Text Box 72"/>
          <p:cNvSpPr txBox="1">
            <a:spLocks noChangeArrowheads="1"/>
          </p:cNvSpPr>
          <p:nvPr/>
        </p:nvSpPr>
        <p:spPr bwMode="auto">
          <a:xfrm>
            <a:off x="5715000" y="4929188"/>
            <a:ext cx="427038" cy="400050"/>
          </a:xfrm>
          <a:prstGeom prst="rect">
            <a:avLst/>
          </a:prstGeom>
          <a:noFill/>
          <a:ln w="9525">
            <a:noFill/>
            <a:miter lim="800000"/>
            <a:headEnd/>
            <a:tailEnd/>
          </a:ln>
        </p:spPr>
        <p:txBody>
          <a:bodyPr wrap="none">
            <a:spAutoFit/>
          </a:bodyPr>
          <a:lstStyle/>
          <a:p>
            <a:r>
              <a:rPr lang="tr-TR" sz="2000" i="1"/>
              <a:t>B</a:t>
            </a:r>
            <a:r>
              <a:rPr lang="tr-TR" sz="2000" i="1" baseline="-25000"/>
              <a:t>1</a:t>
            </a:r>
            <a:endParaRPr lang="en-US" sz="2000" i="1" baseline="-25000"/>
          </a:p>
        </p:txBody>
      </p:sp>
      <p:sp>
        <p:nvSpPr>
          <p:cNvPr id="8257" name="Oval 126"/>
          <p:cNvSpPr>
            <a:spLocks noChangeArrowheads="1"/>
          </p:cNvSpPr>
          <p:nvPr/>
        </p:nvSpPr>
        <p:spPr bwMode="auto">
          <a:xfrm>
            <a:off x="6143625" y="4214813"/>
            <a:ext cx="358775" cy="431800"/>
          </a:xfrm>
          <a:prstGeom prst="ellipse">
            <a:avLst/>
          </a:prstGeom>
          <a:noFill/>
          <a:ln w="19050">
            <a:solidFill>
              <a:schemeClr val="tx1"/>
            </a:solidFill>
            <a:prstDash val="dash"/>
            <a:round/>
            <a:headEnd/>
            <a:tailEnd/>
          </a:ln>
        </p:spPr>
        <p:txBody>
          <a:bodyPr wrap="none" anchor="ctr"/>
          <a:lstStyle/>
          <a:p>
            <a:endParaRPr lang="tr-TR"/>
          </a:p>
        </p:txBody>
      </p:sp>
      <p:sp>
        <p:nvSpPr>
          <p:cNvPr id="8258" name="Text Box 127"/>
          <p:cNvSpPr txBox="1">
            <a:spLocks noChangeArrowheads="1"/>
          </p:cNvSpPr>
          <p:nvPr/>
        </p:nvSpPr>
        <p:spPr bwMode="auto">
          <a:xfrm>
            <a:off x="6500813" y="4357688"/>
            <a:ext cx="427037" cy="400050"/>
          </a:xfrm>
          <a:prstGeom prst="rect">
            <a:avLst/>
          </a:prstGeom>
          <a:noFill/>
          <a:ln w="9525">
            <a:noFill/>
            <a:miter lim="800000"/>
            <a:headEnd/>
            <a:tailEnd/>
          </a:ln>
        </p:spPr>
        <p:txBody>
          <a:bodyPr wrap="none">
            <a:spAutoFit/>
          </a:bodyPr>
          <a:lstStyle/>
          <a:p>
            <a:r>
              <a:rPr lang="tr-TR" sz="2000" i="1"/>
              <a:t>B</a:t>
            </a:r>
            <a:r>
              <a:rPr lang="tr-TR" sz="2000" i="1" baseline="-25000"/>
              <a:t>0</a:t>
            </a:r>
            <a:endParaRPr lang="en-US" sz="2000" i="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Line 38"/>
          <p:cNvSpPr>
            <a:spLocks noChangeShapeType="1"/>
          </p:cNvSpPr>
          <p:nvPr/>
        </p:nvSpPr>
        <p:spPr bwMode="auto">
          <a:xfrm>
            <a:off x="4572000" y="2349500"/>
            <a:ext cx="2520950" cy="1223963"/>
          </a:xfrm>
          <a:prstGeom prst="line">
            <a:avLst/>
          </a:prstGeom>
          <a:noFill/>
          <a:ln w="9525">
            <a:solidFill>
              <a:schemeClr val="tx1"/>
            </a:solidFill>
            <a:round/>
            <a:headEnd/>
            <a:tailEnd/>
          </a:ln>
        </p:spPr>
        <p:txBody>
          <a:bodyPr/>
          <a:lstStyle/>
          <a:p>
            <a:endParaRPr lang="en-US"/>
          </a:p>
        </p:txBody>
      </p:sp>
      <p:sp>
        <p:nvSpPr>
          <p:cNvPr id="9222" name="Rectangle 2"/>
          <p:cNvSpPr>
            <a:spLocks noGrp="1" noChangeArrowheads="1"/>
          </p:cNvSpPr>
          <p:nvPr>
            <p:ph type="title"/>
          </p:nvPr>
        </p:nvSpPr>
        <p:spPr/>
        <p:txBody>
          <a:bodyPr/>
          <a:lstStyle/>
          <a:p>
            <a:pPr eaLnBrk="1" hangingPunct="1"/>
            <a:r>
              <a:rPr lang="tr-TR" smtClean="0">
                <a:solidFill>
                  <a:srgbClr val="0000FF"/>
                </a:solidFill>
                <a:latin typeface="Times New Roman" pitchFamily="18" charset="0"/>
              </a:rPr>
              <a:t>Binomial Trees</a:t>
            </a:r>
            <a:endParaRPr lang="en-US" smtClean="0">
              <a:solidFill>
                <a:srgbClr val="0000FF"/>
              </a:solidFill>
              <a:latin typeface="Times New Roman" pitchFamily="18" charset="0"/>
            </a:endParaRPr>
          </a:p>
        </p:txBody>
      </p:sp>
      <p:sp>
        <p:nvSpPr>
          <p:cNvPr id="9223" name="AutoShape 5"/>
          <p:cNvSpPr>
            <a:spLocks noChangeArrowheads="1"/>
          </p:cNvSpPr>
          <p:nvPr/>
        </p:nvSpPr>
        <p:spPr bwMode="auto">
          <a:xfrm>
            <a:off x="5564188" y="3478213"/>
            <a:ext cx="1008062" cy="116522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9224" name="AutoShape 8"/>
          <p:cNvSpPr>
            <a:spLocks noChangeArrowheads="1"/>
          </p:cNvSpPr>
          <p:nvPr/>
        </p:nvSpPr>
        <p:spPr bwMode="auto">
          <a:xfrm>
            <a:off x="6778625" y="3500438"/>
            <a:ext cx="722313" cy="76041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9225" name="AutoShape 11"/>
          <p:cNvSpPr>
            <a:spLocks noChangeArrowheads="1"/>
          </p:cNvSpPr>
          <p:nvPr/>
        </p:nvSpPr>
        <p:spPr bwMode="auto">
          <a:xfrm>
            <a:off x="2268538" y="3486150"/>
            <a:ext cx="1370012" cy="1800225"/>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a:r>
              <a:rPr lang="tr-TR" sz="2400" i="1"/>
              <a:t>B</a:t>
            </a:r>
            <a:r>
              <a:rPr lang="tr-TR" sz="2400" i="1" baseline="-25000"/>
              <a:t>k-2</a:t>
            </a:r>
            <a:endParaRPr lang="en-US" sz="2400" i="1" baseline="-25000"/>
          </a:p>
        </p:txBody>
      </p:sp>
      <p:sp>
        <p:nvSpPr>
          <p:cNvPr id="9226" name="AutoShape 14"/>
          <p:cNvSpPr>
            <a:spLocks noChangeArrowheads="1"/>
          </p:cNvSpPr>
          <p:nvPr/>
        </p:nvSpPr>
        <p:spPr bwMode="auto">
          <a:xfrm>
            <a:off x="611188" y="3500438"/>
            <a:ext cx="1657350" cy="214312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9227" name="Oval 15"/>
          <p:cNvSpPr>
            <a:spLocks noChangeArrowheads="1"/>
          </p:cNvSpPr>
          <p:nvPr/>
        </p:nvSpPr>
        <p:spPr bwMode="auto">
          <a:xfrm>
            <a:off x="1258888" y="3429000"/>
            <a:ext cx="361950" cy="360363"/>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9228" name="Oval 17"/>
          <p:cNvSpPr>
            <a:spLocks noChangeArrowheads="1"/>
          </p:cNvSpPr>
          <p:nvPr/>
        </p:nvSpPr>
        <p:spPr bwMode="auto">
          <a:xfrm>
            <a:off x="4427538" y="3716338"/>
            <a:ext cx="71437" cy="82550"/>
          </a:xfrm>
          <a:prstGeom prst="ellipse">
            <a:avLst/>
          </a:prstGeom>
          <a:solidFill>
            <a:schemeClr val="tx1"/>
          </a:solidFill>
          <a:ln w="9525">
            <a:solidFill>
              <a:schemeClr val="tx1"/>
            </a:solidFill>
            <a:round/>
            <a:headEnd/>
            <a:tailEnd/>
          </a:ln>
        </p:spPr>
        <p:txBody>
          <a:bodyPr wrap="none" anchor="ctr"/>
          <a:lstStyle/>
          <a:p>
            <a:endParaRPr lang="tr-TR"/>
          </a:p>
        </p:txBody>
      </p:sp>
      <p:sp>
        <p:nvSpPr>
          <p:cNvPr id="9229" name="Oval 18"/>
          <p:cNvSpPr>
            <a:spLocks noChangeArrowheads="1"/>
          </p:cNvSpPr>
          <p:nvPr/>
        </p:nvSpPr>
        <p:spPr bwMode="auto">
          <a:xfrm>
            <a:off x="4716463" y="3716338"/>
            <a:ext cx="71437" cy="82550"/>
          </a:xfrm>
          <a:prstGeom prst="ellipse">
            <a:avLst/>
          </a:prstGeom>
          <a:solidFill>
            <a:schemeClr val="tx1"/>
          </a:solidFill>
          <a:ln w="9525">
            <a:solidFill>
              <a:schemeClr val="tx1"/>
            </a:solidFill>
            <a:round/>
            <a:headEnd/>
            <a:tailEnd/>
          </a:ln>
        </p:spPr>
        <p:txBody>
          <a:bodyPr wrap="none" anchor="ctr"/>
          <a:lstStyle/>
          <a:p>
            <a:endParaRPr lang="tr-TR"/>
          </a:p>
        </p:txBody>
      </p:sp>
      <p:sp>
        <p:nvSpPr>
          <p:cNvPr id="9230" name="Oval 19"/>
          <p:cNvSpPr>
            <a:spLocks noChangeArrowheads="1"/>
          </p:cNvSpPr>
          <p:nvPr/>
        </p:nvSpPr>
        <p:spPr bwMode="auto">
          <a:xfrm>
            <a:off x="5003800" y="3716338"/>
            <a:ext cx="71438" cy="82550"/>
          </a:xfrm>
          <a:prstGeom prst="ellipse">
            <a:avLst/>
          </a:prstGeom>
          <a:solidFill>
            <a:schemeClr val="tx1"/>
          </a:solidFill>
          <a:ln w="9525">
            <a:solidFill>
              <a:schemeClr val="tx1"/>
            </a:solidFill>
            <a:round/>
            <a:headEnd/>
            <a:tailEnd/>
          </a:ln>
        </p:spPr>
        <p:txBody>
          <a:bodyPr wrap="none" anchor="ctr"/>
          <a:lstStyle/>
          <a:p>
            <a:endParaRPr lang="tr-TR"/>
          </a:p>
        </p:txBody>
      </p:sp>
      <p:sp>
        <p:nvSpPr>
          <p:cNvPr id="9231" name="Oval 20"/>
          <p:cNvSpPr>
            <a:spLocks noChangeArrowheads="1"/>
          </p:cNvSpPr>
          <p:nvPr/>
        </p:nvSpPr>
        <p:spPr bwMode="auto">
          <a:xfrm>
            <a:off x="5292725" y="3716338"/>
            <a:ext cx="71438" cy="82550"/>
          </a:xfrm>
          <a:prstGeom prst="ellipse">
            <a:avLst/>
          </a:prstGeom>
          <a:solidFill>
            <a:schemeClr val="tx1"/>
          </a:solidFill>
          <a:ln w="9525">
            <a:solidFill>
              <a:schemeClr val="tx1"/>
            </a:solidFill>
            <a:round/>
            <a:headEnd/>
            <a:tailEnd/>
          </a:ln>
        </p:spPr>
        <p:txBody>
          <a:bodyPr wrap="none" anchor="ctr"/>
          <a:lstStyle/>
          <a:p>
            <a:endParaRPr lang="tr-TR"/>
          </a:p>
        </p:txBody>
      </p:sp>
      <p:sp>
        <p:nvSpPr>
          <p:cNvPr id="9232" name="Oval 21"/>
          <p:cNvSpPr>
            <a:spLocks noChangeArrowheads="1"/>
          </p:cNvSpPr>
          <p:nvPr/>
        </p:nvSpPr>
        <p:spPr bwMode="auto">
          <a:xfrm>
            <a:off x="3851275" y="3716338"/>
            <a:ext cx="71438" cy="82550"/>
          </a:xfrm>
          <a:prstGeom prst="ellipse">
            <a:avLst/>
          </a:prstGeom>
          <a:solidFill>
            <a:schemeClr val="tx1"/>
          </a:solidFill>
          <a:ln w="9525">
            <a:solidFill>
              <a:schemeClr val="tx1"/>
            </a:solidFill>
            <a:round/>
            <a:headEnd/>
            <a:tailEnd/>
          </a:ln>
        </p:spPr>
        <p:txBody>
          <a:bodyPr wrap="none" anchor="ctr"/>
          <a:lstStyle/>
          <a:p>
            <a:endParaRPr lang="tr-TR"/>
          </a:p>
        </p:txBody>
      </p:sp>
      <p:sp>
        <p:nvSpPr>
          <p:cNvPr id="9233" name="Oval 22"/>
          <p:cNvSpPr>
            <a:spLocks noChangeArrowheads="1"/>
          </p:cNvSpPr>
          <p:nvPr/>
        </p:nvSpPr>
        <p:spPr bwMode="auto">
          <a:xfrm>
            <a:off x="4140200" y="3716338"/>
            <a:ext cx="71438" cy="82550"/>
          </a:xfrm>
          <a:prstGeom prst="ellipse">
            <a:avLst/>
          </a:prstGeom>
          <a:solidFill>
            <a:schemeClr val="tx1"/>
          </a:solidFill>
          <a:ln w="9525">
            <a:solidFill>
              <a:schemeClr val="tx1"/>
            </a:solidFill>
            <a:round/>
            <a:headEnd/>
            <a:tailEnd/>
          </a:ln>
        </p:spPr>
        <p:txBody>
          <a:bodyPr wrap="none" anchor="ctr"/>
          <a:lstStyle/>
          <a:p>
            <a:endParaRPr lang="tr-TR"/>
          </a:p>
        </p:txBody>
      </p:sp>
      <p:cxnSp>
        <p:nvCxnSpPr>
          <p:cNvPr id="9234" name="AutoShape 25"/>
          <p:cNvCxnSpPr>
            <a:cxnSpLocks noChangeShapeType="1"/>
            <a:stCxn id="9227" idx="6"/>
          </p:cNvCxnSpPr>
          <p:nvPr/>
        </p:nvCxnSpPr>
        <p:spPr bwMode="auto">
          <a:xfrm flipV="1">
            <a:off x="1620838" y="2278063"/>
            <a:ext cx="2663825" cy="1331912"/>
          </a:xfrm>
          <a:prstGeom prst="straightConnector1">
            <a:avLst/>
          </a:prstGeom>
          <a:noFill/>
          <a:ln w="9525">
            <a:solidFill>
              <a:schemeClr val="tx1"/>
            </a:solidFill>
            <a:round/>
            <a:headEnd/>
            <a:tailEnd/>
          </a:ln>
        </p:spPr>
      </p:cxnSp>
      <p:cxnSp>
        <p:nvCxnSpPr>
          <p:cNvPr id="9235" name="AutoShape 26"/>
          <p:cNvCxnSpPr>
            <a:cxnSpLocks noChangeShapeType="1"/>
          </p:cNvCxnSpPr>
          <p:nvPr/>
        </p:nvCxnSpPr>
        <p:spPr bwMode="auto">
          <a:xfrm flipV="1">
            <a:off x="3113088" y="2378075"/>
            <a:ext cx="1214437" cy="1195388"/>
          </a:xfrm>
          <a:prstGeom prst="straightConnector1">
            <a:avLst/>
          </a:prstGeom>
          <a:noFill/>
          <a:ln w="9525">
            <a:solidFill>
              <a:schemeClr val="tx1"/>
            </a:solidFill>
            <a:round/>
            <a:headEnd/>
            <a:tailEnd/>
          </a:ln>
        </p:spPr>
      </p:cxnSp>
      <p:cxnSp>
        <p:nvCxnSpPr>
          <p:cNvPr id="9236" name="AutoShape 27"/>
          <p:cNvCxnSpPr>
            <a:cxnSpLocks noChangeShapeType="1"/>
          </p:cNvCxnSpPr>
          <p:nvPr/>
        </p:nvCxnSpPr>
        <p:spPr bwMode="auto">
          <a:xfrm flipH="1" flipV="1">
            <a:off x="4529138" y="2378075"/>
            <a:ext cx="1379537" cy="1093788"/>
          </a:xfrm>
          <a:prstGeom prst="straightConnector1">
            <a:avLst/>
          </a:prstGeom>
          <a:noFill/>
          <a:ln w="9525">
            <a:solidFill>
              <a:schemeClr val="tx1"/>
            </a:solidFill>
            <a:round/>
            <a:headEnd/>
            <a:tailEnd/>
          </a:ln>
        </p:spPr>
      </p:cxnSp>
      <p:cxnSp>
        <p:nvCxnSpPr>
          <p:cNvPr id="9237" name="AutoShape 29"/>
          <p:cNvCxnSpPr>
            <a:cxnSpLocks noChangeShapeType="1"/>
          </p:cNvCxnSpPr>
          <p:nvPr/>
        </p:nvCxnSpPr>
        <p:spPr bwMode="auto">
          <a:xfrm>
            <a:off x="4572000" y="2278063"/>
            <a:ext cx="3355975" cy="1265237"/>
          </a:xfrm>
          <a:prstGeom prst="straightConnector1">
            <a:avLst/>
          </a:prstGeom>
          <a:noFill/>
          <a:ln w="9525">
            <a:solidFill>
              <a:schemeClr val="tx1"/>
            </a:solidFill>
            <a:round/>
            <a:headEnd/>
            <a:tailEnd/>
          </a:ln>
        </p:spPr>
      </p:cxnSp>
      <p:sp>
        <p:nvSpPr>
          <p:cNvPr id="9238" name="AutoShape 30"/>
          <p:cNvSpPr>
            <a:spLocks/>
          </p:cNvSpPr>
          <p:nvPr/>
        </p:nvSpPr>
        <p:spPr bwMode="auto">
          <a:xfrm rot="-5400000">
            <a:off x="4495007" y="1720056"/>
            <a:ext cx="215900" cy="8062913"/>
          </a:xfrm>
          <a:prstGeom prst="leftBrace">
            <a:avLst>
              <a:gd name="adj1" fmla="val 311213"/>
              <a:gd name="adj2" fmla="val 49019"/>
            </a:avLst>
          </a:prstGeom>
          <a:noFill/>
          <a:ln w="9525">
            <a:solidFill>
              <a:schemeClr val="tx1"/>
            </a:solidFill>
            <a:round/>
            <a:headEnd/>
            <a:tailEnd/>
          </a:ln>
        </p:spPr>
        <p:txBody>
          <a:bodyPr vert="eaVert" wrap="none" anchor="ctr"/>
          <a:lstStyle/>
          <a:p>
            <a:pPr algn="ctr"/>
            <a:endParaRPr lang="tr-TR" i="1"/>
          </a:p>
        </p:txBody>
      </p:sp>
      <p:sp>
        <p:nvSpPr>
          <p:cNvPr id="9239" name="Text Box 31"/>
          <p:cNvSpPr txBox="1">
            <a:spLocks noChangeArrowheads="1"/>
          </p:cNvSpPr>
          <p:nvPr/>
        </p:nvSpPr>
        <p:spPr bwMode="auto">
          <a:xfrm>
            <a:off x="1143000" y="4929188"/>
            <a:ext cx="635000" cy="461962"/>
          </a:xfrm>
          <a:prstGeom prst="rect">
            <a:avLst/>
          </a:prstGeom>
          <a:noFill/>
          <a:ln w="9525">
            <a:noFill/>
            <a:miter lim="800000"/>
            <a:headEnd/>
            <a:tailEnd/>
          </a:ln>
        </p:spPr>
        <p:txBody>
          <a:bodyPr wrap="none">
            <a:spAutoFit/>
          </a:bodyPr>
          <a:lstStyle/>
          <a:p>
            <a:r>
              <a:rPr lang="tr-TR" sz="2400" i="1"/>
              <a:t>B</a:t>
            </a:r>
            <a:r>
              <a:rPr lang="tr-TR" sz="2400" i="1" baseline="-25000"/>
              <a:t>k-1</a:t>
            </a:r>
            <a:endParaRPr lang="en-US" sz="2400" i="1" baseline="-25000"/>
          </a:p>
        </p:txBody>
      </p:sp>
      <p:sp>
        <p:nvSpPr>
          <p:cNvPr id="9240" name="Text Box 33"/>
          <p:cNvSpPr txBox="1">
            <a:spLocks noChangeArrowheads="1"/>
          </p:cNvSpPr>
          <p:nvPr/>
        </p:nvSpPr>
        <p:spPr bwMode="auto">
          <a:xfrm>
            <a:off x="5857875" y="4143375"/>
            <a:ext cx="427038" cy="400050"/>
          </a:xfrm>
          <a:prstGeom prst="rect">
            <a:avLst/>
          </a:prstGeom>
          <a:noFill/>
          <a:ln w="9525">
            <a:noFill/>
            <a:miter lim="800000"/>
            <a:headEnd/>
            <a:tailEnd/>
          </a:ln>
        </p:spPr>
        <p:txBody>
          <a:bodyPr wrap="none">
            <a:spAutoFit/>
          </a:bodyPr>
          <a:lstStyle/>
          <a:p>
            <a:r>
              <a:rPr lang="tr-TR" sz="2000" i="1"/>
              <a:t>B</a:t>
            </a:r>
            <a:r>
              <a:rPr lang="tr-TR" sz="2000" i="1" baseline="-25000"/>
              <a:t>2</a:t>
            </a:r>
            <a:endParaRPr lang="en-US" sz="2000" i="1" baseline="-25000"/>
          </a:p>
        </p:txBody>
      </p:sp>
      <p:sp>
        <p:nvSpPr>
          <p:cNvPr id="9241" name="Text Box 34"/>
          <p:cNvSpPr txBox="1">
            <a:spLocks noChangeArrowheads="1"/>
          </p:cNvSpPr>
          <p:nvPr/>
        </p:nvSpPr>
        <p:spPr bwMode="auto">
          <a:xfrm>
            <a:off x="6958013" y="3862388"/>
            <a:ext cx="427037" cy="400050"/>
          </a:xfrm>
          <a:prstGeom prst="rect">
            <a:avLst/>
          </a:prstGeom>
          <a:noFill/>
          <a:ln w="9525">
            <a:noFill/>
            <a:miter lim="800000"/>
            <a:headEnd/>
            <a:tailEnd/>
          </a:ln>
        </p:spPr>
        <p:txBody>
          <a:bodyPr wrap="none">
            <a:spAutoFit/>
          </a:bodyPr>
          <a:lstStyle/>
          <a:p>
            <a:r>
              <a:rPr lang="tr-TR" sz="2000" i="1"/>
              <a:t>B</a:t>
            </a:r>
            <a:r>
              <a:rPr lang="tr-TR" sz="2000" i="1" baseline="-25000"/>
              <a:t>1</a:t>
            </a:r>
            <a:endParaRPr lang="en-US" sz="2000" i="1" baseline="-25000"/>
          </a:p>
        </p:txBody>
      </p:sp>
      <p:sp>
        <p:nvSpPr>
          <p:cNvPr id="9242" name="Text Box 35"/>
          <p:cNvSpPr txBox="1">
            <a:spLocks noChangeArrowheads="1"/>
          </p:cNvSpPr>
          <p:nvPr/>
        </p:nvSpPr>
        <p:spPr bwMode="auto">
          <a:xfrm>
            <a:off x="7786688" y="3786188"/>
            <a:ext cx="469900" cy="400050"/>
          </a:xfrm>
          <a:prstGeom prst="rect">
            <a:avLst/>
          </a:prstGeom>
          <a:noFill/>
          <a:ln w="9525">
            <a:noFill/>
            <a:miter lim="800000"/>
            <a:headEnd/>
            <a:tailEnd/>
          </a:ln>
        </p:spPr>
        <p:txBody>
          <a:bodyPr wrap="none">
            <a:spAutoFit/>
          </a:bodyPr>
          <a:lstStyle/>
          <a:p>
            <a:r>
              <a:rPr lang="tr-TR" sz="2000" i="1"/>
              <a:t>Bo</a:t>
            </a:r>
            <a:endParaRPr lang="en-US" sz="2000" i="1"/>
          </a:p>
        </p:txBody>
      </p:sp>
      <p:sp>
        <p:nvSpPr>
          <p:cNvPr id="9243" name="Text Box 36"/>
          <p:cNvSpPr txBox="1">
            <a:spLocks noChangeArrowheads="1"/>
          </p:cNvSpPr>
          <p:nvPr/>
        </p:nvSpPr>
        <p:spPr bwMode="auto">
          <a:xfrm>
            <a:off x="4429125" y="5786438"/>
            <a:ext cx="792163" cy="523875"/>
          </a:xfrm>
          <a:prstGeom prst="rect">
            <a:avLst/>
          </a:prstGeom>
          <a:noFill/>
          <a:ln w="9525">
            <a:noFill/>
            <a:miter lim="800000"/>
            <a:headEnd/>
            <a:tailEnd/>
          </a:ln>
        </p:spPr>
        <p:txBody>
          <a:bodyPr>
            <a:spAutoFit/>
          </a:bodyPr>
          <a:lstStyle/>
          <a:p>
            <a:r>
              <a:rPr lang="tr-TR" sz="2800" i="1"/>
              <a:t>B</a:t>
            </a:r>
            <a:r>
              <a:rPr lang="tr-TR" sz="2800" i="1" baseline="-25000"/>
              <a:t>k</a:t>
            </a:r>
            <a:endParaRPr lang="en-US" sz="2800" i="1" baseline="-25000"/>
          </a:p>
        </p:txBody>
      </p:sp>
      <p:sp>
        <p:nvSpPr>
          <p:cNvPr id="9244" name="Oval 15"/>
          <p:cNvSpPr>
            <a:spLocks noChangeArrowheads="1"/>
          </p:cNvSpPr>
          <p:nvPr/>
        </p:nvSpPr>
        <p:spPr bwMode="auto">
          <a:xfrm>
            <a:off x="2786063" y="3429000"/>
            <a:ext cx="361950" cy="360363"/>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9245" name="Oval 15"/>
          <p:cNvSpPr>
            <a:spLocks noChangeArrowheads="1"/>
          </p:cNvSpPr>
          <p:nvPr/>
        </p:nvSpPr>
        <p:spPr bwMode="auto">
          <a:xfrm>
            <a:off x="5857875" y="3429000"/>
            <a:ext cx="361950" cy="360363"/>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9246" name="Oval 15"/>
          <p:cNvSpPr>
            <a:spLocks noChangeArrowheads="1"/>
          </p:cNvSpPr>
          <p:nvPr/>
        </p:nvSpPr>
        <p:spPr bwMode="auto">
          <a:xfrm>
            <a:off x="6929438" y="3429000"/>
            <a:ext cx="361950" cy="360363"/>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9247" name="Oval 15"/>
          <p:cNvSpPr>
            <a:spLocks noChangeArrowheads="1"/>
          </p:cNvSpPr>
          <p:nvPr/>
        </p:nvSpPr>
        <p:spPr bwMode="auto">
          <a:xfrm>
            <a:off x="7715250" y="3429000"/>
            <a:ext cx="361950" cy="360363"/>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9248" name="Oval 15"/>
          <p:cNvSpPr>
            <a:spLocks noChangeArrowheads="1"/>
          </p:cNvSpPr>
          <p:nvPr/>
        </p:nvSpPr>
        <p:spPr bwMode="auto">
          <a:xfrm>
            <a:off x="4286250" y="2071688"/>
            <a:ext cx="361950" cy="360362"/>
          </a:xfrm>
          <a:prstGeom prst="ellipse">
            <a:avLst/>
          </a:prstGeom>
          <a:solidFill>
            <a:schemeClr val="accent1"/>
          </a:solidFill>
          <a:ln w="9525">
            <a:solidFill>
              <a:schemeClr val="tx1"/>
            </a:solidFill>
            <a:round/>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57200" y="274638"/>
            <a:ext cx="8686800" cy="1143000"/>
          </a:xfrm>
        </p:spPr>
        <p:txBody>
          <a:bodyPr/>
          <a:lstStyle/>
          <a:p>
            <a:pPr eaLnBrk="1" hangingPunct="1"/>
            <a:r>
              <a:rPr lang="tr-TR" sz="4000" smtClean="0">
                <a:solidFill>
                  <a:srgbClr val="0000FF"/>
                </a:solidFill>
                <a:latin typeface="Times New Roman" pitchFamily="18" charset="0"/>
              </a:rPr>
              <a:t>Properties of Binomial Trees </a:t>
            </a:r>
            <a:r>
              <a:rPr lang="tr-TR" sz="3600" smtClean="0">
                <a:solidFill>
                  <a:srgbClr val="0000FF"/>
                </a:solidFill>
                <a:latin typeface="Times New Roman" pitchFamily="18" charset="0"/>
              </a:rPr>
              <a:t>(Cont.)</a:t>
            </a:r>
            <a:endParaRPr lang="en-US" sz="3600" smtClean="0">
              <a:solidFill>
                <a:srgbClr val="0000FF"/>
              </a:solidFill>
              <a:latin typeface="Times New Roman" pitchFamily="18" charset="0"/>
            </a:endParaRPr>
          </a:p>
        </p:txBody>
      </p:sp>
      <p:sp>
        <p:nvSpPr>
          <p:cNvPr id="14342" name="Line 103"/>
          <p:cNvSpPr>
            <a:spLocks noChangeShapeType="1"/>
          </p:cNvSpPr>
          <p:nvPr/>
        </p:nvSpPr>
        <p:spPr bwMode="auto">
          <a:xfrm flipV="1">
            <a:off x="2339975" y="2060575"/>
            <a:ext cx="4392613" cy="1081088"/>
          </a:xfrm>
          <a:prstGeom prst="line">
            <a:avLst/>
          </a:prstGeom>
          <a:noFill/>
          <a:ln w="9525">
            <a:solidFill>
              <a:schemeClr val="tx1"/>
            </a:solidFill>
            <a:round/>
            <a:headEnd/>
            <a:tailEnd/>
          </a:ln>
        </p:spPr>
        <p:txBody>
          <a:bodyPr/>
          <a:lstStyle/>
          <a:p>
            <a:endParaRPr lang="en-US"/>
          </a:p>
        </p:txBody>
      </p:sp>
      <p:sp>
        <p:nvSpPr>
          <p:cNvPr id="14343" name="Text Box 104"/>
          <p:cNvSpPr txBox="1">
            <a:spLocks noChangeArrowheads="1"/>
          </p:cNvSpPr>
          <p:nvPr/>
        </p:nvSpPr>
        <p:spPr bwMode="auto">
          <a:xfrm>
            <a:off x="2000250" y="6000750"/>
            <a:ext cx="584200" cy="584200"/>
          </a:xfrm>
          <a:prstGeom prst="rect">
            <a:avLst/>
          </a:prstGeom>
          <a:noFill/>
          <a:ln w="9525">
            <a:noFill/>
            <a:miter lim="800000"/>
            <a:headEnd/>
            <a:tailEnd/>
          </a:ln>
        </p:spPr>
        <p:txBody>
          <a:bodyPr wrap="none">
            <a:spAutoFit/>
          </a:bodyPr>
          <a:lstStyle/>
          <a:p>
            <a:r>
              <a:rPr lang="tr-TR" sz="2000" b="1" i="1"/>
              <a:t>B</a:t>
            </a:r>
            <a:r>
              <a:rPr lang="tr-TR" sz="2000" b="1" i="1" baseline="-25000"/>
              <a:t>k-1</a:t>
            </a:r>
            <a:endParaRPr lang="en-US" sz="2000" b="1" i="1" baseline="-25000"/>
          </a:p>
          <a:p>
            <a:endParaRPr lang="en-US" b="1" i="1" baseline="-25000"/>
          </a:p>
        </p:txBody>
      </p:sp>
      <p:grpSp>
        <p:nvGrpSpPr>
          <p:cNvPr id="2" name="Group 84"/>
          <p:cNvGrpSpPr>
            <a:grpSpLocks/>
          </p:cNvGrpSpPr>
          <p:nvPr/>
        </p:nvGrpSpPr>
        <p:grpSpPr bwMode="auto">
          <a:xfrm>
            <a:off x="107950" y="3000375"/>
            <a:ext cx="4605338" cy="3024188"/>
            <a:chOff x="357158" y="2857496"/>
            <a:chExt cx="4605338" cy="3024188"/>
          </a:xfrm>
        </p:grpSpPr>
        <p:grpSp>
          <p:nvGrpSpPr>
            <p:cNvPr id="3" name="Group 66"/>
            <p:cNvGrpSpPr>
              <a:grpSpLocks/>
            </p:cNvGrpSpPr>
            <p:nvPr/>
          </p:nvGrpSpPr>
          <p:grpSpPr bwMode="auto">
            <a:xfrm>
              <a:off x="357158" y="3106734"/>
              <a:ext cx="4605338" cy="2774950"/>
              <a:chOff x="204" y="2136"/>
              <a:chExt cx="2901" cy="1748"/>
            </a:xfrm>
          </p:grpSpPr>
          <p:sp>
            <p:nvSpPr>
              <p:cNvPr id="14379" name="AutoShape 6"/>
              <p:cNvSpPr>
                <a:spLocks noChangeArrowheads="1"/>
              </p:cNvSpPr>
              <p:nvPr/>
            </p:nvSpPr>
            <p:spPr bwMode="auto">
              <a:xfrm>
                <a:off x="1966" y="2705"/>
                <a:ext cx="363" cy="63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14380" name="AutoShape 9"/>
              <p:cNvSpPr>
                <a:spLocks noChangeArrowheads="1"/>
              </p:cNvSpPr>
              <p:nvPr/>
            </p:nvSpPr>
            <p:spPr bwMode="auto">
              <a:xfrm>
                <a:off x="2380" y="2696"/>
                <a:ext cx="260" cy="41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14381" name="AutoShape 12"/>
              <p:cNvSpPr>
                <a:spLocks noChangeArrowheads="1"/>
              </p:cNvSpPr>
              <p:nvPr/>
            </p:nvSpPr>
            <p:spPr bwMode="auto">
              <a:xfrm>
                <a:off x="800" y="2710"/>
                <a:ext cx="493" cy="747"/>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a:r>
                  <a:rPr lang="tr-TR" b="1" i="1"/>
                  <a:t>B</a:t>
                </a:r>
                <a:r>
                  <a:rPr lang="tr-TR" b="1" i="1" baseline="-25000"/>
                  <a:t>k-3</a:t>
                </a:r>
                <a:endParaRPr lang="en-US" b="1" i="1" baseline="-25000"/>
              </a:p>
            </p:txBody>
          </p:sp>
          <p:grpSp>
            <p:nvGrpSpPr>
              <p:cNvPr id="4" name="Group 14"/>
              <p:cNvGrpSpPr>
                <a:grpSpLocks/>
              </p:cNvGrpSpPr>
              <p:nvPr/>
            </p:nvGrpSpPr>
            <p:grpSpPr bwMode="auto">
              <a:xfrm>
                <a:off x="204" y="2699"/>
                <a:ext cx="596" cy="951"/>
                <a:chOff x="2472" y="1821"/>
                <a:chExt cx="1044" cy="1110"/>
              </a:xfrm>
            </p:grpSpPr>
            <p:sp>
              <p:nvSpPr>
                <p:cNvPr id="14399" name="AutoShape 15"/>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14400" name="Oval 16"/>
                <p:cNvSpPr>
                  <a:spLocks noChangeArrowheads="1"/>
                </p:cNvSpPr>
                <p:nvPr/>
              </p:nvSpPr>
              <p:spPr bwMode="auto">
                <a:xfrm>
                  <a:off x="2898" y="1821"/>
                  <a:ext cx="214" cy="184"/>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4383" name="Oval 18"/>
              <p:cNvSpPr>
                <a:spLocks noChangeArrowheads="1"/>
              </p:cNvSpPr>
              <p:nvPr/>
            </p:nvSpPr>
            <p:spPr bwMode="auto">
              <a:xfrm>
                <a:off x="1577" y="2834"/>
                <a:ext cx="26"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84" name="Oval 19"/>
              <p:cNvSpPr>
                <a:spLocks noChangeArrowheads="1"/>
              </p:cNvSpPr>
              <p:nvPr/>
            </p:nvSpPr>
            <p:spPr bwMode="auto">
              <a:xfrm>
                <a:off x="1681" y="2834"/>
                <a:ext cx="26"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85" name="Oval 20"/>
              <p:cNvSpPr>
                <a:spLocks noChangeArrowheads="1"/>
              </p:cNvSpPr>
              <p:nvPr/>
            </p:nvSpPr>
            <p:spPr bwMode="auto">
              <a:xfrm>
                <a:off x="1784" y="2834"/>
                <a:ext cx="26"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86" name="Oval 21"/>
              <p:cNvSpPr>
                <a:spLocks noChangeArrowheads="1"/>
              </p:cNvSpPr>
              <p:nvPr/>
            </p:nvSpPr>
            <p:spPr bwMode="auto">
              <a:xfrm>
                <a:off x="1888" y="2834"/>
                <a:ext cx="26"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87" name="Oval 22"/>
              <p:cNvSpPr>
                <a:spLocks noChangeArrowheads="1"/>
              </p:cNvSpPr>
              <p:nvPr/>
            </p:nvSpPr>
            <p:spPr bwMode="auto">
              <a:xfrm>
                <a:off x="1370" y="2834"/>
                <a:ext cx="25"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88" name="Oval 23"/>
              <p:cNvSpPr>
                <a:spLocks noChangeArrowheads="1"/>
              </p:cNvSpPr>
              <p:nvPr/>
            </p:nvSpPr>
            <p:spPr bwMode="auto">
              <a:xfrm>
                <a:off x="1474" y="2834"/>
                <a:ext cx="25" cy="44"/>
              </a:xfrm>
              <a:prstGeom prst="ellipse">
                <a:avLst/>
              </a:prstGeom>
              <a:solidFill>
                <a:schemeClr val="tx1"/>
              </a:solidFill>
              <a:ln w="9525">
                <a:solidFill>
                  <a:schemeClr val="tx1"/>
                </a:solidFill>
                <a:round/>
                <a:headEnd/>
                <a:tailEnd/>
              </a:ln>
            </p:spPr>
            <p:txBody>
              <a:bodyPr wrap="none" anchor="ctr"/>
              <a:lstStyle/>
              <a:p>
                <a:endParaRPr lang="tr-TR"/>
              </a:p>
            </p:txBody>
          </p:sp>
          <p:cxnSp>
            <p:nvCxnSpPr>
              <p:cNvPr id="14389" name="AutoShape 25"/>
              <p:cNvCxnSpPr>
                <a:cxnSpLocks noChangeShapeType="1"/>
                <a:stCxn id="14400" idx="7"/>
                <a:endCxn id="14378" idx="4"/>
              </p:cNvCxnSpPr>
              <p:nvPr/>
            </p:nvCxnSpPr>
            <p:spPr bwMode="auto">
              <a:xfrm rot="5400000" flipH="1" flipV="1">
                <a:off x="768" y="1920"/>
                <a:ext cx="585" cy="1019"/>
              </a:xfrm>
              <a:prstGeom prst="straightConnector1">
                <a:avLst/>
              </a:prstGeom>
              <a:noFill/>
              <a:ln w="9525">
                <a:solidFill>
                  <a:schemeClr val="tx1"/>
                </a:solidFill>
                <a:round/>
                <a:headEnd/>
                <a:tailEnd/>
              </a:ln>
            </p:spPr>
          </p:cxnSp>
          <p:cxnSp>
            <p:nvCxnSpPr>
              <p:cNvPr id="14390" name="AutoShape 26"/>
              <p:cNvCxnSpPr>
                <a:cxnSpLocks noChangeShapeType="1"/>
                <a:endCxn id="14378" idx="4"/>
              </p:cNvCxnSpPr>
              <p:nvPr/>
            </p:nvCxnSpPr>
            <p:spPr bwMode="auto">
              <a:xfrm rot="5400000" flipH="1" flipV="1">
                <a:off x="1029" y="2185"/>
                <a:ext cx="589" cy="492"/>
              </a:xfrm>
              <a:prstGeom prst="straightConnector1">
                <a:avLst/>
              </a:prstGeom>
              <a:noFill/>
              <a:ln w="9525">
                <a:solidFill>
                  <a:schemeClr val="tx1"/>
                </a:solidFill>
                <a:round/>
                <a:headEnd/>
                <a:tailEnd/>
              </a:ln>
            </p:spPr>
          </p:cxnSp>
          <p:cxnSp>
            <p:nvCxnSpPr>
              <p:cNvPr id="14391" name="AutoShape 27"/>
              <p:cNvCxnSpPr>
                <a:cxnSpLocks noChangeShapeType="1"/>
                <a:endCxn id="14378" idx="4"/>
              </p:cNvCxnSpPr>
              <p:nvPr/>
            </p:nvCxnSpPr>
            <p:spPr bwMode="auto">
              <a:xfrm rot="10800000">
                <a:off x="1570" y="2137"/>
                <a:ext cx="561" cy="554"/>
              </a:xfrm>
              <a:prstGeom prst="straightConnector1">
                <a:avLst/>
              </a:prstGeom>
              <a:noFill/>
              <a:ln w="9525">
                <a:solidFill>
                  <a:schemeClr val="tx1"/>
                </a:solidFill>
                <a:round/>
                <a:headEnd/>
                <a:tailEnd/>
              </a:ln>
            </p:spPr>
          </p:cxnSp>
          <p:cxnSp>
            <p:nvCxnSpPr>
              <p:cNvPr id="14392" name="AutoShape 28"/>
              <p:cNvCxnSpPr>
                <a:cxnSpLocks noChangeShapeType="1"/>
                <a:stCxn id="14378" idx="4"/>
              </p:cNvCxnSpPr>
              <p:nvPr/>
            </p:nvCxnSpPr>
            <p:spPr bwMode="auto">
              <a:xfrm rot="16200000" flipH="1">
                <a:off x="1764" y="1942"/>
                <a:ext cx="545" cy="934"/>
              </a:xfrm>
              <a:prstGeom prst="straightConnector1">
                <a:avLst/>
              </a:prstGeom>
              <a:noFill/>
              <a:ln w="9525">
                <a:solidFill>
                  <a:schemeClr val="tx1"/>
                </a:solidFill>
                <a:round/>
                <a:headEnd/>
                <a:tailEnd/>
              </a:ln>
            </p:spPr>
          </p:cxnSp>
          <p:cxnSp>
            <p:nvCxnSpPr>
              <p:cNvPr id="14393" name="AutoShape 29"/>
              <p:cNvCxnSpPr>
                <a:cxnSpLocks noChangeShapeType="1"/>
                <a:stCxn id="14378" idx="4"/>
              </p:cNvCxnSpPr>
              <p:nvPr/>
            </p:nvCxnSpPr>
            <p:spPr bwMode="auto">
              <a:xfrm rot="16200000" flipH="1">
                <a:off x="1904" y="1803"/>
                <a:ext cx="591" cy="1259"/>
              </a:xfrm>
              <a:prstGeom prst="straightConnector1">
                <a:avLst/>
              </a:prstGeom>
              <a:noFill/>
              <a:ln w="9525">
                <a:solidFill>
                  <a:schemeClr val="tx1"/>
                </a:solidFill>
                <a:round/>
                <a:headEnd/>
                <a:tailEnd/>
              </a:ln>
            </p:spPr>
          </p:cxnSp>
          <p:sp>
            <p:nvSpPr>
              <p:cNvPr id="14394" name="AutoShape 30"/>
              <p:cNvSpPr>
                <a:spLocks/>
              </p:cNvSpPr>
              <p:nvPr/>
            </p:nvSpPr>
            <p:spPr bwMode="auto">
              <a:xfrm rot="-5400000">
                <a:off x="1596" y="2375"/>
                <a:ext cx="117" cy="2901"/>
              </a:xfrm>
              <a:prstGeom prst="leftBrace">
                <a:avLst>
                  <a:gd name="adj1" fmla="val 206624"/>
                  <a:gd name="adj2" fmla="val 49019"/>
                </a:avLst>
              </a:prstGeom>
              <a:noFill/>
              <a:ln w="9525">
                <a:solidFill>
                  <a:schemeClr val="tx1"/>
                </a:solidFill>
                <a:round/>
                <a:headEnd/>
                <a:tailEnd/>
              </a:ln>
            </p:spPr>
            <p:txBody>
              <a:bodyPr rot="10800000" wrap="none" anchor="ctr"/>
              <a:lstStyle/>
              <a:p>
                <a:pPr algn="ctr"/>
                <a:endParaRPr lang="tr-TR" b="1" i="1"/>
              </a:p>
            </p:txBody>
          </p:sp>
          <p:sp>
            <p:nvSpPr>
              <p:cNvPr id="14395" name="Text Box 31"/>
              <p:cNvSpPr txBox="1">
                <a:spLocks noChangeArrowheads="1"/>
              </p:cNvSpPr>
              <p:nvPr/>
            </p:nvSpPr>
            <p:spPr bwMode="auto">
              <a:xfrm>
                <a:off x="295" y="3340"/>
                <a:ext cx="340" cy="231"/>
              </a:xfrm>
              <a:prstGeom prst="rect">
                <a:avLst/>
              </a:prstGeom>
              <a:noFill/>
              <a:ln w="9525">
                <a:noFill/>
                <a:miter lim="800000"/>
                <a:headEnd/>
                <a:tailEnd/>
              </a:ln>
            </p:spPr>
            <p:txBody>
              <a:bodyPr wrap="none">
                <a:spAutoFit/>
              </a:bodyPr>
              <a:lstStyle/>
              <a:p>
                <a:r>
                  <a:rPr lang="tr-TR" b="1" i="1"/>
                  <a:t>B</a:t>
                </a:r>
                <a:r>
                  <a:rPr lang="tr-TR" b="1" i="1" baseline="-25000"/>
                  <a:t>k-2</a:t>
                </a:r>
                <a:endParaRPr lang="en-US" b="1" i="1" baseline="-25000"/>
              </a:p>
            </p:txBody>
          </p:sp>
          <p:sp>
            <p:nvSpPr>
              <p:cNvPr id="14396" name="Text Box 32"/>
              <p:cNvSpPr txBox="1">
                <a:spLocks noChangeArrowheads="1"/>
              </p:cNvSpPr>
              <p:nvPr/>
            </p:nvSpPr>
            <p:spPr bwMode="auto">
              <a:xfrm>
                <a:off x="2044" y="3107"/>
                <a:ext cx="260" cy="231"/>
              </a:xfrm>
              <a:prstGeom prst="rect">
                <a:avLst/>
              </a:prstGeom>
              <a:noFill/>
              <a:ln w="9525">
                <a:noFill/>
                <a:miter lim="800000"/>
                <a:headEnd/>
                <a:tailEnd/>
              </a:ln>
            </p:spPr>
            <p:txBody>
              <a:bodyPr wrap="none">
                <a:spAutoFit/>
              </a:bodyPr>
              <a:lstStyle/>
              <a:p>
                <a:r>
                  <a:rPr lang="tr-TR" b="1" i="1"/>
                  <a:t>B</a:t>
                </a:r>
                <a:r>
                  <a:rPr lang="tr-TR" b="1" i="1" baseline="-25000"/>
                  <a:t>2</a:t>
                </a:r>
                <a:endParaRPr lang="en-US" b="1" i="1" baseline="-25000"/>
              </a:p>
            </p:txBody>
          </p:sp>
          <p:sp>
            <p:nvSpPr>
              <p:cNvPr id="14397" name="Text Box 33"/>
              <p:cNvSpPr txBox="1">
                <a:spLocks noChangeArrowheads="1"/>
              </p:cNvSpPr>
              <p:nvPr/>
            </p:nvSpPr>
            <p:spPr bwMode="auto">
              <a:xfrm>
                <a:off x="2381" y="2887"/>
                <a:ext cx="260" cy="231"/>
              </a:xfrm>
              <a:prstGeom prst="rect">
                <a:avLst/>
              </a:prstGeom>
              <a:noFill/>
              <a:ln w="9525">
                <a:noFill/>
                <a:miter lim="800000"/>
                <a:headEnd/>
                <a:tailEnd/>
              </a:ln>
            </p:spPr>
            <p:txBody>
              <a:bodyPr wrap="none">
                <a:spAutoFit/>
              </a:bodyPr>
              <a:lstStyle/>
              <a:p>
                <a:r>
                  <a:rPr lang="tr-TR" b="1" i="1"/>
                  <a:t>B</a:t>
                </a:r>
                <a:r>
                  <a:rPr lang="tr-TR" b="1" i="1" baseline="-25000"/>
                  <a:t>1</a:t>
                </a:r>
                <a:endParaRPr lang="en-US" b="1" i="1" baseline="-25000"/>
              </a:p>
            </p:txBody>
          </p:sp>
          <p:sp>
            <p:nvSpPr>
              <p:cNvPr id="14398" name="Text Box 34"/>
              <p:cNvSpPr txBox="1">
                <a:spLocks noChangeArrowheads="1"/>
              </p:cNvSpPr>
              <p:nvPr/>
            </p:nvSpPr>
            <p:spPr bwMode="auto">
              <a:xfrm>
                <a:off x="2653" y="2841"/>
                <a:ext cx="260" cy="231"/>
              </a:xfrm>
              <a:prstGeom prst="rect">
                <a:avLst/>
              </a:prstGeom>
              <a:noFill/>
              <a:ln w="9525">
                <a:noFill/>
                <a:miter lim="800000"/>
                <a:headEnd/>
                <a:tailEnd/>
              </a:ln>
            </p:spPr>
            <p:txBody>
              <a:bodyPr wrap="none">
                <a:spAutoFit/>
              </a:bodyPr>
              <a:lstStyle/>
              <a:p>
                <a:r>
                  <a:rPr lang="tr-TR" b="1" i="1"/>
                  <a:t>B</a:t>
                </a:r>
                <a:r>
                  <a:rPr lang="tr-TR" b="1" i="1" baseline="-25000"/>
                  <a:t>0</a:t>
                </a:r>
                <a:endParaRPr lang="en-US" b="1" i="1" baseline="-25000"/>
              </a:p>
            </p:txBody>
          </p:sp>
        </p:grpSp>
        <p:sp>
          <p:nvSpPr>
            <p:cNvPr id="14374" name="Oval 16"/>
            <p:cNvSpPr>
              <a:spLocks noChangeArrowheads="1"/>
            </p:cNvSpPr>
            <p:nvPr/>
          </p:nvSpPr>
          <p:spPr bwMode="auto">
            <a:xfrm>
              <a:off x="1615146" y="4000504"/>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75" name="Oval 16"/>
            <p:cNvSpPr>
              <a:spLocks noChangeArrowheads="1"/>
            </p:cNvSpPr>
            <p:nvPr/>
          </p:nvSpPr>
          <p:spPr bwMode="auto">
            <a:xfrm>
              <a:off x="3357554" y="4000504"/>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76" name="Oval 16"/>
            <p:cNvSpPr>
              <a:spLocks noChangeArrowheads="1"/>
            </p:cNvSpPr>
            <p:nvPr/>
          </p:nvSpPr>
          <p:spPr bwMode="auto">
            <a:xfrm>
              <a:off x="3929058" y="4000504"/>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77" name="Oval 16"/>
            <p:cNvSpPr>
              <a:spLocks noChangeArrowheads="1"/>
            </p:cNvSpPr>
            <p:nvPr/>
          </p:nvSpPr>
          <p:spPr bwMode="auto">
            <a:xfrm>
              <a:off x="4357686" y="4000504"/>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78" name="Oval 16"/>
            <p:cNvSpPr>
              <a:spLocks noChangeArrowheads="1"/>
            </p:cNvSpPr>
            <p:nvPr/>
          </p:nvSpPr>
          <p:spPr bwMode="auto">
            <a:xfrm>
              <a:off x="2428860" y="2857496"/>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grpSp>
      <p:grpSp>
        <p:nvGrpSpPr>
          <p:cNvPr id="5" name="Group 122"/>
          <p:cNvGrpSpPr>
            <a:grpSpLocks/>
          </p:cNvGrpSpPr>
          <p:nvPr/>
        </p:nvGrpSpPr>
        <p:grpSpPr bwMode="auto">
          <a:xfrm>
            <a:off x="4538663" y="1857375"/>
            <a:ext cx="4329112" cy="2652713"/>
            <a:chOff x="357157" y="2857496"/>
            <a:chExt cx="4329117" cy="2652724"/>
          </a:xfrm>
        </p:grpSpPr>
        <p:grpSp>
          <p:nvGrpSpPr>
            <p:cNvPr id="6" name="Group 66"/>
            <p:cNvGrpSpPr>
              <a:grpSpLocks/>
            </p:cNvGrpSpPr>
            <p:nvPr/>
          </p:nvGrpSpPr>
          <p:grpSpPr bwMode="auto">
            <a:xfrm>
              <a:off x="357157" y="3106740"/>
              <a:ext cx="4329117" cy="2403480"/>
              <a:chOff x="204" y="2136"/>
              <a:chExt cx="2727" cy="1514"/>
            </a:xfrm>
          </p:grpSpPr>
          <p:sp>
            <p:nvSpPr>
              <p:cNvPr id="14352" name="AutoShape 6"/>
              <p:cNvSpPr>
                <a:spLocks noChangeArrowheads="1"/>
              </p:cNvSpPr>
              <p:nvPr/>
            </p:nvSpPr>
            <p:spPr bwMode="auto">
              <a:xfrm>
                <a:off x="1966" y="2705"/>
                <a:ext cx="363" cy="63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14353" name="AutoShape 9"/>
              <p:cNvSpPr>
                <a:spLocks noChangeArrowheads="1"/>
              </p:cNvSpPr>
              <p:nvPr/>
            </p:nvSpPr>
            <p:spPr bwMode="auto">
              <a:xfrm>
                <a:off x="2380" y="2696"/>
                <a:ext cx="260" cy="41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14354" name="AutoShape 12"/>
              <p:cNvSpPr>
                <a:spLocks noChangeArrowheads="1"/>
              </p:cNvSpPr>
              <p:nvPr/>
            </p:nvSpPr>
            <p:spPr bwMode="auto">
              <a:xfrm>
                <a:off x="800" y="2710"/>
                <a:ext cx="493" cy="747"/>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a:r>
                  <a:rPr lang="tr-TR" sz="2000" b="1" i="1"/>
                  <a:t>B</a:t>
                </a:r>
                <a:r>
                  <a:rPr lang="tr-TR" sz="2000" b="1" i="1" baseline="-25000"/>
                  <a:t>k-3</a:t>
                </a:r>
                <a:endParaRPr lang="en-US" sz="2000" b="1" i="1" baseline="-25000"/>
              </a:p>
            </p:txBody>
          </p:sp>
          <p:grpSp>
            <p:nvGrpSpPr>
              <p:cNvPr id="7" name="Group 14"/>
              <p:cNvGrpSpPr>
                <a:grpSpLocks/>
              </p:cNvGrpSpPr>
              <p:nvPr/>
            </p:nvGrpSpPr>
            <p:grpSpPr bwMode="auto">
              <a:xfrm>
                <a:off x="204" y="2699"/>
                <a:ext cx="596" cy="951"/>
                <a:chOff x="2472" y="1821"/>
                <a:chExt cx="1044" cy="1110"/>
              </a:xfrm>
            </p:grpSpPr>
            <p:sp>
              <p:nvSpPr>
                <p:cNvPr id="14371" name="AutoShape 15"/>
                <p:cNvSpPr>
                  <a:spLocks noChangeArrowheads="1"/>
                </p:cNvSpPr>
                <p:nvPr/>
              </p:nvSpPr>
              <p:spPr bwMode="auto">
                <a:xfrm>
                  <a:off x="2472" y="1842"/>
                  <a:ext cx="1044" cy="1089"/>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tr-TR"/>
                </a:p>
              </p:txBody>
            </p:sp>
            <p:sp>
              <p:nvSpPr>
                <p:cNvPr id="14372" name="Oval 16"/>
                <p:cNvSpPr>
                  <a:spLocks noChangeArrowheads="1"/>
                </p:cNvSpPr>
                <p:nvPr/>
              </p:nvSpPr>
              <p:spPr bwMode="auto">
                <a:xfrm>
                  <a:off x="2903" y="1821"/>
                  <a:ext cx="214" cy="184"/>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4356" name="Oval 18"/>
              <p:cNvSpPr>
                <a:spLocks noChangeArrowheads="1"/>
              </p:cNvSpPr>
              <p:nvPr/>
            </p:nvSpPr>
            <p:spPr bwMode="auto">
              <a:xfrm>
                <a:off x="1577" y="2834"/>
                <a:ext cx="26"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57" name="Oval 19"/>
              <p:cNvSpPr>
                <a:spLocks noChangeArrowheads="1"/>
              </p:cNvSpPr>
              <p:nvPr/>
            </p:nvSpPr>
            <p:spPr bwMode="auto">
              <a:xfrm>
                <a:off x="1681" y="2834"/>
                <a:ext cx="26"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58" name="Oval 20"/>
              <p:cNvSpPr>
                <a:spLocks noChangeArrowheads="1"/>
              </p:cNvSpPr>
              <p:nvPr/>
            </p:nvSpPr>
            <p:spPr bwMode="auto">
              <a:xfrm>
                <a:off x="1784" y="2834"/>
                <a:ext cx="26"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59" name="Oval 21"/>
              <p:cNvSpPr>
                <a:spLocks noChangeArrowheads="1"/>
              </p:cNvSpPr>
              <p:nvPr/>
            </p:nvSpPr>
            <p:spPr bwMode="auto">
              <a:xfrm>
                <a:off x="1888" y="2834"/>
                <a:ext cx="26"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60" name="Oval 22"/>
              <p:cNvSpPr>
                <a:spLocks noChangeArrowheads="1"/>
              </p:cNvSpPr>
              <p:nvPr/>
            </p:nvSpPr>
            <p:spPr bwMode="auto">
              <a:xfrm>
                <a:off x="1370" y="2834"/>
                <a:ext cx="25" cy="44"/>
              </a:xfrm>
              <a:prstGeom prst="ellipse">
                <a:avLst/>
              </a:prstGeom>
              <a:solidFill>
                <a:schemeClr val="tx1"/>
              </a:solidFill>
              <a:ln w="9525">
                <a:solidFill>
                  <a:schemeClr val="tx1"/>
                </a:solidFill>
                <a:round/>
                <a:headEnd/>
                <a:tailEnd/>
              </a:ln>
            </p:spPr>
            <p:txBody>
              <a:bodyPr wrap="none" anchor="ctr"/>
              <a:lstStyle/>
              <a:p>
                <a:endParaRPr lang="tr-TR"/>
              </a:p>
            </p:txBody>
          </p:sp>
          <p:sp>
            <p:nvSpPr>
              <p:cNvPr id="14361" name="Oval 23"/>
              <p:cNvSpPr>
                <a:spLocks noChangeArrowheads="1"/>
              </p:cNvSpPr>
              <p:nvPr/>
            </p:nvSpPr>
            <p:spPr bwMode="auto">
              <a:xfrm>
                <a:off x="1474" y="2834"/>
                <a:ext cx="25" cy="44"/>
              </a:xfrm>
              <a:prstGeom prst="ellipse">
                <a:avLst/>
              </a:prstGeom>
              <a:solidFill>
                <a:schemeClr val="tx1"/>
              </a:solidFill>
              <a:ln w="9525">
                <a:solidFill>
                  <a:schemeClr val="tx1"/>
                </a:solidFill>
                <a:round/>
                <a:headEnd/>
                <a:tailEnd/>
              </a:ln>
            </p:spPr>
            <p:txBody>
              <a:bodyPr wrap="none" anchor="ctr"/>
              <a:lstStyle/>
              <a:p>
                <a:endParaRPr lang="tr-TR"/>
              </a:p>
            </p:txBody>
          </p:sp>
          <p:cxnSp>
            <p:nvCxnSpPr>
              <p:cNvPr id="14362" name="AutoShape 25"/>
              <p:cNvCxnSpPr>
                <a:cxnSpLocks noChangeShapeType="1"/>
                <a:stCxn id="14372" idx="7"/>
                <a:endCxn id="14351" idx="4"/>
              </p:cNvCxnSpPr>
              <p:nvPr/>
            </p:nvCxnSpPr>
            <p:spPr bwMode="auto">
              <a:xfrm rot="5400000" flipH="1" flipV="1">
                <a:off x="769" y="1921"/>
                <a:ext cx="585" cy="1016"/>
              </a:xfrm>
              <a:prstGeom prst="straightConnector1">
                <a:avLst/>
              </a:prstGeom>
              <a:noFill/>
              <a:ln w="9525">
                <a:solidFill>
                  <a:schemeClr val="tx1"/>
                </a:solidFill>
                <a:round/>
                <a:headEnd/>
                <a:tailEnd/>
              </a:ln>
            </p:spPr>
          </p:cxnSp>
          <p:cxnSp>
            <p:nvCxnSpPr>
              <p:cNvPr id="14363" name="AutoShape 26"/>
              <p:cNvCxnSpPr>
                <a:cxnSpLocks noChangeShapeType="1"/>
                <a:endCxn id="14351" idx="4"/>
              </p:cNvCxnSpPr>
              <p:nvPr/>
            </p:nvCxnSpPr>
            <p:spPr bwMode="auto">
              <a:xfrm rot="5400000" flipH="1" flipV="1">
                <a:off x="1029" y="2185"/>
                <a:ext cx="589" cy="492"/>
              </a:xfrm>
              <a:prstGeom prst="straightConnector1">
                <a:avLst/>
              </a:prstGeom>
              <a:noFill/>
              <a:ln w="9525">
                <a:solidFill>
                  <a:schemeClr val="tx1"/>
                </a:solidFill>
                <a:round/>
                <a:headEnd/>
                <a:tailEnd/>
              </a:ln>
            </p:spPr>
          </p:cxnSp>
          <p:cxnSp>
            <p:nvCxnSpPr>
              <p:cNvPr id="14364" name="AutoShape 27"/>
              <p:cNvCxnSpPr>
                <a:cxnSpLocks noChangeShapeType="1"/>
                <a:endCxn id="14351" idx="4"/>
              </p:cNvCxnSpPr>
              <p:nvPr/>
            </p:nvCxnSpPr>
            <p:spPr bwMode="auto">
              <a:xfrm rot="10800000">
                <a:off x="1570" y="2137"/>
                <a:ext cx="561" cy="554"/>
              </a:xfrm>
              <a:prstGeom prst="straightConnector1">
                <a:avLst/>
              </a:prstGeom>
              <a:noFill/>
              <a:ln w="9525">
                <a:solidFill>
                  <a:schemeClr val="tx1"/>
                </a:solidFill>
                <a:round/>
                <a:headEnd/>
                <a:tailEnd/>
              </a:ln>
            </p:spPr>
          </p:cxnSp>
          <p:cxnSp>
            <p:nvCxnSpPr>
              <p:cNvPr id="14365" name="AutoShape 28"/>
              <p:cNvCxnSpPr>
                <a:cxnSpLocks noChangeShapeType="1"/>
                <a:stCxn id="14351" idx="4"/>
              </p:cNvCxnSpPr>
              <p:nvPr/>
            </p:nvCxnSpPr>
            <p:spPr bwMode="auto">
              <a:xfrm rot="16200000" flipH="1">
                <a:off x="1764" y="1942"/>
                <a:ext cx="545" cy="934"/>
              </a:xfrm>
              <a:prstGeom prst="straightConnector1">
                <a:avLst/>
              </a:prstGeom>
              <a:noFill/>
              <a:ln w="9525">
                <a:solidFill>
                  <a:schemeClr val="tx1"/>
                </a:solidFill>
                <a:round/>
                <a:headEnd/>
                <a:tailEnd/>
              </a:ln>
            </p:spPr>
          </p:cxnSp>
          <p:cxnSp>
            <p:nvCxnSpPr>
              <p:cNvPr id="14366" name="AutoShape 29"/>
              <p:cNvCxnSpPr>
                <a:cxnSpLocks noChangeShapeType="1"/>
                <a:stCxn id="14351" idx="4"/>
              </p:cNvCxnSpPr>
              <p:nvPr/>
            </p:nvCxnSpPr>
            <p:spPr bwMode="auto">
              <a:xfrm rot="16200000" flipH="1">
                <a:off x="1904" y="1803"/>
                <a:ext cx="591" cy="1259"/>
              </a:xfrm>
              <a:prstGeom prst="straightConnector1">
                <a:avLst/>
              </a:prstGeom>
              <a:noFill/>
              <a:ln w="9525">
                <a:solidFill>
                  <a:schemeClr val="tx1"/>
                </a:solidFill>
                <a:round/>
                <a:headEnd/>
                <a:tailEnd/>
              </a:ln>
            </p:spPr>
          </p:cxnSp>
          <p:sp>
            <p:nvSpPr>
              <p:cNvPr id="14367" name="Text Box 31"/>
              <p:cNvSpPr txBox="1">
                <a:spLocks noChangeArrowheads="1"/>
              </p:cNvSpPr>
              <p:nvPr/>
            </p:nvSpPr>
            <p:spPr bwMode="auto">
              <a:xfrm>
                <a:off x="295" y="3340"/>
                <a:ext cx="368" cy="252"/>
              </a:xfrm>
              <a:prstGeom prst="rect">
                <a:avLst/>
              </a:prstGeom>
              <a:noFill/>
              <a:ln w="9525">
                <a:noFill/>
                <a:miter lim="800000"/>
                <a:headEnd/>
                <a:tailEnd/>
              </a:ln>
            </p:spPr>
            <p:txBody>
              <a:bodyPr wrap="none">
                <a:spAutoFit/>
              </a:bodyPr>
              <a:lstStyle/>
              <a:p>
                <a:r>
                  <a:rPr lang="tr-TR" sz="2000" b="1" i="1"/>
                  <a:t>B</a:t>
                </a:r>
                <a:r>
                  <a:rPr lang="tr-TR" sz="2000" b="1" i="1" baseline="-25000"/>
                  <a:t>k-2</a:t>
                </a:r>
                <a:endParaRPr lang="en-US" sz="2000" b="1" i="1" baseline="-25000"/>
              </a:p>
            </p:txBody>
          </p:sp>
          <p:sp>
            <p:nvSpPr>
              <p:cNvPr id="14368" name="Text Box 32"/>
              <p:cNvSpPr txBox="1">
                <a:spLocks noChangeArrowheads="1"/>
              </p:cNvSpPr>
              <p:nvPr/>
            </p:nvSpPr>
            <p:spPr bwMode="auto">
              <a:xfrm>
                <a:off x="2044" y="3107"/>
                <a:ext cx="278" cy="252"/>
              </a:xfrm>
              <a:prstGeom prst="rect">
                <a:avLst/>
              </a:prstGeom>
              <a:noFill/>
              <a:ln w="9525">
                <a:noFill/>
                <a:miter lim="800000"/>
                <a:headEnd/>
                <a:tailEnd/>
              </a:ln>
            </p:spPr>
            <p:txBody>
              <a:bodyPr wrap="none">
                <a:spAutoFit/>
              </a:bodyPr>
              <a:lstStyle/>
              <a:p>
                <a:r>
                  <a:rPr lang="tr-TR" sz="2000" b="1" i="1"/>
                  <a:t>B</a:t>
                </a:r>
                <a:r>
                  <a:rPr lang="tr-TR" sz="2000" b="1" i="1" baseline="-25000"/>
                  <a:t>2</a:t>
                </a:r>
                <a:endParaRPr lang="en-US" sz="2000" b="1" i="1" baseline="-25000"/>
              </a:p>
            </p:txBody>
          </p:sp>
          <p:sp>
            <p:nvSpPr>
              <p:cNvPr id="14369" name="Text Box 33"/>
              <p:cNvSpPr txBox="1">
                <a:spLocks noChangeArrowheads="1"/>
              </p:cNvSpPr>
              <p:nvPr/>
            </p:nvSpPr>
            <p:spPr bwMode="auto">
              <a:xfrm>
                <a:off x="2381" y="2887"/>
                <a:ext cx="278" cy="252"/>
              </a:xfrm>
              <a:prstGeom prst="rect">
                <a:avLst/>
              </a:prstGeom>
              <a:noFill/>
              <a:ln w="9525">
                <a:noFill/>
                <a:miter lim="800000"/>
                <a:headEnd/>
                <a:tailEnd/>
              </a:ln>
            </p:spPr>
            <p:txBody>
              <a:bodyPr wrap="none">
                <a:spAutoFit/>
              </a:bodyPr>
              <a:lstStyle/>
              <a:p>
                <a:r>
                  <a:rPr lang="tr-TR" sz="2000" b="1" i="1"/>
                  <a:t>B</a:t>
                </a:r>
                <a:r>
                  <a:rPr lang="tr-TR" sz="2000" b="1" i="1" baseline="-25000"/>
                  <a:t>1</a:t>
                </a:r>
                <a:endParaRPr lang="en-US" sz="2000" b="1" i="1" baseline="-25000"/>
              </a:p>
            </p:txBody>
          </p:sp>
          <p:sp>
            <p:nvSpPr>
              <p:cNvPr id="14370" name="Text Box 34"/>
              <p:cNvSpPr txBox="1">
                <a:spLocks noChangeArrowheads="1"/>
              </p:cNvSpPr>
              <p:nvPr/>
            </p:nvSpPr>
            <p:spPr bwMode="auto">
              <a:xfrm>
                <a:off x="2653" y="2841"/>
                <a:ext cx="278" cy="252"/>
              </a:xfrm>
              <a:prstGeom prst="rect">
                <a:avLst/>
              </a:prstGeom>
              <a:noFill/>
              <a:ln w="9525">
                <a:noFill/>
                <a:miter lim="800000"/>
                <a:headEnd/>
                <a:tailEnd/>
              </a:ln>
            </p:spPr>
            <p:txBody>
              <a:bodyPr wrap="none">
                <a:spAutoFit/>
              </a:bodyPr>
              <a:lstStyle/>
              <a:p>
                <a:r>
                  <a:rPr lang="tr-TR" sz="2000" b="1" i="1"/>
                  <a:t>B</a:t>
                </a:r>
                <a:r>
                  <a:rPr lang="tr-TR" sz="2000" b="1" i="1" baseline="-25000"/>
                  <a:t>0</a:t>
                </a:r>
                <a:endParaRPr lang="en-US" sz="2000" b="1" i="1" baseline="-25000"/>
              </a:p>
            </p:txBody>
          </p:sp>
        </p:grpSp>
        <p:sp>
          <p:nvSpPr>
            <p:cNvPr id="14347" name="Oval 16"/>
            <p:cNvSpPr>
              <a:spLocks noChangeArrowheads="1"/>
            </p:cNvSpPr>
            <p:nvPr/>
          </p:nvSpPr>
          <p:spPr bwMode="auto">
            <a:xfrm>
              <a:off x="1615146" y="4000504"/>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48" name="Oval 16"/>
            <p:cNvSpPr>
              <a:spLocks noChangeArrowheads="1"/>
            </p:cNvSpPr>
            <p:nvPr/>
          </p:nvSpPr>
          <p:spPr bwMode="auto">
            <a:xfrm>
              <a:off x="3357554" y="4000504"/>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49" name="Oval 16"/>
            <p:cNvSpPr>
              <a:spLocks noChangeArrowheads="1"/>
            </p:cNvSpPr>
            <p:nvPr/>
          </p:nvSpPr>
          <p:spPr bwMode="auto">
            <a:xfrm>
              <a:off x="3929058" y="4000504"/>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50" name="Oval 16"/>
            <p:cNvSpPr>
              <a:spLocks noChangeArrowheads="1"/>
            </p:cNvSpPr>
            <p:nvPr/>
          </p:nvSpPr>
          <p:spPr bwMode="auto">
            <a:xfrm>
              <a:off x="4357686" y="4000504"/>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51" name="Oval 16"/>
            <p:cNvSpPr>
              <a:spLocks noChangeArrowheads="1"/>
            </p:cNvSpPr>
            <p:nvPr/>
          </p:nvSpPr>
          <p:spPr bwMode="auto">
            <a:xfrm>
              <a:off x="2428860" y="2857496"/>
              <a:ext cx="193943" cy="250371"/>
            </a:xfrm>
            <a:prstGeom prst="ellipse">
              <a:avLst/>
            </a:prstGeom>
            <a:solidFill>
              <a:schemeClr val="accent1"/>
            </a:solidFill>
            <a:ln w="9525">
              <a:solidFill>
                <a:schemeClr val="tx1"/>
              </a:solidFill>
              <a:round/>
              <a:headEnd/>
              <a:tailEnd/>
            </a:ln>
          </p:spPr>
          <p:txBody>
            <a:bodyPr wrap="none" anchor="ctr"/>
            <a:lstStyle/>
            <a:p>
              <a:endParaRPr lang="tr-T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tr-TR" smtClean="0">
                <a:solidFill>
                  <a:srgbClr val="0000FF"/>
                </a:solidFill>
                <a:latin typeface="Times New Roman" pitchFamily="18" charset="0"/>
              </a:rPr>
              <a:t>Binomial Heaps</a:t>
            </a:r>
            <a:endParaRPr lang="en-US" smtClean="0">
              <a:solidFill>
                <a:srgbClr val="0000FF"/>
              </a:solidFill>
              <a:latin typeface="Times New Roman" pitchFamily="18" charset="0"/>
            </a:endParaRPr>
          </a:p>
        </p:txBody>
      </p:sp>
      <p:sp>
        <p:nvSpPr>
          <p:cNvPr id="16390" name="Rectangle 3"/>
          <p:cNvSpPr>
            <a:spLocks noGrp="1" noChangeArrowheads="1"/>
          </p:cNvSpPr>
          <p:nvPr>
            <p:ph type="body" idx="1"/>
          </p:nvPr>
        </p:nvSpPr>
        <p:spPr>
          <a:xfrm>
            <a:off x="457200" y="1600200"/>
            <a:ext cx="8686800" cy="4525963"/>
          </a:xfrm>
        </p:spPr>
        <p:txBody>
          <a:bodyPr/>
          <a:lstStyle/>
          <a:p>
            <a:pPr marL="609600" indent="-609600" eaLnBrk="1" hangingPunct="1">
              <a:buFontTx/>
              <a:buNone/>
            </a:pPr>
            <a:r>
              <a:rPr lang="tr-TR" smtClean="0">
                <a:latin typeface="Times New Roman" pitchFamily="18" charset="0"/>
              </a:rPr>
              <a:t>A </a:t>
            </a:r>
            <a:r>
              <a:rPr lang="tr-TR" smtClean="0">
                <a:solidFill>
                  <a:srgbClr val="FF3300"/>
                </a:solidFill>
                <a:latin typeface="Times New Roman" pitchFamily="18" charset="0"/>
              </a:rPr>
              <a:t>BINOMIAL HEAP </a:t>
            </a:r>
            <a:r>
              <a:rPr lang="tr-TR" i="1" smtClean="0">
                <a:latin typeface="Times New Roman" pitchFamily="18" charset="0"/>
              </a:rPr>
              <a:t>H</a:t>
            </a:r>
            <a:r>
              <a:rPr lang="tr-TR" smtClean="0">
                <a:latin typeface="Times New Roman" pitchFamily="18" charset="0"/>
              </a:rPr>
              <a:t> is a set of BINOMIAL</a:t>
            </a:r>
          </a:p>
          <a:p>
            <a:pPr marL="609600" indent="-609600" eaLnBrk="1" hangingPunct="1">
              <a:buFontTx/>
              <a:buNone/>
            </a:pPr>
            <a:r>
              <a:rPr lang="tr-TR" smtClean="0">
                <a:latin typeface="Times New Roman" pitchFamily="18" charset="0"/>
              </a:rPr>
              <a:t>TREES that satisfies the following “Binomial</a:t>
            </a:r>
          </a:p>
          <a:p>
            <a:pPr marL="609600" indent="-609600" eaLnBrk="1" hangingPunct="1">
              <a:buFontTx/>
              <a:buNone/>
            </a:pPr>
            <a:r>
              <a:rPr lang="tr-TR" smtClean="0">
                <a:latin typeface="Times New Roman" pitchFamily="18" charset="0"/>
              </a:rPr>
              <a:t>Heap Properties”</a:t>
            </a:r>
          </a:p>
          <a:p>
            <a:pPr marL="609600" indent="-609600" eaLnBrk="1" hangingPunct="1">
              <a:buFontTx/>
              <a:buAutoNum type="arabicPeriod"/>
            </a:pPr>
            <a:r>
              <a:rPr lang="tr-TR" smtClean="0">
                <a:latin typeface="Times New Roman" pitchFamily="18" charset="0"/>
              </a:rPr>
              <a:t>Each binomial tree in </a:t>
            </a:r>
            <a:r>
              <a:rPr lang="tr-TR" i="1" smtClean="0">
                <a:latin typeface="Times New Roman" pitchFamily="18" charset="0"/>
              </a:rPr>
              <a:t>H</a:t>
            </a:r>
            <a:r>
              <a:rPr lang="tr-TR" smtClean="0">
                <a:latin typeface="Times New Roman" pitchFamily="18" charset="0"/>
              </a:rPr>
              <a:t> is</a:t>
            </a:r>
            <a:r>
              <a:rPr lang="en-US" smtClean="0">
                <a:latin typeface="Times New Roman" pitchFamily="18" charset="0"/>
              </a:rPr>
              <a:t> </a:t>
            </a:r>
            <a:r>
              <a:rPr lang="tr-TR" smtClean="0">
                <a:solidFill>
                  <a:srgbClr val="FF3300"/>
                </a:solidFill>
                <a:latin typeface="Times New Roman" pitchFamily="18" charset="0"/>
              </a:rPr>
              <a:t>HEAP-</a:t>
            </a:r>
            <a:r>
              <a:rPr lang="en-US" smtClean="0">
                <a:solidFill>
                  <a:srgbClr val="FF3300"/>
                </a:solidFill>
                <a:latin typeface="Times New Roman" pitchFamily="18" charset="0"/>
              </a:rPr>
              <a:t>O</a:t>
            </a:r>
            <a:r>
              <a:rPr lang="tr-TR" smtClean="0">
                <a:solidFill>
                  <a:srgbClr val="FF3300"/>
                </a:solidFill>
                <a:latin typeface="Times New Roman" pitchFamily="18" charset="0"/>
              </a:rPr>
              <a:t>RDERED</a:t>
            </a:r>
          </a:p>
          <a:p>
            <a:pPr marL="990600" lvl="1" indent="-533400" eaLnBrk="1" hangingPunct="1">
              <a:lnSpc>
                <a:spcPct val="110000"/>
              </a:lnSpc>
              <a:buFontTx/>
              <a:buChar char="•"/>
            </a:pPr>
            <a:r>
              <a:rPr lang="tr-TR" smtClean="0">
                <a:latin typeface="Times New Roman" pitchFamily="18" charset="0"/>
              </a:rPr>
              <a:t>the key of a node is </a:t>
            </a:r>
            <a:r>
              <a:rPr lang="tr-TR" smtClean="0">
                <a:latin typeface="Times New Roman" pitchFamily="18" charset="0"/>
                <a:cs typeface="Arial" charset="0"/>
              </a:rPr>
              <a:t>≥ the key of the parent</a:t>
            </a:r>
          </a:p>
          <a:p>
            <a:pPr marL="990600" lvl="1" indent="-533400" eaLnBrk="1" hangingPunct="1">
              <a:buFontTx/>
              <a:buChar char="•"/>
            </a:pPr>
            <a:r>
              <a:rPr lang="tr-TR" smtClean="0">
                <a:latin typeface="Times New Roman" pitchFamily="18" charset="0"/>
                <a:cs typeface="Arial" charset="0"/>
              </a:rPr>
              <a:t>Root of each binomial tree in </a:t>
            </a:r>
            <a:r>
              <a:rPr lang="tr-TR" i="1" smtClean="0">
                <a:latin typeface="Times New Roman" pitchFamily="18" charset="0"/>
                <a:cs typeface="Arial" charset="0"/>
              </a:rPr>
              <a:t>H</a:t>
            </a:r>
            <a:r>
              <a:rPr lang="tr-TR" smtClean="0">
                <a:latin typeface="Times New Roman" pitchFamily="18" charset="0"/>
                <a:cs typeface="Arial" charset="0"/>
              </a:rPr>
              <a:t> contains the smallest key in that tree. </a:t>
            </a:r>
            <a:r>
              <a:rPr lang="tr-TR" smtClean="0">
                <a:latin typeface="Times New Roman" pitchFamily="18" charset="0"/>
              </a:rPr>
              <a:t>	</a:t>
            </a: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tr-TR" smtClean="0">
                <a:solidFill>
                  <a:srgbClr val="0000FF"/>
                </a:solidFill>
                <a:latin typeface="Times New Roman" pitchFamily="18" charset="0"/>
              </a:rPr>
              <a:t>Binomial Heaps</a:t>
            </a:r>
            <a:endParaRPr lang="en-US" smtClean="0">
              <a:solidFill>
                <a:srgbClr val="0000FF"/>
              </a:solidFill>
              <a:latin typeface="Times New Roman" pitchFamily="18" charset="0"/>
            </a:endParaRPr>
          </a:p>
        </p:txBody>
      </p:sp>
      <p:sp>
        <p:nvSpPr>
          <p:cNvPr id="18438" name="Rectangle 3"/>
          <p:cNvSpPr>
            <a:spLocks noGrp="1" noChangeArrowheads="1"/>
          </p:cNvSpPr>
          <p:nvPr>
            <p:ph type="body" idx="1"/>
          </p:nvPr>
        </p:nvSpPr>
        <p:spPr>
          <a:xfrm>
            <a:off x="357188" y="1571625"/>
            <a:ext cx="8362950" cy="4614863"/>
          </a:xfrm>
        </p:spPr>
        <p:txBody>
          <a:bodyPr/>
          <a:lstStyle/>
          <a:p>
            <a:pPr eaLnBrk="1" hangingPunct="1">
              <a:buFontTx/>
              <a:buNone/>
            </a:pPr>
            <a:r>
              <a:rPr lang="tr-TR" sz="2400" smtClean="0">
                <a:latin typeface="Times New Roman" pitchFamily="18" charset="0"/>
              </a:rPr>
              <a:t>Example: A binomial heap with </a:t>
            </a:r>
            <a:r>
              <a:rPr lang="tr-TR" sz="2400" i="1" smtClean="0">
                <a:latin typeface="Times New Roman" pitchFamily="18" charset="0"/>
              </a:rPr>
              <a:t>n</a:t>
            </a:r>
            <a:r>
              <a:rPr lang="en-US" sz="2400" i="1" smtClean="0">
                <a:latin typeface="Times New Roman" pitchFamily="18" charset="0"/>
              </a:rPr>
              <a:t> </a:t>
            </a:r>
            <a:r>
              <a:rPr lang="tr-TR" sz="2400" smtClean="0">
                <a:latin typeface="Times New Roman" pitchFamily="18" charset="0"/>
              </a:rPr>
              <a:t>=</a:t>
            </a:r>
            <a:r>
              <a:rPr lang="en-US" sz="2400" smtClean="0">
                <a:latin typeface="Times New Roman" pitchFamily="18" charset="0"/>
              </a:rPr>
              <a:t> </a:t>
            </a:r>
            <a:r>
              <a:rPr lang="tr-TR" sz="2400" smtClean="0">
                <a:latin typeface="Times New Roman" pitchFamily="18" charset="0"/>
              </a:rPr>
              <a:t>13 nodes</a:t>
            </a:r>
          </a:p>
          <a:p>
            <a:pPr eaLnBrk="1" hangingPunct="1">
              <a:lnSpc>
                <a:spcPct val="60000"/>
              </a:lnSpc>
              <a:buFontTx/>
              <a:buNone/>
            </a:pPr>
            <a:r>
              <a:rPr lang="tr-TR" sz="2400" smtClean="0">
                <a:latin typeface="Times New Roman" pitchFamily="18" charset="0"/>
              </a:rPr>
              <a:t>	</a:t>
            </a:r>
            <a:r>
              <a:rPr lang="en-US" sz="2400" smtClean="0">
                <a:latin typeface="Times New Roman" pitchFamily="18" charset="0"/>
              </a:rPr>
              <a:t>     </a:t>
            </a:r>
            <a:r>
              <a:rPr lang="tr-TR" sz="2400" smtClean="0">
                <a:latin typeface="Times New Roman" pitchFamily="18" charset="0"/>
              </a:rPr>
              <a:t> </a:t>
            </a:r>
            <a:r>
              <a:rPr lang="tr-TR" sz="1600" smtClean="0">
                <a:latin typeface="Times New Roman" pitchFamily="18" charset="0"/>
              </a:rPr>
              <a:t>3  </a:t>
            </a:r>
            <a:r>
              <a:rPr lang="en-US" sz="1600" smtClean="0">
                <a:latin typeface="Times New Roman" pitchFamily="18" charset="0"/>
              </a:rPr>
              <a:t>  </a:t>
            </a:r>
            <a:r>
              <a:rPr lang="tr-TR" sz="1600" smtClean="0">
                <a:latin typeface="Times New Roman" pitchFamily="18" charset="0"/>
              </a:rPr>
              <a:t>2</a:t>
            </a:r>
            <a:r>
              <a:rPr lang="en-US" sz="1600" smtClean="0">
                <a:latin typeface="Times New Roman" pitchFamily="18" charset="0"/>
              </a:rPr>
              <a:t> </a:t>
            </a:r>
            <a:r>
              <a:rPr lang="tr-TR" sz="1600" smtClean="0">
                <a:latin typeface="Times New Roman" pitchFamily="18" charset="0"/>
              </a:rPr>
              <a:t>   1  </a:t>
            </a:r>
            <a:r>
              <a:rPr lang="en-US" sz="1600" smtClean="0">
                <a:latin typeface="Times New Roman" pitchFamily="18" charset="0"/>
              </a:rPr>
              <a:t> </a:t>
            </a:r>
            <a:r>
              <a:rPr lang="tr-TR" sz="1600" smtClean="0">
                <a:latin typeface="Times New Roman" pitchFamily="18" charset="0"/>
              </a:rPr>
              <a:t> 0</a:t>
            </a:r>
            <a:r>
              <a:rPr lang="tr-TR" sz="2400" baseline="-25000" smtClean="0">
                <a:latin typeface="Times New Roman" pitchFamily="18" charset="0"/>
              </a:rPr>
              <a:t>	</a:t>
            </a:r>
          </a:p>
          <a:p>
            <a:pPr eaLnBrk="1" hangingPunct="1">
              <a:lnSpc>
                <a:spcPct val="120000"/>
              </a:lnSpc>
              <a:buFontTx/>
              <a:buNone/>
            </a:pPr>
            <a:r>
              <a:rPr lang="tr-TR" sz="2400" smtClean="0">
                <a:latin typeface="Times New Roman" pitchFamily="18" charset="0"/>
              </a:rPr>
              <a:t>13 =&lt; 1, 1, 0, 1&gt;</a:t>
            </a:r>
            <a:r>
              <a:rPr lang="tr-TR" sz="2400" baseline="-25000" smtClean="0">
                <a:latin typeface="Times New Roman" pitchFamily="18" charset="0"/>
              </a:rPr>
              <a:t>2</a:t>
            </a:r>
          </a:p>
          <a:p>
            <a:pPr eaLnBrk="1" hangingPunct="1">
              <a:buFontTx/>
              <a:buNone/>
            </a:pPr>
            <a:r>
              <a:rPr lang="tr-TR" sz="2400" smtClean="0">
                <a:latin typeface="Times New Roman" pitchFamily="18" charset="0"/>
              </a:rPr>
              <a:t>Consists of </a:t>
            </a:r>
            <a:r>
              <a:rPr lang="tr-TR" sz="2400" i="1" smtClean="0">
                <a:latin typeface="Times New Roman" pitchFamily="18" charset="0"/>
              </a:rPr>
              <a:t>B</a:t>
            </a:r>
            <a:r>
              <a:rPr lang="tr-TR" sz="2400" baseline="-25000" smtClean="0">
                <a:latin typeface="Times New Roman" pitchFamily="18" charset="0"/>
              </a:rPr>
              <a:t>0</a:t>
            </a:r>
            <a:r>
              <a:rPr lang="tr-TR" sz="2400" i="1" smtClean="0">
                <a:latin typeface="Times New Roman" pitchFamily="18" charset="0"/>
              </a:rPr>
              <a:t>, B</a:t>
            </a:r>
            <a:r>
              <a:rPr lang="tr-TR" sz="2400" baseline="-25000" smtClean="0">
                <a:latin typeface="Times New Roman" pitchFamily="18" charset="0"/>
              </a:rPr>
              <a:t>2</a:t>
            </a:r>
            <a:r>
              <a:rPr lang="tr-TR" sz="2400" i="1" smtClean="0">
                <a:latin typeface="Times New Roman" pitchFamily="18" charset="0"/>
              </a:rPr>
              <a:t>, B</a:t>
            </a:r>
            <a:r>
              <a:rPr lang="tr-TR" sz="2400" baseline="-25000" smtClean="0">
                <a:latin typeface="Times New Roman" pitchFamily="18" charset="0"/>
              </a:rPr>
              <a:t>3</a:t>
            </a:r>
            <a:r>
              <a:rPr lang="tr-TR" sz="2400" smtClean="0">
                <a:latin typeface="Times New Roman" pitchFamily="18" charset="0"/>
              </a:rPr>
              <a:t> </a:t>
            </a:r>
          </a:p>
          <a:p>
            <a:pPr eaLnBrk="1" hangingPunct="1">
              <a:buFontTx/>
              <a:buNone/>
            </a:pPr>
            <a:r>
              <a:rPr lang="tr-TR" sz="2000" smtClean="0">
                <a:latin typeface="Times New Roman" pitchFamily="18" charset="0"/>
              </a:rPr>
              <a:t>head[</a:t>
            </a:r>
            <a:r>
              <a:rPr lang="tr-TR" sz="2000" i="1" smtClean="0">
                <a:latin typeface="Times New Roman" pitchFamily="18" charset="0"/>
              </a:rPr>
              <a:t>H</a:t>
            </a:r>
            <a:r>
              <a:rPr lang="tr-TR" sz="2000" smtClean="0">
                <a:latin typeface="Times New Roman" pitchFamily="18" charset="0"/>
              </a:rPr>
              <a:t>]</a:t>
            </a:r>
            <a:r>
              <a:rPr lang="tr-TR" sz="2800" smtClean="0">
                <a:latin typeface="Times New Roman" pitchFamily="18" charset="0"/>
              </a:rPr>
              <a:t> </a:t>
            </a:r>
            <a:endParaRPr lang="en-US" sz="2800" smtClean="0">
              <a:latin typeface="Times New Roman" pitchFamily="18" charset="0"/>
            </a:endParaRPr>
          </a:p>
        </p:txBody>
      </p:sp>
      <p:grpSp>
        <p:nvGrpSpPr>
          <p:cNvPr id="2" name="Group 5"/>
          <p:cNvGrpSpPr>
            <a:grpSpLocks/>
          </p:cNvGrpSpPr>
          <p:nvPr/>
        </p:nvGrpSpPr>
        <p:grpSpPr bwMode="auto">
          <a:xfrm>
            <a:off x="3071813" y="4500563"/>
            <a:ext cx="333375" cy="1016000"/>
            <a:chOff x="793" y="2116"/>
            <a:chExt cx="136" cy="408"/>
          </a:xfrm>
        </p:grpSpPr>
        <p:sp>
          <p:nvSpPr>
            <p:cNvPr id="18490" name="Oval 6"/>
            <p:cNvSpPr>
              <a:spLocks noChangeArrowheads="1"/>
            </p:cNvSpPr>
            <p:nvPr/>
          </p:nvSpPr>
          <p:spPr bwMode="auto">
            <a:xfrm>
              <a:off x="793" y="2388"/>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8491" name="Oval 7"/>
            <p:cNvSpPr>
              <a:spLocks noChangeArrowheads="1"/>
            </p:cNvSpPr>
            <p:nvPr/>
          </p:nvSpPr>
          <p:spPr bwMode="auto">
            <a:xfrm>
              <a:off x="793" y="2116"/>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8492" name="AutoShape 8"/>
            <p:cNvCxnSpPr>
              <a:cxnSpLocks noChangeShapeType="1"/>
              <a:stCxn id="18491" idx="4"/>
              <a:endCxn id="18490" idx="0"/>
            </p:cNvCxnSpPr>
            <p:nvPr/>
          </p:nvCxnSpPr>
          <p:spPr bwMode="auto">
            <a:xfrm rot="16200000" flipH="1">
              <a:off x="793" y="2320"/>
              <a:ext cx="136" cy="0"/>
            </a:xfrm>
            <a:prstGeom prst="straightConnector1">
              <a:avLst/>
            </a:prstGeom>
            <a:noFill/>
            <a:ln w="9525">
              <a:solidFill>
                <a:schemeClr val="tx1"/>
              </a:solidFill>
              <a:round/>
              <a:headEnd/>
              <a:tailEnd/>
            </a:ln>
          </p:spPr>
        </p:cxnSp>
      </p:grpSp>
      <p:grpSp>
        <p:nvGrpSpPr>
          <p:cNvPr id="3" name="Group 9"/>
          <p:cNvGrpSpPr>
            <a:grpSpLocks/>
          </p:cNvGrpSpPr>
          <p:nvPr/>
        </p:nvGrpSpPr>
        <p:grpSpPr bwMode="auto">
          <a:xfrm>
            <a:off x="3857625" y="3857625"/>
            <a:ext cx="333375" cy="982663"/>
            <a:chOff x="793" y="2115"/>
            <a:chExt cx="136" cy="394"/>
          </a:xfrm>
        </p:grpSpPr>
        <p:sp>
          <p:nvSpPr>
            <p:cNvPr id="18487" name="Oval 10"/>
            <p:cNvSpPr>
              <a:spLocks noChangeArrowheads="1"/>
            </p:cNvSpPr>
            <p:nvPr/>
          </p:nvSpPr>
          <p:spPr bwMode="auto">
            <a:xfrm>
              <a:off x="793" y="2373"/>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8488" name="Oval 11"/>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8489" name="AutoShape 12"/>
            <p:cNvCxnSpPr>
              <a:cxnSpLocks noChangeShapeType="1"/>
              <a:stCxn id="18488" idx="4"/>
              <a:endCxn id="18487" idx="0"/>
            </p:cNvCxnSpPr>
            <p:nvPr/>
          </p:nvCxnSpPr>
          <p:spPr bwMode="auto">
            <a:xfrm rot="5400000">
              <a:off x="800" y="2312"/>
              <a:ext cx="122" cy="1"/>
            </a:xfrm>
            <a:prstGeom prst="straightConnector1">
              <a:avLst/>
            </a:prstGeom>
            <a:noFill/>
            <a:ln w="9525">
              <a:solidFill>
                <a:schemeClr val="tx1"/>
              </a:solidFill>
              <a:round/>
              <a:headEnd/>
              <a:tailEnd/>
            </a:ln>
          </p:spPr>
        </p:cxnSp>
      </p:grpSp>
      <p:cxnSp>
        <p:nvCxnSpPr>
          <p:cNvPr id="18441" name="AutoShape 13"/>
          <p:cNvCxnSpPr>
            <a:cxnSpLocks noChangeShapeType="1"/>
            <a:stCxn id="18491" idx="7"/>
            <a:endCxn id="18488" idx="4"/>
          </p:cNvCxnSpPr>
          <p:nvPr/>
        </p:nvCxnSpPr>
        <p:spPr bwMode="auto">
          <a:xfrm rot="5400000" flipH="1" flipV="1">
            <a:off x="3513931" y="4039394"/>
            <a:ext cx="352425" cy="668338"/>
          </a:xfrm>
          <a:prstGeom prst="straightConnector1">
            <a:avLst/>
          </a:prstGeom>
          <a:noFill/>
          <a:ln w="9525">
            <a:solidFill>
              <a:schemeClr val="tx1"/>
            </a:solidFill>
            <a:round/>
            <a:headEnd/>
            <a:tailEnd/>
          </a:ln>
        </p:spPr>
      </p:cxnSp>
      <p:grpSp>
        <p:nvGrpSpPr>
          <p:cNvPr id="4" name="Group 14"/>
          <p:cNvGrpSpPr>
            <a:grpSpLocks/>
          </p:cNvGrpSpPr>
          <p:nvPr/>
        </p:nvGrpSpPr>
        <p:grpSpPr bwMode="auto">
          <a:xfrm>
            <a:off x="4929188" y="4500563"/>
            <a:ext cx="1198562" cy="1725612"/>
            <a:chOff x="793" y="1933"/>
            <a:chExt cx="454" cy="791"/>
          </a:xfrm>
        </p:grpSpPr>
        <p:grpSp>
          <p:nvGrpSpPr>
            <p:cNvPr id="5" name="Group 15"/>
            <p:cNvGrpSpPr>
              <a:grpSpLocks/>
            </p:cNvGrpSpPr>
            <p:nvPr/>
          </p:nvGrpSpPr>
          <p:grpSpPr bwMode="auto">
            <a:xfrm>
              <a:off x="793" y="2293"/>
              <a:ext cx="136" cy="431"/>
              <a:chOff x="793" y="2293"/>
              <a:chExt cx="136" cy="431"/>
            </a:xfrm>
          </p:grpSpPr>
          <p:sp>
            <p:nvSpPr>
              <p:cNvPr id="18484" name="Oval 16"/>
              <p:cNvSpPr>
                <a:spLocks noChangeArrowheads="1"/>
              </p:cNvSpPr>
              <p:nvPr/>
            </p:nvSpPr>
            <p:spPr bwMode="auto">
              <a:xfrm>
                <a:off x="793" y="2588"/>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8485" name="Oval 17"/>
              <p:cNvSpPr>
                <a:spLocks noChangeArrowheads="1"/>
              </p:cNvSpPr>
              <p:nvPr/>
            </p:nvSpPr>
            <p:spPr bwMode="auto">
              <a:xfrm>
                <a:off x="793" y="2293"/>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8486" name="AutoShape 18"/>
              <p:cNvCxnSpPr>
                <a:cxnSpLocks noChangeShapeType="1"/>
                <a:stCxn id="18485" idx="4"/>
                <a:endCxn id="18484" idx="0"/>
              </p:cNvCxnSpPr>
              <p:nvPr/>
            </p:nvCxnSpPr>
            <p:spPr bwMode="auto">
              <a:xfrm rot="5400000">
                <a:off x="782" y="2509"/>
                <a:ext cx="159" cy="1"/>
              </a:xfrm>
              <a:prstGeom prst="straightConnector1">
                <a:avLst/>
              </a:prstGeom>
              <a:noFill/>
              <a:ln w="9525">
                <a:solidFill>
                  <a:schemeClr val="tx1"/>
                </a:solidFill>
                <a:round/>
                <a:headEnd/>
                <a:tailEnd/>
              </a:ln>
            </p:spPr>
          </p:cxnSp>
        </p:grpSp>
        <p:grpSp>
          <p:nvGrpSpPr>
            <p:cNvPr id="6" name="Group 19"/>
            <p:cNvGrpSpPr>
              <a:grpSpLocks/>
            </p:cNvGrpSpPr>
            <p:nvPr/>
          </p:nvGrpSpPr>
          <p:grpSpPr bwMode="auto">
            <a:xfrm>
              <a:off x="1091" y="1933"/>
              <a:ext cx="156" cy="514"/>
              <a:chOff x="773" y="2115"/>
              <a:chExt cx="156" cy="514"/>
            </a:xfrm>
          </p:grpSpPr>
          <p:sp>
            <p:nvSpPr>
              <p:cNvPr id="18481" name="Oval 20"/>
              <p:cNvSpPr>
                <a:spLocks noChangeArrowheads="1"/>
              </p:cNvSpPr>
              <p:nvPr/>
            </p:nvSpPr>
            <p:spPr bwMode="auto">
              <a:xfrm>
                <a:off x="773" y="2475"/>
                <a:ext cx="136" cy="154"/>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8482" name="Oval 21"/>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8483" name="AutoShape 22"/>
              <p:cNvCxnSpPr>
                <a:cxnSpLocks noChangeShapeType="1"/>
                <a:stCxn id="18482" idx="4"/>
                <a:endCxn id="18459" idx="0"/>
              </p:cNvCxnSpPr>
              <p:nvPr/>
            </p:nvCxnSpPr>
            <p:spPr bwMode="auto">
              <a:xfrm rot="5400000">
                <a:off x="747" y="2362"/>
                <a:ext cx="224" cy="3"/>
              </a:xfrm>
              <a:prstGeom prst="straightConnector1">
                <a:avLst/>
              </a:prstGeom>
              <a:noFill/>
              <a:ln w="9525">
                <a:solidFill>
                  <a:schemeClr val="tx1"/>
                </a:solidFill>
                <a:round/>
                <a:headEnd/>
                <a:tailEnd/>
              </a:ln>
            </p:spPr>
          </p:cxnSp>
        </p:grpSp>
      </p:grpSp>
      <p:grpSp>
        <p:nvGrpSpPr>
          <p:cNvPr id="7" name="Group 24"/>
          <p:cNvGrpSpPr>
            <a:grpSpLocks/>
          </p:cNvGrpSpPr>
          <p:nvPr/>
        </p:nvGrpSpPr>
        <p:grpSpPr bwMode="auto">
          <a:xfrm>
            <a:off x="6429375" y="3856038"/>
            <a:ext cx="1196975" cy="1747837"/>
            <a:chOff x="793" y="1902"/>
            <a:chExt cx="454" cy="748"/>
          </a:xfrm>
        </p:grpSpPr>
        <p:grpSp>
          <p:nvGrpSpPr>
            <p:cNvPr id="8" name="Group 25"/>
            <p:cNvGrpSpPr>
              <a:grpSpLocks/>
            </p:cNvGrpSpPr>
            <p:nvPr/>
          </p:nvGrpSpPr>
          <p:grpSpPr bwMode="auto">
            <a:xfrm>
              <a:off x="793" y="2178"/>
              <a:ext cx="136" cy="472"/>
              <a:chOff x="793" y="2178"/>
              <a:chExt cx="136" cy="472"/>
            </a:xfrm>
          </p:grpSpPr>
          <p:sp>
            <p:nvSpPr>
              <p:cNvPr id="18476" name="Oval 26"/>
              <p:cNvSpPr>
                <a:spLocks noChangeArrowheads="1"/>
              </p:cNvSpPr>
              <p:nvPr/>
            </p:nvSpPr>
            <p:spPr bwMode="auto">
              <a:xfrm>
                <a:off x="793" y="2514"/>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8477" name="Oval 27"/>
              <p:cNvSpPr>
                <a:spLocks noChangeArrowheads="1"/>
              </p:cNvSpPr>
              <p:nvPr/>
            </p:nvSpPr>
            <p:spPr bwMode="auto">
              <a:xfrm>
                <a:off x="793" y="2178"/>
                <a:ext cx="136" cy="136"/>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8478" name="AutoShape 28"/>
              <p:cNvCxnSpPr>
                <a:cxnSpLocks noChangeShapeType="1"/>
                <a:stCxn id="18477" idx="4"/>
                <a:endCxn id="18476" idx="0"/>
              </p:cNvCxnSpPr>
              <p:nvPr/>
            </p:nvCxnSpPr>
            <p:spPr bwMode="auto">
              <a:xfrm rot="5400000">
                <a:off x="761" y="2414"/>
                <a:ext cx="200" cy="1"/>
              </a:xfrm>
              <a:prstGeom prst="straightConnector1">
                <a:avLst/>
              </a:prstGeom>
              <a:noFill/>
              <a:ln w="9525">
                <a:solidFill>
                  <a:schemeClr val="tx1"/>
                </a:solidFill>
                <a:round/>
                <a:headEnd/>
                <a:tailEnd/>
              </a:ln>
            </p:spPr>
          </p:cxnSp>
        </p:grpSp>
        <p:grpSp>
          <p:nvGrpSpPr>
            <p:cNvPr id="9" name="Group 29"/>
            <p:cNvGrpSpPr>
              <a:grpSpLocks/>
            </p:cNvGrpSpPr>
            <p:nvPr/>
          </p:nvGrpSpPr>
          <p:grpSpPr bwMode="auto">
            <a:xfrm>
              <a:off x="1091" y="1902"/>
              <a:ext cx="156" cy="412"/>
              <a:chOff x="773" y="2084"/>
              <a:chExt cx="156" cy="412"/>
            </a:xfrm>
          </p:grpSpPr>
          <p:sp>
            <p:nvSpPr>
              <p:cNvPr id="18473" name="Oval 30"/>
              <p:cNvSpPr>
                <a:spLocks noChangeArrowheads="1"/>
              </p:cNvSpPr>
              <p:nvPr/>
            </p:nvSpPr>
            <p:spPr bwMode="auto">
              <a:xfrm>
                <a:off x="773" y="2360"/>
                <a:ext cx="136" cy="136"/>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8474" name="Oval 31"/>
              <p:cNvSpPr>
                <a:spLocks noChangeArrowheads="1"/>
              </p:cNvSpPr>
              <p:nvPr/>
            </p:nvSpPr>
            <p:spPr bwMode="auto">
              <a:xfrm>
                <a:off x="793" y="2084"/>
                <a:ext cx="136" cy="167"/>
              </a:xfrm>
              <a:prstGeom prst="ellipse">
                <a:avLst/>
              </a:prstGeom>
              <a:solidFill>
                <a:schemeClr val="accent1"/>
              </a:solidFill>
              <a:ln w="9525">
                <a:solidFill>
                  <a:schemeClr val="tx1"/>
                </a:solidFill>
                <a:round/>
                <a:headEnd/>
                <a:tailEnd/>
              </a:ln>
            </p:spPr>
            <p:txBody>
              <a:bodyPr wrap="none" anchor="ctr"/>
              <a:lstStyle/>
              <a:p>
                <a:endParaRPr lang="tr-TR"/>
              </a:p>
            </p:txBody>
          </p:sp>
          <p:cxnSp>
            <p:nvCxnSpPr>
              <p:cNvPr id="18475" name="AutoShape 32"/>
              <p:cNvCxnSpPr>
                <a:cxnSpLocks noChangeShapeType="1"/>
                <a:stCxn id="18474" idx="4"/>
              </p:cNvCxnSpPr>
              <p:nvPr/>
            </p:nvCxnSpPr>
            <p:spPr bwMode="auto">
              <a:xfrm rot="5400000">
                <a:off x="805" y="2299"/>
                <a:ext cx="104" cy="7"/>
              </a:xfrm>
              <a:prstGeom prst="straightConnector1">
                <a:avLst/>
              </a:prstGeom>
              <a:noFill/>
              <a:ln w="9525">
                <a:solidFill>
                  <a:schemeClr val="tx1"/>
                </a:solidFill>
                <a:round/>
                <a:headEnd/>
                <a:tailEnd/>
              </a:ln>
            </p:spPr>
          </p:cxnSp>
        </p:grpSp>
        <p:cxnSp>
          <p:nvCxnSpPr>
            <p:cNvPr id="18472" name="AutoShape 33"/>
            <p:cNvCxnSpPr>
              <a:cxnSpLocks noChangeShapeType="1"/>
              <a:stCxn id="18477" idx="7"/>
            </p:cNvCxnSpPr>
            <p:nvPr/>
          </p:nvCxnSpPr>
          <p:spPr bwMode="auto">
            <a:xfrm rot="5400000" flipH="1" flipV="1">
              <a:off x="956" y="2009"/>
              <a:ext cx="143" cy="236"/>
            </a:xfrm>
            <a:prstGeom prst="straightConnector1">
              <a:avLst/>
            </a:prstGeom>
            <a:noFill/>
            <a:ln w="9525">
              <a:solidFill>
                <a:schemeClr val="tx1"/>
              </a:solidFill>
              <a:round/>
              <a:headEnd/>
              <a:tailEnd/>
            </a:ln>
          </p:spPr>
        </p:cxnSp>
      </p:grpSp>
      <p:sp>
        <p:nvSpPr>
          <p:cNvPr id="18444" name="Line 34"/>
          <p:cNvSpPr>
            <a:spLocks noChangeShapeType="1"/>
          </p:cNvSpPr>
          <p:nvPr/>
        </p:nvSpPr>
        <p:spPr bwMode="auto">
          <a:xfrm>
            <a:off x="762000" y="4019550"/>
            <a:ext cx="1282700" cy="0"/>
          </a:xfrm>
          <a:prstGeom prst="line">
            <a:avLst/>
          </a:prstGeom>
          <a:noFill/>
          <a:ln w="9525">
            <a:solidFill>
              <a:schemeClr val="tx1"/>
            </a:solidFill>
            <a:round/>
            <a:headEnd/>
            <a:tailEnd type="triangle" w="med" len="med"/>
          </a:ln>
        </p:spPr>
        <p:txBody>
          <a:bodyPr/>
          <a:lstStyle/>
          <a:p>
            <a:endParaRPr lang="en-US"/>
          </a:p>
        </p:txBody>
      </p:sp>
      <p:sp>
        <p:nvSpPr>
          <p:cNvPr id="18445" name="Line 36"/>
          <p:cNvSpPr>
            <a:spLocks noChangeShapeType="1"/>
          </p:cNvSpPr>
          <p:nvPr/>
        </p:nvSpPr>
        <p:spPr bwMode="auto">
          <a:xfrm>
            <a:off x="2335213" y="4019550"/>
            <a:ext cx="1508125" cy="0"/>
          </a:xfrm>
          <a:prstGeom prst="line">
            <a:avLst/>
          </a:prstGeom>
          <a:noFill/>
          <a:ln w="9525">
            <a:solidFill>
              <a:schemeClr val="tx1"/>
            </a:solidFill>
            <a:round/>
            <a:headEnd/>
            <a:tailEnd type="triangle" w="med" len="med"/>
          </a:ln>
        </p:spPr>
        <p:txBody>
          <a:bodyPr/>
          <a:lstStyle/>
          <a:p>
            <a:endParaRPr lang="en-US"/>
          </a:p>
        </p:txBody>
      </p:sp>
      <p:sp>
        <p:nvSpPr>
          <p:cNvPr id="18446" name="Oval 35"/>
          <p:cNvSpPr>
            <a:spLocks noChangeArrowheads="1"/>
          </p:cNvSpPr>
          <p:nvPr/>
        </p:nvSpPr>
        <p:spPr bwMode="auto">
          <a:xfrm>
            <a:off x="2044700" y="3836988"/>
            <a:ext cx="344488" cy="368300"/>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8447" name="Line 37"/>
          <p:cNvSpPr>
            <a:spLocks noChangeShapeType="1"/>
          </p:cNvSpPr>
          <p:nvPr/>
        </p:nvSpPr>
        <p:spPr bwMode="auto">
          <a:xfrm>
            <a:off x="4184650" y="4019550"/>
            <a:ext cx="3081338" cy="0"/>
          </a:xfrm>
          <a:prstGeom prst="line">
            <a:avLst/>
          </a:prstGeom>
          <a:noFill/>
          <a:ln w="9525">
            <a:solidFill>
              <a:schemeClr val="tx1"/>
            </a:solidFill>
            <a:round/>
            <a:headEnd/>
            <a:tailEnd type="triangle" w="med" len="med"/>
          </a:ln>
        </p:spPr>
        <p:txBody>
          <a:bodyPr/>
          <a:lstStyle/>
          <a:p>
            <a:endParaRPr lang="en-US"/>
          </a:p>
        </p:txBody>
      </p:sp>
      <p:sp>
        <p:nvSpPr>
          <p:cNvPr id="18448" name="Text Box 43"/>
          <p:cNvSpPr txBox="1">
            <a:spLocks noChangeArrowheads="1"/>
          </p:cNvSpPr>
          <p:nvPr/>
        </p:nvSpPr>
        <p:spPr bwMode="auto">
          <a:xfrm>
            <a:off x="2000250" y="3857625"/>
            <a:ext cx="450850" cy="296863"/>
          </a:xfrm>
          <a:prstGeom prst="rect">
            <a:avLst/>
          </a:prstGeom>
          <a:noFill/>
          <a:ln w="9525">
            <a:noFill/>
            <a:miter lim="800000"/>
            <a:headEnd/>
            <a:tailEnd/>
          </a:ln>
        </p:spPr>
        <p:txBody>
          <a:bodyPr>
            <a:spAutoFit/>
          </a:bodyPr>
          <a:lstStyle/>
          <a:p>
            <a:r>
              <a:rPr lang="tr-TR" sz="1400"/>
              <a:t>10</a:t>
            </a:r>
            <a:endParaRPr lang="en-US" sz="1400"/>
          </a:p>
        </p:txBody>
      </p:sp>
      <p:sp>
        <p:nvSpPr>
          <p:cNvPr id="18449" name="Text Box 47"/>
          <p:cNvSpPr txBox="1">
            <a:spLocks noChangeArrowheads="1"/>
          </p:cNvSpPr>
          <p:nvPr/>
        </p:nvSpPr>
        <p:spPr bwMode="auto">
          <a:xfrm>
            <a:off x="3857625" y="4500563"/>
            <a:ext cx="450850" cy="298450"/>
          </a:xfrm>
          <a:prstGeom prst="rect">
            <a:avLst/>
          </a:prstGeom>
          <a:noFill/>
          <a:ln w="9525">
            <a:noFill/>
            <a:miter lim="800000"/>
            <a:headEnd/>
            <a:tailEnd/>
          </a:ln>
        </p:spPr>
        <p:txBody>
          <a:bodyPr>
            <a:spAutoFit/>
          </a:bodyPr>
          <a:lstStyle/>
          <a:p>
            <a:r>
              <a:rPr lang="tr-TR" sz="1400"/>
              <a:t>25</a:t>
            </a:r>
            <a:endParaRPr lang="en-US" sz="1400"/>
          </a:p>
        </p:txBody>
      </p:sp>
      <p:sp>
        <p:nvSpPr>
          <p:cNvPr id="18450" name="Text Box 48"/>
          <p:cNvSpPr txBox="1">
            <a:spLocks noChangeArrowheads="1"/>
          </p:cNvSpPr>
          <p:nvPr/>
        </p:nvSpPr>
        <p:spPr bwMode="auto">
          <a:xfrm>
            <a:off x="3857625" y="3857625"/>
            <a:ext cx="450850" cy="296863"/>
          </a:xfrm>
          <a:prstGeom prst="rect">
            <a:avLst/>
          </a:prstGeom>
          <a:noFill/>
          <a:ln w="9525">
            <a:noFill/>
            <a:miter lim="800000"/>
            <a:headEnd/>
            <a:tailEnd/>
          </a:ln>
        </p:spPr>
        <p:txBody>
          <a:bodyPr>
            <a:spAutoFit/>
          </a:bodyPr>
          <a:lstStyle/>
          <a:p>
            <a:r>
              <a:rPr lang="tr-TR" sz="1400"/>
              <a:t>1</a:t>
            </a:r>
            <a:endParaRPr lang="en-US" sz="1400"/>
          </a:p>
        </p:txBody>
      </p:sp>
      <p:sp>
        <p:nvSpPr>
          <p:cNvPr id="18451" name="Text Box 49"/>
          <p:cNvSpPr txBox="1">
            <a:spLocks noChangeArrowheads="1"/>
          </p:cNvSpPr>
          <p:nvPr/>
        </p:nvSpPr>
        <p:spPr bwMode="auto">
          <a:xfrm>
            <a:off x="3071813" y="4500563"/>
            <a:ext cx="452437" cy="296862"/>
          </a:xfrm>
          <a:prstGeom prst="rect">
            <a:avLst/>
          </a:prstGeom>
          <a:noFill/>
          <a:ln w="9525">
            <a:noFill/>
            <a:miter lim="800000"/>
            <a:headEnd/>
            <a:tailEnd/>
          </a:ln>
        </p:spPr>
        <p:txBody>
          <a:bodyPr>
            <a:spAutoFit/>
          </a:bodyPr>
          <a:lstStyle/>
          <a:p>
            <a:r>
              <a:rPr lang="tr-TR" sz="1400"/>
              <a:t>12</a:t>
            </a:r>
            <a:endParaRPr lang="en-US" sz="1400"/>
          </a:p>
        </p:txBody>
      </p:sp>
      <p:sp>
        <p:nvSpPr>
          <p:cNvPr id="18452" name="Text Box 50"/>
          <p:cNvSpPr txBox="1">
            <a:spLocks noChangeArrowheads="1"/>
          </p:cNvSpPr>
          <p:nvPr/>
        </p:nvSpPr>
        <p:spPr bwMode="auto">
          <a:xfrm>
            <a:off x="3071813" y="5214938"/>
            <a:ext cx="452437" cy="298450"/>
          </a:xfrm>
          <a:prstGeom prst="rect">
            <a:avLst/>
          </a:prstGeom>
          <a:noFill/>
          <a:ln w="9525">
            <a:noFill/>
            <a:miter lim="800000"/>
            <a:headEnd/>
            <a:tailEnd/>
          </a:ln>
        </p:spPr>
        <p:txBody>
          <a:bodyPr>
            <a:spAutoFit/>
          </a:bodyPr>
          <a:lstStyle/>
          <a:p>
            <a:r>
              <a:rPr lang="tr-TR" sz="1400"/>
              <a:t>18</a:t>
            </a:r>
            <a:endParaRPr lang="en-US" sz="1400"/>
          </a:p>
        </p:txBody>
      </p:sp>
      <p:sp>
        <p:nvSpPr>
          <p:cNvPr id="18453" name="Text Box 51"/>
          <p:cNvSpPr txBox="1">
            <a:spLocks noChangeArrowheads="1"/>
          </p:cNvSpPr>
          <p:nvPr/>
        </p:nvSpPr>
        <p:spPr bwMode="auto">
          <a:xfrm>
            <a:off x="7286625" y="3929063"/>
            <a:ext cx="452438" cy="296862"/>
          </a:xfrm>
          <a:prstGeom prst="rect">
            <a:avLst/>
          </a:prstGeom>
          <a:noFill/>
          <a:ln w="9525">
            <a:noFill/>
            <a:miter lim="800000"/>
            <a:headEnd/>
            <a:tailEnd/>
          </a:ln>
        </p:spPr>
        <p:txBody>
          <a:bodyPr>
            <a:spAutoFit/>
          </a:bodyPr>
          <a:lstStyle/>
          <a:p>
            <a:r>
              <a:rPr lang="tr-TR" sz="1400"/>
              <a:t>6</a:t>
            </a:r>
            <a:endParaRPr lang="en-US" sz="1400"/>
          </a:p>
        </p:txBody>
      </p:sp>
      <p:sp>
        <p:nvSpPr>
          <p:cNvPr id="18454" name="Text Box 52"/>
          <p:cNvSpPr txBox="1">
            <a:spLocks noChangeArrowheads="1"/>
          </p:cNvSpPr>
          <p:nvPr/>
        </p:nvSpPr>
        <p:spPr bwMode="auto">
          <a:xfrm>
            <a:off x="7286625" y="4500563"/>
            <a:ext cx="452438" cy="298450"/>
          </a:xfrm>
          <a:prstGeom prst="rect">
            <a:avLst/>
          </a:prstGeom>
          <a:noFill/>
          <a:ln w="9525">
            <a:noFill/>
            <a:miter lim="800000"/>
            <a:headEnd/>
            <a:tailEnd/>
          </a:ln>
        </p:spPr>
        <p:txBody>
          <a:bodyPr>
            <a:spAutoFit/>
          </a:bodyPr>
          <a:lstStyle/>
          <a:p>
            <a:r>
              <a:rPr lang="tr-TR" sz="1400"/>
              <a:t>29</a:t>
            </a:r>
            <a:endParaRPr lang="en-US" sz="1400"/>
          </a:p>
        </p:txBody>
      </p:sp>
      <p:sp>
        <p:nvSpPr>
          <p:cNvPr id="18455" name="Text Box 53"/>
          <p:cNvSpPr txBox="1">
            <a:spLocks noChangeArrowheads="1"/>
          </p:cNvSpPr>
          <p:nvPr/>
        </p:nvSpPr>
        <p:spPr bwMode="auto">
          <a:xfrm>
            <a:off x="5786438" y="4500563"/>
            <a:ext cx="450850" cy="298450"/>
          </a:xfrm>
          <a:prstGeom prst="rect">
            <a:avLst/>
          </a:prstGeom>
          <a:noFill/>
          <a:ln w="9525">
            <a:noFill/>
            <a:miter lim="800000"/>
            <a:headEnd/>
            <a:tailEnd/>
          </a:ln>
        </p:spPr>
        <p:txBody>
          <a:bodyPr>
            <a:spAutoFit/>
          </a:bodyPr>
          <a:lstStyle/>
          <a:p>
            <a:r>
              <a:rPr lang="tr-TR" sz="1400"/>
              <a:t>8</a:t>
            </a:r>
            <a:endParaRPr lang="en-US" sz="1400"/>
          </a:p>
        </p:txBody>
      </p:sp>
      <p:sp>
        <p:nvSpPr>
          <p:cNvPr id="18456" name="Text Box 54"/>
          <p:cNvSpPr txBox="1">
            <a:spLocks noChangeArrowheads="1"/>
          </p:cNvSpPr>
          <p:nvPr/>
        </p:nvSpPr>
        <p:spPr bwMode="auto">
          <a:xfrm>
            <a:off x="6429375" y="5286375"/>
            <a:ext cx="452438" cy="298450"/>
          </a:xfrm>
          <a:prstGeom prst="rect">
            <a:avLst/>
          </a:prstGeom>
          <a:noFill/>
          <a:ln w="9525">
            <a:noFill/>
            <a:miter lim="800000"/>
            <a:headEnd/>
            <a:tailEnd/>
          </a:ln>
        </p:spPr>
        <p:txBody>
          <a:bodyPr>
            <a:spAutoFit/>
          </a:bodyPr>
          <a:lstStyle/>
          <a:p>
            <a:r>
              <a:rPr lang="tr-TR" sz="1400"/>
              <a:t>38</a:t>
            </a:r>
            <a:endParaRPr lang="en-US" sz="1400"/>
          </a:p>
        </p:txBody>
      </p:sp>
      <p:sp>
        <p:nvSpPr>
          <p:cNvPr id="18457" name="Text Box 55"/>
          <p:cNvSpPr txBox="1">
            <a:spLocks noChangeArrowheads="1"/>
          </p:cNvSpPr>
          <p:nvPr/>
        </p:nvSpPr>
        <p:spPr bwMode="auto">
          <a:xfrm>
            <a:off x="6429375" y="4500563"/>
            <a:ext cx="452438" cy="296862"/>
          </a:xfrm>
          <a:prstGeom prst="rect">
            <a:avLst/>
          </a:prstGeom>
          <a:noFill/>
          <a:ln w="9525">
            <a:noFill/>
            <a:miter lim="800000"/>
            <a:headEnd/>
            <a:tailEnd/>
          </a:ln>
        </p:spPr>
        <p:txBody>
          <a:bodyPr>
            <a:spAutoFit/>
          </a:bodyPr>
          <a:lstStyle/>
          <a:p>
            <a:r>
              <a:rPr lang="tr-TR" sz="1400"/>
              <a:t>14</a:t>
            </a:r>
            <a:endParaRPr lang="en-US" sz="1400"/>
          </a:p>
        </p:txBody>
      </p:sp>
      <p:sp>
        <p:nvSpPr>
          <p:cNvPr id="18458" name="Text Box 56"/>
          <p:cNvSpPr txBox="1">
            <a:spLocks noChangeArrowheads="1"/>
          </p:cNvSpPr>
          <p:nvPr/>
        </p:nvSpPr>
        <p:spPr bwMode="auto">
          <a:xfrm>
            <a:off x="4929188" y="5929313"/>
            <a:ext cx="452437" cy="296862"/>
          </a:xfrm>
          <a:prstGeom prst="rect">
            <a:avLst/>
          </a:prstGeom>
          <a:noFill/>
          <a:ln w="9525">
            <a:noFill/>
            <a:miter lim="800000"/>
            <a:headEnd/>
            <a:tailEnd/>
          </a:ln>
        </p:spPr>
        <p:txBody>
          <a:bodyPr>
            <a:spAutoFit/>
          </a:bodyPr>
          <a:lstStyle/>
          <a:p>
            <a:r>
              <a:rPr lang="tr-TR" sz="1400"/>
              <a:t>27</a:t>
            </a:r>
            <a:endParaRPr lang="en-US" sz="1400"/>
          </a:p>
        </p:txBody>
      </p:sp>
      <p:sp>
        <p:nvSpPr>
          <p:cNvPr id="18459" name="Text Box 57"/>
          <p:cNvSpPr txBox="1">
            <a:spLocks noChangeArrowheads="1"/>
          </p:cNvSpPr>
          <p:nvPr/>
        </p:nvSpPr>
        <p:spPr bwMode="auto">
          <a:xfrm>
            <a:off x="5715000" y="5286375"/>
            <a:ext cx="450850" cy="296863"/>
          </a:xfrm>
          <a:prstGeom prst="rect">
            <a:avLst/>
          </a:prstGeom>
          <a:noFill/>
          <a:ln w="9525">
            <a:noFill/>
            <a:miter lim="800000"/>
            <a:headEnd/>
            <a:tailEnd/>
          </a:ln>
        </p:spPr>
        <p:txBody>
          <a:bodyPr>
            <a:spAutoFit/>
          </a:bodyPr>
          <a:lstStyle/>
          <a:p>
            <a:r>
              <a:rPr lang="tr-TR" sz="1400"/>
              <a:t>17</a:t>
            </a:r>
            <a:endParaRPr lang="en-US" sz="1400"/>
          </a:p>
        </p:txBody>
      </p:sp>
      <p:sp>
        <p:nvSpPr>
          <p:cNvPr id="18460" name="Text Box 58"/>
          <p:cNvSpPr txBox="1">
            <a:spLocks noChangeArrowheads="1"/>
          </p:cNvSpPr>
          <p:nvPr/>
        </p:nvSpPr>
        <p:spPr bwMode="auto">
          <a:xfrm>
            <a:off x="4929188" y="5286375"/>
            <a:ext cx="452437" cy="298450"/>
          </a:xfrm>
          <a:prstGeom prst="rect">
            <a:avLst/>
          </a:prstGeom>
          <a:noFill/>
          <a:ln w="9525">
            <a:noFill/>
            <a:miter lim="800000"/>
            <a:headEnd/>
            <a:tailEnd/>
          </a:ln>
        </p:spPr>
        <p:txBody>
          <a:bodyPr>
            <a:spAutoFit/>
          </a:bodyPr>
          <a:lstStyle/>
          <a:p>
            <a:r>
              <a:rPr lang="tr-TR" sz="1400"/>
              <a:t>11</a:t>
            </a:r>
            <a:endParaRPr lang="en-US" sz="1400"/>
          </a:p>
        </p:txBody>
      </p:sp>
      <p:sp>
        <p:nvSpPr>
          <p:cNvPr id="18461" name="Text Box 59"/>
          <p:cNvSpPr txBox="1">
            <a:spLocks noChangeArrowheads="1"/>
          </p:cNvSpPr>
          <p:nvPr/>
        </p:nvSpPr>
        <p:spPr bwMode="auto">
          <a:xfrm>
            <a:off x="1357313" y="4429125"/>
            <a:ext cx="479425" cy="461963"/>
          </a:xfrm>
          <a:prstGeom prst="rect">
            <a:avLst/>
          </a:prstGeom>
          <a:noFill/>
          <a:ln w="9525">
            <a:noFill/>
            <a:miter lim="800000"/>
            <a:headEnd/>
            <a:tailEnd/>
          </a:ln>
        </p:spPr>
        <p:txBody>
          <a:bodyPr>
            <a:spAutoFit/>
          </a:bodyPr>
          <a:lstStyle/>
          <a:p>
            <a:pPr>
              <a:spcBef>
                <a:spcPct val="50000"/>
              </a:spcBef>
            </a:pPr>
            <a:r>
              <a:rPr lang="tr-TR" sz="2400" i="1"/>
              <a:t>B</a:t>
            </a:r>
            <a:r>
              <a:rPr lang="tr-TR" sz="2400" baseline="-25000"/>
              <a:t>0</a:t>
            </a:r>
            <a:endParaRPr lang="en-US" sz="2400" baseline="-25000"/>
          </a:p>
        </p:txBody>
      </p:sp>
      <p:sp>
        <p:nvSpPr>
          <p:cNvPr id="18462" name="Text Box 60"/>
          <p:cNvSpPr txBox="1">
            <a:spLocks noChangeArrowheads="1"/>
          </p:cNvSpPr>
          <p:nvPr/>
        </p:nvSpPr>
        <p:spPr bwMode="auto">
          <a:xfrm>
            <a:off x="2543175" y="5248275"/>
            <a:ext cx="477838" cy="461963"/>
          </a:xfrm>
          <a:prstGeom prst="rect">
            <a:avLst/>
          </a:prstGeom>
          <a:noFill/>
          <a:ln w="9525">
            <a:noFill/>
            <a:miter lim="800000"/>
            <a:headEnd/>
            <a:tailEnd/>
          </a:ln>
        </p:spPr>
        <p:txBody>
          <a:bodyPr>
            <a:spAutoFit/>
          </a:bodyPr>
          <a:lstStyle/>
          <a:p>
            <a:pPr>
              <a:spcBef>
                <a:spcPct val="50000"/>
              </a:spcBef>
            </a:pPr>
            <a:r>
              <a:rPr lang="tr-TR" sz="2400" i="1"/>
              <a:t>B</a:t>
            </a:r>
            <a:r>
              <a:rPr lang="tr-TR" sz="2400" baseline="-25000"/>
              <a:t>2</a:t>
            </a:r>
            <a:endParaRPr lang="en-US" sz="2400" baseline="-25000"/>
          </a:p>
        </p:txBody>
      </p:sp>
      <p:sp>
        <p:nvSpPr>
          <p:cNvPr id="18463" name="Text Box 61"/>
          <p:cNvSpPr txBox="1">
            <a:spLocks noChangeArrowheads="1"/>
          </p:cNvSpPr>
          <p:nvPr/>
        </p:nvSpPr>
        <p:spPr bwMode="auto">
          <a:xfrm>
            <a:off x="7286625" y="5643563"/>
            <a:ext cx="477838" cy="461962"/>
          </a:xfrm>
          <a:prstGeom prst="rect">
            <a:avLst/>
          </a:prstGeom>
          <a:noFill/>
          <a:ln w="9525">
            <a:noFill/>
            <a:miter lim="800000"/>
            <a:headEnd/>
            <a:tailEnd/>
          </a:ln>
        </p:spPr>
        <p:txBody>
          <a:bodyPr>
            <a:spAutoFit/>
          </a:bodyPr>
          <a:lstStyle/>
          <a:p>
            <a:pPr>
              <a:spcBef>
                <a:spcPct val="50000"/>
              </a:spcBef>
            </a:pPr>
            <a:r>
              <a:rPr lang="tr-TR" sz="2400" i="1"/>
              <a:t>B</a:t>
            </a:r>
            <a:r>
              <a:rPr lang="tr-TR" sz="2400" baseline="-25000"/>
              <a:t>3</a:t>
            </a:r>
            <a:endParaRPr lang="en-US" sz="2400" baseline="-25000"/>
          </a:p>
        </p:txBody>
      </p:sp>
      <p:sp>
        <p:nvSpPr>
          <p:cNvPr id="18464" name="Line 62"/>
          <p:cNvSpPr>
            <a:spLocks noChangeShapeType="1"/>
          </p:cNvSpPr>
          <p:nvPr/>
        </p:nvSpPr>
        <p:spPr bwMode="auto">
          <a:xfrm>
            <a:off x="768350" y="3714750"/>
            <a:ext cx="0" cy="304800"/>
          </a:xfrm>
          <a:prstGeom prst="line">
            <a:avLst/>
          </a:prstGeom>
          <a:noFill/>
          <a:ln w="9525">
            <a:solidFill>
              <a:schemeClr val="tx1"/>
            </a:solidFill>
            <a:round/>
            <a:headEnd/>
            <a:tailEnd/>
          </a:ln>
        </p:spPr>
        <p:txBody>
          <a:bodyPr/>
          <a:lstStyle/>
          <a:p>
            <a:endParaRPr lang="en-US"/>
          </a:p>
        </p:txBody>
      </p:sp>
      <p:cxnSp>
        <p:nvCxnSpPr>
          <p:cNvPr id="18465" name="AutoShape 33"/>
          <p:cNvCxnSpPr>
            <a:cxnSpLocks noChangeShapeType="1"/>
            <a:stCxn id="18485" idx="7"/>
            <a:endCxn id="18482" idx="4"/>
          </p:cNvCxnSpPr>
          <p:nvPr/>
        </p:nvCxnSpPr>
        <p:spPr bwMode="auto">
          <a:xfrm rot="5400000" flipH="1" flipV="1">
            <a:off x="5326062" y="4706938"/>
            <a:ext cx="531813" cy="712788"/>
          </a:xfrm>
          <a:prstGeom prst="straightConnector1">
            <a:avLst/>
          </a:prstGeom>
          <a:noFill/>
          <a:ln w="9525">
            <a:solidFill>
              <a:schemeClr val="tx1"/>
            </a:solidFill>
            <a:round/>
            <a:headEnd/>
            <a:tailEnd/>
          </a:ln>
        </p:spPr>
      </p:cxnSp>
      <p:cxnSp>
        <p:nvCxnSpPr>
          <p:cNvPr id="18466" name="AutoShape 33"/>
          <p:cNvCxnSpPr>
            <a:cxnSpLocks noChangeShapeType="1"/>
            <a:stCxn id="18482" idx="7"/>
          </p:cNvCxnSpPr>
          <p:nvPr/>
        </p:nvCxnSpPr>
        <p:spPr bwMode="auto">
          <a:xfrm rot="5400000" flipH="1" flipV="1">
            <a:off x="6552407" y="3737769"/>
            <a:ext cx="328612" cy="1282700"/>
          </a:xfrm>
          <a:prstGeom prst="straightConnector1">
            <a:avLst/>
          </a:prstGeom>
          <a:noFill/>
          <a:ln w="9525">
            <a:solidFill>
              <a:schemeClr val="tx1"/>
            </a:solidFill>
            <a:round/>
            <a:headEnd/>
            <a:tailEnd/>
          </a:ln>
        </p:spPr>
      </p:cxnSp>
      <p:sp>
        <p:nvSpPr>
          <p:cNvPr id="18467" name="Oval 61"/>
          <p:cNvSpPr>
            <a:spLocks noChangeArrowheads="1"/>
          </p:cNvSpPr>
          <p:nvPr/>
        </p:nvSpPr>
        <p:spPr bwMode="auto">
          <a:xfrm>
            <a:off x="4286250" y="3500438"/>
            <a:ext cx="3929063" cy="3000375"/>
          </a:xfrm>
          <a:prstGeom prst="ellipse">
            <a:avLst/>
          </a:prstGeom>
          <a:noFill/>
          <a:ln w="19050">
            <a:solidFill>
              <a:schemeClr val="tx1"/>
            </a:solidFill>
            <a:prstDash val="dash"/>
            <a:round/>
            <a:headEnd/>
            <a:tailEnd/>
          </a:ln>
        </p:spPr>
        <p:txBody>
          <a:bodyPr wrap="none" anchor="ctr"/>
          <a:lstStyle/>
          <a:p>
            <a:endParaRPr lang="tr-TR"/>
          </a:p>
        </p:txBody>
      </p:sp>
      <p:sp>
        <p:nvSpPr>
          <p:cNvPr id="18468" name="Oval 61"/>
          <p:cNvSpPr>
            <a:spLocks noChangeArrowheads="1"/>
          </p:cNvSpPr>
          <p:nvPr/>
        </p:nvSpPr>
        <p:spPr bwMode="auto">
          <a:xfrm>
            <a:off x="2857500" y="3429000"/>
            <a:ext cx="1428750" cy="2571750"/>
          </a:xfrm>
          <a:prstGeom prst="ellipse">
            <a:avLst/>
          </a:prstGeom>
          <a:noFill/>
          <a:ln w="19050">
            <a:solidFill>
              <a:schemeClr val="tx1"/>
            </a:solidFill>
            <a:prstDash val="dash"/>
            <a:round/>
            <a:headEnd/>
            <a:tailEnd/>
          </a:ln>
        </p:spPr>
        <p:txBody>
          <a:bodyPr wrap="none" anchor="ctr"/>
          <a:lstStyle/>
          <a:p>
            <a:endParaRPr lang="tr-TR"/>
          </a:p>
        </p:txBody>
      </p:sp>
      <p:sp>
        <p:nvSpPr>
          <p:cNvPr id="18469" name="Oval 61"/>
          <p:cNvSpPr>
            <a:spLocks noChangeArrowheads="1"/>
          </p:cNvSpPr>
          <p:nvPr/>
        </p:nvSpPr>
        <p:spPr bwMode="auto">
          <a:xfrm>
            <a:off x="1714500" y="3571875"/>
            <a:ext cx="1000125" cy="1000125"/>
          </a:xfrm>
          <a:prstGeom prst="ellipse">
            <a:avLst/>
          </a:prstGeom>
          <a:noFill/>
          <a:ln w="19050">
            <a:solidFill>
              <a:schemeClr val="tx1"/>
            </a:solidFill>
            <a:prstDash val="dash"/>
            <a:round/>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228600" y="274638"/>
            <a:ext cx="8915400" cy="1143000"/>
          </a:xfrm>
        </p:spPr>
        <p:txBody>
          <a:bodyPr/>
          <a:lstStyle/>
          <a:p>
            <a:pPr eaLnBrk="1" hangingPunct="1"/>
            <a:r>
              <a:rPr lang="tr-TR" sz="4000" smtClean="0">
                <a:solidFill>
                  <a:srgbClr val="0000FF"/>
                </a:solidFill>
                <a:latin typeface="Times New Roman" pitchFamily="18" charset="0"/>
              </a:rPr>
              <a:t>Representation of Binomial Heaps</a:t>
            </a:r>
            <a:endParaRPr lang="en-US" sz="4000" smtClean="0">
              <a:solidFill>
                <a:srgbClr val="0000FF"/>
              </a:solidFill>
              <a:latin typeface="Times New Roman" pitchFamily="18" charset="0"/>
            </a:endParaRPr>
          </a:p>
        </p:txBody>
      </p:sp>
      <p:sp>
        <p:nvSpPr>
          <p:cNvPr id="19462" name="Rectangle 3"/>
          <p:cNvSpPr>
            <a:spLocks noGrp="1" noChangeArrowheads="1"/>
          </p:cNvSpPr>
          <p:nvPr>
            <p:ph type="body" idx="1"/>
          </p:nvPr>
        </p:nvSpPr>
        <p:spPr/>
        <p:txBody>
          <a:bodyPr/>
          <a:lstStyle/>
          <a:p>
            <a:pPr eaLnBrk="1" hangingPunct="1"/>
            <a:r>
              <a:rPr lang="tr-TR" sz="2800" smtClean="0">
                <a:latin typeface="Times New Roman" pitchFamily="18" charset="0"/>
              </a:rPr>
              <a:t>Each binomial tree within a binomial heap is stored in the left-child, right-sibling representation</a:t>
            </a:r>
          </a:p>
          <a:p>
            <a:pPr eaLnBrk="1" hangingPunct="1"/>
            <a:r>
              <a:rPr lang="tr-TR" sz="2800" smtClean="0">
                <a:latin typeface="Times New Roman" pitchFamily="18" charset="0"/>
              </a:rPr>
              <a:t>Each node </a:t>
            </a:r>
            <a:r>
              <a:rPr lang="tr-TR" sz="2800" i="1" smtClean="0">
                <a:latin typeface="Times New Roman" pitchFamily="18" charset="0"/>
              </a:rPr>
              <a:t>X</a:t>
            </a:r>
            <a:r>
              <a:rPr lang="tr-TR" sz="2800" smtClean="0">
                <a:latin typeface="Times New Roman" pitchFamily="18" charset="0"/>
              </a:rPr>
              <a:t> contains POINTERS</a:t>
            </a:r>
          </a:p>
          <a:p>
            <a:pPr lvl="1" eaLnBrk="1" hangingPunct="1"/>
            <a:r>
              <a:rPr lang="tr-TR" i="1" smtClean="0">
                <a:solidFill>
                  <a:srgbClr val="FF3300"/>
                </a:solidFill>
                <a:latin typeface="Times New Roman" pitchFamily="18" charset="0"/>
              </a:rPr>
              <a:t>p</a:t>
            </a:r>
            <a:r>
              <a:rPr lang="tr-TR" smtClean="0">
                <a:solidFill>
                  <a:srgbClr val="FF3300"/>
                </a:solidFill>
                <a:latin typeface="Times New Roman" pitchFamily="18" charset="0"/>
              </a:rPr>
              <a:t>[</a:t>
            </a:r>
            <a:r>
              <a:rPr lang="tr-TR" i="1" smtClean="0">
                <a:solidFill>
                  <a:srgbClr val="FF3300"/>
                </a:solidFill>
                <a:latin typeface="Times New Roman" pitchFamily="18" charset="0"/>
              </a:rPr>
              <a:t>x</a:t>
            </a:r>
            <a:r>
              <a:rPr lang="tr-TR" smtClean="0">
                <a:solidFill>
                  <a:srgbClr val="FF3300"/>
                </a:solidFill>
                <a:latin typeface="Times New Roman" pitchFamily="18" charset="0"/>
              </a:rPr>
              <a:t>] to its parent</a:t>
            </a:r>
          </a:p>
          <a:p>
            <a:pPr lvl="1" eaLnBrk="1" hangingPunct="1"/>
            <a:r>
              <a:rPr lang="tr-TR" smtClean="0">
                <a:solidFill>
                  <a:srgbClr val="FF3300"/>
                </a:solidFill>
                <a:latin typeface="Times New Roman" pitchFamily="18" charset="0"/>
              </a:rPr>
              <a:t>child[</a:t>
            </a:r>
            <a:r>
              <a:rPr lang="tr-TR" i="1" smtClean="0">
                <a:solidFill>
                  <a:srgbClr val="FF3300"/>
                </a:solidFill>
                <a:latin typeface="Times New Roman" pitchFamily="18" charset="0"/>
              </a:rPr>
              <a:t>x</a:t>
            </a:r>
            <a:r>
              <a:rPr lang="tr-TR" smtClean="0">
                <a:solidFill>
                  <a:srgbClr val="FF3300"/>
                </a:solidFill>
                <a:latin typeface="Times New Roman" pitchFamily="18" charset="0"/>
              </a:rPr>
              <a:t>] to its leftmost child</a:t>
            </a:r>
          </a:p>
          <a:p>
            <a:pPr lvl="1" eaLnBrk="1" hangingPunct="1"/>
            <a:r>
              <a:rPr lang="tr-TR" smtClean="0">
                <a:solidFill>
                  <a:srgbClr val="FF3300"/>
                </a:solidFill>
                <a:latin typeface="Times New Roman" pitchFamily="18" charset="0"/>
              </a:rPr>
              <a:t>sibling[</a:t>
            </a:r>
            <a:r>
              <a:rPr lang="tr-TR" i="1" smtClean="0">
                <a:solidFill>
                  <a:srgbClr val="FF3300"/>
                </a:solidFill>
                <a:latin typeface="Times New Roman" pitchFamily="18" charset="0"/>
              </a:rPr>
              <a:t>x</a:t>
            </a:r>
            <a:r>
              <a:rPr lang="tr-TR" smtClean="0">
                <a:solidFill>
                  <a:srgbClr val="FF3300"/>
                </a:solidFill>
                <a:latin typeface="Times New Roman" pitchFamily="18" charset="0"/>
              </a:rPr>
              <a:t>] to its immediately right sibling</a:t>
            </a:r>
          </a:p>
          <a:p>
            <a:pPr eaLnBrk="1" hangingPunct="1"/>
            <a:r>
              <a:rPr lang="tr-TR" sz="2800" smtClean="0">
                <a:latin typeface="Times New Roman" pitchFamily="18" charset="0"/>
              </a:rPr>
              <a:t>Each node </a:t>
            </a:r>
            <a:r>
              <a:rPr lang="tr-TR" sz="2800" i="1" smtClean="0">
                <a:latin typeface="Times New Roman" pitchFamily="18" charset="0"/>
              </a:rPr>
              <a:t>X</a:t>
            </a:r>
            <a:r>
              <a:rPr lang="tr-TR" sz="2800" smtClean="0">
                <a:latin typeface="Times New Roman" pitchFamily="18" charset="0"/>
              </a:rPr>
              <a:t> also contains the field degree[</a:t>
            </a:r>
            <a:r>
              <a:rPr lang="tr-TR" sz="2800" i="1" smtClean="0">
                <a:latin typeface="Times New Roman" pitchFamily="18" charset="0"/>
              </a:rPr>
              <a:t>x</a:t>
            </a:r>
            <a:r>
              <a:rPr lang="tr-TR" sz="2800" smtClean="0">
                <a:latin typeface="Times New Roman" pitchFamily="18" charset="0"/>
              </a:rPr>
              <a:t>] which denotes the number of children of </a:t>
            </a:r>
            <a:r>
              <a:rPr lang="tr-TR" sz="2800" i="1" smtClean="0">
                <a:latin typeface="Times New Roman" pitchFamily="18" charset="0"/>
              </a:rPr>
              <a:t>X</a:t>
            </a:r>
            <a:r>
              <a:rPr lang="tr-TR" sz="2800" smtClean="0">
                <a:latin typeface="Times New Roman" pitchFamily="18" charset="0"/>
              </a:rPr>
              <a:t>.</a:t>
            </a:r>
          </a:p>
          <a:p>
            <a:pPr lvl="1" eaLnBrk="1" hangingPunct="1"/>
            <a:endParaRPr lang="en-US" sz="2400"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539430"/>
          </a:xfrm>
          <a:prstGeom prst="rect">
            <a:avLst/>
          </a:prstGeom>
        </p:spPr>
        <p:txBody>
          <a:bodyPr wrap="square">
            <a:spAutoFit/>
          </a:bodyPr>
          <a:lstStyle/>
          <a:p>
            <a:r>
              <a:rPr lang="en-US" sz="3200" b="1" dirty="0" smtClean="0">
                <a:latin typeface="Times New Roman" pitchFamily="18" charset="0"/>
                <a:cs typeface="Times New Roman" pitchFamily="18" charset="0"/>
              </a:rPr>
              <a:t>Links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typical method of implementing the links between nodes is to have pointers to a parent, sibling and child.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tree does not have a direct link to all it’s immediate children, instead it goes to its first child and then iterates through each sibling.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Here is an illustration of the regular pointer structure for a binomial tree.</a:t>
            </a:r>
            <a:endParaRPr lang="en-US" sz="2400"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srcRect/>
          <a:stretch>
            <a:fillRect/>
          </a:stretch>
        </p:blipFill>
        <p:spPr bwMode="auto">
          <a:xfrm>
            <a:off x="2819400" y="3552825"/>
            <a:ext cx="4267200" cy="3305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683</Words>
  <Application>Microsoft Office PowerPoint</Application>
  <PresentationFormat>On-screen Show (4:3)</PresentationFormat>
  <Paragraphs>188</Paragraphs>
  <Slides>29</Slides>
  <Notes>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Binomial Trees</vt:lpstr>
      <vt:lpstr>Binomial Trees</vt:lpstr>
      <vt:lpstr>Binomial Trees</vt:lpstr>
      <vt:lpstr>Properties of Binomial Trees (Cont.)</vt:lpstr>
      <vt:lpstr>Binomial Heaps</vt:lpstr>
      <vt:lpstr>Binomial Heaps</vt:lpstr>
      <vt:lpstr>Representation of Binomial Heaps</vt:lpstr>
      <vt:lpstr>Slide 9</vt:lpstr>
      <vt:lpstr>Representation of Binomial Heaps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sherry.garg</cp:lastModifiedBy>
  <cp:revision>24</cp:revision>
  <dcterms:created xsi:type="dcterms:W3CDTF">2006-08-16T00:00:00Z</dcterms:created>
  <dcterms:modified xsi:type="dcterms:W3CDTF">2017-02-01T05:25:22Z</dcterms:modified>
</cp:coreProperties>
</file>