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Default Extension="doc" ContentType="application/msword"/>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77" r:id="rId3"/>
    <p:sldId id="257" r:id="rId4"/>
    <p:sldId id="258" r:id="rId5"/>
    <p:sldId id="278" r:id="rId6"/>
    <p:sldId id="259" r:id="rId7"/>
    <p:sldId id="260" r:id="rId8"/>
    <p:sldId id="261" r:id="rId9"/>
    <p:sldId id="279" r:id="rId10"/>
    <p:sldId id="262" r:id="rId11"/>
    <p:sldId id="280" r:id="rId12"/>
    <p:sldId id="281" r:id="rId13"/>
    <p:sldId id="282" r:id="rId14"/>
    <p:sldId id="283" r:id="rId15"/>
    <p:sldId id="284" r:id="rId16"/>
    <p:sldId id="285" r:id="rId17"/>
    <p:sldId id="291" r:id="rId18"/>
    <p:sldId id="286" r:id="rId19"/>
    <p:sldId id="292" r:id="rId20"/>
    <p:sldId id="293" r:id="rId21"/>
    <p:sldId id="287" r:id="rId22"/>
    <p:sldId id="294" r:id="rId23"/>
    <p:sldId id="288" r:id="rId24"/>
    <p:sldId id="295" r:id="rId25"/>
    <p:sldId id="296" r:id="rId26"/>
    <p:sldId id="297" r:id="rId27"/>
    <p:sldId id="298" r:id="rId28"/>
    <p:sldId id="299" r:id="rId29"/>
    <p:sldId id="300" r:id="rId30"/>
    <p:sldId id="301" r:id="rId31"/>
    <p:sldId id="263" r:id="rId32"/>
    <p:sldId id="264" r:id="rId33"/>
    <p:sldId id="265" r:id="rId34"/>
    <p:sldId id="266"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0" d="100"/>
          <a:sy n="60" d="100"/>
        </p:scale>
        <p:origin x="-1428" y="-1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4948E8-2D0D-45CC-9400-F07C4CC59638}" type="datetimeFigureOut">
              <a:rPr lang="en-US" smtClean="0"/>
              <a:pPr/>
              <a:t>3/19/2017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B98011-F578-4DC7-A463-8EDC0387FC1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190C28-7F15-41CC-8438-8D6F47464325}" type="slidenum">
              <a:rPr lang="zh-TW" altLang="en-US"/>
              <a:pPr/>
              <a:t>1</a:t>
            </a:fld>
            <a:endParaRPr lang="zh-TW" alt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17465BDB-054A-4848-B9D7-8A7243F68161}" type="slidenum">
              <a:rPr lang="ko-KR" altLang="en-US"/>
              <a:pPr/>
              <a:t>20</a:t>
            </a:fld>
            <a:endParaRPr lang="en-US" altLang="ko-K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spcBef>
                <a:spcPct val="0"/>
              </a:spcBef>
            </a:pPr>
            <a:endParaRPr lang="ko-KR" altLang="en-US" sz="2400" smtClean="0">
              <a:ea typeface="굴림" pitchFamily="50" charset="-127"/>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B309D2-9F0D-4DB3-8E54-B4800B9778FF}" type="slidenum">
              <a:rPr lang="zh-TW" altLang="en-US"/>
              <a:pPr/>
              <a:t>31</a:t>
            </a:fld>
            <a:endParaRPr lang="zh-TW" alt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5E772B-2A7A-4E6B-BE48-C20F82F2FBE2}" type="slidenum">
              <a:rPr lang="zh-TW" altLang="en-US"/>
              <a:pPr/>
              <a:t>32</a:t>
            </a:fld>
            <a:endParaRPr lang="zh-TW" altLang="en-US"/>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A1EE52-0FEA-4F03-BD4C-993E13479204}" type="slidenum">
              <a:rPr lang="zh-TW" altLang="en-US"/>
              <a:pPr/>
              <a:t>33</a:t>
            </a:fld>
            <a:endParaRPr lang="zh-TW" alt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1F1418-1A50-40E7-BE4F-338279EC24D8}" type="slidenum">
              <a:rPr lang="zh-TW" altLang="en-US"/>
              <a:pPr/>
              <a:t>34</a:t>
            </a:fld>
            <a:endParaRPr lang="zh-TW" alt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898DE7-B493-443C-951B-9E5168245046}" type="slidenum">
              <a:rPr lang="zh-TW" altLang="en-US"/>
              <a:pPr/>
              <a:t>3</a:t>
            </a:fld>
            <a:endParaRPr lang="zh-TW" alt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757123-B0C0-47C4-A103-15571F1A5CCB}" type="slidenum">
              <a:rPr lang="zh-TW" altLang="en-US"/>
              <a:pPr/>
              <a:t>4</a:t>
            </a:fld>
            <a:endParaRPr lang="zh-TW" alt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zh-TW"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1CE426-C02E-4AF1-A276-4922532529BA}" type="slidenum">
              <a:rPr lang="zh-TW" altLang="en-US"/>
              <a:pPr/>
              <a:t>6</a:t>
            </a:fld>
            <a:endParaRPr lang="zh-TW" alt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A6A68D-B5AE-4C7A-BDCB-7B747CCFD295}" type="slidenum">
              <a:rPr lang="zh-TW" altLang="en-US"/>
              <a:pPr/>
              <a:t>7</a:t>
            </a:fld>
            <a:endParaRPr lang="zh-TW" alt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3F4CDA-9795-4203-A150-F95EEB44953C}" type="slidenum">
              <a:rPr lang="zh-TW" altLang="en-US"/>
              <a:pPr/>
              <a:t>8</a:t>
            </a:fld>
            <a:endParaRPr lang="zh-TW" alt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9B87A229-1507-4B16-9D2D-1EA861ED747E}" type="slidenum">
              <a:rPr lang="ko-KR" altLang="en-US"/>
              <a:pPr/>
              <a:t>15</a:t>
            </a:fld>
            <a:endParaRPr lang="en-US" altLang="ko-K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ltLang="ko-KR" dirty="0" smtClean="0">
              <a:latin typeface="Arial" charset="0"/>
              <a:ea typeface="굴림" pitchFamily="50" charset="-127"/>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8729399B-8966-4707-B396-8D6BA10E3752}" type="slidenum">
              <a:rPr lang="ko-KR" altLang="en-US"/>
              <a:pPr/>
              <a:t>16</a:t>
            </a:fld>
            <a:endParaRPr lang="en-US" altLang="ko-K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en-US" altLang="ko-KR" dirty="0" smtClean="0">
              <a:ea typeface="굴림" pitchFamily="50" charset="-127"/>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4D2685C-F07C-4D0B-BE9A-CCC98E7DE155}" type="slidenum">
              <a:rPr lang="ko-KR" altLang="en-US"/>
              <a:pPr/>
              <a:t>18</a:t>
            </a:fld>
            <a:endParaRPr lang="en-US" altLang="ko-K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ltLang="ko-KR" dirty="0" smtClean="0">
              <a:ea typeface="굴림" pitchFamily="50" charset="-127"/>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219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641475"/>
            <a:ext cx="3810000" cy="4454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41475"/>
            <a:ext cx="3810000" cy="21510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4938"/>
            <a:ext cx="3810000" cy="21510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9"/>
          <p:cNvSpPr>
            <a:spLocks noGrp="1" noChangeArrowheads="1"/>
          </p:cNvSpPr>
          <p:nvPr>
            <p:ph type="dt" sz="half" idx="10"/>
          </p:nvPr>
        </p:nvSpPr>
        <p:spPr>
          <a:ln/>
        </p:spPr>
        <p:txBody>
          <a:bodyPr/>
          <a:lstStyle>
            <a:lvl1pPr>
              <a:defRPr/>
            </a:lvl1pPr>
          </a:lstStyle>
          <a:p>
            <a:pPr>
              <a:defRPr/>
            </a:pPr>
            <a:endParaRPr lang="en-US" altLang="ko-KR"/>
          </a:p>
        </p:txBody>
      </p:sp>
      <p:sp>
        <p:nvSpPr>
          <p:cNvPr id="7" name="Rectangle 10"/>
          <p:cNvSpPr>
            <a:spLocks noGrp="1" noChangeArrowheads="1"/>
          </p:cNvSpPr>
          <p:nvPr>
            <p:ph type="ftr" sz="quarter" idx="11"/>
          </p:nvPr>
        </p:nvSpPr>
        <p:spPr>
          <a:ln/>
        </p:spPr>
        <p:txBody>
          <a:bodyPr/>
          <a:lstStyle>
            <a:lvl1pPr>
              <a:defRPr/>
            </a:lvl1pPr>
          </a:lstStyle>
          <a:p>
            <a:pPr>
              <a:defRPr/>
            </a:pPr>
            <a:endParaRPr lang="en-US" altLang="ko-KR"/>
          </a:p>
        </p:txBody>
      </p:sp>
      <p:sp>
        <p:nvSpPr>
          <p:cNvPr id="8" name="Rectangle 11"/>
          <p:cNvSpPr>
            <a:spLocks noGrp="1" noChangeArrowheads="1"/>
          </p:cNvSpPr>
          <p:nvPr>
            <p:ph type="sldNum" sz="quarter" idx="12"/>
          </p:nvPr>
        </p:nvSpPr>
        <p:spPr>
          <a:ln/>
        </p:spPr>
        <p:txBody>
          <a:bodyPr/>
          <a:lstStyle>
            <a:lvl1pPr>
              <a:defRPr/>
            </a:lvl1pPr>
          </a:lstStyle>
          <a:p>
            <a:pPr>
              <a:defRPr/>
            </a:pPr>
            <a:fld id="{A0AE38E0-B698-49CF-BC27-6436440E3C87}" type="slidenum">
              <a:rPr lang="ko-KR" altLang="en-US"/>
              <a:pPr>
                <a:defRPr/>
              </a:pPr>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zh-TW" altLang="en-US"/>
              <a:t>3 -</a:t>
            </a:r>
            <a:fld id="{77B7ACCA-932B-4FEF-B72E-70C35AACE9D2}" type="slidenum">
              <a:rPr lang="zh-TW" altLang="en-US"/>
              <a:pPr/>
              <a:t>1</a:t>
            </a:fld>
            <a:endParaRPr lang="zh-TW" altLang="en-US"/>
          </a:p>
        </p:txBody>
      </p:sp>
      <p:sp>
        <p:nvSpPr>
          <p:cNvPr id="59395" name="Rectangle 1027"/>
          <p:cNvSpPr>
            <a:spLocks noChangeArrowheads="1"/>
          </p:cNvSpPr>
          <p:nvPr/>
        </p:nvSpPr>
        <p:spPr bwMode="auto">
          <a:xfrm>
            <a:off x="1295400" y="3352800"/>
            <a:ext cx="6781800" cy="1752600"/>
          </a:xfrm>
          <a:prstGeom prst="rect">
            <a:avLst/>
          </a:prstGeom>
          <a:noFill/>
          <a:ln w="9525">
            <a:noFill/>
            <a:miter lim="800000"/>
            <a:headEnd/>
            <a:tailEnd/>
          </a:ln>
          <a:effectLst/>
        </p:spPr>
        <p:txBody>
          <a:bodyPr/>
          <a:lstStyle/>
          <a:p>
            <a:pPr marL="342900" indent="-342900" algn="ctr">
              <a:spcBef>
                <a:spcPct val="20000"/>
              </a:spcBef>
              <a:buClr>
                <a:schemeClr val="folHlink"/>
              </a:buClr>
              <a:buSzPct val="60000"/>
              <a:buFont typeface="Wingdings" pitchFamily="2" charset="2"/>
              <a:buNone/>
            </a:pPr>
            <a:r>
              <a:rPr lang="en-US" altLang="zh-TW" sz="3200" b="1"/>
              <a:t>The Greedy Method</a:t>
            </a:r>
            <a:endParaRPr lang="en-US" altLang="zh-TW" sz="3200"/>
          </a:p>
        </p:txBody>
      </p:sp>
      <p:sp>
        <p:nvSpPr>
          <p:cNvPr id="6" name="Title 5"/>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examples</a:t>
            </a:r>
            <a:endParaRPr lang="en-US" dirty="0"/>
          </a:p>
        </p:txBody>
      </p:sp>
      <p:sp>
        <p:nvSpPr>
          <p:cNvPr id="3" name="Content Placeholder 2"/>
          <p:cNvSpPr>
            <a:spLocks noGrp="1"/>
          </p:cNvSpPr>
          <p:nvPr>
            <p:ph idx="1"/>
          </p:nvPr>
        </p:nvSpPr>
        <p:spPr/>
        <p:txBody>
          <a:bodyPr/>
          <a:lstStyle/>
          <a:p>
            <a:r>
              <a:rPr lang="en-US" dirty="0" smtClean="0"/>
              <a:t>Minimum Spanning Trees</a:t>
            </a:r>
          </a:p>
          <a:p>
            <a:r>
              <a:rPr lang="en-US" dirty="0" smtClean="0"/>
              <a:t>Activity Scheduling </a:t>
            </a:r>
          </a:p>
          <a:p>
            <a:r>
              <a:rPr lang="en-US" dirty="0" smtClean="0"/>
              <a:t>Job Sequencing</a:t>
            </a:r>
          </a:p>
          <a:p>
            <a:r>
              <a:rPr lang="en-US" dirty="0" smtClean="0"/>
              <a:t>Graph coloring</a:t>
            </a:r>
          </a:p>
          <a:p>
            <a:r>
              <a:rPr lang="en-US" dirty="0" smtClean="0"/>
              <a:t>Coinage problem</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Coinage Problem</a:t>
            </a:r>
            <a:endParaRPr lang="en-US" dirty="0"/>
          </a:p>
        </p:txBody>
      </p:sp>
      <p:sp>
        <p:nvSpPr>
          <p:cNvPr id="3" name="Content Placeholder 2"/>
          <p:cNvSpPr>
            <a:spLocks noGrp="1"/>
          </p:cNvSpPr>
          <p:nvPr>
            <p:ph idx="1"/>
          </p:nvPr>
        </p:nvSpPr>
        <p:spPr/>
        <p:txBody>
          <a:bodyPr/>
          <a:lstStyle/>
          <a:p>
            <a:r>
              <a:rPr lang="en-US" dirty="0" smtClean="0"/>
              <a:t>Problem : To give change of n units , given a set of denominations, what is the minimum number of coins to use.</a:t>
            </a:r>
          </a:p>
          <a:p>
            <a:endParaRPr lang="en-US" dirty="0" smtClean="0"/>
          </a:p>
          <a:p>
            <a:r>
              <a:rPr lang="en-US" dirty="0" smtClean="0"/>
              <a:t>Example: Denominations of coins :</a:t>
            </a:r>
          </a:p>
          <a:p>
            <a:r>
              <a:rPr lang="en-US" dirty="0" smtClean="0"/>
              <a:t>1,5,10,20,50,100</a:t>
            </a:r>
          </a:p>
          <a:p>
            <a:r>
              <a:rPr lang="en-US" dirty="0" smtClean="0"/>
              <a:t>Amount = 647</a:t>
            </a:r>
          </a:p>
          <a:p>
            <a:r>
              <a:rPr lang="en-US" dirty="0" smtClean="0"/>
              <a:t>We want to find minimum number of coins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Coinage Problem</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r>
              <a:rPr lang="en-US" dirty="0" smtClean="0"/>
              <a:t>Algorithm : Always take a coin of largest possible denomination and then repeat on the remaining amount due.</a:t>
            </a:r>
          </a:p>
          <a:p>
            <a:r>
              <a:rPr lang="en-US" dirty="0" smtClean="0"/>
              <a:t>1,5,10,20,50,100</a:t>
            </a:r>
          </a:p>
          <a:p>
            <a:r>
              <a:rPr lang="en-US" dirty="0" smtClean="0"/>
              <a:t>Amount = 647</a:t>
            </a:r>
          </a:p>
          <a:p>
            <a:r>
              <a:rPr lang="en-US" dirty="0" smtClean="0"/>
              <a:t>Min coins :     100 x </a:t>
            </a:r>
            <a:r>
              <a:rPr lang="en-US" dirty="0" smtClean="0">
                <a:solidFill>
                  <a:srgbClr val="FF0000"/>
                </a:solidFill>
              </a:rPr>
              <a:t>6</a:t>
            </a:r>
            <a:r>
              <a:rPr lang="en-US" dirty="0" smtClean="0"/>
              <a:t> = 600</a:t>
            </a:r>
          </a:p>
          <a:p>
            <a:pPr lvl="5">
              <a:buNone/>
            </a:pPr>
            <a:r>
              <a:rPr lang="en-US" dirty="0" smtClean="0"/>
              <a:t>   </a:t>
            </a:r>
            <a:r>
              <a:rPr lang="en-US" sz="3200" dirty="0" smtClean="0"/>
              <a:t>20 x </a:t>
            </a:r>
            <a:r>
              <a:rPr lang="en-US" sz="3200" dirty="0" smtClean="0">
                <a:solidFill>
                  <a:srgbClr val="FF0000"/>
                </a:solidFill>
              </a:rPr>
              <a:t>2</a:t>
            </a:r>
            <a:r>
              <a:rPr lang="en-US" sz="3200" dirty="0" smtClean="0"/>
              <a:t>  =   40</a:t>
            </a:r>
          </a:p>
          <a:p>
            <a:pPr lvl="5">
              <a:buNone/>
            </a:pPr>
            <a:r>
              <a:rPr lang="en-US" sz="3200" dirty="0" smtClean="0"/>
              <a:t>	 5 x </a:t>
            </a:r>
            <a:r>
              <a:rPr lang="en-US" sz="3200" dirty="0" smtClean="0">
                <a:solidFill>
                  <a:srgbClr val="FF0000"/>
                </a:solidFill>
              </a:rPr>
              <a:t>1</a:t>
            </a:r>
            <a:r>
              <a:rPr lang="en-US" sz="3200" dirty="0" smtClean="0"/>
              <a:t> =     5</a:t>
            </a:r>
          </a:p>
          <a:p>
            <a:pPr lvl="5">
              <a:buNone/>
            </a:pPr>
            <a:r>
              <a:rPr lang="en-US" sz="3200" dirty="0" smtClean="0"/>
              <a:t>    1 x </a:t>
            </a:r>
            <a:r>
              <a:rPr lang="en-US" sz="3200" dirty="0" smtClean="0">
                <a:solidFill>
                  <a:srgbClr val="FF0000"/>
                </a:solidFill>
              </a:rPr>
              <a:t>2</a:t>
            </a:r>
            <a:r>
              <a:rPr lang="en-US" sz="3200" dirty="0" smtClean="0"/>
              <a:t> =     2</a:t>
            </a:r>
          </a:p>
          <a:p>
            <a:pPr lvl="5">
              <a:buNone/>
            </a:pPr>
            <a:r>
              <a:rPr lang="en-US" sz="3200" dirty="0" smtClean="0"/>
              <a:t>-------------------------</a:t>
            </a:r>
          </a:p>
          <a:p>
            <a:pPr lvl="5">
              <a:buNone/>
            </a:pPr>
            <a:r>
              <a:rPr lang="en-US" sz="3200" dirty="0" smtClean="0"/>
              <a:t>		              647		min coins = 11</a:t>
            </a:r>
          </a:p>
          <a:p>
            <a:pPr lvl="5">
              <a:buNone/>
            </a:pPr>
            <a:endParaRPr lang="en-US" sz="32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defRPr/>
            </a:pPr>
            <a:r>
              <a:rPr lang="en-US" altLang="ko-KR" smtClean="0">
                <a:ea typeface="굴림" pitchFamily="50" charset="-127"/>
              </a:rPr>
              <a:t>Graph coloring Definition</a:t>
            </a:r>
            <a:endParaRPr lang="en-US" altLang="ko-KR" dirty="0" smtClean="0">
              <a:ea typeface="굴림" pitchFamily="50" charset="-127"/>
            </a:endParaRPr>
          </a:p>
        </p:txBody>
      </p:sp>
      <p:sp>
        <p:nvSpPr>
          <p:cNvPr id="39939" name="Rectangle 3"/>
          <p:cNvSpPr>
            <a:spLocks noGrp="1" noChangeArrowheads="1"/>
          </p:cNvSpPr>
          <p:nvPr>
            <p:ph type="body" sz="half" idx="1"/>
          </p:nvPr>
        </p:nvSpPr>
        <p:spPr/>
        <p:txBody>
          <a:bodyPr/>
          <a:lstStyle/>
          <a:p>
            <a:pPr eaLnBrk="1" hangingPunct="1">
              <a:defRPr/>
            </a:pPr>
            <a:r>
              <a:rPr lang="en-US" altLang="ko-KR" sz="2800" b="1" smtClean="0">
                <a:ea typeface="굴림" pitchFamily="50" charset="-127"/>
              </a:rPr>
              <a:t>A </a:t>
            </a:r>
            <a:r>
              <a:rPr lang="en-US" altLang="ko-KR" sz="2800" b="1" i="1" smtClean="0">
                <a:ea typeface="굴림" pitchFamily="50" charset="-127"/>
              </a:rPr>
              <a:t>coloring</a:t>
            </a:r>
            <a:r>
              <a:rPr lang="en-US" altLang="ko-KR" sz="2800" b="1" smtClean="0">
                <a:ea typeface="굴림" pitchFamily="50" charset="-127"/>
              </a:rPr>
              <a:t> of a simple graph is the assignment of a color to each vertex of the graph so that no two adjacent vertices are assigned the same color.</a:t>
            </a:r>
            <a:r>
              <a:rPr lang="en-US" altLang="ko-KR" sz="2800" smtClean="0">
                <a:ea typeface="굴림" pitchFamily="50" charset="-127"/>
              </a:rPr>
              <a:t> </a:t>
            </a:r>
            <a:endParaRPr lang="ko-KR" altLang="en-US" sz="2800" smtClean="0">
              <a:ea typeface="굴림" pitchFamily="50" charset="-127"/>
            </a:endParaRPr>
          </a:p>
        </p:txBody>
      </p:sp>
      <p:pic>
        <p:nvPicPr>
          <p:cNvPr id="4100" name="Picture 5" descr="graph1"/>
          <p:cNvPicPr>
            <a:picLocks noGrp="1" noChangeAspect="1" noChangeArrowheads="1"/>
          </p:cNvPicPr>
          <p:nvPr>
            <p:ph sz="quarter" idx="2"/>
          </p:nvPr>
        </p:nvPicPr>
        <p:blipFill>
          <a:blip r:embed="rId2"/>
          <a:srcRect/>
          <a:stretch>
            <a:fillRect/>
          </a:stretch>
        </p:blipFill>
        <p:spPr>
          <a:xfrm>
            <a:off x="5148263" y="1628775"/>
            <a:ext cx="2868612" cy="2151063"/>
          </a:xfrm>
          <a:solidFill>
            <a:schemeClr val="hlink"/>
          </a:solidFill>
          <a:ln w="9525" cap="flat">
            <a:solidFill>
              <a:schemeClr val="hlink"/>
            </a:solidFill>
            <a:headEnd w="med" len="med"/>
            <a:tailEnd w="med" len="med"/>
          </a:ln>
        </p:spPr>
      </p:pic>
      <p:pic>
        <p:nvPicPr>
          <p:cNvPr id="4101" name="Picture 8" descr="graph2"/>
          <p:cNvPicPr>
            <a:picLocks noGrp="1" noChangeAspect="1" noChangeArrowheads="1"/>
          </p:cNvPicPr>
          <p:nvPr>
            <p:ph sz="quarter" idx="3"/>
          </p:nvPr>
        </p:nvPicPr>
        <p:blipFill>
          <a:blip r:embed="rId3"/>
          <a:srcRect/>
          <a:stretch>
            <a:fillRect/>
          </a:stretch>
        </p:blipFill>
        <p:spPr>
          <a:xfrm>
            <a:off x="5118100" y="3944938"/>
            <a:ext cx="2868613" cy="2151062"/>
          </a:xfrm>
          <a:noFill/>
        </p:spPr>
      </p:pic>
      <p:sp>
        <p:nvSpPr>
          <p:cNvPr id="4102" name="Oval 10"/>
          <p:cNvSpPr>
            <a:spLocks noChangeArrowheads="1"/>
          </p:cNvSpPr>
          <p:nvPr/>
        </p:nvSpPr>
        <p:spPr bwMode="auto">
          <a:xfrm>
            <a:off x="6208713" y="1671638"/>
            <a:ext cx="288925" cy="288925"/>
          </a:xfrm>
          <a:prstGeom prst="ellipse">
            <a:avLst/>
          </a:prstGeom>
          <a:solidFill>
            <a:schemeClr val="hlink"/>
          </a:solidFill>
          <a:ln w="12700" cap="sq">
            <a:solidFill>
              <a:schemeClr val="tx1"/>
            </a:solidFill>
            <a:round/>
            <a:headEnd type="none" w="sm" len="sm"/>
            <a:tailEnd type="none" w="sm" len="sm"/>
          </a:ln>
        </p:spPr>
        <p:txBody>
          <a:bodyPr wrap="none" anchor="ctr"/>
          <a:lstStyle/>
          <a:p>
            <a:endParaRPr lang="en-US"/>
          </a:p>
        </p:txBody>
      </p:sp>
      <p:sp>
        <p:nvSpPr>
          <p:cNvPr id="4103" name="Oval 11"/>
          <p:cNvSpPr>
            <a:spLocks noChangeArrowheads="1"/>
          </p:cNvSpPr>
          <p:nvPr/>
        </p:nvSpPr>
        <p:spPr bwMode="auto">
          <a:xfrm>
            <a:off x="7269163" y="2041525"/>
            <a:ext cx="288925" cy="288925"/>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en-US"/>
          </a:p>
        </p:txBody>
      </p:sp>
      <p:sp>
        <p:nvSpPr>
          <p:cNvPr id="4104" name="Oval 12"/>
          <p:cNvSpPr>
            <a:spLocks noChangeArrowheads="1"/>
          </p:cNvSpPr>
          <p:nvPr/>
        </p:nvSpPr>
        <p:spPr bwMode="auto">
          <a:xfrm>
            <a:off x="7280275" y="2736850"/>
            <a:ext cx="288925" cy="288925"/>
          </a:xfrm>
          <a:prstGeom prst="ellipse">
            <a:avLst/>
          </a:prstGeom>
          <a:solidFill>
            <a:schemeClr val="bg1"/>
          </a:solidFill>
          <a:ln w="12700" cap="sq">
            <a:solidFill>
              <a:schemeClr val="bg2"/>
            </a:solidFill>
            <a:round/>
            <a:headEnd type="none" w="sm" len="sm"/>
            <a:tailEnd type="none" w="sm" len="sm"/>
          </a:ln>
        </p:spPr>
        <p:txBody>
          <a:bodyPr wrap="none" anchor="ctr"/>
          <a:lstStyle/>
          <a:p>
            <a:endParaRPr lang="en-US"/>
          </a:p>
        </p:txBody>
      </p:sp>
      <p:sp>
        <p:nvSpPr>
          <p:cNvPr id="4105" name="Oval 13"/>
          <p:cNvSpPr>
            <a:spLocks noChangeArrowheads="1"/>
          </p:cNvSpPr>
          <p:nvPr/>
        </p:nvSpPr>
        <p:spPr bwMode="auto">
          <a:xfrm>
            <a:off x="5176838" y="2520950"/>
            <a:ext cx="288925" cy="288925"/>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en-US"/>
          </a:p>
        </p:txBody>
      </p:sp>
      <p:sp>
        <p:nvSpPr>
          <p:cNvPr id="4106" name="Oval 14"/>
          <p:cNvSpPr>
            <a:spLocks noChangeArrowheads="1"/>
          </p:cNvSpPr>
          <p:nvPr/>
        </p:nvSpPr>
        <p:spPr bwMode="auto">
          <a:xfrm>
            <a:off x="6099175" y="3441700"/>
            <a:ext cx="288925" cy="288925"/>
          </a:xfrm>
          <a:prstGeom prst="ellipse">
            <a:avLst/>
          </a:prstGeom>
          <a:solidFill>
            <a:schemeClr val="hlink"/>
          </a:solidFill>
          <a:ln w="12700" cap="sq">
            <a:solidFill>
              <a:schemeClr val="tx1"/>
            </a:solidFill>
            <a:round/>
            <a:headEnd type="none" w="sm" len="sm"/>
            <a:tailEnd type="none" w="sm" len="sm"/>
          </a:ln>
        </p:spPr>
        <p:txBody>
          <a:bodyPr wrap="none" anchor="ctr"/>
          <a:lstStyle/>
          <a:p>
            <a:endParaRPr lang="en-US"/>
          </a:p>
        </p:txBody>
      </p:sp>
      <p:sp>
        <p:nvSpPr>
          <p:cNvPr id="4107" name="Oval 15"/>
          <p:cNvSpPr>
            <a:spLocks noChangeArrowheads="1"/>
          </p:cNvSpPr>
          <p:nvPr/>
        </p:nvSpPr>
        <p:spPr bwMode="auto">
          <a:xfrm>
            <a:off x="6175375" y="4003675"/>
            <a:ext cx="288925" cy="288925"/>
          </a:xfrm>
          <a:prstGeom prst="ellipse">
            <a:avLst/>
          </a:prstGeom>
          <a:solidFill>
            <a:schemeClr val="hlink"/>
          </a:solidFill>
          <a:ln w="12700" cap="sq">
            <a:solidFill>
              <a:schemeClr val="tx1"/>
            </a:solidFill>
            <a:round/>
            <a:headEnd type="none" w="sm" len="sm"/>
            <a:tailEnd type="none" w="sm" len="sm"/>
          </a:ln>
        </p:spPr>
        <p:txBody>
          <a:bodyPr wrap="none" anchor="ctr"/>
          <a:lstStyle/>
          <a:p>
            <a:endParaRPr lang="en-US"/>
          </a:p>
        </p:txBody>
      </p:sp>
      <p:sp>
        <p:nvSpPr>
          <p:cNvPr id="4108" name="Oval 16"/>
          <p:cNvSpPr>
            <a:spLocks noChangeArrowheads="1"/>
          </p:cNvSpPr>
          <p:nvPr/>
        </p:nvSpPr>
        <p:spPr bwMode="auto">
          <a:xfrm>
            <a:off x="7239000" y="5068888"/>
            <a:ext cx="288925" cy="288925"/>
          </a:xfrm>
          <a:prstGeom prst="ellipse">
            <a:avLst/>
          </a:prstGeom>
          <a:solidFill>
            <a:schemeClr val="hlink"/>
          </a:solidFill>
          <a:ln w="12700" cap="sq">
            <a:solidFill>
              <a:schemeClr val="tx1"/>
            </a:solidFill>
            <a:round/>
            <a:headEnd type="none" w="sm" len="sm"/>
            <a:tailEnd type="none" w="sm" len="sm"/>
          </a:ln>
        </p:spPr>
        <p:txBody>
          <a:bodyPr wrap="none" anchor="ctr"/>
          <a:lstStyle/>
          <a:p>
            <a:endParaRPr lang="en-US"/>
          </a:p>
        </p:txBody>
      </p:sp>
      <p:sp>
        <p:nvSpPr>
          <p:cNvPr id="4109" name="Oval 17"/>
          <p:cNvSpPr>
            <a:spLocks noChangeArrowheads="1"/>
          </p:cNvSpPr>
          <p:nvPr/>
        </p:nvSpPr>
        <p:spPr bwMode="auto">
          <a:xfrm>
            <a:off x="7245350" y="4359275"/>
            <a:ext cx="288925" cy="288925"/>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en-US"/>
          </a:p>
        </p:txBody>
      </p:sp>
      <p:sp>
        <p:nvSpPr>
          <p:cNvPr id="4110" name="Oval 18"/>
          <p:cNvSpPr>
            <a:spLocks noChangeArrowheads="1"/>
          </p:cNvSpPr>
          <p:nvPr/>
        </p:nvSpPr>
        <p:spPr bwMode="auto">
          <a:xfrm>
            <a:off x="6075363" y="5770563"/>
            <a:ext cx="288925" cy="288925"/>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en-US"/>
          </a:p>
        </p:txBody>
      </p:sp>
      <p:sp>
        <p:nvSpPr>
          <p:cNvPr id="4111" name="Oval 19"/>
          <p:cNvSpPr>
            <a:spLocks noChangeArrowheads="1"/>
          </p:cNvSpPr>
          <p:nvPr/>
        </p:nvSpPr>
        <p:spPr bwMode="auto">
          <a:xfrm>
            <a:off x="5157788" y="4843463"/>
            <a:ext cx="288925" cy="288925"/>
          </a:xfrm>
          <a:prstGeom prst="ellipse">
            <a:avLst/>
          </a:prstGeom>
          <a:solidFill>
            <a:schemeClr val="bg1"/>
          </a:solidFill>
          <a:ln w="12700" cap="sq">
            <a:solidFill>
              <a:schemeClr val="bg2"/>
            </a:solidFill>
            <a:round/>
            <a:headEnd type="none" w="sm" len="sm"/>
            <a:tailEnd type="none" w="sm" len="sm"/>
          </a:ln>
        </p:spPr>
        <p:txBody>
          <a:bodyPr wrap="none" anchor="ct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p:txBody>
          <a:bodyPr/>
          <a:lstStyle/>
          <a:p>
            <a:pPr eaLnBrk="1" hangingPunct="1">
              <a:defRPr/>
            </a:pPr>
            <a:r>
              <a:rPr lang="en-US" altLang="ko-KR" b="1" smtClean="0">
                <a:ea typeface="굴림" pitchFamily="50" charset="-127"/>
              </a:rPr>
              <a:t>Chromatic Number</a:t>
            </a:r>
          </a:p>
        </p:txBody>
      </p:sp>
      <p:sp>
        <p:nvSpPr>
          <p:cNvPr id="28675" name="Rectangle 1027"/>
          <p:cNvSpPr>
            <a:spLocks noGrp="1" noChangeArrowheads="1"/>
          </p:cNvSpPr>
          <p:nvPr>
            <p:ph type="body" idx="1"/>
          </p:nvPr>
        </p:nvSpPr>
        <p:spPr/>
        <p:txBody>
          <a:bodyPr/>
          <a:lstStyle/>
          <a:p>
            <a:pPr eaLnBrk="1" hangingPunct="1">
              <a:defRPr/>
            </a:pPr>
            <a:r>
              <a:rPr lang="en-US" altLang="ko-KR" sz="3600" smtClean="0">
                <a:ea typeface="굴림" pitchFamily="50" charset="-127"/>
              </a:rPr>
              <a:t>The </a:t>
            </a:r>
            <a:r>
              <a:rPr lang="en-US" altLang="ko-KR" sz="3600" b="1" smtClean="0">
                <a:ea typeface="굴림" pitchFamily="50" charset="-127"/>
              </a:rPr>
              <a:t>chromatic number</a:t>
            </a:r>
            <a:r>
              <a:rPr lang="en-US" altLang="ko-KR" sz="3600" smtClean="0">
                <a:ea typeface="굴림" pitchFamily="50" charset="-127"/>
              </a:rPr>
              <a:t> of a graph is the </a:t>
            </a:r>
            <a:r>
              <a:rPr lang="en-US" altLang="ko-KR" sz="3600" b="1" i="1" smtClean="0">
                <a:ea typeface="굴림" pitchFamily="50" charset="-127"/>
              </a:rPr>
              <a:t>least</a:t>
            </a:r>
            <a:r>
              <a:rPr lang="en-US" altLang="ko-KR" sz="3600" smtClean="0">
                <a:ea typeface="굴림" pitchFamily="50" charset="-127"/>
              </a:rPr>
              <a:t> number of colors required to do a coloring of a graph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pPr eaLnBrk="1" hangingPunct="1">
              <a:defRPr/>
            </a:pPr>
            <a:r>
              <a:rPr lang="en-US" altLang="ko-KR" sz="3600" smtClean="0">
                <a:ea typeface="굴림" pitchFamily="50" charset="-127"/>
              </a:rPr>
              <a:t>What is the chromatic number of this graph?</a:t>
            </a:r>
          </a:p>
        </p:txBody>
      </p:sp>
      <p:pic>
        <p:nvPicPr>
          <p:cNvPr id="6147" name="Picture 7" descr="graph6"/>
          <p:cNvPicPr>
            <a:picLocks noGrp="1" noChangeAspect="1" noChangeArrowheads="1"/>
          </p:cNvPicPr>
          <p:nvPr>
            <p:ph idx="1"/>
          </p:nvPr>
        </p:nvPicPr>
        <p:blipFill>
          <a:blip r:embed="rId3"/>
          <a:srcRect/>
          <a:stretch>
            <a:fillRect/>
          </a:stretch>
        </p:blipFill>
        <p:spPr>
          <a:xfrm>
            <a:off x="1601788" y="1641475"/>
            <a:ext cx="5938837" cy="4454525"/>
          </a:xfr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defRPr/>
            </a:pPr>
            <a:r>
              <a:rPr lang="en-US" altLang="ko-KR" sz="3600" smtClean="0">
                <a:ea typeface="굴림" pitchFamily="50" charset="-127"/>
              </a:rPr>
              <a:t>Algorithm</a:t>
            </a:r>
          </a:p>
        </p:txBody>
      </p:sp>
      <p:sp>
        <p:nvSpPr>
          <p:cNvPr id="32771" name="Rectangle 3"/>
          <p:cNvSpPr>
            <a:spLocks noGrp="1" noChangeArrowheads="1"/>
          </p:cNvSpPr>
          <p:nvPr>
            <p:ph type="body" idx="1"/>
          </p:nvPr>
        </p:nvSpPr>
        <p:spPr/>
        <p:txBody>
          <a:bodyPr/>
          <a:lstStyle/>
          <a:p>
            <a:pPr eaLnBrk="1" hangingPunct="1">
              <a:lnSpc>
                <a:spcPct val="90000"/>
              </a:lnSpc>
              <a:defRPr/>
            </a:pPr>
            <a:r>
              <a:rPr lang="en-US" altLang="ko-KR" sz="2400" smtClean="0">
                <a:ea typeface="굴림" pitchFamily="50" charset="-127"/>
              </a:rPr>
              <a:t>Assign </a:t>
            </a:r>
            <a:r>
              <a:rPr lang="en-US" altLang="ko-KR" sz="2400" b="1" smtClean="0">
                <a:ea typeface="굴림" pitchFamily="50" charset="-127"/>
              </a:rPr>
              <a:t>color 1</a:t>
            </a:r>
            <a:r>
              <a:rPr lang="en-US" altLang="ko-KR" sz="2400" smtClean="0">
                <a:ea typeface="굴림" pitchFamily="50" charset="-127"/>
              </a:rPr>
              <a:t> to the vertex with highest degree. </a:t>
            </a:r>
          </a:p>
          <a:p>
            <a:pPr eaLnBrk="1" hangingPunct="1">
              <a:lnSpc>
                <a:spcPct val="90000"/>
              </a:lnSpc>
              <a:defRPr/>
            </a:pPr>
            <a:r>
              <a:rPr lang="en-US" altLang="ko-KR" sz="2400" smtClean="0">
                <a:ea typeface="굴림" pitchFamily="50" charset="-127"/>
              </a:rPr>
              <a:t>Also assign </a:t>
            </a:r>
            <a:r>
              <a:rPr lang="en-US" altLang="ko-KR" sz="2400" b="1" smtClean="0">
                <a:ea typeface="굴림" pitchFamily="50" charset="-127"/>
              </a:rPr>
              <a:t>color 1</a:t>
            </a:r>
            <a:r>
              <a:rPr lang="en-US" altLang="ko-KR" sz="2400" smtClean="0">
                <a:ea typeface="굴림" pitchFamily="50" charset="-127"/>
              </a:rPr>
              <a:t> to any vertex that is not connected to this vertex. </a:t>
            </a:r>
          </a:p>
          <a:p>
            <a:pPr eaLnBrk="1" hangingPunct="1">
              <a:lnSpc>
                <a:spcPct val="90000"/>
              </a:lnSpc>
              <a:defRPr/>
            </a:pPr>
            <a:r>
              <a:rPr lang="en-US" altLang="ko-KR" sz="2400" smtClean="0">
                <a:ea typeface="굴림" pitchFamily="50" charset="-127"/>
              </a:rPr>
              <a:t>Assign </a:t>
            </a:r>
            <a:r>
              <a:rPr lang="en-US" altLang="ko-KR" sz="2400" b="1" smtClean="0">
                <a:ea typeface="굴림" pitchFamily="50" charset="-127"/>
              </a:rPr>
              <a:t>color 2</a:t>
            </a:r>
            <a:r>
              <a:rPr lang="en-US" altLang="ko-KR" sz="2400" smtClean="0">
                <a:ea typeface="굴림" pitchFamily="50" charset="-127"/>
              </a:rPr>
              <a:t> to the vertex with the next highest degree that is not already colored. </a:t>
            </a:r>
          </a:p>
          <a:p>
            <a:pPr eaLnBrk="1" hangingPunct="1">
              <a:lnSpc>
                <a:spcPct val="90000"/>
              </a:lnSpc>
              <a:defRPr/>
            </a:pPr>
            <a:r>
              <a:rPr lang="en-US" altLang="ko-KR" sz="2400" smtClean="0">
                <a:ea typeface="굴림" pitchFamily="50" charset="-127"/>
              </a:rPr>
              <a:t>Also assign </a:t>
            </a:r>
            <a:r>
              <a:rPr lang="en-US" altLang="ko-KR" sz="2400" b="1" smtClean="0">
                <a:ea typeface="굴림" pitchFamily="50" charset="-127"/>
              </a:rPr>
              <a:t>color 2</a:t>
            </a:r>
            <a:r>
              <a:rPr lang="en-US" altLang="ko-KR" sz="2400" smtClean="0">
                <a:ea typeface="굴림" pitchFamily="50" charset="-127"/>
              </a:rPr>
              <a:t> to any vertex not connected to this vertex and that is not already colored. </a:t>
            </a:r>
          </a:p>
          <a:p>
            <a:pPr eaLnBrk="1" hangingPunct="1">
              <a:lnSpc>
                <a:spcPct val="90000"/>
              </a:lnSpc>
              <a:defRPr/>
            </a:pPr>
            <a:r>
              <a:rPr lang="en-US" altLang="ko-KR" sz="2400" smtClean="0">
                <a:ea typeface="굴림" pitchFamily="50" charset="-127"/>
              </a:rPr>
              <a:t>If uncolored vertices remain, assign </a:t>
            </a:r>
            <a:r>
              <a:rPr lang="en-US" altLang="ko-KR" sz="2400" b="1" smtClean="0">
                <a:ea typeface="굴림" pitchFamily="50" charset="-127"/>
              </a:rPr>
              <a:t>color 3</a:t>
            </a:r>
            <a:r>
              <a:rPr lang="en-US" altLang="ko-KR" sz="2400" smtClean="0">
                <a:ea typeface="굴림" pitchFamily="50" charset="-127"/>
              </a:rPr>
              <a:t> to the uncolored vertex with next highest degree and other uncolored, unconnected vertices. </a:t>
            </a:r>
          </a:p>
          <a:p>
            <a:pPr eaLnBrk="1" hangingPunct="1">
              <a:lnSpc>
                <a:spcPct val="90000"/>
              </a:lnSpc>
              <a:defRPr/>
            </a:pPr>
            <a:r>
              <a:rPr lang="en-US" altLang="ko-KR" sz="2400" smtClean="0">
                <a:ea typeface="굴림" pitchFamily="50" charset="-127"/>
              </a:rPr>
              <a:t>Proceed in this manner until all vertices are colored.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4" descr="graph6"/>
          <p:cNvPicPr>
            <a:picLocks noGrp="1" noChangeAspect="1" noChangeArrowheads="1"/>
          </p:cNvPicPr>
          <p:nvPr>
            <p:ph idx="1"/>
          </p:nvPr>
        </p:nvPicPr>
        <p:blipFill>
          <a:blip r:embed="rId2"/>
          <a:srcRect/>
          <a:stretch>
            <a:fillRect/>
          </a:stretch>
        </p:blipFill>
        <p:spPr>
          <a:xfrm>
            <a:off x="755650" y="981075"/>
            <a:ext cx="5938838" cy="4454525"/>
          </a:xfrm>
          <a:noFill/>
        </p:spPr>
      </p:pic>
      <p:sp>
        <p:nvSpPr>
          <p:cNvPr id="13315" name="Oval 7"/>
          <p:cNvSpPr>
            <a:spLocks noChangeArrowheads="1"/>
          </p:cNvSpPr>
          <p:nvPr/>
        </p:nvSpPr>
        <p:spPr bwMode="auto">
          <a:xfrm>
            <a:off x="7667625" y="1412875"/>
            <a:ext cx="215900" cy="2159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en-US"/>
          </a:p>
        </p:txBody>
      </p:sp>
      <p:sp>
        <p:nvSpPr>
          <p:cNvPr id="13316" name="Oval 8"/>
          <p:cNvSpPr>
            <a:spLocks noChangeArrowheads="1"/>
          </p:cNvSpPr>
          <p:nvPr/>
        </p:nvSpPr>
        <p:spPr bwMode="auto">
          <a:xfrm>
            <a:off x="7667625" y="1989138"/>
            <a:ext cx="215900" cy="215900"/>
          </a:xfrm>
          <a:prstGeom prst="ellipse">
            <a:avLst/>
          </a:prstGeom>
          <a:solidFill>
            <a:schemeClr val="hlink"/>
          </a:solidFill>
          <a:ln w="12700" cap="sq">
            <a:solidFill>
              <a:schemeClr val="tx1"/>
            </a:solidFill>
            <a:round/>
            <a:headEnd type="none" w="sm" len="sm"/>
            <a:tailEnd type="none" w="sm" len="sm"/>
          </a:ln>
        </p:spPr>
        <p:txBody>
          <a:bodyPr wrap="none" anchor="ctr"/>
          <a:lstStyle/>
          <a:p>
            <a:endParaRPr lang="en-US"/>
          </a:p>
        </p:txBody>
      </p:sp>
      <p:sp>
        <p:nvSpPr>
          <p:cNvPr id="13317" name="Oval 9"/>
          <p:cNvSpPr>
            <a:spLocks noChangeArrowheads="1"/>
          </p:cNvSpPr>
          <p:nvPr/>
        </p:nvSpPr>
        <p:spPr bwMode="auto">
          <a:xfrm>
            <a:off x="7685088" y="2543175"/>
            <a:ext cx="215900" cy="215900"/>
          </a:xfrm>
          <a:prstGeom prst="ellipse">
            <a:avLst/>
          </a:prstGeom>
          <a:solidFill>
            <a:schemeClr val="bg1"/>
          </a:solidFill>
          <a:ln w="12700" cap="sq">
            <a:solidFill>
              <a:schemeClr val="tx1"/>
            </a:solidFill>
            <a:round/>
            <a:headEnd type="none" w="sm" len="sm"/>
            <a:tailEnd type="none" w="sm" len="sm"/>
          </a:ln>
        </p:spPr>
        <p:txBody>
          <a:bodyPr wrap="none" anchor="ctr"/>
          <a:lstStyle/>
          <a:p>
            <a:endParaRPr lang="en-US"/>
          </a:p>
        </p:txBody>
      </p:sp>
      <p:sp>
        <p:nvSpPr>
          <p:cNvPr id="13318" name="Oval 10"/>
          <p:cNvSpPr>
            <a:spLocks noChangeArrowheads="1"/>
          </p:cNvSpPr>
          <p:nvPr/>
        </p:nvSpPr>
        <p:spPr bwMode="auto">
          <a:xfrm>
            <a:off x="7685088" y="3046413"/>
            <a:ext cx="215900" cy="215900"/>
          </a:xfrm>
          <a:prstGeom prst="ellipse">
            <a:avLst/>
          </a:prstGeom>
          <a:solidFill>
            <a:srgbClr val="660033"/>
          </a:solidFill>
          <a:ln w="12700" cap="sq">
            <a:solidFill>
              <a:schemeClr val="tx1"/>
            </a:solidFill>
            <a:round/>
            <a:headEnd type="none" w="sm" len="sm"/>
            <a:tailEnd type="none" w="sm" len="sm"/>
          </a:ln>
        </p:spPr>
        <p:txBody>
          <a:bodyPr wrap="none" anchor="ctr"/>
          <a:lstStyle/>
          <a:p>
            <a:pPr algn="ctr"/>
            <a:endParaRPr lang="ko-KR" altLang="en-US">
              <a:solidFill>
                <a:srgbClr val="660066"/>
              </a:solidFill>
              <a:ea typeface="굴림" pitchFamily="50" charset="-127"/>
            </a:endParaRPr>
          </a:p>
        </p:txBody>
      </p:sp>
      <p:sp>
        <p:nvSpPr>
          <p:cNvPr id="13319" name="Text Box 12"/>
          <p:cNvSpPr txBox="1">
            <a:spLocks noChangeArrowheads="1"/>
          </p:cNvSpPr>
          <p:nvPr/>
        </p:nvSpPr>
        <p:spPr bwMode="auto">
          <a:xfrm>
            <a:off x="7164388" y="1268413"/>
            <a:ext cx="431800" cy="2100262"/>
          </a:xfrm>
          <a:prstGeom prst="rect">
            <a:avLst/>
          </a:prstGeom>
          <a:noFill/>
          <a:ln w="12700" cap="sq">
            <a:noFill/>
            <a:miter lim="800000"/>
            <a:headEnd type="none" w="sm" len="sm"/>
            <a:tailEnd type="none" w="sm" len="sm"/>
          </a:ln>
        </p:spPr>
        <p:txBody>
          <a:bodyPr>
            <a:spAutoFit/>
          </a:bodyPr>
          <a:lstStyle/>
          <a:p>
            <a:pPr>
              <a:spcBef>
                <a:spcPct val="50000"/>
              </a:spcBef>
            </a:pPr>
            <a:r>
              <a:rPr lang="en-US" altLang="ko-KR">
                <a:ea typeface="굴림" pitchFamily="50" charset="-127"/>
              </a:rPr>
              <a:t>1</a:t>
            </a:r>
          </a:p>
          <a:p>
            <a:pPr>
              <a:spcBef>
                <a:spcPct val="50000"/>
              </a:spcBef>
            </a:pPr>
            <a:r>
              <a:rPr lang="en-US" altLang="ko-KR">
                <a:ea typeface="굴림" pitchFamily="50" charset="-127"/>
              </a:rPr>
              <a:t>2</a:t>
            </a:r>
          </a:p>
          <a:p>
            <a:pPr>
              <a:spcBef>
                <a:spcPct val="50000"/>
              </a:spcBef>
            </a:pPr>
            <a:r>
              <a:rPr lang="en-US" altLang="ko-KR">
                <a:ea typeface="굴림" pitchFamily="50" charset="-127"/>
              </a:rPr>
              <a:t>3</a:t>
            </a:r>
          </a:p>
          <a:p>
            <a:pPr>
              <a:spcBef>
                <a:spcPct val="50000"/>
              </a:spcBef>
            </a:pPr>
            <a:r>
              <a:rPr lang="en-US" altLang="ko-KR">
                <a:ea typeface="굴림" pitchFamily="50" charset="-127"/>
              </a:rPr>
              <a:t>4</a:t>
            </a:r>
          </a:p>
        </p:txBody>
      </p:sp>
      <p:sp>
        <p:nvSpPr>
          <p:cNvPr id="59405" name="Oval 13"/>
          <p:cNvSpPr>
            <a:spLocks noChangeArrowheads="1"/>
          </p:cNvSpPr>
          <p:nvPr/>
        </p:nvSpPr>
        <p:spPr bwMode="auto">
          <a:xfrm>
            <a:off x="5175250" y="3001963"/>
            <a:ext cx="215900" cy="2159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en-US"/>
          </a:p>
        </p:txBody>
      </p:sp>
      <p:sp>
        <p:nvSpPr>
          <p:cNvPr id="59406" name="Oval 14"/>
          <p:cNvSpPr>
            <a:spLocks noChangeArrowheads="1"/>
          </p:cNvSpPr>
          <p:nvPr/>
        </p:nvSpPr>
        <p:spPr bwMode="auto">
          <a:xfrm>
            <a:off x="3181350" y="5168900"/>
            <a:ext cx="215900" cy="2159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en-US"/>
          </a:p>
        </p:txBody>
      </p:sp>
      <p:sp>
        <p:nvSpPr>
          <p:cNvPr id="59407" name="Oval 15"/>
          <p:cNvSpPr>
            <a:spLocks noChangeArrowheads="1"/>
          </p:cNvSpPr>
          <p:nvPr/>
        </p:nvSpPr>
        <p:spPr bwMode="auto">
          <a:xfrm>
            <a:off x="755650" y="2060575"/>
            <a:ext cx="215900" cy="2159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en-US"/>
          </a:p>
        </p:txBody>
      </p:sp>
      <p:sp>
        <p:nvSpPr>
          <p:cNvPr id="59408" name="Oval 16"/>
          <p:cNvSpPr>
            <a:spLocks noChangeArrowheads="1"/>
          </p:cNvSpPr>
          <p:nvPr/>
        </p:nvSpPr>
        <p:spPr bwMode="auto">
          <a:xfrm>
            <a:off x="1514475" y="3373438"/>
            <a:ext cx="215900" cy="215900"/>
          </a:xfrm>
          <a:prstGeom prst="ellipse">
            <a:avLst/>
          </a:prstGeom>
          <a:solidFill>
            <a:schemeClr val="hlink"/>
          </a:solidFill>
          <a:ln w="12700" cap="sq">
            <a:solidFill>
              <a:schemeClr val="tx1"/>
            </a:solidFill>
            <a:round/>
            <a:headEnd type="none" w="sm" len="sm"/>
            <a:tailEnd type="none" w="sm" len="sm"/>
          </a:ln>
        </p:spPr>
        <p:txBody>
          <a:bodyPr wrap="none" anchor="ctr"/>
          <a:lstStyle/>
          <a:p>
            <a:endParaRPr lang="en-US"/>
          </a:p>
        </p:txBody>
      </p:sp>
      <p:sp>
        <p:nvSpPr>
          <p:cNvPr id="59409" name="Oval 17"/>
          <p:cNvSpPr>
            <a:spLocks noChangeArrowheads="1"/>
          </p:cNvSpPr>
          <p:nvPr/>
        </p:nvSpPr>
        <p:spPr bwMode="auto">
          <a:xfrm>
            <a:off x="4378325" y="4149725"/>
            <a:ext cx="215900" cy="215900"/>
          </a:xfrm>
          <a:prstGeom prst="ellipse">
            <a:avLst/>
          </a:prstGeom>
          <a:solidFill>
            <a:schemeClr val="hlink"/>
          </a:solidFill>
          <a:ln w="12700" cap="sq">
            <a:solidFill>
              <a:schemeClr val="tx1"/>
            </a:solidFill>
            <a:round/>
            <a:headEnd type="none" w="sm" len="sm"/>
            <a:tailEnd type="none" w="sm" len="sm"/>
          </a:ln>
        </p:spPr>
        <p:txBody>
          <a:bodyPr wrap="none" anchor="ctr"/>
          <a:lstStyle/>
          <a:p>
            <a:endParaRPr lang="en-US"/>
          </a:p>
        </p:txBody>
      </p:sp>
      <p:sp>
        <p:nvSpPr>
          <p:cNvPr id="59410" name="Oval 18"/>
          <p:cNvSpPr>
            <a:spLocks noChangeArrowheads="1"/>
          </p:cNvSpPr>
          <p:nvPr/>
        </p:nvSpPr>
        <p:spPr bwMode="auto">
          <a:xfrm>
            <a:off x="4716463" y="4919663"/>
            <a:ext cx="215900" cy="215900"/>
          </a:xfrm>
          <a:prstGeom prst="ellipse">
            <a:avLst/>
          </a:prstGeom>
          <a:solidFill>
            <a:schemeClr val="hlink"/>
          </a:solidFill>
          <a:ln w="12700" cap="sq">
            <a:solidFill>
              <a:schemeClr val="tx1"/>
            </a:solidFill>
            <a:round/>
            <a:headEnd type="none" w="sm" len="sm"/>
            <a:tailEnd type="none" w="sm" len="sm"/>
          </a:ln>
        </p:spPr>
        <p:txBody>
          <a:bodyPr wrap="none" anchor="ctr"/>
          <a:lstStyle/>
          <a:p>
            <a:endParaRPr lang="en-US"/>
          </a:p>
        </p:txBody>
      </p:sp>
      <p:sp>
        <p:nvSpPr>
          <p:cNvPr id="59411" name="Oval 19"/>
          <p:cNvSpPr>
            <a:spLocks noChangeArrowheads="1"/>
          </p:cNvSpPr>
          <p:nvPr/>
        </p:nvSpPr>
        <p:spPr bwMode="auto">
          <a:xfrm>
            <a:off x="2809875" y="1019175"/>
            <a:ext cx="215900" cy="215900"/>
          </a:xfrm>
          <a:prstGeom prst="ellipse">
            <a:avLst/>
          </a:prstGeom>
          <a:solidFill>
            <a:schemeClr val="hlink"/>
          </a:solidFill>
          <a:ln w="12700" cap="sq">
            <a:solidFill>
              <a:schemeClr val="tx1"/>
            </a:solidFill>
            <a:round/>
            <a:headEnd type="none" w="sm" len="sm"/>
            <a:tailEnd type="none" w="sm" len="sm"/>
          </a:ln>
        </p:spPr>
        <p:txBody>
          <a:bodyPr wrap="none" anchor="ctr"/>
          <a:lstStyle/>
          <a:p>
            <a:endParaRPr lang="en-US"/>
          </a:p>
        </p:txBody>
      </p:sp>
      <p:sp>
        <p:nvSpPr>
          <p:cNvPr id="59412" name="Oval 20"/>
          <p:cNvSpPr>
            <a:spLocks noChangeArrowheads="1"/>
          </p:cNvSpPr>
          <p:nvPr/>
        </p:nvSpPr>
        <p:spPr bwMode="auto">
          <a:xfrm>
            <a:off x="4787900" y="1223963"/>
            <a:ext cx="215900" cy="215900"/>
          </a:xfrm>
          <a:prstGeom prst="ellipse">
            <a:avLst/>
          </a:prstGeom>
          <a:solidFill>
            <a:schemeClr val="hlink"/>
          </a:solidFill>
          <a:ln w="12700" cap="sq">
            <a:solidFill>
              <a:schemeClr val="tx1"/>
            </a:solidFill>
            <a:round/>
            <a:headEnd type="none" w="sm" len="sm"/>
            <a:tailEnd type="none" w="sm" len="sm"/>
          </a:ln>
        </p:spPr>
        <p:txBody>
          <a:bodyPr wrap="none" anchor="ctr"/>
          <a:lstStyle/>
          <a:p>
            <a:endParaRPr lang="en-US"/>
          </a:p>
        </p:txBody>
      </p:sp>
      <p:sp>
        <p:nvSpPr>
          <p:cNvPr id="59413" name="Oval 21"/>
          <p:cNvSpPr>
            <a:spLocks noChangeArrowheads="1"/>
          </p:cNvSpPr>
          <p:nvPr/>
        </p:nvSpPr>
        <p:spPr bwMode="auto">
          <a:xfrm>
            <a:off x="1509713" y="1268413"/>
            <a:ext cx="215900" cy="215900"/>
          </a:xfrm>
          <a:prstGeom prst="ellipse">
            <a:avLst/>
          </a:prstGeom>
          <a:solidFill>
            <a:schemeClr val="bg1"/>
          </a:solidFill>
          <a:ln w="12700" cap="sq">
            <a:solidFill>
              <a:schemeClr val="tx1"/>
            </a:solidFill>
            <a:round/>
            <a:headEnd type="none" w="sm" len="sm"/>
            <a:tailEnd type="none" w="sm" len="sm"/>
          </a:ln>
        </p:spPr>
        <p:txBody>
          <a:bodyPr wrap="none" anchor="ctr"/>
          <a:lstStyle/>
          <a:p>
            <a:endParaRPr lang="en-US"/>
          </a:p>
        </p:txBody>
      </p:sp>
      <p:sp>
        <p:nvSpPr>
          <p:cNvPr id="59414" name="Oval 22"/>
          <p:cNvSpPr>
            <a:spLocks noChangeArrowheads="1"/>
          </p:cNvSpPr>
          <p:nvPr/>
        </p:nvSpPr>
        <p:spPr bwMode="auto">
          <a:xfrm>
            <a:off x="4140200" y="1052513"/>
            <a:ext cx="215900" cy="215900"/>
          </a:xfrm>
          <a:prstGeom prst="ellipse">
            <a:avLst/>
          </a:prstGeom>
          <a:solidFill>
            <a:schemeClr val="bg1"/>
          </a:solidFill>
          <a:ln w="12700" cap="sq">
            <a:solidFill>
              <a:schemeClr val="tx1"/>
            </a:solidFill>
            <a:round/>
            <a:headEnd type="none" w="sm" len="sm"/>
            <a:tailEnd type="none" w="sm" len="sm"/>
          </a:ln>
        </p:spPr>
        <p:txBody>
          <a:bodyPr wrap="none" anchor="ctr"/>
          <a:lstStyle/>
          <a:p>
            <a:endParaRPr lang="en-US"/>
          </a:p>
        </p:txBody>
      </p:sp>
      <p:sp>
        <p:nvSpPr>
          <p:cNvPr id="59417" name="Oval 25"/>
          <p:cNvSpPr>
            <a:spLocks noChangeArrowheads="1"/>
          </p:cNvSpPr>
          <p:nvPr/>
        </p:nvSpPr>
        <p:spPr bwMode="auto">
          <a:xfrm>
            <a:off x="5486400" y="1041400"/>
            <a:ext cx="215900" cy="215900"/>
          </a:xfrm>
          <a:prstGeom prst="ellipse">
            <a:avLst/>
          </a:prstGeom>
          <a:solidFill>
            <a:schemeClr val="bg1"/>
          </a:solidFill>
          <a:ln w="12700" cap="sq">
            <a:solidFill>
              <a:schemeClr val="tx1"/>
            </a:solidFill>
            <a:round/>
            <a:headEnd type="none" w="sm" len="sm"/>
            <a:tailEnd type="none" w="sm" len="sm"/>
          </a:ln>
        </p:spPr>
        <p:txBody>
          <a:bodyPr wrap="none" anchor="ctr"/>
          <a:lstStyle/>
          <a:p>
            <a:endParaRPr lang="en-US"/>
          </a:p>
        </p:txBody>
      </p:sp>
      <p:sp>
        <p:nvSpPr>
          <p:cNvPr id="59418" name="Oval 26"/>
          <p:cNvSpPr>
            <a:spLocks noChangeArrowheads="1"/>
          </p:cNvSpPr>
          <p:nvPr/>
        </p:nvSpPr>
        <p:spPr bwMode="auto">
          <a:xfrm>
            <a:off x="2090738" y="4559300"/>
            <a:ext cx="215900" cy="215900"/>
          </a:xfrm>
          <a:prstGeom prst="ellipse">
            <a:avLst/>
          </a:prstGeom>
          <a:solidFill>
            <a:schemeClr val="bg1"/>
          </a:solidFill>
          <a:ln w="12700" cap="sq">
            <a:solidFill>
              <a:schemeClr val="tx1"/>
            </a:solidFill>
            <a:round/>
            <a:headEnd type="none" w="sm" len="sm"/>
            <a:tailEnd type="none" w="sm" len="sm"/>
          </a:ln>
        </p:spPr>
        <p:txBody>
          <a:bodyPr wrap="none" anchor="ctr"/>
          <a:lstStyle/>
          <a:p>
            <a:endParaRPr lang="en-US"/>
          </a:p>
        </p:txBody>
      </p:sp>
      <p:sp>
        <p:nvSpPr>
          <p:cNvPr id="59419" name="Oval 27"/>
          <p:cNvSpPr>
            <a:spLocks noChangeArrowheads="1"/>
          </p:cNvSpPr>
          <p:nvPr/>
        </p:nvSpPr>
        <p:spPr bwMode="auto">
          <a:xfrm>
            <a:off x="3098800" y="3540125"/>
            <a:ext cx="215900" cy="215900"/>
          </a:xfrm>
          <a:prstGeom prst="ellipse">
            <a:avLst/>
          </a:prstGeom>
          <a:solidFill>
            <a:srgbClr val="660033"/>
          </a:solidFill>
          <a:ln w="12700" cap="sq">
            <a:solidFill>
              <a:schemeClr val="tx1"/>
            </a:solidFill>
            <a:round/>
            <a:headEnd type="none" w="sm" len="sm"/>
            <a:tailEnd type="none" w="sm" len="sm"/>
          </a:ln>
        </p:spPr>
        <p:txBody>
          <a:bodyPr wrap="none" anchor="ctr"/>
          <a:lstStyle/>
          <a:p>
            <a:pPr algn="ctr"/>
            <a:endParaRPr lang="ko-KR" altLang="en-US">
              <a:solidFill>
                <a:srgbClr val="660066"/>
              </a:solidFill>
              <a:ea typeface="굴림" pitchFamily="50"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405"/>
                                        </p:tgtEl>
                                        <p:attrNameLst>
                                          <p:attrName>style.visibility</p:attrName>
                                        </p:attrNameLst>
                                      </p:cBhvr>
                                      <p:to>
                                        <p:strVal val="visible"/>
                                      </p:to>
                                    </p:set>
                                    <p:anim calcmode="lin" valueType="num">
                                      <p:cBhvr additive="base">
                                        <p:cTn id="7" dur="500" fill="hold"/>
                                        <p:tgtEl>
                                          <p:spTgt spid="59405"/>
                                        </p:tgtEl>
                                        <p:attrNameLst>
                                          <p:attrName>ppt_x</p:attrName>
                                        </p:attrNameLst>
                                      </p:cBhvr>
                                      <p:tavLst>
                                        <p:tav tm="0">
                                          <p:val>
                                            <p:strVal val="#ppt_x"/>
                                          </p:val>
                                        </p:tav>
                                        <p:tav tm="100000">
                                          <p:val>
                                            <p:strVal val="#ppt_x"/>
                                          </p:val>
                                        </p:tav>
                                      </p:tavLst>
                                    </p:anim>
                                    <p:anim calcmode="lin" valueType="num">
                                      <p:cBhvr additive="base">
                                        <p:cTn id="8" dur="500" fill="hold"/>
                                        <p:tgtEl>
                                          <p:spTgt spid="5940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406"/>
                                        </p:tgtEl>
                                        <p:attrNameLst>
                                          <p:attrName>style.visibility</p:attrName>
                                        </p:attrNameLst>
                                      </p:cBhvr>
                                      <p:to>
                                        <p:strVal val="visible"/>
                                      </p:to>
                                    </p:set>
                                    <p:anim calcmode="lin" valueType="num">
                                      <p:cBhvr additive="base">
                                        <p:cTn id="13" dur="500" fill="hold"/>
                                        <p:tgtEl>
                                          <p:spTgt spid="59406"/>
                                        </p:tgtEl>
                                        <p:attrNameLst>
                                          <p:attrName>ppt_x</p:attrName>
                                        </p:attrNameLst>
                                      </p:cBhvr>
                                      <p:tavLst>
                                        <p:tav tm="0">
                                          <p:val>
                                            <p:strVal val="#ppt_x"/>
                                          </p:val>
                                        </p:tav>
                                        <p:tav tm="100000">
                                          <p:val>
                                            <p:strVal val="#ppt_x"/>
                                          </p:val>
                                        </p:tav>
                                      </p:tavLst>
                                    </p:anim>
                                    <p:anim calcmode="lin" valueType="num">
                                      <p:cBhvr additive="base">
                                        <p:cTn id="14" dur="500" fill="hold"/>
                                        <p:tgtEl>
                                          <p:spTgt spid="5940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9407"/>
                                        </p:tgtEl>
                                        <p:attrNameLst>
                                          <p:attrName>style.visibility</p:attrName>
                                        </p:attrNameLst>
                                      </p:cBhvr>
                                      <p:to>
                                        <p:strVal val="visible"/>
                                      </p:to>
                                    </p:set>
                                    <p:anim calcmode="lin" valueType="num">
                                      <p:cBhvr additive="base">
                                        <p:cTn id="19" dur="500" fill="hold"/>
                                        <p:tgtEl>
                                          <p:spTgt spid="59407"/>
                                        </p:tgtEl>
                                        <p:attrNameLst>
                                          <p:attrName>ppt_x</p:attrName>
                                        </p:attrNameLst>
                                      </p:cBhvr>
                                      <p:tavLst>
                                        <p:tav tm="0">
                                          <p:val>
                                            <p:strVal val="#ppt_x"/>
                                          </p:val>
                                        </p:tav>
                                        <p:tav tm="100000">
                                          <p:val>
                                            <p:strVal val="#ppt_x"/>
                                          </p:val>
                                        </p:tav>
                                      </p:tavLst>
                                    </p:anim>
                                    <p:anim calcmode="lin" valueType="num">
                                      <p:cBhvr additive="base">
                                        <p:cTn id="20" dur="500" fill="hold"/>
                                        <p:tgtEl>
                                          <p:spTgt spid="5940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9408"/>
                                        </p:tgtEl>
                                        <p:attrNameLst>
                                          <p:attrName>style.visibility</p:attrName>
                                        </p:attrNameLst>
                                      </p:cBhvr>
                                      <p:to>
                                        <p:strVal val="visible"/>
                                      </p:to>
                                    </p:set>
                                    <p:anim calcmode="lin" valueType="num">
                                      <p:cBhvr additive="base">
                                        <p:cTn id="25" dur="500" fill="hold"/>
                                        <p:tgtEl>
                                          <p:spTgt spid="59408"/>
                                        </p:tgtEl>
                                        <p:attrNameLst>
                                          <p:attrName>ppt_x</p:attrName>
                                        </p:attrNameLst>
                                      </p:cBhvr>
                                      <p:tavLst>
                                        <p:tav tm="0">
                                          <p:val>
                                            <p:strVal val="#ppt_x"/>
                                          </p:val>
                                        </p:tav>
                                        <p:tav tm="100000">
                                          <p:val>
                                            <p:strVal val="#ppt_x"/>
                                          </p:val>
                                        </p:tav>
                                      </p:tavLst>
                                    </p:anim>
                                    <p:anim calcmode="lin" valueType="num">
                                      <p:cBhvr additive="base">
                                        <p:cTn id="26" dur="500" fill="hold"/>
                                        <p:tgtEl>
                                          <p:spTgt spid="5940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9409"/>
                                        </p:tgtEl>
                                        <p:attrNameLst>
                                          <p:attrName>style.visibility</p:attrName>
                                        </p:attrNameLst>
                                      </p:cBhvr>
                                      <p:to>
                                        <p:strVal val="visible"/>
                                      </p:to>
                                    </p:set>
                                    <p:anim calcmode="lin" valueType="num">
                                      <p:cBhvr additive="base">
                                        <p:cTn id="31" dur="500" fill="hold"/>
                                        <p:tgtEl>
                                          <p:spTgt spid="59409"/>
                                        </p:tgtEl>
                                        <p:attrNameLst>
                                          <p:attrName>ppt_x</p:attrName>
                                        </p:attrNameLst>
                                      </p:cBhvr>
                                      <p:tavLst>
                                        <p:tav tm="0">
                                          <p:val>
                                            <p:strVal val="#ppt_x"/>
                                          </p:val>
                                        </p:tav>
                                        <p:tav tm="100000">
                                          <p:val>
                                            <p:strVal val="#ppt_x"/>
                                          </p:val>
                                        </p:tav>
                                      </p:tavLst>
                                    </p:anim>
                                    <p:anim calcmode="lin" valueType="num">
                                      <p:cBhvr additive="base">
                                        <p:cTn id="32" dur="500" fill="hold"/>
                                        <p:tgtEl>
                                          <p:spTgt spid="5940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9410"/>
                                        </p:tgtEl>
                                        <p:attrNameLst>
                                          <p:attrName>style.visibility</p:attrName>
                                        </p:attrNameLst>
                                      </p:cBhvr>
                                      <p:to>
                                        <p:strVal val="visible"/>
                                      </p:to>
                                    </p:set>
                                    <p:anim calcmode="lin" valueType="num">
                                      <p:cBhvr additive="base">
                                        <p:cTn id="37" dur="500" fill="hold"/>
                                        <p:tgtEl>
                                          <p:spTgt spid="59410"/>
                                        </p:tgtEl>
                                        <p:attrNameLst>
                                          <p:attrName>ppt_x</p:attrName>
                                        </p:attrNameLst>
                                      </p:cBhvr>
                                      <p:tavLst>
                                        <p:tav tm="0">
                                          <p:val>
                                            <p:strVal val="#ppt_x"/>
                                          </p:val>
                                        </p:tav>
                                        <p:tav tm="100000">
                                          <p:val>
                                            <p:strVal val="#ppt_x"/>
                                          </p:val>
                                        </p:tav>
                                      </p:tavLst>
                                    </p:anim>
                                    <p:anim calcmode="lin" valueType="num">
                                      <p:cBhvr additive="base">
                                        <p:cTn id="38" dur="500" fill="hold"/>
                                        <p:tgtEl>
                                          <p:spTgt spid="594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9411"/>
                                        </p:tgtEl>
                                        <p:attrNameLst>
                                          <p:attrName>style.visibility</p:attrName>
                                        </p:attrNameLst>
                                      </p:cBhvr>
                                      <p:to>
                                        <p:strVal val="visible"/>
                                      </p:to>
                                    </p:set>
                                    <p:anim calcmode="lin" valueType="num">
                                      <p:cBhvr additive="base">
                                        <p:cTn id="43" dur="500" fill="hold"/>
                                        <p:tgtEl>
                                          <p:spTgt spid="59411"/>
                                        </p:tgtEl>
                                        <p:attrNameLst>
                                          <p:attrName>ppt_x</p:attrName>
                                        </p:attrNameLst>
                                      </p:cBhvr>
                                      <p:tavLst>
                                        <p:tav tm="0">
                                          <p:val>
                                            <p:strVal val="#ppt_x"/>
                                          </p:val>
                                        </p:tav>
                                        <p:tav tm="100000">
                                          <p:val>
                                            <p:strVal val="#ppt_x"/>
                                          </p:val>
                                        </p:tav>
                                      </p:tavLst>
                                    </p:anim>
                                    <p:anim calcmode="lin" valueType="num">
                                      <p:cBhvr additive="base">
                                        <p:cTn id="44" dur="500" fill="hold"/>
                                        <p:tgtEl>
                                          <p:spTgt spid="594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9412"/>
                                        </p:tgtEl>
                                        <p:attrNameLst>
                                          <p:attrName>style.visibility</p:attrName>
                                        </p:attrNameLst>
                                      </p:cBhvr>
                                      <p:to>
                                        <p:strVal val="visible"/>
                                      </p:to>
                                    </p:set>
                                    <p:anim calcmode="lin" valueType="num">
                                      <p:cBhvr additive="base">
                                        <p:cTn id="49" dur="500" fill="hold"/>
                                        <p:tgtEl>
                                          <p:spTgt spid="59412"/>
                                        </p:tgtEl>
                                        <p:attrNameLst>
                                          <p:attrName>ppt_x</p:attrName>
                                        </p:attrNameLst>
                                      </p:cBhvr>
                                      <p:tavLst>
                                        <p:tav tm="0">
                                          <p:val>
                                            <p:strVal val="#ppt_x"/>
                                          </p:val>
                                        </p:tav>
                                        <p:tav tm="100000">
                                          <p:val>
                                            <p:strVal val="#ppt_x"/>
                                          </p:val>
                                        </p:tav>
                                      </p:tavLst>
                                    </p:anim>
                                    <p:anim calcmode="lin" valueType="num">
                                      <p:cBhvr additive="base">
                                        <p:cTn id="50" dur="500" fill="hold"/>
                                        <p:tgtEl>
                                          <p:spTgt spid="5941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9413"/>
                                        </p:tgtEl>
                                        <p:attrNameLst>
                                          <p:attrName>style.visibility</p:attrName>
                                        </p:attrNameLst>
                                      </p:cBhvr>
                                      <p:to>
                                        <p:strVal val="visible"/>
                                      </p:to>
                                    </p:set>
                                    <p:anim calcmode="lin" valueType="num">
                                      <p:cBhvr additive="base">
                                        <p:cTn id="55" dur="500" fill="hold"/>
                                        <p:tgtEl>
                                          <p:spTgt spid="59413"/>
                                        </p:tgtEl>
                                        <p:attrNameLst>
                                          <p:attrName>ppt_x</p:attrName>
                                        </p:attrNameLst>
                                      </p:cBhvr>
                                      <p:tavLst>
                                        <p:tav tm="0">
                                          <p:val>
                                            <p:strVal val="#ppt_x"/>
                                          </p:val>
                                        </p:tav>
                                        <p:tav tm="100000">
                                          <p:val>
                                            <p:strVal val="#ppt_x"/>
                                          </p:val>
                                        </p:tav>
                                      </p:tavLst>
                                    </p:anim>
                                    <p:anim calcmode="lin" valueType="num">
                                      <p:cBhvr additive="base">
                                        <p:cTn id="56" dur="500" fill="hold"/>
                                        <p:tgtEl>
                                          <p:spTgt spid="594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9414"/>
                                        </p:tgtEl>
                                        <p:attrNameLst>
                                          <p:attrName>style.visibility</p:attrName>
                                        </p:attrNameLst>
                                      </p:cBhvr>
                                      <p:to>
                                        <p:strVal val="visible"/>
                                      </p:to>
                                    </p:set>
                                    <p:anim calcmode="lin" valueType="num">
                                      <p:cBhvr additive="base">
                                        <p:cTn id="61" dur="500" fill="hold"/>
                                        <p:tgtEl>
                                          <p:spTgt spid="59414"/>
                                        </p:tgtEl>
                                        <p:attrNameLst>
                                          <p:attrName>ppt_x</p:attrName>
                                        </p:attrNameLst>
                                      </p:cBhvr>
                                      <p:tavLst>
                                        <p:tav tm="0">
                                          <p:val>
                                            <p:strVal val="#ppt_x"/>
                                          </p:val>
                                        </p:tav>
                                        <p:tav tm="100000">
                                          <p:val>
                                            <p:strVal val="#ppt_x"/>
                                          </p:val>
                                        </p:tav>
                                      </p:tavLst>
                                    </p:anim>
                                    <p:anim calcmode="lin" valueType="num">
                                      <p:cBhvr additive="base">
                                        <p:cTn id="62" dur="500" fill="hold"/>
                                        <p:tgtEl>
                                          <p:spTgt spid="594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9417"/>
                                        </p:tgtEl>
                                        <p:attrNameLst>
                                          <p:attrName>style.visibility</p:attrName>
                                        </p:attrNameLst>
                                      </p:cBhvr>
                                      <p:to>
                                        <p:strVal val="visible"/>
                                      </p:to>
                                    </p:set>
                                    <p:anim calcmode="lin" valueType="num">
                                      <p:cBhvr additive="base">
                                        <p:cTn id="67" dur="500" fill="hold"/>
                                        <p:tgtEl>
                                          <p:spTgt spid="59417"/>
                                        </p:tgtEl>
                                        <p:attrNameLst>
                                          <p:attrName>ppt_x</p:attrName>
                                        </p:attrNameLst>
                                      </p:cBhvr>
                                      <p:tavLst>
                                        <p:tav tm="0">
                                          <p:val>
                                            <p:strVal val="#ppt_x"/>
                                          </p:val>
                                        </p:tav>
                                        <p:tav tm="100000">
                                          <p:val>
                                            <p:strVal val="#ppt_x"/>
                                          </p:val>
                                        </p:tav>
                                      </p:tavLst>
                                    </p:anim>
                                    <p:anim calcmode="lin" valueType="num">
                                      <p:cBhvr additive="base">
                                        <p:cTn id="68" dur="500" fill="hold"/>
                                        <p:tgtEl>
                                          <p:spTgt spid="59417"/>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9418"/>
                                        </p:tgtEl>
                                        <p:attrNameLst>
                                          <p:attrName>style.visibility</p:attrName>
                                        </p:attrNameLst>
                                      </p:cBhvr>
                                      <p:to>
                                        <p:strVal val="visible"/>
                                      </p:to>
                                    </p:set>
                                    <p:anim calcmode="lin" valueType="num">
                                      <p:cBhvr additive="base">
                                        <p:cTn id="73" dur="500" fill="hold"/>
                                        <p:tgtEl>
                                          <p:spTgt spid="59418"/>
                                        </p:tgtEl>
                                        <p:attrNameLst>
                                          <p:attrName>ppt_x</p:attrName>
                                        </p:attrNameLst>
                                      </p:cBhvr>
                                      <p:tavLst>
                                        <p:tav tm="0">
                                          <p:val>
                                            <p:strVal val="#ppt_x"/>
                                          </p:val>
                                        </p:tav>
                                        <p:tav tm="100000">
                                          <p:val>
                                            <p:strVal val="#ppt_x"/>
                                          </p:val>
                                        </p:tav>
                                      </p:tavLst>
                                    </p:anim>
                                    <p:anim calcmode="lin" valueType="num">
                                      <p:cBhvr additive="base">
                                        <p:cTn id="74" dur="500" fill="hold"/>
                                        <p:tgtEl>
                                          <p:spTgt spid="59418"/>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9419"/>
                                        </p:tgtEl>
                                        <p:attrNameLst>
                                          <p:attrName>style.visibility</p:attrName>
                                        </p:attrNameLst>
                                      </p:cBhvr>
                                      <p:to>
                                        <p:strVal val="visible"/>
                                      </p:to>
                                    </p:set>
                                    <p:anim calcmode="lin" valueType="num">
                                      <p:cBhvr additive="base">
                                        <p:cTn id="79" dur="500" fill="hold"/>
                                        <p:tgtEl>
                                          <p:spTgt spid="59419"/>
                                        </p:tgtEl>
                                        <p:attrNameLst>
                                          <p:attrName>ppt_x</p:attrName>
                                        </p:attrNameLst>
                                      </p:cBhvr>
                                      <p:tavLst>
                                        <p:tav tm="0">
                                          <p:val>
                                            <p:strVal val="#ppt_x"/>
                                          </p:val>
                                        </p:tav>
                                        <p:tav tm="100000">
                                          <p:val>
                                            <p:strVal val="#ppt_x"/>
                                          </p:val>
                                        </p:tav>
                                      </p:tavLst>
                                    </p:anim>
                                    <p:anim calcmode="lin" valueType="num">
                                      <p:cBhvr additive="base">
                                        <p:cTn id="80" dur="500" fill="hold"/>
                                        <p:tgtEl>
                                          <p:spTgt spid="594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5" grpId="0" animBg="1"/>
      <p:bldP spid="59406" grpId="0" animBg="1"/>
      <p:bldP spid="59407" grpId="0" animBg="1"/>
      <p:bldP spid="59408" grpId="0" animBg="1"/>
      <p:bldP spid="59409" grpId="0" animBg="1"/>
      <p:bldP spid="59410" grpId="0" animBg="1"/>
      <p:bldP spid="59411" grpId="0" animBg="1"/>
      <p:bldP spid="59412" grpId="0" animBg="1"/>
      <p:bldP spid="59413" grpId="0" animBg="1"/>
      <p:bldP spid="59414" grpId="0" animBg="1"/>
      <p:bldP spid="59417" grpId="0" animBg="1"/>
      <p:bldP spid="59418" grpId="0" animBg="1"/>
      <p:bldP spid="594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defRPr/>
            </a:pPr>
            <a:r>
              <a:rPr lang="en-US" altLang="ko-KR" sz="3600" smtClean="0">
                <a:ea typeface="굴림" pitchFamily="50" charset="-127"/>
              </a:rPr>
              <a:t>Practice</a:t>
            </a:r>
          </a:p>
        </p:txBody>
      </p:sp>
      <p:pic>
        <p:nvPicPr>
          <p:cNvPr id="8195" name="Picture 8"/>
          <p:cNvPicPr>
            <a:picLocks noGrp="1" noChangeAspect="1" noChangeArrowheads="1"/>
          </p:cNvPicPr>
          <p:nvPr>
            <p:ph idx="1"/>
          </p:nvPr>
        </p:nvPicPr>
        <p:blipFill>
          <a:blip r:embed="rId3"/>
          <a:srcRect l="29642" t="30688" r="11996" b="35341"/>
          <a:stretch>
            <a:fillRect/>
          </a:stretch>
        </p:blipFill>
        <p:spPr>
          <a:xfrm>
            <a:off x="684213" y="1628775"/>
            <a:ext cx="7773987" cy="4033838"/>
          </a:xfr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Oval 4"/>
          <p:cNvSpPr>
            <a:spLocks noChangeArrowheads="1"/>
          </p:cNvSpPr>
          <p:nvPr/>
        </p:nvSpPr>
        <p:spPr bwMode="auto">
          <a:xfrm>
            <a:off x="693738" y="2830513"/>
            <a:ext cx="457200" cy="457200"/>
          </a:xfrm>
          <a:prstGeom prst="ellipse">
            <a:avLst/>
          </a:prstGeom>
          <a:solidFill>
            <a:schemeClr val="accent1"/>
          </a:solidFill>
          <a:ln w="9525">
            <a:solidFill>
              <a:schemeClr val="tx1"/>
            </a:solidFill>
            <a:round/>
            <a:headEnd/>
            <a:tailEnd/>
          </a:ln>
        </p:spPr>
        <p:txBody>
          <a:bodyPr wrap="none" anchor="ctr"/>
          <a:lstStyle/>
          <a:p>
            <a:pPr algn="ctr" eaLnBrk="0" hangingPunct="0"/>
            <a:r>
              <a:rPr lang="en-US" altLang="ko-KR">
                <a:latin typeface="Arial" charset="0"/>
                <a:ea typeface="굴림" pitchFamily="50" charset="-127"/>
              </a:rPr>
              <a:t>3</a:t>
            </a:r>
          </a:p>
        </p:txBody>
      </p:sp>
      <p:sp>
        <p:nvSpPr>
          <p:cNvPr id="11267" name="Oval 5"/>
          <p:cNvSpPr>
            <a:spLocks noChangeArrowheads="1"/>
          </p:cNvSpPr>
          <p:nvPr/>
        </p:nvSpPr>
        <p:spPr bwMode="auto">
          <a:xfrm>
            <a:off x="846138" y="3744913"/>
            <a:ext cx="457200" cy="457200"/>
          </a:xfrm>
          <a:prstGeom prst="ellipse">
            <a:avLst/>
          </a:prstGeom>
          <a:solidFill>
            <a:schemeClr val="accent1"/>
          </a:solidFill>
          <a:ln w="9525">
            <a:solidFill>
              <a:schemeClr val="tx1"/>
            </a:solidFill>
            <a:round/>
            <a:headEnd/>
            <a:tailEnd/>
          </a:ln>
        </p:spPr>
        <p:txBody>
          <a:bodyPr wrap="none" anchor="ctr"/>
          <a:lstStyle/>
          <a:p>
            <a:pPr algn="ctr" eaLnBrk="0" hangingPunct="0"/>
            <a:r>
              <a:rPr lang="en-US" altLang="ko-KR">
                <a:latin typeface="Arial" charset="0"/>
                <a:ea typeface="굴림" pitchFamily="50" charset="-127"/>
              </a:rPr>
              <a:t>6</a:t>
            </a:r>
          </a:p>
        </p:txBody>
      </p:sp>
      <p:sp>
        <p:nvSpPr>
          <p:cNvPr id="11268" name="Oval 6"/>
          <p:cNvSpPr>
            <a:spLocks noChangeArrowheads="1"/>
          </p:cNvSpPr>
          <p:nvPr/>
        </p:nvSpPr>
        <p:spPr bwMode="auto">
          <a:xfrm>
            <a:off x="1150938" y="1992313"/>
            <a:ext cx="457200" cy="457200"/>
          </a:xfrm>
          <a:prstGeom prst="ellipse">
            <a:avLst/>
          </a:prstGeom>
          <a:solidFill>
            <a:srgbClr val="FF6600"/>
          </a:solidFill>
          <a:ln w="9525">
            <a:solidFill>
              <a:schemeClr val="tx1"/>
            </a:solidFill>
            <a:round/>
            <a:headEnd/>
            <a:tailEnd/>
          </a:ln>
        </p:spPr>
        <p:txBody>
          <a:bodyPr wrap="none" anchor="ctr"/>
          <a:lstStyle/>
          <a:p>
            <a:pPr algn="ctr" eaLnBrk="0" hangingPunct="0"/>
            <a:r>
              <a:rPr lang="en-US" altLang="ko-KR">
                <a:latin typeface="Arial" charset="0"/>
                <a:ea typeface="굴림" pitchFamily="50" charset="-127"/>
              </a:rPr>
              <a:t>1</a:t>
            </a:r>
          </a:p>
        </p:txBody>
      </p:sp>
      <p:sp>
        <p:nvSpPr>
          <p:cNvPr id="11269" name="Oval 7"/>
          <p:cNvSpPr>
            <a:spLocks noChangeArrowheads="1"/>
          </p:cNvSpPr>
          <p:nvPr/>
        </p:nvSpPr>
        <p:spPr bwMode="auto">
          <a:xfrm>
            <a:off x="1912938" y="3211513"/>
            <a:ext cx="457200" cy="457200"/>
          </a:xfrm>
          <a:prstGeom prst="ellipse">
            <a:avLst/>
          </a:prstGeom>
          <a:solidFill>
            <a:schemeClr val="accent1"/>
          </a:solidFill>
          <a:ln w="9525">
            <a:solidFill>
              <a:schemeClr val="tx1"/>
            </a:solidFill>
            <a:round/>
            <a:headEnd/>
            <a:tailEnd/>
          </a:ln>
        </p:spPr>
        <p:txBody>
          <a:bodyPr wrap="none" anchor="ctr"/>
          <a:lstStyle/>
          <a:p>
            <a:pPr algn="ctr" eaLnBrk="0" hangingPunct="0"/>
            <a:r>
              <a:rPr lang="en-US" altLang="ko-KR">
                <a:latin typeface="Arial" charset="0"/>
                <a:ea typeface="굴림" pitchFamily="50" charset="-127"/>
              </a:rPr>
              <a:t>4</a:t>
            </a:r>
          </a:p>
        </p:txBody>
      </p:sp>
      <p:sp>
        <p:nvSpPr>
          <p:cNvPr id="11270" name="Oval 8"/>
          <p:cNvSpPr>
            <a:spLocks noChangeArrowheads="1"/>
          </p:cNvSpPr>
          <p:nvPr/>
        </p:nvSpPr>
        <p:spPr bwMode="auto">
          <a:xfrm>
            <a:off x="2522538" y="1916113"/>
            <a:ext cx="457200" cy="457200"/>
          </a:xfrm>
          <a:prstGeom prst="ellipse">
            <a:avLst/>
          </a:prstGeom>
          <a:solidFill>
            <a:srgbClr val="3C7B31"/>
          </a:solidFill>
          <a:ln w="9525">
            <a:solidFill>
              <a:schemeClr val="tx1"/>
            </a:solidFill>
            <a:round/>
            <a:headEnd/>
            <a:tailEnd/>
          </a:ln>
        </p:spPr>
        <p:txBody>
          <a:bodyPr wrap="none" anchor="ctr"/>
          <a:lstStyle/>
          <a:p>
            <a:pPr algn="ctr" eaLnBrk="0" hangingPunct="0"/>
            <a:r>
              <a:rPr lang="en-US" altLang="ko-KR">
                <a:latin typeface="Arial" charset="0"/>
                <a:ea typeface="굴림" pitchFamily="50" charset="-127"/>
              </a:rPr>
              <a:t>2</a:t>
            </a:r>
          </a:p>
        </p:txBody>
      </p:sp>
      <p:sp>
        <p:nvSpPr>
          <p:cNvPr id="11271" name="Oval 9"/>
          <p:cNvSpPr>
            <a:spLocks noChangeArrowheads="1"/>
          </p:cNvSpPr>
          <p:nvPr/>
        </p:nvSpPr>
        <p:spPr bwMode="auto">
          <a:xfrm>
            <a:off x="3055938" y="3211513"/>
            <a:ext cx="457200" cy="457200"/>
          </a:xfrm>
          <a:prstGeom prst="ellipse">
            <a:avLst/>
          </a:prstGeom>
          <a:solidFill>
            <a:schemeClr val="accent1"/>
          </a:solidFill>
          <a:ln w="9525">
            <a:solidFill>
              <a:schemeClr val="tx1"/>
            </a:solidFill>
            <a:round/>
            <a:headEnd/>
            <a:tailEnd/>
          </a:ln>
        </p:spPr>
        <p:txBody>
          <a:bodyPr wrap="none" anchor="ctr"/>
          <a:lstStyle/>
          <a:p>
            <a:pPr algn="ctr" eaLnBrk="0" hangingPunct="0"/>
            <a:r>
              <a:rPr lang="en-US" altLang="ko-KR">
                <a:latin typeface="Arial" charset="0"/>
                <a:ea typeface="굴림" pitchFamily="50" charset="-127"/>
              </a:rPr>
              <a:t>5</a:t>
            </a:r>
          </a:p>
        </p:txBody>
      </p:sp>
      <p:sp>
        <p:nvSpPr>
          <p:cNvPr id="11272" name="Oval 10"/>
          <p:cNvSpPr>
            <a:spLocks noChangeArrowheads="1"/>
          </p:cNvSpPr>
          <p:nvPr/>
        </p:nvSpPr>
        <p:spPr bwMode="auto">
          <a:xfrm>
            <a:off x="2065338" y="4354513"/>
            <a:ext cx="457200" cy="457200"/>
          </a:xfrm>
          <a:prstGeom prst="ellipse">
            <a:avLst/>
          </a:prstGeom>
          <a:solidFill>
            <a:srgbClr val="3C7B31"/>
          </a:solidFill>
          <a:ln w="9525">
            <a:solidFill>
              <a:schemeClr val="tx1"/>
            </a:solidFill>
            <a:round/>
            <a:headEnd/>
            <a:tailEnd/>
          </a:ln>
        </p:spPr>
        <p:txBody>
          <a:bodyPr wrap="none" anchor="ctr"/>
          <a:lstStyle/>
          <a:p>
            <a:pPr algn="ctr" eaLnBrk="0" hangingPunct="0"/>
            <a:r>
              <a:rPr lang="en-US" altLang="ko-KR">
                <a:latin typeface="Arial" charset="0"/>
                <a:ea typeface="굴림" pitchFamily="50" charset="-127"/>
              </a:rPr>
              <a:t>7</a:t>
            </a:r>
          </a:p>
        </p:txBody>
      </p:sp>
      <p:cxnSp>
        <p:nvCxnSpPr>
          <p:cNvPr id="11273" name="AutoShape 11"/>
          <p:cNvCxnSpPr>
            <a:cxnSpLocks noChangeShapeType="1"/>
            <a:stCxn id="11266" idx="6"/>
            <a:endCxn id="11269" idx="2"/>
          </p:cNvCxnSpPr>
          <p:nvPr/>
        </p:nvCxnSpPr>
        <p:spPr bwMode="auto">
          <a:xfrm>
            <a:off x="1150938" y="3059113"/>
            <a:ext cx="762000" cy="381000"/>
          </a:xfrm>
          <a:prstGeom prst="straightConnector1">
            <a:avLst/>
          </a:prstGeom>
          <a:noFill/>
          <a:ln w="9525">
            <a:solidFill>
              <a:schemeClr val="tx1"/>
            </a:solidFill>
            <a:round/>
            <a:headEnd/>
            <a:tailEnd/>
          </a:ln>
        </p:spPr>
      </p:cxnSp>
      <p:cxnSp>
        <p:nvCxnSpPr>
          <p:cNvPr id="11274" name="AutoShape 12"/>
          <p:cNvCxnSpPr>
            <a:cxnSpLocks noChangeShapeType="1"/>
            <a:stCxn id="11266" idx="7"/>
            <a:endCxn id="11270" idx="2"/>
          </p:cNvCxnSpPr>
          <p:nvPr/>
        </p:nvCxnSpPr>
        <p:spPr bwMode="auto">
          <a:xfrm flipV="1">
            <a:off x="1084263" y="2144713"/>
            <a:ext cx="1438275" cy="752475"/>
          </a:xfrm>
          <a:prstGeom prst="straightConnector1">
            <a:avLst/>
          </a:prstGeom>
          <a:noFill/>
          <a:ln w="9525">
            <a:solidFill>
              <a:schemeClr val="tx1"/>
            </a:solidFill>
            <a:round/>
            <a:headEnd/>
            <a:tailEnd/>
          </a:ln>
        </p:spPr>
      </p:cxnSp>
      <p:cxnSp>
        <p:nvCxnSpPr>
          <p:cNvPr id="11275" name="AutoShape 13"/>
          <p:cNvCxnSpPr>
            <a:cxnSpLocks noChangeShapeType="1"/>
            <a:stCxn id="11267" idx="5"/>
            <a:endCxn id="11272" idx="2"/>
          </p:cNvCxnSpPr>
          <p:nvPr/>
        </p:nvCxnSpPr>
        <p:spPr bwMode="auto">
          <a:xfrm>
            <a:off x="1236663" y="4135438"/>
            <a:ext cx="828675" cy="447675"/>
          </a:xfrm>
          <a:prstGeom prst="straightConnector1">
            <a:avLst/>
          </a:prstGeom>
          <a:noFill/>
          <a:ln w="9525">
            <a:solidFill>
              <a:schemeClr val="tx1"/>
            </a:solidFill>
            <a:round/>
            <a:headEnd/>
            <a:tailEnd/>
          </a:ln>
        </p:spPr>
      </p:cxnSp>
      <p:cxnSp>
        <p:nvCxnSpPr>
          <p:cNvPr id="11276" name="AutoShape 14"/>
          <p:cNvCxnSpPr>
            <a:cxnSpLocks noChangeShapeType="1"/>
            <a:stCxn id="11268" idx="3"/>
            <a:endCxn id="11266" idx="0"/>
          </p:cNvCxnSpPr>
          <p:nvPr/>
        </p:nvCxnSpPr>
        <p:spPr bwMode="auto">
          <a:xfrm flipH="1">
            <a:off x="922338" y="2382838"/>
            <a:ext cx="295275" cy="447675"/>
          </a:xfrm>
          <a:prstGeom prst="straightConnector1">
            <a:avLst/>
          </a:prstGeom>
          <a:noFill/>
          <a:ln w="9525">
            <a:solidFill>
              <a:schemeClr val="tx1"/>
            </a:solidFill>
            <a:round/>
            <a:headEnd/>
            <a:tailEnd/>
          </a:ln>
        </p:spPr>
      </p:cxnSp>
      <p:cxnSp>
        <p:nvCxnSpPr>
          <p:cNvPr id="11277" name="AutoShape 15"/>
          <p:cNvCxnSpPr>
            <a:cxnSpLocks noChangeShapeType="1"/>
            <a:stCxn id="11266" idx="4"/>
            <a:endCxn id="11267" idx="0"/>
          </p:cNvCxnSpPr>
          <p:nvPr/>
        </p:nvCxnSpPr>
        <p:spPr bwMode="auto">
          <a:xfrm>
            <a:off x="922338" y="3287713"/>
            <a:ext cx="152400" cy="457200"/>
          </a:xfrm>
          <a:prstGeom prst="straightConnector1">
            <a:avLst/>
          </a:prstGeom>
          <a:noFill/>
          <a:ln w="9525">
            <a:solidFill>
              <a:schemeClr val="tx1"/>
            </a:solidFill>
            <a:round/>
            <a:headEnd/>
            <a:tailEnd/>
          </a:ln>
        </p:spPr>
      </p:cxnSp>
      <p:cxnSp>
        <p:nvCxnSpPr>
          <p:cNvPr id="11278" name="AutoShape 16"/>
          <p:cNvCxnSpPr>
            <a:cxnSpLocks noChangeShapeType="1"/>
            <a:stCxn id="11267" idx="7"/>
            <a:endCxn id="11269" idx="3"/>
          </p:cNvCxnSpPr>
          <p:nvPr/>
        </p:nvCxnSpPr>
        <p:spPr bwMode="auto">
          <a:xfrm flipV="1">
            <a:off x="1236663" y="3602038"/>
            <a:ext cx="742950" cy="209550"/>
          </a:xfrm>
          <a:prstGeom prst="straightConnector1">
            <a:avLst/>
          </a:prstGeom>
          <a:noFill/>
          <a:ln w="9525">
            <a:solidFill>
              <a:schemeClr val="tx1"/>
            </a:solidFill>
            <a:round/>
            <a:headEnd/>
            <a:tailEnd/>
          </a:ln>
        </p:spPr>
      </p:cxnSp>
      <p:cxnSp>
        <p:nvCxnSpPr>
          <p:cNvPr id="11279" name="AutoShape 17"/>
          <p:cNvCxnSpPr>
            <a:cxnSpLocks noChangeShapeType="1"/>
            <a:stCxn id="11268" idx="5"/>
            <a:endCxn id="11269" idx="1"/>
          </p:cNvCxnSpPr>
          <p:nvPr/>
        </p:nvCxnSpPr>
        <p:spPr bwMode="auto">
          <a:xfrm>
            <a:off x="1541463" y="2382838"/>
            <a:ext cx="438150" cy="895350"/>
          </a:xfrm>
          <a:prstGeom prst="straightConnector1">
            <a:avLst/>
          </a:prstGeom>
          <a:noFill/>
          <a:ln w="9525">
            <a:solidFill>
              <a:schemeClr val="tx1"/>
            </a:solidFill>
            <a:round/>
            <a:headEnd/>
            <a:tailEnd/>
          </a:ln>
        </p:spPr>
      </p:cxnSp>
      <p:cxnSp>
        <p:nvCxnSpPr>
          <p:cNvPr id="11280" name="AutoShape 18"/>
          <p:cNvCxnSpPr>
            <a:cxnSpLocks noChangeShapeType="1"/>
            <a:stCxn id="11268" idx="4"/>
            <a:endCxn id="11267" idx="7"/>
          </p:cNvCxnSpPr>
          <p:nvPr/>
        </p:nvCxnSpPr>
        <p:spPr bwMode="auto">
          <a:xfrm flipH="1">
            <a:off x="1236663" y="2449513"/>
            <a:ext cx="142875" cy="1362075"/>
          </a:xfrm>
          <a:prstGeom prst="straightConnector1">
            <a:avLst/>
          </a:prstGeom>
          <a:noFill/>
          <a:ln w="9525">
            <a:solidFill>
              <a:schemeClr val="tx1"/>
            </a:solidFill>
            <a:round/>
            <a:headEnd/>
            <a:tailEnd/>
          </a:ln>
        </p:spPr>
      </p:cxnSp>
      <p:cxnSp>
        <p:nvCxnSpPr>
          <p:cNvPr id="11281" name="AutoShape 19"/>
          <p:cNvCxnSpPr>
            <a:cxnSpLocks noChangeShapeType="1"/>
            <a:stCxn id="11270" idx="4"/>
            <a:endCxn id="11269" idx="7"/>
          </p:cNvCxnSpPr>
          <p:nvPr/>
        </p:nvCxnSpPr>
        <p:spPr bwMode="auto">
          <a:xfrm flipH="1">
            <a:off x="2303463" y="2373313"/>
            <a:ext cx="447675" cy="904875"/>
          </a:xfrm>
          <a:prstGeom prst="straightConnector1">
            <a:avLst/>
          </a:prstGeom>
          <a:noFill/>
          <a:ln w="9525">
            <a:solidFill>
              <a:schemeClr val="tx1"/>
            </a:solidFill>
            <a:round/>
            <a:headEnd/>
            <a:tailEnd/>
          </a:ln>
        </p:spPr>
      </p:cxnSp>
      <p:cxnSp>
        <p:nvCxnSpPr>
          <p:cNvPr id="11282" name="AutoShape 20"/>
          <p:cNvCxnSpPr>
            <a:cxnSpLocks noChangeShapeType="1"/>
            <a:stCxn id="11270" idx="3"/>
            <a:endCxn id="11267" idx="7"/>
          </p:cNvCxnSpPr>
          <p:nvPr/>
        </p:nvCxnSpPr>
        <p:spPr bwMode="auto">
          <a:xfrm flipH="1">
            <a:off x="1236663" y="2306638"/>
            <a:ext cx="1352550" cy="1504950"/>
          </a:xfrm>
          <a:prstGeom prst="straightConnector1">
            <a:avLst/>
          </a:prstGeom>
          <a:noFill/>
          <a:ln w="9525">
            <a:solidFill>
              <a:schemeClr val="tx1"/>
            </a:solidFill>
            <a:round/>
            <a:headEnd/>
            <a:tailEnd/>
          </a:ln>
        </p:spPr>
      </p:cxnSp>
      <p:cxnSp>
        <p:nvCxnSpPr>
          <p:cNvPr id="11283" name="AutoShape 21"/>
          <p:cNvCxnSpPr>
            <a:cxnSpLocks noChangeShapeType="1"/>
            <a:stCxn id="11268" idx="6"/>
            <a:endCxn id="11271" idx="1"/>
          </p:cNvCxnSpPr>
          <p:nvPr/>
        </p:nvCxnSpPr>
        <p:spPr bwMode="auto">
          <a:xfrm>
            <a:off x="1608138" y="2220913"/>
            <a:ext cx="1514475" cy="1057275"/>
          </a:xfrm>
          <a:prstGeom prst="straightConnector1">
            <a:avLst/>
          </a:prstGeom>
          <a:noFill/>
          <a:ln w="9525">
            <a:solidFill>
              <a:schemeClr val="tx1"/>
            </a:solidFill>
            <a:round/>
            <a:headEnd/>
            <a:tailEnd/>
          </a:ln>
        </p:spPr>
      </p:cxnSp>
      <p:cxnSp>
        <p:nvCxnSpPr>
          <p:cNvPr id="11284" name="AutoShape 22"/>
          <p:cNvCxnSpPr>
            <a:cxnSpLocks noChangeShapeType="1"/>
            <a:stCxn id="11272" idx="0"/>
            <a:endCxn id="11269" idx="4"/>
          </p:cNvCxnSpPr>
          <p:nvPr/>
        </p:nvCxnSpPr>
        <p:spPr bwMode="auto">
          <a:xfrm flipH="1" flipV="1">
            <a:off x="2141538" y="3668713"/>
            <a:ext cx="152400" cy="685800"/>
          </a:xfrm>
          <a:prstGeom prst="straightConnector1">
            <a:avLst/>
          </a:prstGeom>
          <a:noFill/>
          <a:ln w="9525">
            <a:solidFill>
              <a:schemeClr val="tx1"/>
            </a:solidFill>
            <a:round/>
            <a:headEnd/>
            <a:tailEnd/>
          </a:ln>
        </p:spPr>
      </p:cxnSp>
      <p:cxnSp>
        <p:nvCxnSpPr>
          <p:cNvPr id="11285" name="AutoShape 23"/>
          <p:cNvCxnSpPr>
            <a:cxnSpLocks noChangeShapeType="1"/>
            <a:stCxn id="11271" idx="3"/>
            <a:endCxn id="11267" idx="6"/>
          </p:cNvCxnSpPr>
          <p:nvPr/>
        </p:nvCxnSpPr>
        <p:spPr bwMode="auto">
          <a:xfrm flipH="1">
            <a:off x="1303338" y="3602038"/>
            <a:ext cx="1819275" cy="371475"/>
          </a:xfrm>
          <a:prstGeom prst="straightConnector1">
            <a:avLst/>
          </a:prstGeom>
          <a:noFill/>
          <a:ln w="9525">
            <a:solidFill>
              <a:schemeClr val="tx1"/>
            </a:solidFill>
            <a:round/>
            <a:headEnd/>
            <a:tailEnd/>
          </a:ln>
        </p:spPr>
      </p:cxnSp>
      <p:sp>
        <p:nvSpPr>
          <p:cNvPr id="11286" name="Oval 43"/>
          <p:cNvSpPr>
            <a:spLocks noChangeArrowheads="1"/>
          </p:cNvSpPr>
          <p:nvPr/>
        </p:nvSpPr>
        <p:spPr bwMode="auto">
          <a:xfrm>
            <a:off x="5424488" y="2846388"/>
            <a:ext cx="457200" cy="457200"/>
          </a:xfrm>
          <a:prstGeom prst="ellipse">
            <a:avLst/>
          </a:prstGeom>
          <a:solidFill>
            <a:srgbClr val="FF00FF"/>
          </a:solidFill>
          <a:ln w="9525">
            <a:solidFill>
              <a:schemeClr val="tx1"/>
            </a:solidFill>
            <a:round/>
            <a:headEnd/>
            <a:tailEnd/>
          </a:ln>
        </p:spPr>
        <p:txBody>
          <a:bodyPr wrap="none" anchor="ctr"/>
          <a:lstStyle/>
          <a:p>
            <a:pPr algn="ctr" eaLnBrk="0" hangingPunct="0"/>
            <a:r>
              <a:rPr lang="en-US" altLang="ko-KR">
                <a:latin typeface="Arial" charset="0"/>
                <a:ea typeface="굴림" pitchFamily="50" charset="-127"/>
              </a:rPr>
              <a:t>3</a:t>
            </a:r>
          </a:p>
        </p:txBody>
      </p:sp>
      <p:sp>
        <p:nvSpPr>
          <p:cNvPr id="11287" name="Oval 44"/>
          <p:cNvSpPr>
            <a:spLocks noChangeArrowheads="1"/>
          </p:cNvSpPr>
          <p:nvPr/>
        </p:nvSpPr>
        <p:spPr bwMode="auto">
          <a:xfrm>
            <a:off x="5576888" y="3760788"/>
            <a:ext cx="457200" cy="457200"/>
          </a:xfrm>
          <a:prstGeom prst="ellipse">
            <a:avLst/>
          </a:prstGeom>
          <a:solidFill>
            <a:srgbClr val="3366FF"/>
          </a:solidFill>
          <a:ln w="9525">
            <a:solidFill>
              <a:schemeClr val="tx1"/>
            </a:solidFill>
            <a:round/>
            <a:headEnd/>
            <a:tailEnd/>
          </a:ln>
        </p:spPr>
        <p:txBody>
          <a:bodyPr wrap="none" anchor="ctr"/>
          <a:lstStyle/>
          <a:p>
            <a:pPr algn="ctr" eaLnBrk="0" hangingPunct="0"/>
            <a:r>
              <a:rPr lang="en-US" altLang="ko-KR">
                <a:latin typeface="Arial" charset="0"/>
                <a:ea typeface="굴림" pitchFamily="50" charset="-127"/>
              </a:rPr>
              <a:t>6</a:t>
            </a:r>
          </a:p>
        </p:txBody>
      </p:sp>
      <p:sp>
        <p:nvSpPr>
          <p:cNvPr id="11288" name="Oval 45"/>
          <p:cNvSpPr>
            <a:spLocks noChangeArrowheads="1"/>
          </p:cNvSpPr>
          <p:nvPr/>
        </p:nvSpPr>
        <p:spPr bwMode="auto">
          <a:xfrm>
            <a:off x="5881688" y="2008188"/>
            <a:ext cx="457200" cy="457200"/>
          </a:xfrm>
          <a:prstGeom prst="ellipse">
            <a:avLst/>
          </a:prstGeom>
          <a:solidFill>
            <a:srgbClr val="3C7B31"/>
          </a:solidFill>
          <a:ln w="9525">
            <a:solidFill>
              <a:schemeClr val="tx1"/>
            </a:solidFill>
            <a:round/>
            <a:headEnd/>
            <a:tailEnd/>
          </a:ln>
        </p:spPr>
        <p:txBody>
          <a:bodyPr wrap="none" anchor="ctr"/>
          <a:lstStyle/>
          <a:p>
            <a:pPr algn="ctr" eaLnBrk="0" hangingPunct="0"/>
            <a:r>
              <a:rPr lang="en-US" altLang="ko-KR">
                <a:latin typeface="Arial" charset="0"/>
                <a:ea typeface="굴림" pitchFamily="50" charset="-127"/>
              </a:rPr>
              <a:t>1</a:t>
            </a:r>
          </a:p>
        </p:txBody>
      </p:sp>
      <p:sp>
        <p:nvSpPr>
          <p:cNvPr id="11289" name="Oval 46"/>
          <p:cNvSpPr>
            <a:spLocks noChangeArrowheads="1"/>
          </p:cNvSpPr>
          <p:nvPr/>
        </p:nvSpPr>
        <p:spPr bwMode="auto">
          <a:xfrm>
            <a:off x="6643688" y="3227388"/>
            <a:ext cx="457200" cy="457200"/>
          </a:xfrm>
          <a:prstGeom prst="ellipse">
            <a:avLst/>
          </a:prstGeom>
          <a:solidFill>
            <a:srgbClr val="660066"/>
          </a:solidFill>
          <a:ln w="9525">
            <a:solidFill>
              <a:schemeClr val="tx1"/>
            </a:solidFill>
            <a:round/>
            <a:headEnd/>
            <a:tailEnd/>
          </a:ln>
        </p:spPr>
        <p:txBody>
          <a:bodyPr wrap="none" anchor="ctr"/>
          <a:lstStyle/>
          <a:p>
            <a:pPr algn="ctr" eaLnBrk="0" hangingPunct="0"/>
            <a:r>
              <a:rPr lang="en-US" altLang="ko-KR">
                <a:latin typeface="Arial" charset="0"/>
                <a:ea typeface="굴림" pitchFamily="50" charset="-127"/>
              </a:rPr>
              <a:t>4</a:t>
            </a:r>
          </a:p>
        </p:txBody>
      </p:sp>
      <p:sp>
        <p:nvSpPr>
          <p:cNvPr id="11290" name="Oval 47"/>
          <p:cNvSpPr>
            <a:spLocks noChangeArrowheads="1"/>
          </p:cNvSpPr>
          <p:nvPr/>
        </p:nvSpPr>
        <p:spPr bwMode="auto">
          <a:xfrm>
            <a:off x="7253288" y="1931988"/>
            <a:ext cx="457200" cy="457200"/>
          </a:xfrm>
          <a:prstGeom prst="ellipse">
            <a:avLst/>
          </a:prstGeom>
          <a:solidFill>
            <a:srgbClr val="3C7B31"/>
          </a:solidFill>
          <a:ln w="9525">
            <a:solidFill>
              <a:schemeClr val="tx1"/>
            </a:solidFill>
            <a:round/>
            <a:headEnd/>
            <a:tailEnd/>
          </a:ln>
        </p:spPr>
        <p:txBody>
          <a:bodyPr wrap="none" anchor="ctr"/>
          <a:lstStyle/>
          <a:p>
            <a:pPr algn="ctr" eaLnBrk="0" hangingPunct="0"/>
            <a:r>
              <a:rPr lang="en-US" altLang="ko-KR">
                <a:latin typeface="Arial" charset="0"/>
                <a:ea typeface="굴림" pitchFamily="50" charset="-127"/>
              </a:rPr>
              <a:t>2</a:t>
            </a:r>
          </a:p>
        </p:txBody>
      </p:sp>
      <p:sp>
        <p:nvSpPr>
          <p:cNvPr id="11291" name="Oval 48"/>
          <p:cNvSpPr>
            <a:spLocks noChangeArrowheads="1"/>
          </p:cNvSpPr>
          <p:nvPr/>
        </p:nvSpPr>
        <p:spPr bwMode="auto">
          <a:xfrm>
            <a:off x="7786688" y="3227388"/>
            <a:ext cx="457200" cy="457200"/>
          </a:xfrm>
          <a:prstGeom prst="ellipse">
            <a:avLst/>
          </a:prstGeom>
          <a:solidFill>
            <a:srgbClr val="660066"/>
          </a:solidFill>
          <a:ln w="9525">
            <a:solidFill>
              <a:schemeClr val="tx1"/>
            </a:solidFill>
            <a:round/>
            <a:headEnd/>
            <a:tailEnd/>
          </a:ln>
        </p:spPr>
        <p:txBody>
          <a:bodyPr wrap="none" anchor="ctr"/>
          <a:lstStyle/>
          <a:p>
            <a:pPr algn="ctr" eaLnBrk="0" hangingPunct="0"/>
            <a:r>
              <a:rPr lang="en-US" altLang="ko-KR">
                <a:latin typeface="Arial" charset="0"/>
                <a:ea typeface="굴림" pitchFamily="50" charset="-127"/>
              </a:rPr>
              <a:t>5</a:t>
            </a:r>
          </a:p>
        </p:txBody>
      </p:sp>
      <p:sp>
        <p:nvSpPr>
          <p:cNvPr id="11292" name="Oval 49"/>
          <p:cNvSpPr>
            <a:spLocks noChangeArrowheads="1"/>
          </p:cNvSpPr>
          <p:nvPr/>
        </p:nvSpPr>
        <p:spPr bwMode="auto">
          <a:xfrm>
            <a:off x="6796088" y="4370388"/>
            <a:ext cx="457200" cy="457200"/>
          </a:xfrm>
          <a:prstGeom prst="ellipse">
            <a:avLst/>
          </a:prstGeom>
          <a:solidFill>
            <a:srgbClr val="3C7B31"/>
          </a:solidFill>
          <a:ln w="9525">
            <a:solidFill>
              <a:schemeClr val="tx1"/>
            </a:solidFill>
            <a:round/>
            <a:headEnd/>
            <a:tailEnd/>
          </a:ln>
        </p:spPr>
        <p:txBody>
          <a:bodyPr wrap="none" anchor="ctr"/>
          <a:lstStyle/>
          <a:p>
            <a:pPr algn="ctr" eaLnBrk="0" hangingPunct="0"/>
            <a:r>
              <a:rPr lang="en-US" altLang="ko-KR">
                <a:latin typeface="Arial" charset="0"/>
                <a:ea typeface="굴림" pitchFamily="50" charset="-127"/>
              </a:rPr>
              <a:t>7</a:t>
            </a:r>
          </a:p>
        </p:txBody>
      </p:sp>
      <p:cxnSp>
        <p:nvCxnSpPr>
          <p:cNvPr id="11293" name="AutoShape 50"/>
          <p:cNvCxnSpPr>
            <a:cxnSpLocks noChangeShapeType="1"/>
            <a:stCxn id="11286" idx="6"/>
            <a:endCxn id="11289" idx="2"/>
          </p:cNvCxnSpPr>
          <p:nvPr/>
        </p:nvCxnSpPr>
        <p:spPr bwMode="auto">
          <a:xfrm>
            <a:off x="5881688" y="3074988"/>
            <a:ext cx="762000" cy="381000"/>
          </a:xfrm>
          <a:prstGeom prst="straightConnector1">
            <a:avLst/>
          </a:prstGeom>
          <a:noFill/>
          <a:ln w="9525">
            <a:solidFill>
              <a:schemeClr val="tx1"/>
            </a:solidFill>
            <a:round/>
            <a:headEnd/>
            <a:tailEnd/>
          </a:ln>
        </p:spPr>
      </p:cxnSp>
      <p:cxnSp>
        <p:nvCxnSpPr>
          <p:cNvPr id="11294" name="AutoShape 51"/>
          <p:cNvCxnSpPr>
            <a:cxnSpLocks noChangeShapeType="1"/>
            <a:stCxn id="11286" idx="7"/>
            <a:endCxn id="11290" idx="2"/>
          </p:cNvCxnSpPr>
          <p:nvPr/>
        </p:nvCxnSpPr>
        <p:spPr bwMode="auto">
          <a:xfrm flipV="1">
            <a:off x="5815013" y="2160588"/>
            <a:ext cx="1438275" cy="752475"/>
          </a:xfrm>
          <a:prstGeom prst="straightConnector1">
            <a:avLst/>
          </a:prstGeom>
          <a:noFill/>
          <a:ln w="9525">
            <a:solidFill>
              <a:schemeClr val="tx1"/>
            </a:solidFill>
            <a:round/>
            <a:headEnd/>
            <a:tailEnd/>
          </a:ln>
        </p:spPr>
      </p:cxnSp>
      <p:cxnSp>
        <p:nvCxnSpPr>
          <p:cNvPr id="11295" name="AutoShape 52"/>
          <p:cNvCxnSpPr>
            <a:cxnSpLocks noChangeShapeType="1"/>
            <a:stCxn id="11287" idx="5"/>
            <a:endCxn id="11292" idx="2"/>
          </p:cNvCxnSpPr>
          <p:nvPr/>
        </p:nvCxnSpPr>
        <p:spPr bwMode="auto">
          <a:xfrm>
            <a:off x="5967413" y="4151313"/>
            <a:ext cx="828675" cy="447675"/>
          </a:xfrm>
          <a:prstGeom prst="straightConnector1">
            <a:avLst/>
          </a:prstGeom>
          <a:noFill/>
          <a:ln w="9525">
            <a:solidFill>
              <a:schemeClr val="tx1"/>
            </a:solidFill>
            <a:round/>
            <a:headEnd/>
            <a:tailEnd/>
          </a:ln>
        </p:spPr>
      </p:cxnSp>
      <p:cxnSp>
        <p:nvCxnSpPr>
          <p:cNvPr id="11296" name="AutoShape 53"/>
          <p:cNvCxnSpPr>
            <a:cxnSpLocks noChangeShapeType="1"/>
            <a:stCxn id="11288" idx="3"/>
            <a:endCxn id="11286" idx="0"/>
          </p:cNvCxnSpPr>
          <p:nvPr/>
        </p:nvCxnSpPr>
        <p:spPr bwMode="auto">
          <a:xfrm flipH="1">
            <a:off x="5653088" y="2398713"/>
            <a:ext cx="295275" cy="447675"/>
          </a:xfrm>
          <a:prstGeom prst="straightConnector1">
            <a:avLst/>
          </a:prstGeom>
          <a:noFill/>
          <a:ln w="9525">
            <a:solidFill>
              <a:schemeClr val="tx1"/>
            </a:solidFill>
            <a:round/>
            <a:headEnd/>
            <a:tailEnd/>
          </a:ln>
        </p:spPr>
      </p:cxnSp>
      <p:cxnSp>
        <p:nvCxnSpPr>
          <p:cNvPr id="11297" name="AutoShape 54"/>
          <p:cNvCxnSpPr>
            <a:cxnSpLocks noChangeShapeType="1"/>
            <a:stCxn id="11286" idx="4"/>
            <a:endCxn id="11287" idx="0"/>
          </p:cNvCxnSpPr>
          <p:nvPr/>
        </p:nvCxnSpPr>
        <p:spPr bwMode="auto">
          <a:xfrm>
            <a:off x="5653088" y="3303588"/>
            <a:ext cx="152400" cy="457200"/>
          </a:xfrm>
          <a:prstGeom prst="straightConnector1">
            <a:avLst/>
          </a:prstGeom>
          <a:noFill/>
          <a:ln w="9525">
            <a:solidFill>
              <a:schemeClr val="tx1"/>
            </a:solidFill>
            <a:round/>
            <a:headEnd/>
            <a:tailEnd/>
          </a:ln>
        </p:spPr>
      </p:cxnSp>
      <p:cxnSp>
        <p:nvCxnSpPr>
          <p:cNvPr id="11298" name="AutoShape 55"/>
          <p:cNvCxnSpPr>
            <a:cxnSpLocks noChangeShapeType="1"/>
            <a:stCxn id="11287" idx="7"/>
            <a:endCxn id="11289" idx="3"/>
          </p:cNvCxnSpPr>
          <p:nvPr/>
        </p:nvCxnSpPr>
        <p:spPr bwMode="auto">
          <a:xfrm flipV="1">
            <a:off x="5967413" y="3617913"/>
            <a:ext cx="742950" cy="209550"/>
          </a:xfrm>
          <a:prstGeom prst="straightConnector1">
            <a:avLst/>
          </a:prstGeom>
          <a:noFill/>
          <a:ln w="9525">
            <a:solidFill>
              <a:schemeClr val="tx1"/>
            </a:solidFill>
            <a:round/>
            <a:headEnd/>
            <a:tailEnd/>
          </a:ln>
        </p:spPr>
      </p:cxnSp>
      <p:cxnSp>
        <p:nvCxnSpPr>
          <p:cNvPr id="11299" name="AutoShape 56"/>
          <p:cNvCxnSpPr>
            <a:cxnSpLocks noChangeShapeType="1"/>
            <a:stCxn id="11288" idx="5"/>
            <a:endCxn id="11289" idx="1"/>
          </p:cNvCxnSpPr>
          <p:nvPr/>
        </p:nvCxnSpPr>
        <p:spPr bwMode="auto">
          <a:xfrm>
            <a:off x="6272213" y="2398713"/>
            <a:ext cx="438150" cy="895350"/>
          </a:xfrm>
          <a:prstGeom prst="straightConnector1">
            <a:avLst/>
          </a:prstGeom>
          <a:noFill/>
          <a:ln w="9525">
            <a:solidFill>
              <a:schemeClr val="tx1"/>
            </a:solidFill>
            <a:round/>
            <a:headEnd/>
            <a:tailEnd/>
          </a:ln>
        </p:spPr>
      </p:cxnSp>
      <p:cxnSp>
        <p:nvCxnSpPr>
          <p:cNvPr id="11300" name="AutoShape 57"/>
          <p:cNvCxnSpPr>
            <a:cxnSpLocks noChangeShapeType="1"/>
            <a:stCxn id="11288" idx="4"/>
            <a:endCxn id="11287" idx="7"/>
          </p:cNvCxnSpPr>
          <p:nvPr/>
        </p:nvCxnSpPr>
        <p:spPr bwMode="auto">
          <a:xfrm flipH="1">
            <a:off x="5967413" y="2465388"/>
            <a:ext cx="142875" cy="1362075"/>
          </a:xfrm>
          <a:prstGeom prst="straightConnector1">
            <a:avLst/>
          </a:prstGeom>
          <a:noFill/>
          <a:ln w="9525">
            <a:solidFill>
              <a:schemeClr val="tx1"/>
            </a:solidFill>
            <a:round/>
            <a:headEnd/>
            <a:tailEnd/>
          </a:ln>
        </p:spPr>
      </p:cxnSp>
      <p:cxnSp>
        <p:nvCxnSpPr>
          <p:cNvPr id="11301" name="AutoShape 58"/>
          <p:cNvCxnSpPr>
            <a:cxnSpLocks noChangeShapeType="1"/>
            <a:stCxn id="11290" idx="4"/>
            <a:endCxn id="11289" idx="7"/>
          </p:cNvCxnSpPr>
          <p:nvPr/>
        </p:nvCxnSpPr>
        <p:spPr bwMode="auto">
          <a:xfrm flipH="1">
            <a:off x="7034213" y="2389188"/>
            <a:ext cx="447675" cy="904875"/>
          </a:xfrm>
          <a:prstGeom prst="straightConnector1">
            <a:avLst/>
          </a:prstGeom>
          <a:noFill/>
          <a:ln w="9525">
            <a:solidFill>
              <a:schemeClr val="tx1"/>
            </a:solidFill>
            <a:round/>
            <a:headEnd/>
            <a:tailEnd/>
          </a:ln>
        </p:spPr>
      </p:cxnSp>
      <p:cxnSp>
        <p:nvCxnSpPr>
          <p:cNvPr id="11302" name="AutoShape 59"/>
          <p:cNvCxnSpPr>
            <a:cxnSpLocks noChangeShapeType="1"/>
            <a:stCxn id="11290" idx="3"/>
            <a:endCxn id="11287" idx="7"/>
          </p:cNvCxnSpPr>
          <p:nvPr/>
        </p:nvCxnSpPr>
        <p:spPr bwMode="auto">
          <a:xfrm flipH="1">
            <a:off x="5967413" y="2322513"/>
            <a:ext cx="1352550" cy="1504950"/>
          </a:xfrm>
          <a:prstGeom prst="straightConnector1">
            <a:avLst/>
          </a:prstGeom>
          <a:noFill/>
          <a:ln w="9525">
            <a:solidFill>
              <a:schemeClr val="tx1"/>
            </a:solidFill>
            <a:round/>
            <a:headEnd/>
            <a:tailEnd/>
          </a:ln>
        </p:spPr>
      </p:cxnSp>
      <p:cxnSp>
        <p:nvCxnSpPr>
          <p:cNvPr id="11303" name="AutoShape 60"/>
          <p:cNvCxnSpPr>
            <a:cxnSpLocks noChangeShapeType="1"/>
            <a:stCxn id="11288" idx="6"/>
            <a:endCxn id="11291" idx="1"/>
          </p:cNvCxnSpPr>
          <p:nvPr/>
        </p:nvCxnSpPr>
        <p:spPr bwMode="auto">
          <a:xfrm>
            <a:off x="6338888" y="2236788"/>
            <a:ext cx="1514475" cy="1057275"/>
          </a:xfrm>
          <a:prstGeom prst="straightConnector1">
            <a:avLst/>
          </a:prstGeom>
          <a:noFill/>
          <a:ln w="9525">
            <a:solidFill>
              <a:schemeClr val="tx1"/>
            </a:solidFill>
            <a:round/>
            <a:headEnd/>
            <a:tailEnd/>
          </a:ln>
        </p:spPr>
      </p:cxnSp>
      <p:cxnSp>
        <p:nvCxnSpPr>
          <p:cNvPr id="11304" name="AutoShape 61"/>
          <p:cNvCxnSpPr>
            <a:cxnSpLocks noChangeShapeType="1"/>
            <a:stCxn id="11292" idx="0"/>
            <a:endCxn id="11289" idx="4"/>
          </p:cNvCxnSpPr>
          <p:nvPr/>
        </p:nvCxnSpPr>
        <p:spPr bwMode="auto">
          <a:xfrm flipH="1" flipV="1">
            <a:off x="6872288" y="3684588"/>
            <a:ext cx="152400" cy="685800"/>
          </a:xfrm>
          <a:prstGeom prst="straightConnector1">
            <a:avLst/>
          </a:prstGeom>
          <a:noFill/>
          <a:ln w="9525">
            <a:solidFill>
              <a:schemeClr val="tx1"/>
            </a:solidFill>
            <a:round/>
            <a:headEnd/>
            <a:tailEnd/>
          </a:ln>
        </p:spPr>
      </p:cxnSp>
      <p:cxnSp>
        <p:nvCxnSpPr>
          <p:cNvPr id="11305" name="AutoShape 62"/>
          <p:cNvCxnSpPr>
            <a:cxnSpLocks noChangeShapeType="1"/>
            <a:stCxn id="11291" idx="3"/>
            <a:endCxn id="11287" idx="6"/>
          </p:cNvCxnSpPr>
          <p:nvPr/>
        </p:nvCxnSpPr>
        <p:spPr bwMode="auto">
          <a:xfrm flipH="1">
            <a:off x="6034088" y="3617913"/>
            <a:ext cx="1819275" cy="371475"/>
          </a:xfrm>
          <a:prstGeom prst="straightConnector1">
            <a:avLst/>
          </a:prstGeom>
          <a:noFill/>
          <a:ln w="9525">
            <a:solidFill>
              <a:schemeClr val="tx1"/>
            </a:solidFill>
            <a:round/>
            <a:headEnd/>
            <a:tailEnd/>
          </a:ln>
        </p:spPr>
      </p:cxnSp>
      <p:sp>
        <p:nvSpPr>
          <p:cNvPr id="11306" name="AutoShape 63"/>
          <p:cNvSpPr>
            <a:spLocks noChangeArrowheads="1"/>
          </p:cNvSpPr>
          <p:nvPr/>
        </p:nvSpPr>
        <p:spPr bwMode="auto">
          <a:xfrm>
            <a:off x="4187825" y="2940050"/>
            <a:ext cx="588963" cy="685800"/>
          </a:xfrm>
          <a:prstGeom prst="rightArrow">
            <a:avLst>
              <a:gd name="adj1" fmla="val 50000"/>
              <a:gd name="adj2" fmla="val 25000"/>
            </a:avLst>
          </a:prstGeom>
          <a:solidFill>
            <a:schemeClr val="bg2"/>
          </a:solidFill>
          <a:ln w="9525">
            <a:solidFill>
              <a:schemeClr val="tx1"/>
            </a:solidFill>
            <a:miter lim="800000"/>
            <a:headEnd/>
            <a:tailEnd/>
          </a:ln>
        </p:spPr>
        <p:txBody>
          <a:bodyPr wrap="none" anchor="ctr"/>
          <a:lstStyle/>
          <a:p>
            <a:endParaRPr lang="en-US"/>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method</a:t>
            </a:r>
            <a:endParaRPr lang="en-US" dirty="0"/>
          </a:p>
        </p:txBody>
      </p:sp>
      <p:sp>
        <p:nvSpPr>
          <p:cNvPr id="3" name="Content Placeholder 2"/>
          <p:cNvSpPr>
            <a:spLocks noGrp="1"/>
          </p:cNvSpPr>
          <p:nvPr>
            <p:ph idx="1"/>
          </p:nvPr>
        </p:nvSpPr>
        <p:spPr/>
        <p:txBody>
          <a:bodyPr/>
          <a:lstStyle/>
          <a:p>
            <a:r>
              <a:rPr lang="en-US" dirty="0" smtClean="0"/>
              <a:t>Problems have </a:t>
            </a:r>
            <a:r>
              <a:rPr lang="en-US" dirty="0" smtClean="0">
                <a:solidFill>
                  <a:srgbClr val="FF0000"/>
                </a:solidFill>
              </a:rPr>
              <a:t>n inputs </a:t>
            </a:r>
            <a:r>
              <a:rPr lang="en-US" dirty="0" smtClean="0"/>
              <a:t>and acquire us to obtain a subset that satisfies some constraints.</a:t>
            </a:r>
          </a:p>
          <a:p>
            <a:r>
              <a:rPr lang="en-US" dirty="0" smtClean="0"/>
              <a:t>Any subset that satisfies these constraints is called a </a:t>
            </a:r>
            <a:r>
              <a:rPr lang="en-US" dirty="0" smtClean="0">
                <a:solidFill>
                  <a:srgbClr val="FF0000"/>
                </a:solidFill>
              </a:rPr>
              <a:t>feasible solution</a:t>
            </a:r>
            <a:r>
              <a:rPr lang="en-US" dirty="0" smtClean="0"/>
              <a:t>.</a:t>
            </a:r>
          </a:p>
          <a:p>
            <a:r>
              <a:rPr lang="en-US" dirty="0" smtClean="0">
                <a:solidFill>
                  <a:srgbClr val="FF0000"/>
                </a:solidFill>
              </a:rPr>
              <a:t>GOAL</a:t>
            </a:r>
            <a:r>
              <a:rPr lang="en-US" dirty="0" smtClean="0"/>
              <a:t> : to find feasible solution that either </a:t>
            </a:r>
            <a:r>
              <a:rPr lang="en-US" dirty="0" smtClean="0">
                <a:solidFill>
                  <a:srgbClr val="FF0000"/>
                </a:solidFill>
              </a:rPr>
              <a:t>maximizes or minimizes </a:t>
            </a:r>
            <a:r>
              <a:rPr lang="en-US" dirty="0" smtClean="0"/>
              <a:t>a given objective function.</a:t>
            </a:r>
          </a:p>
          <a:p>
            <a:r>
              <a:rPr lang="en-US" dirty="0" smtClean="0"/>
              <a:t>Such solution is called </a:t>
            </a:r>
            <a:r>
              <a:rPr lang="en-US" dirty="0" smtClean="0">
                <a:solidFill>
                  <a:srgbClr val="FF0000"/>
                </a:solidFill>
              </a:rPr>
              <a:t>Optimal solution</a:t>
            </a:r>
            <a:r>
              <a:rPr lang="en-US" dirty="0" smtClean="0"/>
              <a: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Oval 52"/>
          <p:cNvSpPr>
            <a:spLocks noChangeArrowheads="1"/>
          </p:cNvSpPr>
          <p:nvPr/>
        </p:nvSpPr>
        <p:spPr bwMode="auto">
          <a:xfrm>
            <a:off x="1385888" y="2290763"/>
            <a:ext cx="457200" cy="457200"/>
          </a:xfrm>
          <a:prstGeom prst="ellipse">
            <a:avLst/>
          </a:prstGeom>
          <a:solidFill>
            <a:schemeClr val="accent1"/>
          </a:solidFill>
          <a:ln w="9525">
            <a:solidFill>
              <a:schemeClr val="tx1"/>
            </a:solidFill>
            <a:round/>
            <a:headEnd/>
            <a:tailEnd/>
          </a:ln>
        </p:spPr>
        <p:txBody>
          <a:bodyPr wrap="none" anchor="ctr"/>
          <a:lstStyle/>
          <a:p>
            <a:pPr algn="ctr" eaLnBrk="0" hangingPunct="0"/>
            <a:r>
              <a:rPr lang="en-US" altLang="ko-KR">
                <a:latin typeface="Arial" charset="0"/>
                <a:ea typeface="굴림" pitchFamily="50" charset="-127"/>
              </a:rPr>
              <a:t>2</a:t>
            </a:r>
          </a:p>
        </p:txBody>
      </p:sp>
      <p:sp>
        <p:nvSpPr>
          <p:cNvPr id="12291" name="Oval 53"/>
          <p:cNvSpPr>
            <a:spLocks noChangeArrowheads="1"/>
          </p:cNvSpPr>
          <p:nvPr/>
        </p:nvSpPr>
        <p:spPr bwMode="auto">
          <a:xfrm>
            <a:off x="1385888" y="3586163"/>
            <a:ext cx="457200" cy="457200"/>
          </a:xfrm>
          <a:prstGeom prst="ellipse">
            <a:avLst/>
          </a:prstGeom>
          <a:solidFill>
            <a:schemeClr val="accent1"/>
          </a:solidFill>
          <a:ln w="9525">
            <a:solidFill>
              <a:schemeClr val="tx1"/>
            </a:solidFill>
            <a:round/>
            <a:headEnd/>
            <a:tailEnd/>
          </a:ln>
        </p:spPr>
        <p:txBody>
          <a:bodyPr wrap="none" anchor="ctr"/>
          <a:lstStyle/>
          <a:p>
            <a:pPr algn="ctr" eaLnBrk="0" hangingPunct="0"/>
            <a:r>
              <a:rPr lang="en-US" altLang="ko-KR">
                <a:latin typeface="Arial" charset="0"/>
                <a:ea typeface="굴림" pitchFamily="50" charset="-127"/>
              </a:rPr>
              <a:t>3</a:t>
            </a:r>
          </a:p>
        </p:txBody>
      </p:sp>
      <p:sp>
        <p:nvSpPr>
          <p:cNvPr id="12292" name="Oval 54"/>
          <p:cNvSpPr>
            <a:spLocks noChangeArrowheads="1"/>
          </p:cNvSpPr>
          <p:nvPr/>
        </p:nvSpPr>
        <p:spPr bwMode="auto">
          <a:xfrm>
            <a:off x="2128838" y="1624013"/>
            <a:ext cx="457200" cy="457200"/>
          </a:xfrm>
          <a:prstGeom prst="ellipse">
            <a:avLst/>
          </a:prstGeom>
          <a:solidFill>
            <a:schemeClr val="accent1"/>
          </a:solidFill>
          <a:ln w="9525">
            <a:solidFill>
              <a:schemeClr val="tx1"/>
            </a:solidFill>
            <a:round/>
            <a:headEnd/>
            <a:tailEnd/>
          </a:ln>
        </p:spPr>
        <p:txBody>
          <a:bodyPr wrap="none" anchor="ctr"/>
          <a:lstStyle/>
          <a:p>
            <a:pPr algn="ctr" eaLnBrk="0" hangingPunct="0"/>
            <a:r>
              <a:rPr lang="en-US" altLang="ko-KR">
                <a:latin typeface="Arial" charset="0"/>
                <a:ea typeface="굴림" pitchFamily="50" charset="-127"/>
              </a:rPr>
              <a:t>1</a:t>
            </a:r>
          </a:p>
        </p:txBody>
      </p:sp>
      <p:sp>
        <p:nvSpPr>
          <p:cNvPr id="12293" name="Oval 55"/>
          <p:cNvSpPr>
            <a:spLocks noChangeArrowheads="1"/>
          </p:cNvSpPr>
          <p:nvPr/>
        </p:nvSpPr>
        <p:spPr bwMode="auto">
          <a:xfrm>
            <a:off x="2128838" y="2957513"/>
            <a:ext cx="457200" cy="457200"/>
          </a:xfrm>
          <a:prstGeom prst="ellipse">
            <a:avLst/>
          </a:prstGeom>
          <a:solidFill>
            <a:schemeClr val="accent1"/>
          </a:solidFill>
          <a:ln w="9525">
            <a:solidFill>
              <a:schemeClr val="tx1"/>
            </a:solidFill>
            <a:round/>
            <a:headEnd/>
            <a:tailEnd/>
          </a:ln>
        </p:spPr>
        <p:txBody>
          <a:bodyPr wrap="none" anchor="ctr"/>
          <a:lstStyle/>
          <a:p>
            <a:pPr algn="ctr" eaLnBrk="0" hangingPunct="0"/>
            <a:r>
              <a:rPr lang="en-US" altLang="ko-KR">
                <a:latin typeface="Arial" charset="0"/>
                <a:ea typeface="굴림" pitchFamily="50" charset="-127"/>
              </a:rPr>
              <a:t>7</a:t>
            </a:r>
          </a:p>
        </p:txBody>
      </p:sp>
      <p:sp>
        <p:nvSpPr>
          <p:cNvPr id="12294" name="Oval 56"/>
          <p:cNvSpPr>
            <a:spLocks noChangeArrowheads="1"/>
          </p:cNvSpPr>
          <p:nvPr/>
        </p:nvSpPr>
        <p:spPr bwMode="auto">
          <a:xfrm>
            <a:off x="2890838" y="2290763"/>
            <a:ext cx="457200" cy="457200"/>
          </a:xfrm>
          <a:prstGeom prst="ellipse">
            <a:avLst/>
          </a:prstGeom>
          <a:solidFill>
            <a:schemeClr val="accent1"/>
          </a:solidFill>
          <a:ln w="9525">
            <a:solidFill>
              <a:schemeClr val="tx1"/>
            </a:solidFill>
            <a:round/>
            <a:headEnd/>
            <a:tailEnd/>
          </a:ln>
        </p:spPr>
        <p:txBody>
          <a:bodyPr wrap="none" anchor="ctr"/>
          <a:lstStyle/>
          <a:p>
            <a:pPr algn="ctr" eaLnBrk="0" hangingPunct="0"/>
            <a:r>
              <a:rPr lang="en-US" altLang="ko-KR">
                <a:latin typeface="Arial" charset="0"/>
                <a:ea typeface="굴림" pitchFamily="50" charset="-127"/>
              </a:rPr>
              <a:t>6</a:t>
            </a:r>
          </a:p>
        </p:txBody>
      </p:sp>
      <p:sp>
        <p:nvSpPr>
          <p:cNvPr id="12295" name="Oval 57"/>
          <p:cNvSpPr>
            <a:spLocks noChangeArrowheads="1"/>
          </p:cNvSpPr>
          <p:nvPr/>
        </p:nvSpPr>
        <p:spPr bwMode="auto">
          <a:xfrm>
            <a:off x="2890838" y="3586163"/>
            <a:ext cx="457200" cy="457200"/>
          </a:xfrm>
          <a:prstGeom prst="ellipse">
            <a:avLst/>
          </a:prstGeom>
          <a:solidFill>
            <a:schemeClr val="accent1"/>
          </a:solidFill>
          <a:ln w="9525">
            <a:solidFill>
              <a:schemeClr val="tx1"/>
            </a:solidFill>
            <a:round/>
            <a:headEnd/>
            <a:tailEnd/>
          </a:ln>
        </p:spPr>
        <p:txBody>
          <a:bodyPr wrap="none" anchor="ctr"/>
          <a:lstStyle/>
          <a:p>
            <a:pPr algn="ctr" eaLnBrk="0" hangingPunct="0"/>
            <a:r>
              <a:rPr lang="en-US" altLang="ko-KR">
                <a:latin typeface="Arial" charset="0"/>
                <a:ea typeface="굴림" pitchFamily="50" charset="-127"/>
              </a:rPr>
              <a:t>5</a:t>
            </a:r>
          </a:p>
        </p:txBody>
      </p:sp>
      <p:sp>
        <p:nvSpPr>
          <p:cNvPr id="12296" name="Oval 58"/>
          <p:cNvSpPr>
            <a:spLocks noChangeArrowheads="1"/>
          </p:cNvSpPr>
          <p:nvPr/>
        </p:nvSpPr>
        <p:spPr bwMode="auto">
          <a:xfrm>
            <a:off x="2128838" y="4195763"/>
            <a:ext cx="457200" cy="457200"/>
          </a:xfrm>
          <a:prstGeom prst="ellipse">
            <a:avLst/>
          </a:prstGeom>
          <a:solidFill>
            <a:schemeClr val="accent1"/>
          </a:solidFill>
          <a:ln w="9525">
            <a:solidFill>
              <a:schemeClr val="tx1"/>
            </a:solidFill>
            <a:round/>
            <a:headEnd/>
            <a:tailEnd/>
          </a:ln>
        </p:spPr>
        <p:txBody>
          <a:bodyPr wrap="none" anchor="ctr"/>
          <a:lstStyle/>
          <a:p>
            <a:pPr algn="ctr" eaLnBrk="0" hangingPunct="0"/>
            <a:r>
              <a:rPr lang="en-US" altLang="ko-KR">
                <a:latin typeface="Arial" charset="0"/>
                <a:ea typeface="굴림" pitchFamily="50" charset="-127"/>
              </a:rPr>
              <a:t>4</a:t>
            </a:r>
          </a:p>
        </p:txBody>
      </p:sp>
      <p:cxnSp>
        <p:nvCxnSpPr>
          <p:cNvPr id="12297" name="AutoShape 59"/>
          <p:cNvCxnSpPr>
            <a:cxnSpLocks noChangeShapeType="1"/>
            <a:stCxn id="12290" idx="6"/>
            <a:endCxn id="12293" idx="1"/>
          </p:cNvCxnSpPr>
          <p:nvPr/>
        </p:nvCxnSpPr>
        <p:spPr bwMode="auto">
          <a:xfrm>
            <a:off x="1843088" y="2519363"/>
            <a:ext cx="352425" cy="504825"/>
          </a:xfrm>
          <a:prstGeom prst="straightConnector1">
            <a:avLst/>
          </a:prstGeom>
          <a:noFill/>
          <a:ln w="9525">
            <a:solidFill>
              <a:schemeClr val="tx1"/>
            </a:solidFill>
            <a:round/>
            <a:headEnd/>
            <a:tailEnd/>
          </a:ln>
        </p:spPr>
      </p:cxnSp>
      <p:cxnSp>
        <p:nvCxnSpPr>
          <p:cNvPr id="12298" name="AutoShape 60"/>
          <p:cNvCxnSpPr>
            <a:cxnSpLocks noChangeShapeType="1"/>
            <a:stCxn id="12292" idx="5"/>
            <a:endCxn id="12294" idx="1"/>
          </p:cNvCxnSpPr>
          <p:nvPr/>
        </p:nvCxnSpPr>
        <p:spPr bwMode="auto">
          <a:xfrm>
            <a:off x="2519363" y="2014538"/>
            <a:ext cx="438150" cy="342900"/>
          </a:xfrm>
          <a:prstGeom prst="straightConnector1">
            <a:avLst/>
          </a:prstGeom>
          <a:noFill/>
          <a:ln w="9525">
            <a:solidFill>
              <a:schemeClr val="tx1"/>
            </a:solidFill>
            <a:round/>
            <a:headEnd/>
            <a:tailEnd/>
          </a:ln>
        </p:spPr>
      </p:cxnSp>
      <p:cxnSp>
        <p:nvCxnSpPr>
          <p:cNvPr id="12299" name="AutoShape 61"/>
          <p:cNvCxnSpPr>
            <a:cxnSpLocks noChangeShapeType="1"/>
            <a:stCxn id="12291" idx="5"/>
            <a:endCxn id="12296" idx="2"/>
          </p:cNvCxnSpPr>
          <p:nvPr/>
        </p:nvCxnSpPr>
        <p:spPr bwMode="auto">
          <a:xfrm>
            <a:off x="1776413" y="3976688"/>
            <a:ext cx="352425" cy="447675"/>
          </a:xfrm>
          <a:prstGeom prst="straightConnector1">
            <a:avLst/>
          </a:prstGeom>
          <a:noFill/>
          <a:ln w="9525">
            <a:solidFill>
              <a:schemeClr val="tx1"/>
            </a:solidFill>
            <a:round/>
            <a:headEnd/>
            <a:tailEnd/>
          </a:ln>
        </p:spPr>
      </p:cxnSp>
      <p:cxnSp>
        <p:nvCxnSpPr>
          <p:cNvPr id="12300" name="AutoShape 62"/>
          <p:cNvCxnSpPr>
            <a:cxnSpLocks noChangeShapeType="1"/>
            <a:stCxn id="12292" idx="3"/>
            <a:endCxn id="12290" idx="7"/>
          </p:cNvCxnSpPr>
          <p:nvPr/>
        </p:nvCxnSpPr>
        <p:spPr bwMode="auto">
          <a:xfrm flipH="1">
            <a:off x="1776413" y="2014538"/>
            <a:ext cx="419100" cy="342900"/>
          </a:xfrm>
          <a:prstGeom prst="straightConnector1">
            <a:avLst/>
          </a:prstGeom>
          <a:noFill/>
          <a:ln w="9525">
            <a:solidFill>
              <a:schemeClr val="tx1"/>
            </a:solidFill>
            <a:round/>
            <a:headEnd/>
            <a:tailEnd/>
          </a:ln>
        </p:spPr>
      </p:cxnSp>
      <p:cxnSp>
        <p:nvCxnSpPr>
          <p:cNvPr id="12301" name="AutoShape 63"/>
          <p:cNvCxnSpPr>
            <a:cxnSpLocks noChangeShapeType="1"/>
            <a:stCxn id="12290" idx="4"/>
            <a:endCxn id="12291" idx="0"/>
          </p:cNvCxnSpPr>
          <p:nvPr/>
        </p:nvCxnSpPr>
        <p:spPr bwMode="auto">
          <a:xfrm>
            <a:off x="1614488" y="2747963"/>
            <a:ext cx="0" cy="838200"/>
          </a:xfrm>
          <a:prstGeom prst="straightConnector1">
            <a:avLst/>
          </a:prstGeom>
          <a:noFill/>
          <a:ln w="9525">
            <a:solidFill>
              <a:schemeClr val="tx1"/>
            </a:solidFill>
            <a:round/>
            <a:headEnd/>
            <a:tailEnd/>
          </a:ln>
        </p:spPr>
      </p:cxnSp>
      <p:cxnSp>
        <p:nvCxnSpPr>
          <p:cNvPr id="12302" name="AutoShape 64"/>
          <p:cNvCxnSpPr>
            <a:cxnSpLocks noChangeShapeType="1"/>
            <a:stCxn id="12291" idx="7"/>
            <a:endCxn id="12293" idx="3"/>
          </p:cNvCxnSpPr>
          <p:nvPr/>
        </p:nvCxnSpPr>
        <p:spPr bwMode="auto">
          <a:xfrm flipV="1">
            <a:off x="1776413" y="3348038"/>
            <a:ext cx="419100" cy="304800"/>
          </a:xfrm>
          <a:prstGeom prst="straightConnector1">
            <a:avLst/>
          </a:prstGeom>
          <a:noFill/>
          <a:ln w="9525">
            <a:solidFill>
              <a:schemeClr val="tx1"/>
            </a:solidFill>
            <a:round/>
            <a:headEnd/>
            <a:tailEnd/>
          </a:ln>
        </p:spPr>
      </p:cxnSp>
      <p:cxnSp>
        <p:nvCxnSpPr>
          <p:cNvPr id="12303" name="AutoShape 65"/>
          <p:cNvCxnSpPr>
            <a:cxnSpLocks noChangeShapeType="1"/>
            <a:stCxn id="12292" idx="4"/>
            <a:endCxn id="12293" idx="0"/>
          </p:cNvCxnSpPr>
          <p:nvPr/>
        </p:nvCxnSpPr>
        <p:spPr bwMode="auto">
          <a:xfrm>
            <a:off x="2357438" y="2081213"/>
            <a:ext cx="0" cy="876300"/>
          </a:xfrm>
          <a:prstGeom prst="straightConnector1">
            <a:avLst/>
          </a:prstGeom>
          <a:noFill/>
          <a:ln w="9525">
            <a:solidFill>
              <a:schemeClr val="tx1"/>
            </a:solidFill>
            <a:round/>
            <a:headEnd/>
            <a:tailEnd/>
          </a:ln>
        </p:spPr>
      </p:cxnSp>
      <p:cxnSp>
        <p:nvCxnSpPr>
          <p:cNvPr id="12304" name="AutoShape 66"/>
          <p:cNvCxnSpPr>
            <a:cxnSpLocks noChangeShapeType="1"/>
            <a:stCxn id="12296" idx="0"/>
            <a:endCxn id="12293" idx="4"/>
          </p:cNvCxnSpPr>
          <p:nvPr/>
        </p:nvCxnSpPr>
        <p:spPr bwMode="auto">
          <a:xfrm flipV="1">
            <a:off x="2357438" y="3414713"/>
            <a:ext cx="0" cy="781050"/>
          </a:xfrm>
          <a:prstGeom prst="straightConnector1">
            <a:avLst/>
          </a:prstGeom>
          <a:noFill/>
          <a:ln w="9525">
            <a:solidFill>
              <a:schemeClr val="tx1"/>
            </a:solidFill>
            <a:round/>
            <a:headEnd/>
            <a:tailEnd/>
          </a:ln>
        </p:spPr>
      </p:cxnSp>
      <p:cxnSp>
        <p:nvCxnSpPr>
          <p:cNvPr id="12305" name="AutoShape 67"/>
          <p:cNvCxnSpPr>
            <a:cxnSpLocks noChangeShapeType="1"/>
            <a:stCxn id="12295" idx="0"/>
            <a:endCxn id="12294" idx="4"/>
          </p:cNvCxnSpPr>
          <p:nvPr/>
        </p:nvCxnSpPr>
        <p:spPr bwMode="auto">
          <a:xfrm flipV="1">
            <a:off x="3119438" y="2747963"/>
            <a:ext cx="0" cy="838200"/>
          </a:xfrm>
          <a:prstGeom prst="straightConnector1">
            <a:avLst/>
          </a:prstGeom>
          <a:noFill/>
          <a:ln w="9525">
            <a:solidFill>
              <a:schemeClr val="tx1"/>
            </a:solidFill>
            <a:round/>
            <a:headEnd/>
            <a:tailEnd/>
          </a:ln>
        </p:spPr>
      </p:cxnSp>
      <p:cxnSp>
        <p:nvCxnSpPr>
          <p:cNvPr id="12306" name="AutoShape 68"/>
          <p:cNvCxnSpPr>
            <a:cxnSpLocks noChangeShapeType="1"/>
            <a:stCxn id="12294" idx="2"/>
            <a:endCxn id="12293" idx="7"/>
          </p:cNvCxnSpPr>
          <p:nvPr/>
        </p:nvCxnSpPr>
        <p:spPr bwMode="auto">
          <a:xfrm flipH="1">
            <a:off x="2519363" y="2519363"/>
            <a:ext cx="371475" cy="504825"/>
          </a:xfrm>
          <a:prstGeom prst="straightConnector1">
            <a:avLst/>
          </a:prstGeom>
          <a:noFill/>
          <a:ln w="9525">
            <a:solidFill>
              <a:schemeClr val="tx1"/>
            </a:solidFill>
            <a:round/>
            <a:headEnd/>
            <a:tailEnd/>
          </a:ln>
        </p:spPr>
      </p:cxnSp>
      <p:cxnSp>
        <p:nvCxnSpPr>
          <p:cNvPr id="12307" name="AutoShape 69"/>
          <p:cNvCxnSpPr>
            <a:cxnSpLocks noChangeShapeType="1"/>
            <a:stCxn id="12295" idx="3"/>
            <a:endCxn id="12296" idx="6"/>
          </p:cNvCxnSpPr>
          <p:nvPr/>
        </p:nvCxnSpPr>
        <p:spPr bwMode="auto">
          <a:xfrm flipH="1">
            <a:off x="2586038" y="3976688"/>
            <a:ext cx="371475" cy="447675"/>
          </a:xfrm>
          <a:prstGeom prst="straightConnector1">
            <a:avLst/>
          </a:prstGeom>
          <a:noFill/>
          <a:ln w="9525">
            <a:solidFill>
              <a:schemeClr val="tx1"/>
            </a:solidFill>
            <a:round/>
            <a:headEnd/>
            <a:tailEnd/>
          </a:ln>
        </p:spPr>
      </p:cxnSp>
      <p:cxnSp>
        <p:nvCxnSpPr>
          <p:cNvPr id="12308" name="AutoShape 70"/>
          <p:cNvCxnSpPr>
            <a:cxnSpLocks noChangeShapeType="1"/>
            <a:stCxn id="12293" idx="5"/>
            <a:endCxn id="12295" idx="1"/>
          </p:cNvCxnSpPr>
          <p:nvPr/>
        </p:nvCxnSpPr>
        <p:spPr bwMode="auto">
          <a:xfrm>
            <a:off x="2519363" y="3348038"/>
            <a:ext cx="438150" cy="304800"/>
          </a:xfrm>
          <a:prstGeom prst="straightConnector1">
            <a:avLst/>
          </a:prstGeom>
          <a:noFill/>
          <a:ln w="9525">
            <a:solidFill>
              <a:schemeClr val="tx1"/>
            </a:solidFill>
            <a:round/>
            <a:headEnd/>
            <a:tailEnd/>
          </a:ln>
        </p:spPr>
      </p:cxnSp>
      <p:sp>
        <p:nvSpPr>
          <p:cNvPr id="12309" name="Oval 71"/>
          <p:cNvSpPr>
            <a:spLocks noChangeArrowheads="1"/>
          </p:cNvSpPr>
          <p:nvPr/>
        </p:nvSpPr>
        <p:spPr bwMode="auto">
          <a:xfrm>
            <a:off x="5718175" y="2198688"/>
            <a:ext cx="457200" cy="457200"/>
          </a:xfrm>
          <a:prstGeom prst="ellipse">
            <a:avLst/>
          </a:prstGeom>
          <a:solidFill>
            <a:srgbClr val="3C7B31"/>
          </a:solidFill>
          <a:ln w="9525">
            <a:solidFill>
              <a:schemeClr val="tx1"/>
            </a:solidFill>
            <a:round/>
            <a:headEnd/>
            <a:tailEnd/>
          </a:ln>
        </p:spPr>
        <p:txBody>
          <a:bodyPr wrap="none" anchor="ctr"/>
          <a:lstStyle/>
          <a:p>
            <a:pPr algn="ctr" eaLnBrk="0" hangingPunct="0"/>
            <a:r>
              <a:rPr lang="en-US" altLang="ko-KR">
                <a:latin typeface="Arial" charset="0"/>
                <a:ea typeface="굴림" pitchFamily="50" charset="-127"/>
              </a:rPr>
              <a:t>2</a:t>
            </a:r>
          </a:p>
        </p:txBody>
      </p:sp>
      <p:sp>
        <p:nvSpPr>
          <p:cNvPr id="12310" name="Oval 72"/>
          <p:cNvSpPr>
            <a:spLocks noChangeArrowheads="1"/>
          </p:cNvSpPr>
          <p:nvPr/>
        </p:nvSpPr>
        <p:spPr bwMode="auto">
          <a:xfrm>
            <a:off x="5718175" y="3494088"/>
            <a:ext cx="457200" cy="457200"/>
          </a:xfrm>
          <a:prstGeom prst="ellipse">
            <a:avLst/>
          </a:prstGeom>
          <a:solidFill>
            <a:srgbClr val="660066"/>
          </a:solidFill>
          <a:ln w="9525">
            <a:solidFill>
              <a:schemeClr val="tx1"/>
            </a:solidFill>
            <a:round/>
            <a:headEnd/>
            <a:tailEnd/>
          </a:ln>
        </p:spPr>
        <p:txBody>
          <a:bodyPr wrap="none" anchor="ctr"/>
          <a:lstStyle/>
          <a:p>
            <a:pPr algn="ctr" eaLnBrk="0" hangingPunct="0"/>
            <a:r>
              <a:rPr lang="en-US" altLang="ko-KR">
                <a:latin typeface="Arial" charset="0"/>
                <a:ea typeface="굴림" pitchFamily="50" charset="-127"/>
              </a:rPr>
              <a:t>3</a:t>
            </a:r>
          </a:p>
        </p:txBody>
      </p:sp>
      <p:sp>
        <p:nvSpPr>
          <p:cNvPr id="12311" name="Oval 73"/>
          <p:cNvSpPr>
            <a:spLocks noChangeArrowheads="1"/>
          </p:cNvSpPr>
          <p:nvPr/>
        </p:nvSpPr>
        <p:spPr bwMode="auto">
          <a:xfrm>
            <a:off x="6461125" y="1531938"/>
            <a:ext cx="457200" cy="457200"/>
          </a:xfrm>
          <a:prstGeom prst="ellipse">
            <a:avLst/>
          </a:prstGeom>
          <a:solidFill>
            <a:srgbClr val="660066"/>
          </a:solidFill>
          <a:ln w="9525">
            <a:solidFill>
              <a:schemeClr val="tx1"/>
            </a:solidFill>
            <a:round/>
            <a:headEnd/>
            <a:tailEnd/>
          </a:ln>
        </p:spPr>
        <p:txBody>
          <a:bodyPr wrap="none" anchor="ctr"/>
          <a:lstStyle/>
          <a:p>
            <a:pPr algn="ctr" eaLnBrk="0" hangingPunct="0"/>
            <a:r>
              <a:rPr lang="en-US" altLang="ko-KR">
                <a:latin typeface="Arial" charset="0"/>
                <a:ea typeface="굴림" pitchFamily="50" charset="-127"/>
              </a:rPr>
              <a:t>1</a:t>
            </a:r>
          </a:p>
        </p:txBody>
      </p:sp>
      <p:sp>
        <p:nvSpPr>
          <p:cNvPr id="12312" name="Oval 74"/>
          <p:cNvSpPr>
            <a:spLocks noChangeArrowheads="1"/>
          </p:cNvSpPr>
          <p:nvPr/>
        </p:nvSpPr>
        <p:spPr bwMode="auto">
          <a:xfrm>
            <a:off x="6461125" y="2865438"/>
            <a:ext cx="457200" cy="457200"/>
          </a:xfrm>
          <a:prstGeom prst="ellipse">
            <a:avLst/>
          </a:prstGeom>
          <a:solidFill>
            <a:srgbClr val="FF00FF"/>
          </a:solidFill>
          <a:ln w="9525">
            <a:solidFill>
              <a:schemeClr val="tx1"/>
            </a:solidFill>
            <a:round/>
            <a:headEnd/>
            <a:tailEnd/>
          </a:ln>
        </p:spPr>
        <p:txBody>
          <a:bodyPr wrap="none" anchor="ctr"/>
          <a:lstStyle/>
          <a:p>
            <a:pPr algn="ctr" eaLnBrk="0" hangingPunct="0"/>
            <a:r>
              <a:rPr lang="en-US" altLang="ko-KR">
                <a:latin typeface="Arial" charset="0"/>
                <a:ea typeface="굴림" pitchFamily="50" charset="-127"/>
              </a:rPr>
              <a:t>7</a:t>
            </a:r>
          </a:p>
        </p:txBody>
      </p:sp>
      <p:sp>
        <p:nvSpPr>
          <p:cNvPr id="12313" name="Oval 75"/>
          <p:cNvSpPr>
            <a:spLocks noChangeArrowheads="1"/>
          </p:cNvSpPr>
          <p:nvPr/>
        </p:nvSpPr>
        <p:spPr bwMode="auto">
          <a:xfrm>
            <a:off x="7223125" y="2198688"/>
            <a:ext cx="457200" cy="457200"/>
          </a:xfrm>
          <a:prstGeom prst="ellipse">
            <a:avLst/>
          </a:prstGeom>
          <a:solidFill>
            <a:srgbClr val="3C7B31"/>
          </a:solidFill>
          <a:ln w="9525">
            <a:solidFill>
              <a:schemeClr val="tx1"/>
            </a:solidFill>
            <a:round/>
            <a:headEnd/>
            <a:tailEnd/>
          </a:ln>
        </p:spPr>
        <p:txBody>
          <a:bodyPr wrap="none" anchor="ctr"/>
          <a:lstStyle/>
          <a:p>
            <a:pPr algn="ctr" eaLnBrk="0" hangingPunct="0"/>
            <a:r>
              <a:rPr lang="en-US" altLang="ko-KR">
                <a:latin typeface="Arial" charset="0"/>
                <a:ea typeface="굴림" pitchFamily="50" charset="-127"/>
              </a:rPr>
              <a:t>6</a:t>
            </a:r>
          </a:p>
        </p:txBody>
      </p:sp>
      <p:sp>
        <p:nvSpPr>
          <p:cNvPr id="12314" name="Oval 76"/>
          <p:cNvSpPr>
            <a:spLocks noChangeArrowheads="1"/>
          </p:cNvSpPr>
          <p:nvPr/>
        </p:nvSpPr>
        <p:spPr bwMode="auto">
          <a:xfrm>
            <a:off x="7223125" y="3494088"/>
            <a:ext cx="457200" cy="457200"/>
          </a:xfrm>
          <a:prstGeom prst="ellipse">
            <a:avLst/>
          </a:prstGeom>
          <a:solidFill>
            <a:srgbClr val="660066"/>
          </a:solidFill>
          <a:ln w="9525">
            <a:solidFill>
              <a:schemeClr val="tx1"/>
            </a:solidFill>
            <a:round/>
            <a:headEnd/>
            <a:tailEnd/>
          </a:ln>
        </p:spPr>
        <p:txBody>
          <a:bodyPr wrap="none" anchor="ctr"/>
          <a:lstStyle/>
          <a:p>
            <a:pPr algn="ctr" eaLnBrk="0" hangingPunct="0"/>
            <a:r>
              <a:rPr lang="en-US" altLang="ko-KR">
                <a:latin typeface="Arial" charset="0"/>
                <a:ea typeface="굴림" pitchFamily="50" charset="-127"/>
              </a:rPr>
              <a:t>5</a:t>
            </a:r>
          </a:p>
        </p:txBody>
      </p:sp>
      <p:sp>
        <p:nvSpPr>
          <p:cNvPr id="12315" name="Oval 77"/>
          <p:cNvSpPr>
            <a:spLocks noChangeArrowheads="1"/>
          </p:cNvSpPr>
          <p:nvPr/>
        </p:nvSpPr>
        <p:spPr bwMode="auto">
          <a:xfrm>
            <a:off x="6461125" y="4103688"/>
            <a:ext cx="457200" cy="457200"/>
          </a:xfrm>
          <a:prstGeom prst="ellipse">
            <a:avLst/>
          </a:prstGeom>
          <a:solidFill>
            <a:srgbClr val="3C7B31"/>
          </a:solidFill>
          <a:ln w="9525">
            <a:solidFill>
              <a:schemeClr val="tx1"/>
            </a:solidFill>
            <a:round/>
            <a:headEnd/>
            <a:tailEnd/>
          </a:ln>
        </p:spPr>
        <p:txBody>
          <a:bodyPr wrap="none" anchor="ctr"/>
          <a:lstStyle/>
          <a:p>
            <a:pPr algn="ctr" eaLnBrk="0" hangingPunct="0"/>
            <a:r>
              <a:rPr lang="en-US" altLang="ko-KR">
                <a:latin typeface="Arial" charset="0"/>
                <a:ea typeface="굴림" pitchFamily="50" charset="-127"/>
              </a:rPr>
              <a:t>4</a:t>
            </a:r>
          </a:p>
        </p:txBody>
      </p:sp>
      <p:cxnSp>
        <p:nvCxnSpPr>
          <p:cNvPr id="12316" name="AutoShape 78"/>
          <p:cNvCxnSpPr>
            <a:cxnSpLocks noChangeShapeType="1"/>
            <a:stCxn id="12309" idx="6"/>
            <a:endCxn id="12312" idx="1"/>
          </p:cNvCxnSpPr>
          <p:nvPr/>
        </p:nvCxnSpPr>
        <p:spPr bwMode="auto">
          <a:xfrm>
            <a:off x="6175375" y="2427288"/>
            <a:ext cx="352425" cy="504825"/>
          </a:xfrm>
          <a:prstGeom prst="straightConnector1">
            <a:avLst/>
          </a:prstGeom>
          <a:noFill/>
          <a:ln w="9525">
            <a:solidFill>
              <a:schemeClr val="tx1"/>
            </a:solidFill>
            <a:round/>
            <a:headEnd/>
            <a:tailEnd/>
          </a:ln>
        </p:spPr>
      </p:cxnSp>
      <p:cxnSp>
        <p:nvCxnSpPr>
          <p:cNvPr id="12317" name="AutoShape 79"/>
          <p:cNvCxnSpPr>
            <a:cxnSpLocks noChangeShapeType="1"/>
            <a:stCxn id="12311" idx="5"/>
            <a:endCxn id="12313" idx="1"/>
          </p:cNvCxnSpPr>
          <p:nvPr/>
        </p:nvCxnSpPr>
        <p:spPr bwMode="auto">
          <a:xfrm>
            <a:off x="6851650" y="1922463"/>
            <a:ext cx="438150" cy="342900"/>
          </a:xfrm>
          <a:prstGeom prst="straightConnector1">
            <a:avLst/>
          </a:prstGeom>
          <a:noFill/>
          <a:ln w="9525">
            <a:solidFill>
              <a:schemeClr val="tx1"/>
            </a:solidFill>
            <a:round/>
            <a:headEnd/>
            <a:tailEnd/>
          </a:ln>
        </p:spPr>
      </p:cxnSp>
      <p:cxnSp>
        <p:nvCxnSpPr>
          <p:cNvPr id="12318" name="AutoShape 80"/>
          <p:cNvCxnSpPr>
            <a:cxnSpLocks noChangeShapeType="1"/>
            <a:stCxn id="12310" idx="5"/>
            <a:endCxn id="12315" idx="2"/>
          </p:cNvCxnSpPr>
          <p:nvPr/>
        </p:nvCxnSpPr>
        <p:spPr bwMode="auto">
          <a:xfrm>
            <a:off x="6108700" y="3884613"/>
            <a:ext cx="352425" cy="447675"/>
          </a:xfrm>
          <a:prstGeom prst="straightConnector1">
            <a:avLst/>
          </a:prstGeom>
          <a:noFill/>
          <a:ln w="9525">
            <a:solidFill>
              <a:schemeClr val="tx1"/>
            </a:solidFill>
            <a:round/>
            <a:headEnd/>
            <a:tailEnd/>
          </a:ln>
        </p:spPr>
      </p:cxnSp>
      <p:cxnSp>
        <p:nvCxnSpPr>
          <p:cNvPr id="12319" name="AutoShape 81"/>
          <p:cNvCxnSpPr>
            <a:cxnSpLocks noChangeShapeType="1"/>
            <a:stCxn id="12311" idx="3"/>
            <a:endCxn id="12309" idx="7"/>
          </p:cNvCxnSpPr>
          <p:nvPr/>
        </p:nvCxnSpPr>
        <p:spPr bwMode="auto">
          <a:xfrm flipH="1">
            <a:off x="6108700" y="1922463"/>
            <a:ext cx="419100" cy="342900"/>
          </a:xfrm>
          <a:prstGeom prst="straightConnector1">
            <a:avLst/>
          </a:prstGeom>
          <a:noFill/>
          <a:ln w="9525">
            <a:solidFill>
              <a:schemeClr val="tx1"/>
            </a:solidFill>
            <a:round/>
            <a:headEnd/>
            <a:tailEnd/>
          </a:ln>
        </p:spPr>
      </p:cxnSp>
      <p:cxnSp>
        <p:nvCxnSpPr>
          <p:cNvPr id="12320" name="AutoShape 82"/>
          <p:cNvCxnSpPr>
            <a:cxnSpLocks noChangeShapeType="1"/>
            <a:stCxn id="12309" idx="4"/>
            <a:endCxn id="12310" idx="0"/>
          </p:cNvCxnSpPr>
          <p:nvPr/>
        </p:nvCxnSpPr>
        <p:spPr bwMode="auto">
          <a:xfrm>
            <a:off x="5946775" y="2655888"/>
            <a:ext cx="0" cy="838200"/>
          </a:xfrm>
          <a:prstGeom prst="straightConnector1">
            <a:avLst/>
          </a:prstGeom>
          <a:noFill/>
          <a:ln w="9525">
            <a:solidFill>
              <a:schemeClr val="tx1"/>
            </a:solidFill>
            <a:round/>
            <a:headEnd/>
            <a:tailEnd/>
          </a:ln>
        </p:spPr>
      </p:cxnSp>
      <p:cxnSp>
        <p:nvCxnSpPr>
          <p:cNvPr id="12321" name="AutoShape 83"/>
          <p:cNvCxnSpPr>
            <a:cxnSpLocks noChangeShapeType="1"/>
            <a:stCxn id="12310" idx="7"/>
            <a:endCxn id="12312" idx="3"/>
          </p:cNvCxnSpPr>
          <p:nvPr/>
        </p:nvCxnSpPr>
        <p:spPr bwMode="auto">
          <a:xfrm flipV="1">
            <a:off x="6108700" y="3255963"/>
            <a:ext cx="419100" cy="304800"/>
          </a:xfrm>
          <a:prstGeom prst="straightConnector1">
            <a:avLst/>
          </a:prstGeom>
          <a:noFill/>
          <a:ln w="9525">
            <a:solidFill>
              <a:schemeClr val="tx1"/>
            </a:solidFill>
            <a:round/>
            <a:headEnd/>
            <a:tailEnd/>
          </a:ln>
        </p:spPr>
      </p:cxnSp>
      <p:cxnSp>
        <p:nvCxnSpPr>
          <p:cNvPr id="12322" name="AutoShape 84"/>
          <p:cNvCxnSpPr>
            <a:cxnSpLocks noChangeShapeType="1"/>
            <a:stCxn id="12311" idx="4"/>
            <a:endCxn id="12312" idx="0"/>
          </p:cNvCxnSpPr>
          <p:nvPr/>
        </p:nvCxnSpPr>
        <p:spPr bwMode="auto">
          <a:xfrm>
            <a:off x="6689725" y="1989138"/>
            <a:ext cx="0" cy="876300"/>
          </a:xfrm>
          <a:prstGeom prst="straightConnector1">
            <a:avLst/>
          </a:prstGeom>
          <a:noFill/>
          <a:ln w="9525">
            <a:solidFill>
              <a:schemeClr val="tx1"/>
            </a:solidFill>
            <a:round/>
            <a:headEnd/>
            <a:tailEnd/>
          </a:ln>
        </p:spPr>
      </p:cxnSp>
      <p:cxnSp>
        <p:nvCxnSpPr>
          <p:cNvPr id="12323" name="AutoShape 85"/>
          <p:cNvCxnSpPr>
            <a:cxnSpLocks noChangeShapeType="1"/>
            <a:stCxn id="12315" idx="0"/>
            <a:endCxn id="12312" idx="4"/>
          </p:cNvCxnSpPr>
          <p:nvPr/>
        </p:nvCxnSpPr>
        <p:spPr bwMode="auto">
          <a:xfrm flipV="1">
            <a:off x="6689725" y="3322638"/>
            <a:ext cx="0" cy="781050"/>
          </a:xfrm>
          <a:prstGeom prst="straightConnector1">
            <a:avLst/>
          </a:prstGeom>
          <a:noFill/>
          <a:ln w="9525">
            <a:solidFill>
              <a:schemeClr val="tx1"/>
            </a:solidFill>
            <a:round/>
            <a:headEnd/>
            <a:tailEnd/>
          </a:ln>
        </p:spPr>
      </p:cxnSp>
      <p:cxnSp>
        <p:nvCxnSpPr>
          <p:cNvPr id="12324" name="AutoShape 86"/>
          <p:cNvCxnSpPr>
            <a:cxnSpLocks noChangeShapeType="1"/>
            <a:stCxn id="12314" idx="0"/>
            <a:endCxn id="12313" idx="4"/>
          </p:cNvCxnSpPr>
          <p:nvPr/>
        </p:nvCxnSpPr>
        <p:spPr bwMode="auto">
          <a:xfrm flipV="1">
            <a:off x="7451725" y="2655888"/>
            <a:ext cx="0" cy="838200"/>
          </a:xfrm>
          <a:prstGeom prst="straightConnector1">
            <a:avLst/>
          </a:prstGeom>
          <a:noFill/>
          <a:ln w="9525">
            <a:solidFill>
              <a:schemeClr val="tx1"/>
            </a:solidFill>
            <a:round/>
            <a:headEnd/>
            <a:tailEnd/>
          </a:ln>
        </p:spPr>
      </p:cxnSp>
      <p:cxnSp>
        <p:nvCxnSpPr>
          <p:cNvPr id="12325" name="AutoShape 87"/>
          <p:cNvCxnSpPr>
            <a:cxnSpLocks noChangeShapeType="1"/>
            <a:stCxn id="12313" idx="2"/>
            <a:endCxn id="12312" idx="7"/>
          </p:cNvCxnSpPr>
          <p:nvPr/>
        </p:nvCxnSpPr>
        <p:spPr bwMode="auto">
          <a:xfrm flipH="1">
            <a:off x="6851650" y="2427288"/>
            <a:ext cx="371475" cy="504825"/>
          </a:xfrm>
          <a:prstGeom prst="straightConnector1">
            <a:avLst/>
          </a:prstGeom>
          <a:noFill/>
          <a:ln w="9525">
            <a:solidFill>
              <a:schemeClr val="tx1"/>
            </a:solidFill>
            <a:round/>
            <a:headEnd/>
            <a:tailEnd/>
          </a:ln>
        </p:spPr>
      </p:cxnSp>
      <p:cxnSp>
        <p:nvCxnSpPr>
          <p:cNvPr id="12326" name="AutoShape 88"/>
          <p:cNvCxnSpPr>
            <a:cxnSpLocks noChangeShapeType="1"/>
            <a:stCxn id="12314" idx="3"/>
            <a:endCxn id="12315" idx="6"/>
          </p:cNvCxnSpPr>
          <p:nvPr/>
        </p:nvCxnSpPr>
        <p:spPr bwMode="auto">
          <a:xfrm flipH="1">
            <a:off x="6918325" y="3884613"/>
            <a:ext cx="371475" cy="447675"/>
          </a:xfrm>
          <a:prstGeom prst="straightConnector1">
            <a:avLst/>
          </a:prstGeom>
          <a:noFill/>
          <a:ln w="9525">
            <a:solidFill>
              <a:schemeClr val="tx1"/>
            </a:solidFill>
            <a:round/>
            <a:headEnd/>
            <a:tailEnd/>
          </a:ln>
        </p:spPr>
      </p:cxnSp>
      <p:cxnSp>
        <p:nvCxnSpPr>
          <p:cNvPr id="12327" name="AutoShape 89"/>
          <p:cNvCxnSpPr>
            <a:cxnSpLocks noChangeShapeType="1"/>
            <a:stCxn id="12312" idx="5"/>
            <a:endCxn id="12314" idx="1"/>
          </p:cNvCxnSpPr>
          <p:nvPr/>
        </p:nvCxnSpPr>
        <p:spPr bwMode="auto">
          <a:xfrm>
            <a:off x="6851650" y="3255963"/>
            <a:ext cx="438150" cy="304800"/>
          </a:xfrm>
          <a:prstGeom prst="straightConnector1">
            <a:avLst/>
          </a:prstGeom>
          <a:noFill/>
          <a:ln w="9525">
            <a:solidFill>
              <a:schemeClr val="tx1"/>
            </a:solidFill>
            <a:round/>
            <a:headEnd/>
            <a:tailEnd/>
          </a:ln>
        </p:spPr>
      </p:cxnSp>
      <p:sp>
        <p:nvSpPr>
          <p:cNvPr id="12328" name="AutoShape 90"/>
          <p:cNvSpPr>
            <a:spLocks noChangeArrowheads="1"/>
          </p:cNvSpPr>
          <p:nvPr/>
        </p:nvSpPr>
        <p:spPr bwMode="auto">
          <a:xfrm>
            <a:off x="4356100" y="2625725"/>
            <a:ext cx="560388" cy="685800"/>
          </a:xfrm>
          <a:prstGeom prst="rightArrow">
            <a:avLst>
              <a:gd name="adj1" fmla="val 50000"/>
              <a:gd name="adj2" fmla="val 25000"/>
            </a:avLst>
          </a:prstGeom>
          <a:solidFill>
            <a:schemeClr val="bg2"/>
          </a:solidFill>
          <a:ln w="9525">
            <a:solidFill>
              <a:schemeClr val="tx1"/>
            </a:solidFill>
            <a:miter lim="800000"/>
            <a:headEnd/>
            <a:tailEnd/>
          </a:ln>
        </p:spPr>
        <p:txBody>
          <a:bodyPr wrap="none" anchor="ctr"/>
          <a:lstStyle/>
          <a:p>
            <a:endParaRPr lang="en-US"/>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defRPr/>
            </a:pPr>
            <a:r>
              <a:rPr lang="en-US" altLang="ko-KR" smtClean="0">
                <a:ea typeface="굴림" pitchFamily="50" charset="-127"/>
              </a:rPr>
              <a:t>Application</a:t>
            </a:r>
          </a:p>
        </p:txBody>
      </p:sp>
      <p:sp>
        <p:nvSpPr>
          <p:cNvPr id="36885" name="Rectangle 21"/>
          <p:cNvSpPr>
            <a:spLocks noGrp="1" noChangeArrowheads="1"/>
          </p:cNvSpPr>
          <p:nvPr>
            <p:ph type="body" idx="1"/>
          </p:nvPr>
        </p:nvSpPr>
        <p:spPr>
          <a:xfrm>
            <a:off x="611188" y="1557338"/>
            <a:ext cx="7772400" cy="4464050"/>
          </a:xfrm>
        </p:spPr>
        <p:txBody>
          <a:bodyPr/>
          <a:lstStyle/>
          <a:p>
            <a:pPr eaLnBrk="1" hangingPunct="1">
              <a:defRPr/>
            </a:pPr>
            <a:r>
              <a:rPr lang="en-US" altLang="ko-KR" sz="2800" smtClean="0">
                <a:ea typeface="굴림" pitchFamily="50" charset="-127"/>
              </a:rPr>
              <a:t>e.g. Scheduling Final Exams</a:t>
            </a:r>
          </a:p>
          <a:p>
            <a:pPr eaLnBrk="1" hangingPunct="1">
              <a:defRPr/>
            </a:pPr>
            <a:r>
              <a:rPr lang="en-US" altLang="ko-KR" sz="2800" smtClean="0">
                <a:ea typeface="굴림" pitchFamily="50" charset="-127"/>
              </a:rPr>
              <a:t>Suppose you want to schedule final exams and, being very considerate, you want to avoid having a student do more than one exam a day. We shall call the courses 1,2,3,4,5,6,7. In the table below a star in entry ij means that course i and j have at least one student in common so you can't have them on the same day. What is the least number of days you need to schedule all the exams? Show how you would schedule the exams.</a:t>
            </a:r>
            <a:endParaRPr lang="ko-KR" altLang="en-US" sz="2800" smtClean="0">
              <a:solidFill>
                <a:schemeClr val="tx2"/>
              </a:solidFill>
              <a:effectLst/>
              <a:ea typeface="Arial Unicode MS" pitchFamily="50" charset="-127"/>
              <a:cs typeface="Arial Unicode MS" pitchFamily="50" charset="-127"/>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graphicFrame>
        <p:nvGraphicFramePr>
          <p:cNvPr id="5" name="Group 436"/>
          <p:cNvGraphicFramePr>
            <a:graphicFrameLocks noGrp="1"/>
          </p:cNvGraphicFramePr>
          <p:nvPr/>
        </p:nvGraphicFramePr>
        <p:xfrm>
          <a:off x="2743200" y="1905000"/>
          <a:ext cx="3962400" cy="4191000"/>
        </p:xfrm>
        <a:graphic>
          <a:graphicData uri="http://schemas.openxmlformats.org/drawingml/2006/table">
            <a:tbl>
              <a:tblPr/>
              <a:tblGrid>
                <a:gridCol w="495300"/>
                <a:gridCol w="495300"/>
                <a:gridCol w="495300"/>
                <a:gridCol w="495300"/>
                <a:gridCol w="495300"/>
                <a:gridCol w="495300"/>
                <a:gridCol w="495300"/>
                <a:gridCol w="495300"/>
              </a:tblGrid>
              <a:tr h="5238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1" i="0" u="none" strike="noStrike" cap="none" normalizeH="0" baseline="0" dirty="0" smtClean="0">
                          <a:ln>
                            <a:noFill/>
                          </a:ln>
                          <a:solidFill>
                            <a:schemeClr val="tx1"/>
                          </a:solidFill>
                          <a:effectLst/>
                          <a:latin typeface="Times New Roman" pitchFamily="18" charset="0"/>
                          <a:ea typeface="굴림" pitchFamily="50" charset="-127"/>
                          <a:cs typeface="Times New Roman" pitchFamily="18" charset="0"/>
                        </a:rPr>
                        <a:t>.</a:t>
                      </a:r>
                      <a:endParaRPr kumimoji="0" lang="en-US" altLang="ko-KR" sz="2400" b="0" i="0" u="none" strike="noStrike" cap="none" normalizeH="0" baseline="0" dirty="0" smtClean="0">
                        <a:ln>
                          <a:noFill/>
                        </a:ln>
                        <a:solidFill>
                          <a:schemeClr val="tx1"/>
                        </a:solidFill>
                        <a:effectLst/>
                        <a:latin typeface="Times New Roman" pitchFamily="18" charset="0"/>
                        <a:ea typeface="굴림" pitchFamily="50" charset="-127"/>
                        <a:cs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DDDD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1"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1</a:t>
                      </a:r>
                      <a:endPar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DDDD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1"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2</a:t>
                      </a:r>
                      <a:endPar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DDDD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1"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3</a:t>
                      </a:r>
                      <a:endPar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DDDD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1"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4</a:t>
                      </a:r>
                      <a:endPar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DDDD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1"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5</a:t>
                      </a:r>
                      <a:endPar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DDDD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1"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6</a:t>
                      </a:r>
                      <a:endPar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DDDD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1"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7</a:t>
                      </a:r>
                      <a:endPar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DDDDFF"/>
                    </a:solidFill>
                  </a:tcPr>
                </a:tc>
              </a:tr>
              <a:tr h="5238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1"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1</a:t>
                      </a:r>
                      <a:endPar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DDDD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dirty="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238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1"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2</a:t>
                      </a:r>
                      <a:endPar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DDDD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dirty="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238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1"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3</a:t>
                      </a:r>
                      <a:endPar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DDDD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dirty="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238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1"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4</a:t>
                      </a:r>
                      <a:endPar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DDDD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238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1"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5</a:t>
                      </a:r>
                      <a:endPar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DDDD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238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1"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6</a:t>
                      </a:r>
                      <a:endPar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DDDD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238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1"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7</a:t>
                      </a:r>
                      <a:endPar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DDDD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dirty="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p:cNvSpPr>
            <a:spLocks noChangeArrowheads="1"/>
          </p:cNvSpPr>
          <p:nvPr/>
        </p:nvSpPr>
        <p:spPr bwMode="auto">
          <a:xfrm>
            <a:off x="1612900" y="230188"/>
            <a:ext cx="184150" cy="1187450"/>
          </a:xfrm>
          <a:prstGeom prst="rect">
            <a:avLst/>
          </a:prstGeom>
          <a:noFill/>
          <a:ln w="12700" cap="sq">
            <a:noFill/>
            <a:miter lim="800000"/>
            <a:headEnd type="none" w="sm" len="sm"/>
            <a:tailEnd type="none" w="sm" len="sm"/>
          </a:ln>
        </p:spPr>
        <p:txBody>
          <a:bodyPr wrap="none" anchor="ctr">
            <a:spAutoFit/>
          </a:bodyPr>
          <a:lstStyle/>
          <a:p>
            <a:r>
              <a:rPr lang="ko-KR" altLang="en-US">
                <a:ea typeface="굴림" pitchFamily="50" charset="-127"/>
              </a:rPr>
              <a:t/>
            </a:r>
            <a:br>
              <a:rPr lang="ko-KR" altLang="en-US">
                <a:ea typeface="굴림" pitchFamily="50" charset="-127"/>
              </a:rPr>
            </a:br>
            <a:endParaRPr lang="ko-KR" altLang="en-US">
              <a:ea typeface="굴림" pitchFamily="50" charset="-127"/>
            </a:endParaRPr>
          </a:p>
          <a:p>
            <a:pPr eaLnBrk="0" hangingPunct="0"/>
            <a:endParaRPr lang="ko-KR" altLang="en-US">
              <a:ea typeface="굴림" pitchFamily="50" charset="-127"/>
            </a:endParaRPr>
          </a:p>
        </p:txBody>
      </p:sp>
      <p:graphicFrame>
        <p:nvGraphicFramePr>
          <p:cNvPr id="38324" name="Group 436"/>
          <p:cNvGraphicFramePr>
            <a:graphicFrameLocks noGrp="1"/>
          </p:cNvGraphicFramePr>
          <p:nvPr/>
        </p:nvGraphicFramePr>
        <p:xfrm>
          <a:off x="755650" y="1628775"/>
          <a:ext cx="2692400" cy="3657600"/>
        </p:xfrm>
        <a:graphic>
          <a:graphicData uri="http://schemas.openxmlformats.org/drawingml/2006/table">
            <a:tbl>
              <a:tblPr/>
              <a:tblGrid>
                <a:gridCol w="336550"/>
                <a:gridCol w="336550"/>
                <a:gridCol w="336550"/>
                <a:gridCol w="336550"/>
                <a:gridCol w="336550"/>
                <a:gridCol w="336550"/>
                <a:gridCol w="336550"/>
                <a:gridCol w="336550"/>
              </a:tblGrid>
              <a:tr h="3143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1" i="0" u="none" strike="noStrike" cap="none" normalizeH="0" baseline="0" dirty="0" smtClean="0">
                          <a:ln>
                            <a:noFill/>
                          </a:ln>
                          <a:solidFill>
                            <a:schemeClr val="tx1"/>
                          </a:solidFill>
                          <a:effectLst/>
                          <a:latin typeface="Times New Roman" pitchFamily="18" charset="0"/>
                          <a:ea typeface="굴림" pitchFamily="50" charset="-127"/>
                          <a:cs typeface="Times New Roman" pitchFamily="18" charset="0"/>
                        </a:rPr>
                        <a:t>.</a:t>
                      </a:r>
                      <a:endParaRPr kumimoji="0" lang="en-US" altLang="ko-KR" sz="2400" b="0" i="0" u="none" strike="noStrike" cap="none" normalizeH="0" baseline="0" dirty="0" smtClean="0">
                        <a:ln>
                          <a:noFill/>
                        </a:ln>
                        <a:solidFill>
                          <a:schemeClr val="tx1"/>
                        </a:solidFill>
                        <a:effectLst/>
                        <a:latin typeface="Times New Roman" pitchFamily="18" charset="0"/>
                        <a:ea typeface="굴림" pitchFamily="50" charset="-127"/>
                        <a:cs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DDDD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1"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1</a:t>
                      </a:r>
                      <a:endPar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DDDD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1"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2</a:t>
                      </a:r>
                      <a:endPar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DDDD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1"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3</a:t>
                      </a:r>
                      <a:endPar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DDDD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1"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4</a:t>
                      </a:r>
                      <a:endPar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DDDD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1"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5</a:t>
                      </a:r>
                      <a:endPar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DDDD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1"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6</a:t>
                      </a:r>
                      <a:endPar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DDDD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1"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7</a:t>
                      </a:r>
                      <a:endPar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DDDDFF"/>
                    </a:solidFill>
                  </a:tcPr>
                </a:tc>
              </a:tr>
              <a:tr h="3127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1"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1</a:t>
                      </a:r>
                      <a:endPar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DDDD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dirty="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143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1"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2</a:t>
                      </a:r>
                      <a:endPar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DDDD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dirty="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143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1"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3</a:t>
                      </a:r>
                      <a:endPar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DDDD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dirty="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127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1"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4</a:t>
                      </a:r>
                      <a:endPar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DDDD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143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1"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5</a:t>
                      </a:r>
                      <a:endPar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DDDD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127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1"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6</a:t>
                      </a:r>
                      <a:endPar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DDDD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143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1"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7</a:t>
                      </a:r>
                      <a:endPar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DDDD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ko-KR" altLang="en-US"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dirty="0" smtClean="0">
                          <a:ln>
                            <a:noFill/>
                          </a:ln>
                          <a:solidFill>
                            <a:schemeClr val="tx1"/>
                          </a:solidFill>
                          <a:effectLst/>
                          <a:latin typeface="Times New Roman" pitchFamily="18" charset="0"/>
                          <a:ea typeface="굴림" pitchFamily="50" charset="-127"/>
                          <a:cs typeface="Times New Roman" pitchFamily="18" charset="0"/>
                        </a:rPr>
                        <a:t>.</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
        <p:nvSpPr>
          <p:cNvPr id="10326" name="Rectangle 434"/>
          <p:cNvSpPr>
            <a:spLocks noChangeArrowheads="1"/>
          </p:cNvSpPr>
          <p:nvPr/>
        </p:nvSpPr>
        <p:spPr bwMode="auto">
          <a:xfrm>
            <a:off x="6092825" y="5075238"/>
            <a:ext cx="184150" cy="1552575"/>
          </a:xfrm>
          <a:prstGeom prst="rect">
            <a:avLst/>
          </a:prstGeom>
          <a:noFill/>
          <a:ln w="12700" cap="sq">
            <a:noFill/>
            <a:miter lim="800000"/>
            <a:headEnd type="none" w="sm" len="sm"/>
            <a:tailEnd type="none" w="sm" len="sm"/>
          </a:ln>
        </p:spPr>
        <p:txBody>
          <a:bodyPr wrap="none" anchor="ctr">
            <a:spAutoFit/>
          </a:bodyPr>
          <a:lstStyle/>
          <a:p>
            <a:endParaRPr lang="ko-KR" altLang="en-US">
              <a:ea typeface="굴림" pitchFamily="50" charset="-127"/>
            </a:endParaRPr>
          </a:p>
          <a:p>
            <a:pPr eaLnBrk="0" hangingPunct="0"/>
            <a:r>
              <a:rPr lang="ko-KR" altLang="en-US">
                <a:ea typeface="굴림" pitchFamily="50" charset="-127"/>
              </a:rPr>
              <a:t/>
            </a:r>
            <a:br>
              <a:rPr lang="ko-KR" altLang="en-US">
                <a:ea typeface="굴림" pitchFamily="50" charset="-127"/>
              </a:rPr>
            </a:br>
            <a:endParaRPr lang="ko-KR" altLang="en-US">
              <a:ea typeface="굴림" pitchFamily="50" charset="-127"/>
            </a:endParaRPr>
          </a:p>
          <a:p>
            <a:pPr eaLnBrk="0" hangingPunct="0"/>
            <a:endParaRPr lang="ko-KR" altLang="en-US">
              <a:ea typeface="굴림" pitchFamily="50" charset="-127"/>
            </a:endParaRPr>
          </a:p>
        </p:txBody>
      </p:sp>
      <p:pic>
        <p:nvPicPr>
          <p:cNvPr id="10327" name="Picture 438" descr="les8b"/>
          <p:cNvPicPr>
            <a:picLocks noGrp="1" noChangeAspect="1" noChangeArrowheads="1"/>
          </p:cNvPicPr>
          <p:nvPr>
            <p:ph idx="1"/>
          </p:nvPr>
        </p:nvPicPr>
        <p:blipFill>
          <a:blip r:embed="rId2"/>
          <a:srcRect/>
          <a:stretch>
            <a:fillRect/>
          </a:stretch>
        </p:blipFill>
        <p:spPr>
          <a:xfrm>
            <a:off x="5148263" y="476250"/>
            <a:ext cx="3168650" cy="2016125"/>
          </a:xfrm>
          <a:noFill/>
        </p:spPr>
      </p:pic>
      <p:sp>
        <p:nvSpPr>
          <p:cNvPr id="10328" name="Line 440"/>
          <p:cNvSpPr>
            <a:spLocks noChangeShapeType="1"/>
          </p:cNvSpPr>
          <p:nvPr/>
        </p:nvSpPr>
        <p:spPr bwMode="auto">
          <a:xfrm flipV="1">
            <a:off x="3779838" y="1916113"/>
            <a:ext cx="792162" cy="792162"/>
          </a:xfrm>
          <a:prstGeom prst="line">
            <a:avLst/>
          </a:prstGeom>
          <a:noFill/>
          <a:ln w="76200" cap="sq">
            <a:solidFill>
              <a:schemeClr val="tx1"/>
            </a:solidFill>
            <a:round/>
            <a:headEnd type="none" w="sm" len="sm"/>
            <a:tailEnd type="triangle" w="sm" len="sm"/>
          </a:ln>
        </p:spPr>
        <p:txBody>
          <a:bodyPr wrap="none"/>
          <a:lstStyle/>
          <a:p>
            <a:endParaRPr lang="en-US"/>
          </a:p>
        </p:txBody>
      </p:sp>
      <p:sp>
        <p:nvSpPr>
          <p:cNvPr id="10329" name="Rectangle 441"/>
          <p:cNvSpPr>
            <a:spLocks noChangeArrowheads="1"/>
          </p:cNvSpPr>
          <p:nvPr/>
        </p:nvSpPr>
        <p:spPr bwMode="auto">
          <a:xfrm>
            <a:off x="0" y="1874838"/>
            <a:ext cx="9144000" cy="0"/>
          </a:xfrm>
          <a:prstGeom prst="rect">
            <a:avLst/>
          </a:prstGeom>
          <a:noFill/>
          <a:ln w="12700" cap="sq">
            <a:noFill/>
            <a:miter lim="800000"/>
            <a:headEnd type="none" w="sm" len="sm"/>
            <a:tailEnd type="none" w="sm" len="sm"/>
          </a:ln>
        </p:spPr>
        <p:txBody>
          <a:bodyPr wrap="none" anchor="ctr">
            <a:spAutoFit/>
          </a:bodyPr>
          <a:lstStyle/>
          <a:p>
            <a:endParaRPr lang="en-US"/>
          </a:p>
        </p:txBody>
      </p:sp>
      <p:graphicFrame>
        <p:nvGraphicFramePr>
          <p:cNvPr id="38391" name="Group 503"/>
          <p:cNvGraphicFramePr>
            <a:graphicFrameLocks noGrp="1"/>
          </p:cNvGraphicFramePr>
          <p:nvPr/>
        </p:nvGraphicFramePr>
        <p:xfrm>
          <a:off x="5716588" y="3879850"/>
          <a:ext cx="1808162" cy="2286000"/>
        </p:xfrm>
        <a:graphic>
          <a:graphicData uri="http://schemas.openxmlformats.org/drawingml/2006/table">
            <a:tbl>
              <a:tblPr/>
              <a:tblGrid>
                <a:gridCol w="785812"/>
                <a:gridCol w="1022350"/>
              </a:tblGrid>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ko-KR" sz="2400" b="1"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Day</a:t>
                      </a: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 </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ko-KR" sz="2400" b="1"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Exam</a:t>
                      </a: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 </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1 </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1, 5 </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2 </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2, 4 </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3 </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3, 6 </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4 </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ko-KR" sz="2400" b="0" i="0" u="none" strike="noStrike" cap="none" normalizeH="0" baseline="0" smtClean="0">
                          <a:ln>
                            <a:noFill/>
                          </a:ln>
                          <a:solidFill>
                            <a:schemeClr val="tx1"/>
                          </a:solidFill>
                          <a:effectLst/>
                          <a:latin typeface="Times New Roman" pitchFamily="18" charset="0"/>
                          <a:ea typeface="굴림" pitchFamily="50" charset="-127"/>
                          <a:cs typeface="Times New Roman" pitchFamily="18" charset="0"/>
                        </a:rPr>
                        <a:t>7 </a:t>
                      </a: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
        <p:nvSpPr>
          <p:cNvPr id="10350" name="Rectangle 504"/>
          <p:cNvSpPr>
            <a:spLocks noChangeArrowheads="1"/>
          </p:cNvSpPr>
          <p:nvPr/>
        </p:nvSpPr>
        <p:spPr bwMode="auto">
          <a:xfrm>
            <a:off x="4479925" y="4160838"/>
            <a:ext cx="184150" cy="822325"/>
          </a:xfrm>
          <a:prstGeom prst="rect">
            <a:avLst/>
          </a:prstGeom>
          <a:noFill/>
          <a:ln w="12700" cap="sq">
            <a:noFill/>
            <a:miter lim="800000"/>
            <a:headEnd type="none" w="sm" len="sm"/>
            <a:tailEnd type="none" w="sm" len="sm"/>
          </a:ln>
        </p:spPr>
        <p:txBody>
          <a:bodyPr wrap="none" anchor="ctr">
            <a:spAutoFit/>
          </a:bodyPr>
          <a:lstStyle/>
          <a:p>
            <a:pPr algn="ctr"/>
            <a:endParaRPr lang="ko-KR" altLang="en-US">
              <a:ea typeface="굴림" pitchFamily="50" charset="-127"/>
            </a:endParaRPr>
          </a:p>
          <a:p>
            <a:pPr algn="ctr" eaLnBrk="0" hangingPunct="0"/>
            <a:endParaRPr lang="ko-KR" altLang="en-US">
              <a:ea typeface="굴림" pitchFamily="50" charset="-127"/>
            </a:endParaRPr>
          </a:p>
        </p:txBody>
      </p:sp>
      <p:sp>
        <p:nvSpPr>
          <p:cNvPr id="10351" name="Line 505"/>
          <p:cNvSpPr>
            <a:spLocks noChangeShapeType="1"/>
          </p:cNvSpPr>
          <p:nvPr/>
        </p:nvSpPr>
        <p:spPr bwMode="auto">
          <a:xfrm>
            <a:off x="6659563" y="2781300"/>
            <a:ext cx="0" cy="792163"/>
          </a:xfrm>
          <a:prstGeom prst="line">
            <a:avLst/>
          </a:prstGeom>
          <a:noFill/>
          <a:ln w="76200" cap="sq">
            <a:solidFill>
              <a:schemeClr val="tx1"/>
            </a:solidFill>
            <a:round/>
            <a:headEnd type="none" w="sm" len="sm"/>
            <a:tailEnd type="triangle" w="sm" len="sm"/>
          </a:ln>
        </p:spPr>
        <p:txBody>
          <a:bodyPr wrap="none"/>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Knapsack problem</a:t>
            </a:r>
            <a:endParaRPr lang="en-IN" dirty="0"/>
          </a:p>
        </p:txBody>
      </p:sp>
      <p:sp>
        <p:nvSpPr>
          <p:cNvPr id="3" name="Content Placeholder 2"/>
          <p:cNvSpPr>
            <a:spLocks noGrp="1"/>
          </p:cNvSpPr>
          <p:nvPr>
            <p:ph idx="1"/>
          </p:nvPr>
        </p:nvSpPr>
        <p:spPr/>
        <p:txBody>
          <a:bodyPr>
            <a:normAutofit fontScale="92500" lnSpcReduction="10000"/>
          </a:bodyPr>
          <a:lstStyle/>
          <a:p>
            <a:pPr fontAlgn="base"/>
            <a:r>
              <a:rPr lang="en-IN" dirty="0" smtClean="0"/>
              <a:t>Given weights and values of n items, we need put these items in a knapsack of capacity W to get the maximum total value in the knapsack.</a:t>
            </a:r>
          </a:p>
          <a:p>
            <a:pPr fontAlgn="base"/>
            <a:r>
              <a:rPr lang="en-IN" dirty="0" smtClean="0"/>
              <a:t>In the </a:t>
            </a:r>
            <a:r>
              <a:rPr lang="en-IN" b="1" dirty="0" smtClean="0"/>
              <a:t>0-1 Knapsack problem</a:t>
            </a:r>
            <a:r>
              <a:rPr lang="en-IN" dirty="0" smtClean="0"/>
              <a:t>, we are not allowed to break items. We either take the whole item or don’t take it.</a:t>
            </a:r>
          </a:p>
          <a:p>
            <a:r>
              <a:rPr lang="en-IN" dirty="0" smtClean="0"/>
              <a:t>In </a:t>
            </a:r>
            <a:r>
              <a:rPr lang="en-IN" b="1" dirty="0" smtClean="0"/>
              <a:t>Fractional Knapsack</a:t>
            </a:r>
            <a:r>
              <a:rPr lang="en-IN" dirty="0" smtClean="0"/>
              <a:t>, we can break items for maximizing the total value of knapsack. This problem in which we can break item also called fractional knapsack problem</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buNone/>
            </a:pPr>
            <a:r>
              <a:rPr lang="en-IN" dirty="0" smtClean="0"/>
              <a:t>Input</a:t>
            </a:r>
            <a:r>
              <a:rPr lang="en-IN" dirty="0" smtClean="0"/>
              <a:t>:</a:t>
            </a:r>
          </a:p>
          <a:p>
            <a:pPr>
              <a:buNone/>
            </a:pPr>
            <a:r>
              <a:rPr lang="en-IN" dirty="0" smtClean="0"/>
              <a:t> </a:t>
            </a:r>
            <a:r>
              <a:rPr lang="en-IN" dirty="0" smtClean="0"/>
              <a:t>Items as (value, weight) pairs </a:t>
            </a:r>
            <a:endParaRPr lang="en-IN" dirty="0" smtClean="0"/>
          </a:p>
          <a:p>
            <a:pPr>
              <a:buNone/>
            </a:pPr>
            <a:r>
              <a:rPr lang="en-IN" dirty="0" smtClean="0"/>
              <a:t> </a:t>
            </a:r>
            <a:r>
              <a:rPr lang="en-IN" dirty="0" err="1" smtClean="0"/>
              <a:t>arr</a:t>
            </a:r>
            <a:r>
              <a:rPr lang="en-IN" dirty="0" smtClean="0"/>
              <a:t>[] = </a:t>
            </a:r>
            <a:r>
              <a:rPr lang="en-IN" dirty="0" smtClean="0"/>
              <a:t> {{</a:t>
            </a:r>
            <a:r>
              <a:rPr lang="en-IN" dirty="0" smtClean="0"/>
              <a:t>60, 10}, {100, 20}, {120, 30</a:t>
            </a:r>
            <a:r>
              <a:rPr lang="en-IN" dirty="0" smtClean="0"/>
              <a:t>}}</a:t>
            </a:r>
          </a:p>
          <a:p>
            <a:pPr>
              <a:buNone/>
            </a:pPr>
            <a:r>
              <a:rPr lang="en-IN" dirty="0" smtClean="0"/>
              <a:t>Knapsack Capacity, W = </a:t>
            </a:r>
            <a:r>
              <a:rPr lang="en-IN" dirty="0" smtClean="0"/>
              <a:t>50</a:t>
            </a:r>
          </a:p>
          <a:p>
            <a:pPr>
              <a:buNone/>
            </a:pPr>
            <a:r>
              <a:rPr lang="en-IN" dirty="0" smtClean="0"/>
              <a:t>Output:</a:t>
            </a:r>
          </a:p>
          <a:p>
            <a:pPr>
              <a:buNone/>
            </a:pPr>
            <a:r>
              <a:rPr lang="en-IN" dirty="0" smtClean="0"/>
              <a:t>Maximum </a:t>
            </a:r>
            <a:r>
              <a:rPr lang="en-IN" dirty="0" smtClean="0"/>
              <a:t>possible value = 240 </a:t>
            </a:r>
            <a:endParaRPr lang="en-IN" dirty="0" smtClean="0"/>
          </a:p>
          <a:p>
            <a:pPr>
              <a:buNone/>
            </a:pPr>
            <a:r>
              <a:rPr lang="en-IN" dirty="0" smtClean="0"/>
              <a:t>By </a:t>
            </a:r>
            <a:r>
              <a:rPr lang="en-IN" dirty="0" smtClean="0"/>
              <a:t>taking full items of 10 kg, 20 kg and 2/3rd </a:t>
            </a:r>
            <a:r>
              <a:rPr lang="en-IN" dirty="0" smtClean="0"/>
              <a:t>of last </a:t>
            </a:r>
            <a:r>
              <a:rPr lang="en-IN" dirty="0" smtClean="0"/>
              <a:t>item of 30 kg</a:t>
            </a:r>
            <a:endParaRPr lang="en-IN"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a:t>
            </a:r>
            <a:endParaRPr lang="en-IN" dirty="0"/>
          </a:p>
        </p:txBody>
      </p:sp>
      <p:sp>
        <p:nvSpPr>
          <p:cNvPr id="3" name="Content Placeholder 2"/>
          <p:cNvSpPr>
            <a:spLocks noGrp="1"/>
          </p:cNvSpPr>
          <p:nvPr>
            <p:ph idx="1"/>
          </p:nvPr>
        </p:nvSpPr>
        <p:spPr/>
        <p:txBody>
          <a:bodyPr/>
          <a:lstStyle/>
          <a:p>
            <a:r>
              <a:rPr lang="en-IN" dirty="0" smtClean="0"/>
              <a:t>calculate </a:t>
            </a:r>
            <a:r>
              <a:rPr lang="en-IN" dirty="0" smtClean="0"/>
              <a:t>the ratio value/weight for each item and sort the item on basis of this ratio. </a:t>
            </a:r>
            <a:endParaRPr lang="en-IN" dirty="0" smtClean="0"/>
          </a:p>
          <a:p>
            <a:r>
              <a:rPr lang="en-IN" dirty="0" smtClean="0"/>
              <a:t>Then </a:t>
            </a:r>
            <a:r>
              <a:rPr lang="en-IN" dirty="0" smtClean="0"/>
              <a:t>take the item with highest ratio and add them until we can’t add the next item as whole and at the end add the next item as much as we can. </a:t>
            </a:r>
            <a:endParaRPr lang="en-IN" dirty="0" smtClean="0"/>
          </a:p>
          <a:p>
            <a:r>
              <a:rPr lang="en-IN" dirty="0" smtClean="0"/>
              <a:t>always </a:t>
            </a:r>
            <a:r>
              <a:rPr lang="en-IN" dirty="0" smtClean="0"/>
              <a:t>be optimal solution of this problem.</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Job scheduling with deadline</a:t>
            </a:r>
            <a:endParaRPr lang="en-IN" dirty="0"/>
          </a:p>
        </p:txBody>
      </p:sp>
      <p:sp>
        <p:nvSpPr>
          <p:cNvPr id="3" name="Content Placeholder 2"/>
          <p:cNvSpPr>
            <a:spLocks noGrp="1"/>
          </p:cNvSpPr>
          <p:nvPr>
            <p:ph idx="1"/>
          </p:nvPr>
        </p:nvSpPr>
        <p:spPr/>
        <p:txBody>
          <a:bodyPr/>
          <a:lstStyle/>
          <a:p>
            <a:r>
              <a:rPr lang="en-IN" dirty="0" smtClean="0"/>
              <a:t>Given an array of jobs where every job has a deadline and associated profit if the job is finished before the deadline. It is also given that every job takes single unit of time, so the minimum possible deadline for any job is 1. How to maximize total profit if only one job can be scheduled at a time.</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1600200"/>
            <a:ext cx="8229600" cy="3505200"/>
          </a:xfrm>
        </p:spPr>
        <p:txBody>
          <a:bodyPr>
            <a:normAutofit fontScale="77500" lnSpcReduction="20000"/>
          </a:bodyPr>
          <a:lstStyle/>
          <a:p>
            <a:r>
              <a:rPr lang="en-IN" sz="2800" dirty="0" smtClean="0"/>
              <a:t>Sort according to profit (descending)</a:t>
            </a:r>
          </a:p>
          <a:p>
            <a:endParaRPr lang="en-IN" sz="2800" dirty="0" smtClean="0"/>
          </a:p>
          <a:p>
            <a:endParaRPr lang="en-IN" sz="2800" dirty="0" smtClean="0"/>
          </a:p>
          <a:p>
            <a:endParaRPr lang="en-IN" sz="2800" dirty="0" smtClean="0"/>
          </a:p>
          <a:p>
            <a:endParaRPr lang="en-IN" sz="2800" dirty="0" smtClean="0"/>
          </a:p>
          <a:p>
            <a:endParaRPr lang="en-IN" sz="2800" dirty="0" smtClean="0"/>
          </a:p>
          <a:p>
            <a:r>
              <a:rPr lang="en-IN" sz="2800" dirty="0" smtClean="0"/>
              <a:t>Since max deadline is 4, max number of jobs which can be scheduled is 4.</a:t>
            </a:r>
          </a:p>
          <a:p>
            <a:r>
              <a:rPr lang="en-IN" sz="2800" dirty="0" smtClean="0"/>
              <a:t>Start filling from end</a:t>
            </a:r>
          </a:p>
          <a:p>
            <a:r>
              <a:rPr lang="en-IN" sz="2800" dirty="0" smtClean="0"/>
              <a:t>Total profit: 10+15+20+80 = 125</a:t>
            </a:r>
          </a:p>
          <a:p>
            <a:endParaRPr lang="en-IN" sz="2800" dirty="0"/>
          </a:p>
        </p:txBody>
      </p:sp>
      <p:graphicFrame>
        <p:nvGraphicFramePr>
          <p:cNvPr id="6" name="Content Placeholder 3"/>
          <p:cNvGraphicFramePr>
            <a:graphicFrameLocks/>
          </p:cNvGraphicFramePr>
          <p:nvPr/>
        </p:nvGraphicFramePr>
        <p:xfrm>
          <a:off x="381000" y="304800"/>
          <a:ext cx="8229600" cy="111252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r>
                        <a:rPr lang="en-IN" dirty="0" smtClean="0"/>
                        <a:t>jobs</a:t>
                      </a:r>
                      <a:endParaRPr lang="en-IN" dirty="0"/>
                    </a:p>
                  </a:txBody>
                  <a:tcPr/>
                </a:tc>
                <a:tc>
                  <a:txBody>
                    <a:bodyPr/>
                    <a:lstStyle/>
                    <a:p>
                      <a:r>
                        <a:rPr lang="en-IN" dirty="0" smtClean="0"/>
                        <a:t>J1</a:t>
                      </a:r>
                      <a:endParaRPr lang="en-IN" dirty="0"/>
                    </a:p>
                  </a:txBody>
                  <a:tcPr/>
                </a:tc>
                <a:tc>
                  <a:txBody>
                    <a:bodyPr/>
                    <a:lstStyle/>
                    <a:p>
                      <a:r>
                        <a:rPr lang="en-IN" dirty="0" smtClean="0"/>
                        <a:t>J2</a:t>
                      </a:r>
                      <a:endParaRPr lang="en-IN" dirty="0"/>
                    </a:p>
                  </a:txBody>
                  <a:tcPr/>
                </a:tc>
                <a:tc>
                  <a:txBody>
                    <a:bodyPr/>
                    <a:lstStyle/>
                    <a:p>
                      <a:r>
                        <a:rPr lang="en-IN" dirty="0" smtClean="0"/>
                        <a:t>J3</a:t>
                      </a:r>
                      <a:endParaRPr lang="en-IN" dirty="0"/>
                    </a:p>
                  </a:txBody>
                  <a:tcPr/>
                </a:tc>
                <a:tc>
                  <a:txBody>
                    <a:bodyPr/>
                    <a:lstStyle/>
                    <a:p>
                      <a:r>
                        <a:rPr lang="en-IN" dirty="0" smtClean="0"/>
                        <a:t>J4</a:t>
                      </a:r>
                      <a:endParaRPr lang="en-IN" dirty="0"/>
                    </a:p>
                  </a:txBody>
                  <a:tcPr/>
                </a:tc>
                <a:tc>
                  <a:txBody>
                    <a:bodyPr/>
                    <a:lstStyle/>
                    <a:p>
                      <a:r>
                        <a:rPr lang="en-IN" dirty="0" smtClean="0"/>
                        <a:t>J5</a:t>
                      </a:r>
                      <a:endParaRPr lang="en-IN" dirty="0"/>
                    </a:p>
                  </a:txBody>
                  <a:tcPr/>
                </a:tc>
              </a:tr>
              <a:tr h="370840">
                <a:tc>
                  <a:txBody>
                    <a:bodyPr/>
                    <a:lstStyle/>
                    <a:p>
                      <a:r>
                        <a:rPr lang="en-IN" dirty="0" smtClean="0"/>
                        <a:t>profit</a:t>
                      </a:r>
                      <a:endParaRPr lang="en-IN" dirty="0"/>
                    </a:p>
                  </a:txBody>
                  <a:tcPr/>
                </a:tc>
                <a:tc>
                  <a:txBody>
                    <a:bodyPr/>
                    <a:lstStyle/>
                    <a:p>
                      <a:r>
                        <a:rPr lang="en-IN" dirty="0" smtClean="0"/>
                        <a:t>10</a:t>
                      </a:r>
                      <a:endParaRPr lang="en-IN" dirty="0"/>
                    </a:p>
                  </a:txBody>
                  <a:tcPr/>
                </a:tc>
                <a:tc>
                  <a:txBody>
                    <a:bodyPr/>
                    <a:lstStyle/>
                    <a:p>
                      <a:r>
                        <a:rPr lang="en-IN" dirty="0" smtClean="0"/>
                        <a:t>20 </a:t>
                      </a:r>
                      <a:endParaRPr lang="en-IN" dirty="0"/>
                    </a:p>
                  </a:txBody>
                  <a:tcPr/>
                </a:tc>
                <a:tc>
                  <a:txBody>
                    <a:bodyPr/>
                    <a:lstStyle/>
                    <a:p>
                      <a:r>
                        <a:rPr lang="en-IN" dirty="0" smtClean="0"/>
                        <a:t>15</a:t>
                      </a:r>
                      <a:endParaRPr lang="en-IN" dirty="0"/>
                    </a:p>
                  </a:txBody>
                  <a:tcPr/>
                </a:tc>
                <a:tc>
                  <a:txBody>
                    <a:bodyPr/>
                    <a:lstStyle/>
                    <a:p>
                      <a:r>
                        <a:rPr lang="en-IN" dirty="0" smtClean="0"/>
                        <a:t>5</a:t>
                      </a:r>
                      <a:endParaRPr lang="en-IN" dirty="0"/>
                    </a:p>
                  </a:txBody>
                  <a:tcPr/>
                </a:tc>
                <a:tc>
                  <a:txBody>
                    <a:bodyPr/>
                    <a:lstStyle/>
                    <a:p>
                      <a:r>
                        <a:rPr lang="en-IN" dirty="0" smtClean="0"/>
                        <a:t>80</a:t>
                      </a:r>
                      <a:endParaRPr lang="en-IN" dirty="0"/>
                    </a:p>
                  </a:txBody>
                  <a:tcPr/>
                </a:tc>
              </a:tr>
              <a:tr h="370840">
                <a:tc>
                  <a:txBody>
                    <a:bodyPr/>
                    <a:lstStyle/>
                    <a:p>
                      <a:r>
                        <a:rPr lang="en-IN" dirty="0" smtClean="0"/>
                        <a:t>deadline</a:t>
                      </a:r>
                      <a:endParaRPr lang="en-IN" dirty="0"/>
                    </a:p>
                  </a:txBody>
                  <a:tcPr/>
                </a:tc>
                <a:tc>
                  <a:txBody>
                    <a:bodyPr/>
                    <a:lstStyle/>
                    <a:p>
                      <a:r>
                        <a:rPr lang="en-IN" dirty="0" smtClean="0"/>
                        <a:t>3</a:t>
                      </a:r>
                      <a:endParaRPr lang="en-IN" dirty="0"/>
                    </a:p>
                  </a:txBody>
                  <a:tcPr/>
                </a:tc>
                <a:tc>
                  <a:txBody>
                    <a:bodyPr/>
                    <a:lstStyle/>
                    <a:p>
                      <a:r>
                        <a:rPr lang="en-IN" dirty="0" smtClean="0"/>
                        <a:t>3</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4</a:t>
                      </a:r>
                      <a:endParaRPr lang="en-IN" dirty="0"/>
                    </a:p>
                  </a:txBody>
                  <a:tcPr/>
                </a:tc>
              </a:tr>
            </a:tbl>
          </a:graphicData>
        </a:graphic>
      </p:graphicFrame>
      <p:graphicFrame>
        <p:nvGraphicFramePr>
          <p:cNvPr id="7" name="Content Placeholder 3"/>
          <p:cNvGraphicFramePr>
            <a:graphicFrameLocks/>
          </p:cNvGraphicFramePr>
          <p:nvPr/>
        </p:nvGraphicFramePr>
        <p:xfrm>
          <a:off x="457200" y="2286000"/>
          <a:ext cx="8229600" cy="111252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r>
                        <a:rPr lang="en-IN" dirty="0" smtClean="0"/>
                        <a:t>jobs</a:t>
                      </a:r>
                      <a:endParaRPr lang="en-IN" dirty="0"/>
                    </a:p>
                  </a:txBody>
                  <a:tcPr/>
                </a:tc>
                <a:tc>
                  <a:txBody>
                    <a:bodyPr/>
                    <a:lstStyle/>
                    <a:p>
                      <a:r>
                        <a:rPr lang="en-IN" dirty="0" smtClean="0"/>
                        <a:t>J5</a:t>
                      </a:r>
                      <a:endParaRPr lang="en-IN" dirty="0"/>
                    </a:p>
                  </a:txBody>
                  <a:tcPr/>
                </a:tc>
                <a:tc>
                  <a:txBody>
                    <a:bodyPr/>
                    <a:lstStyle/>
                    <a:p>
                      <a:r>
                        <a:rPr lang="en-IN" dirty="0" smtClean="0"/>
                        <a:t>J2</a:t>
                      </a:r>
                      <a:endParaRPr lang="en-IN" dirty="0"/>
                    </a:p>
                  </a:txBody>
                  <a:tcPr/>
                </a:tc>
                <a:tc>
                  <a:txBody>
                    <a:bodyPr/>
                    <a:lstStyle/>
                    <a:p>
                      <a:r>
                        <a:rPr lang="en-IN" dirty="0" smtClean="0"/>
                        <a:t>J3</a:t>
                      </a:r>
                      <a:endParaRPr lang="en-IN" dirty="0"/>
                    </a:p>
                  </a:txBody>
                  <a:tcPr/>
                </a:tc>
                <a:tc>
                  <a:txBody>
                    <a:bodyPr/>
                    <a:lstStyle/>
                    <a:p>
                      <a:r>
                        <a:rPr lang="en-IN" dirty="0" smtClean="0"/>
                        <a:t>J1</a:t>
                      </a:r>
                      <a:endParaRPr lang="en-IN" dirty="0"/>
                    </a:p>
                  </a:txBody>
                  <a:tcPr/>
                </a:tc>
                <a:tc>
                  <a:txBody>
                    <a:bodyPr/>
                    <a:lstStyle/>
                    <a:p>
                      <a:r>
                        <a:rPr lang="en-IN" dirty="0" smtClean="0"/>
                        <a:t>J4</a:t>
                      </a:r>
                      <a:endParaRPr lang="en-IN" dirty="0"/>
                    </a:p>
                  </a:txBody>
                  <a:tcPr/>
                </a:tc>
              </a:tr>
              <a:tr h="370840">
                <a:tc>
                  <a:txBody>
                    <a:bodyPr/>
                    <a:lstStyle/>
                    <a:p>
                      <a:r>
                        <a:rPr lang="en-IN" dirty="0" smtClean="0"/>
                        <a:t>profit</a:t>
                      </a:r>
                      <a:endParaRPr lang="en-IN" dirty="0"/>
                    </a:p>
                  </a:txBody>
                  <a:tcPr/>
                </a:tc>
                <a:tc>
                  <a:txBody>
                    <a:bodyPr/>
                    <a:lstStyle/>
                    <a:p>
                      <a:r>
                        <a:rPr lang="en-IN" dirty="0" smtClean="0"/>
                        <a:t>80</a:t>
                      </a:r>
                      <a:endParaRPr lang="en-IN" dirty="0"/>
                    </a:p>
                  </a:txBody>
                  <a:tcPr/>
                </a:tc>
                <a:tc>
                  <a:txBody>
                    <a:bodyPr/>
                    <a:lstStyle/>
                    <a:p>
                      <a:r>
                        <a:rPr lang="en-IN" dirty="0" smtClean="0"/>
                        <a:t>20 </a:t>
                      </a:r>
                      <a:endParaRPr lang="en-IN" dirty="0"/>
                    </a:p>
                  </a:txBody>
                  <a:tcPr/>
                </a:tc>
                <a:tc>
                  <a:txBody>
                    <a:bodyPr/>
                    <a:lstStyle/>
                    <a:p>
                      <a:r>
                        <a:rPr lang="en-IN" dirty="0" smtClean="0"/>
                        <a:t>15</a:t>
                      </a:r>
                      <a:endParaRPr lang="en-IN" dirty="0"/>
                    </a:p>
                  </a:txBody>
                  <a:tcPr/>
                </a:tc>
                <a:tc>
                  <a:txBody>
                    <a:bodyPr/>
                    <a:lstStyle/>
                    <a:p>
                      <a:r>
                        <a:rPr lang="en-IN" dirty="0" smtClean="0"/>
                        <a:t>10</a:t>
                      </a:r>
                      <a:endParaRPr lang="en-IN" dirty="0"/>
                    </a:p>
                  </a:txBody>
                  <a:tcPr/>
                </a:tc>
                <a:tc>
                  <a:txBody>
                    <a:bodyPr/>
                    <a:lstStyle/>
                    <a:p>
                      <a:r>
                        <a:rPr lang="en-IN" dirty="0" smtClean="0"/>
                        <a:t>5</a:t>
                      </a:r>
                      <a:endParaRPr lang="en-IN" dirty="0"/>
                    </a:p>
                  </a:txBody>
                  <a:tcPr/>
                </a:tc>
              </a:tr>
              <a:tr h="370840">
                <a:tc>
                  <a:txBody>
                    <a:bodyPr/>
                    <a:lstStyle/>
                    <a:p>
                      <a:r>
                        <a:rPr lang="en-IN" dirty="0" smtClean="0"/>
                        <a:t>deadline</a:t>
                      </a:r>
                      <a:endParaRPr lang="en-IN" dirty="0"/>
                    </a:p>
                  </a:txBody>
                  <a:tcPr/>
                </a:tc>
                <a:tc>
                  <a:txBody>
                    <a:bodyPr/>
                    <a:lstStyle/>
                    <a:p>
                      <a:r>
                        <a:rPr lang="en-IN" dirty="0" smtClean="0"/>
                        <a:t>4</a:t>
                      </a:r>
                      <a:endParaRPr lang="en-IN" dirty="0"/>
                    </a:p>
                  </a:txBody>
                  <a:tcPr/>
                </a:tc>
                <a:tc>
                  <a:txBody>
                    <a:bodyPr/>
                    <a:lstStyle/>
                    <a:p>
                      <a:r>
                        <a:rPr lang="en-IN" dirty="0" smtClean="0"/>
                        <a:t>3</a:t>
                      </a:r>
                      <a:endParaRPr lang="en-IN" dirty="0"/>
                    </a:p>
                  </a:txBody>
                  <a:tcPr/>
                </a:tc>
                <a:tc>
                  <a:txBody>
                    <a:bodyPr/>
                    <a:lstStyle/>
                    <a:p>
                      <a:r>
                        <a:rPr lang="en-IN" dirty="0" smtClean="0"/>
                        <a:t>3</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r>
            </a:tbl>
          </a:graphicData>
        </a:graphic>
      </p:graphicFrame>
      <p:graphicFrame>
        <p:nvGraphicFramePr>
          <p:cNvPr id="8" name="Table 7"/>
          <p:cNvGraphicFramePr>
            <a:graphicFrameLocks noGrp="1"/>
          </p:cNvGraphicFramePr>
          <p:nvPr/>
        </p:nvGraphicFramePr>
        <p:xfrm>
          <a:off x="762000" y="5486400"/>
          <a:ext cx="6096000" cy="74168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r>
              <a:tr h="370840">
                <a:tc>
                  <a:txBody>
                    <a:bodyPr/>
                    <a:lstStyle/>
                    <a:p>
                      <a:r>
                        <a:rPr lang="en-IN" dirty="0" smtClean="0"/>
                        <a:t>J1</a:t>
                      </a:r>
                      <a:endParaRPr lang="en-IN" dirty="0"/>
                    </a:p>
                  </a:txBody>
                  <a:tcPr/>
                </a:tc>
                <a:tc>
                  <a:txBody>
                    <a:bodyPr/>
                    <a:lstStyle/>
                    <a:p>
                      <a:r>
                        <a:rPr lang="en-IN" dirty="0" smtClean="0"/>
                        <a:t>J3</a:t>
                      </a:r>
                      <a:endParaRPr lang="en-IN" dirty="0"/>
                    </a:p>
                  </a:txBody>
                  <a:tcPr/>
                </a:tc>
                <a:tc>
                  <a:txBody>
                    <a:bodyPr/>
                    <a:lstStyle/>
                    <a:p>
                      <a:r>
                        <a:rPr lang="en-IN" dirty="0" smtClean="0"/>
                        <a:t>J2</a:t>
                      </a:r>
                      <a:endParaRPr lang="en-IN" dirty="0"/>
                    </a:p>
                  </a:txBody>
                  <a:tcPr/>
                </a:tc>
                <a:tc>
                  <a:txBody>
                    <a:bodyPr/>
                    <a:lstStyle/>
                    <a:p>
                      <a:r>
                        <a:rPr lang="en-IN" dirty="0" smtClean="0"/>
                        <a:t>J5</a:t>
                      </a:r>
                      <a:endParaRPr lang="en-IN" dirty="0"/>
                    </a:p>
                  </a:txBody>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Activity selection problem/ class scheduling/ interval scheduling</a:t>
            </a:r>
            <a:endParaRPr lang="en-IN"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IN" i="1" dirty="0" smtClean="0"/>
              <a:t>You are given n activities with their start and finish times. Select the maximum number of activities that can be performed by a single person, assuming that a person can only work on a single activity at a time</a:t>
            </a:r>
            <a:r>
              <a:rPr lang="en-IN" i="1" dirty="0" smtClean="0"/>
              <a:t>.</a:t>
            </a:r>
          </a:p>
          <a:p>
            <a:r>
              <a:rPr lang="en-IN" dirty="0" smtClean="0"/>
              <a:t>Consider </a:t>
            </a:r>
            <a:r>
              <a:rPr lang="en-IN" dirty="0" smtClean="0"/>
              <a:t>the following 6 activities sorted by </a:t>
            </a:r>
            <a:r>
              <a:rPr lang="en-IN" dirty="0" err="1" smtClean="0"/>
              <a:t>by</a:t>
            </a:r>
            <a:r>
              <a:rPr lang="en-IN" dirty="0" smtClean="0"/>
              <a:t> finish time. </a:t>
            </a:r>
            <a:endParaRPr lang="en-IN" dirty="0" smtClean="0"/>
          </a:p>
          <a:p>
            <a:r>
              <a:rPr lang="en-IN" dirty="0" smtClean="0"/>
              <a:t>start</a:t>
            </a:r>
            <a:r>
              <a:rPr lang="en-IN" dirty="0" smtClean="0"/>
              <a:t>[] = {1, 3, 0, 5, 8, 5}; </a:t>
            </a:r>
            <a:endParaRPr lang="en-IN" dirty="0" smtClean="0"/>
          </a:p>
          <a:p>
            <a:r>
              <a:rPr lang="en-IN" dirty="0" smtClean="0"/>
              <a:t>finish</a:t>
            </a:r>
            <a:r>
              <a:rPr lang="en-IN" dirty="0" smtClean="0"/>
              <a:t>[] = {2, 4, 6, 7, 9, 9</a:t>
            </a:r>
            <a:r>
              <a:rPr lang="en-IN" dirty="0" smtClean="0"/>
              <a:t>};</a:t>
            </a:r>
          </a:p>
          <a:p>
            <a:r>
              <a:rPr lang="en-IN" dirty="0" smtClean="0"/>
              <a:t> </a:t>
            </a:r>
            <a:r>
              <a:rPr lang="en-IN" dirty="0" smtClean="0"/>
              <a:t>A person can perform at most </a:t>
            </a:r>
            <a:r>
              <a:rPr lang="en-IN" b="1" dirty="0" smtClean="0"/>
              <a:t>four</a:t>
            </a:r>
            <a:r>
              <a:rPr lang="en-IN" dirty="0" smtClean="0"/>
              <a:t> activities. The maximum set of activities that can be executed </a:t>
            </a:r>
            <a:r>
              <a:rPr lang="en-IN" dirty="0" smtClean="0"/>
              <a:t>is</a:t>
            </a:r>
          </a:p>
          <a:p>
            <a:pPr>
              <a:buNone/>
            </a:pPr>
            <a:r>
              <a:rPr lang="en-IN" dirty="0" smtClean="0"/>
              <a:t>	</a:t>
            </a:r>
            <a:r>
              <a:rPr lang="en-IN" dirty="0" smtClean="0"/>
              <a:t> </a:t>
            </a:r>
            <a:r>
              <a:rPr lang="en-IN" dirty="0" smtClean="0"/>
              <a:t>{0, 1, 3, 4</a:t>
            </a:r>
            <a:r>
              <a:rPr lang="en-IN" dirty="0" smtClean="0"/>
              <a:t>}</a:t>
            </a:r>
          </a:p>
          <a:p>
            <a:pPr>
              <a:buNone/>
            </a:pPr>
            <a:r>
              <a:rPr lang="en-IN" dirty="0" smtClean="0"/>
              <a:t>	The </a:t>
            </a:r>
            <a:r>
              <a:rPr lang="en-IN" b="1" dirty="0" smtClean="0"/>
              <a:t>greedy choice </a:t>
            </a:r>
            <a:r>
              <a:rPr lang="en-IN" dirty="0" smtClean="0"/>
              <a:t>is to always pick the next activity whose finish time is least among the remaining activities and the start time is more than or equal to the finish time of previously selected activity.</a:t>
            </a:r>
            <a:endParaRPr lang="en-IN"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zh-TW" altLang="en-US"/>
              <a:t>3 -</a:t>
            </a:r>
            <a:fld id="{0F36BF91-D96A-4F8B-99DE-38F2F717C12E}" type="slidenum">
              <a:rPr lang="zh-TW" altLang="en-US"/>
              <a:pPr/>
              <a:t>3</a:t>
            </a:fld>
            <a:endParaRPr lang="zh-TW" altLang="en-US"/>
          </a:p>
        </p:txBody>
      </p:sp>
      <p:sp>
        <p:nvSpPr>
          <p:cNvPr id="54274" name="Rectangle 2"/>
          <p:cNvSpPr>
            <a:spLocks noGrp="1" noChangeArrowheads="1"/>
          </p:cNvSpPr>
          <p:nvPr>
            <p:ph type="title"/>
          </p:nvPr>
        </p:nvSpPr>
        <p:spPr/>
        <p:txBody>
          <a:bodyPr/>
          <a:lstStyle/>
          <a:p>
            <a:r>
              <a:rPr lang="en-US" altLang="zh-TW"/>
              <a:t>A simple example</a:t>
            </a:r>
            <a:endParaRPr lang="zh-TW" altLang="en-US"/>
          </a:p>
        </p:txBody>
      </p:sp>
      <p:sp>
        <p:nvSpPr>
          <p:cNvPr id="54275" name="Rectangle 3"/>
          <p:cNvSpPr>
            <a:spLocks noGrp="1" noChangeArrowheads="1"/>
          </p:cNvSpPr>
          <p:nvPr>
            <p:ph type="body" idx="1"/>
          </p:nvPr>
        </p:nvSpPr>
        <p:spPr/>
        <p:txBody>
          <a:bodyPr/>
          <a:lstStyle/>
          <a:p>
            <a:pPr algn="just"/>
            <a:r>
              <a:rPr lang="en-US" altLang="zh-TW" u="sng"/>
              <a:t>Problem</a:t>
            </a:r>
            <a:r>
              <a:rPr lang="en-US" altLang="zh-TW"/>
              <a:t>: Pick k numbers out of n numbers such that the </a:t>
            </a:r>
            <a:r>
              <a:rPr lang="en-US" altLang="zh-TW" u="sng">
                <a:solidFill>
                  <a:schemeClr val="hlink"/>
                </a:solidFill>
              </a:rPr>
              <a:t>sum</a:t>
            </a:r>
            <a:r>
              <a:rPr lang="en-US" altLang="zh-TW"/>
              <a:t> of these k numbers is the </a:t>
            </a:r>
            <a:r>
              <a:rPr lang="en-US" altLang="zh-TW" u="sng">
                <a:solidFill>
                  <a:schemeClr val="hlink"/>
                </a:solidFill>
              </a:rPr>
              <a:t>largest</a:t>
            </a:r>
            <a:r>
              <a:rPr lang="en-US" altLang="zh-TW"/>
              <a:t>.</a:t>
            </a:r>
          </a:p>
          <a:p>
            <a:pPr algn="just"/>
            <a:r>
              <a:rPr lang="en-US" altLang="zh-TW" u="sng"/>
              <a:t>Algorithm</a:t>
            </a:r>
            <a:r>
              <a:rPr lang="en-US" altLang="zh-TW" b="1" u="sng"/>
              <a:t>:</a:t>
            </a:r>
            <a:endParaRPr lang="en-US" altLang="zh-TW"/>
          </a:p>
          <a:p>
            <a:pPr lvl="2" algn="just">
              <a:buFont typeface="Wingdings" pitchFamily="2" charset="2"/>
              <a:buNone/>
            </a:pPr>
            <a:r>
              <a:rPr lang="en-US" altLang="zh-TW" sz="2800"/>
              <a:t>	FOR i = 1 to k</a:t>
            </a:r>
          </a:p>
          <a:p>
            <a:pPr lvl="2" algn="just">
              <a:buFont typeface="Wingdings" pitchFamily="2" charset="2"/>
              <a:buNone/>
            </a:pPr>
            <a:r>
              <a:rPr lang="en-US" altLang="zh-TW" sz="2800"/>
              <a:t>		pick out the </a:t>
            </a:r>
            <a:r>
              <a:rPr lang="en-US" altLang="zh-TW" sz="2800" u="sng">
                <a:solidFill>
                  <a:schemeClr val="hlink"/>
                </a:solidFill>
              </a:rPr>
              <a:t>largest</a:t>
            </a:r>
            <a:r>
              <a:rPr lang="en-US" altLang="zh-TW" sz="2800"/>
              <a:t> number and </a:t>
            </a:r>
          </a:p>
          <a:p>
            <a:pPr lvl="2" algn="just">
              <a:buFont typeface="Wingdings" pitchFamily="2" charset="2"/>
              <a:buNone/>
            </a:pPr>
            <a:r>
              <a:rPr lang="en-US" altLang="zh-TW" sz="2800"/>
              <a:t>		delete this number from the input.</a:t>
            </a:r>
          </a:p>
          <a:p>
            <a:pPr lvl="2" algn="just">
              <a:buFont typeface="Wingdings" pitchFamily="2" charset="2"/>
              <a:buNone/>
            </a:pPr>
            <a:r>
              <a:rPr lang="en-US" altLang="zh-TW" sz="2800"/>
              <a:t>	ENDFOR</a:t>
            </a:r>
          </a:p>
          <a:p>
            <a:pPr algn="just"/>
            <a:endParaRPr lang="zh-TW" altLang="en-US" sz="2800"/>
          </a:p>
          <a:p>
            <a:endParaRPr lang="zh-TW"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buNone/>
            </a:pPr>
            <a:r>
              <a:rPr lang="en-IN" dirty="0" smtClean="0"/>
              <a:t>	1</a:t>
            </a:r>
            <a:r>
              <a:rPr lang="en-IN" dirty="0" smtClean="0"/>
              <a:t>) Sort the activities according to their finishing time</a:t>
            </a:r>
            <a:br>
              <a:rPr lang="en-IN" dirty="0" smtClean="0"/>
            </a:br>
            <a:r>
              <a:rPr lang="en-IN" dirty="0" smtClean="0"/>
              <a:t>2) Select the first activity from the sorted array and print it.</a:t>
            </a:r>
            <a:br>
              <a:rPr lang="en-IN" dirty="0" smtClean="0"/>
            </a:br>
            <a:r>
              <a:rPr lang="en-IN" dirty="0" smtClean="0"/>
              <a:t>3) Do following for remaining activities in the sorted array.</a:t>
            </a:r>
            <a:br>
              <a:rPr lang="en-IN" dirty="0" smtClean="0"/>
            </a:br>
            <a:r>
              <a:rPr lang="en-IN" dirty="0" smtClean="0"/>
              <a:t>…….a) If the start time of this activity is greater than or equal to the finish time of previously selected activity then select this activity and print it.</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zh-TW" altLang="en-US"/>
              <a:t>3 -</a:t>
            </a:r>
            <a:fld id="{EA854B89-71D6-49FC-A7B6-78E50AAB2182}" type="slidenum">
              <a:rPr lang="zh-TW" altLang="en-US"/>
              <a:pPr/>
              <a:t>31</a:t>
            </a:fld>
            <a:endParaRPr lang="zh-TW" altLang="en-US"/>
          </a:p>
        </p:txBody>
      </p:sp>
      <p:sp>
        <p:nvSpPr>
          <p:cNvPr id="13314" name="Rectangle 2"/>
          <p:cNvSpPr>
            <a:spLocks noGrp="1" noChangeArrowheads="1"/>
          </p:cNvSpPr>
          <p:nvPr>
            <p:ph type="title"/>
          </p:nvPr>
        </p:nvSpPr>
        <p:spPr/>
        <p:txBody>
          <a:bodyPr/>
          <a:lstStyle/>
          <a:p>
            <a:r>
              <a:rPr lang="en-US" altLang="zh-TW"/>
              <a:t>Minimum spanning trees (MST) </a:t>
            </a:r>
            <a:endParaRPr lang="zh-TW" altLang="en-US"/>
          </a:p>
        </p:txBody>
      </p:sp>
      <p:sp>
        <p:nvSpPr>
          <p:cNvPr id="13315" name="Rectangle 3"/>
          <p:cNvSpPr>
            <a:spLocks noGrp="1" noChangeArrowheads="1"/>
          </p:cNvSpPr>
          <p:nvPr>
            <p:ph type="body" idx="1"/>
          </p:nvPr>
        </p:nvSpPr>
        <p:spPr/>
        <p:txBody>
          <a:bodyPr/>
          <a:lstStyle/>
          <a:p>
            <a:pPr>
              <a:lnSpc>
                <a:spcPct val="90000"/>
              </a:lnSpc>
            </a:pPr>
            <a:r>
              <a:rPr lang="en-US" altLang="zh-TW"/>
              <a:t>It may be defined on </a:t>
            </a:r>
            <a:r>
              <a:rPr lang="en-US" altLang="zh-TW" u="sng">
                <a:solidFill>
                  <a:schemeClr val="hlink"/>
                </a:solidFill>
              </a:rPr>
              <a:t>Euclidean space</a:t>
            </a:r>
            <a:r>
              <a:rPr lang="en-US" altLang="zh-TW"/>
              <a:t> points or on a graph.</a:t>
            </a:r>
          </a:p>
          <a:p>
            <a:pPr>
              <a:lnSpc>
                <a:spcPct val="90000"/>
              </a:lnSpc>
            </a:pPr>
            <a:r>
              <a:rPr lang="en-US" altLang="zh-TW"/>
              <a:t>G = (V, E): weighted connected undirected graph </a:t>
            </a:r>
            <a:endParaRPr lang="en-US" altLang="zh-TW" u="sng">
              <a:solidFill>
                <a:schemeClr val="hlink"/>
              </a:solidFill>
            </a:endParaRPr>
          </a:p>
          <a:p>
            <a:pPr algn="just">
              <a:lnSpc>
                <a:spcPct val="90000"/>
              </a:lnSpc>
            </a:pPr>
            <a:r>
              <a:rPr lang="en-US" altLang="zh-TW" u="sng">
                <a:solidFill>
                  <a:schemeClr val="hlink"/>
                </a:solidFill>
              </a:rPr>
              <a:t>Spanning tree</a:t>
            </a:r>
            <a:r>
              <a:rPr lang="en-US" altLang="zh-TW" b="1"/>
              <a:t> </a:t>
            </a:r>
            <a:r>
              <a:rPr lang="en-US" altLang="zh-TW"/>
              <a:t>: S = (V, T), T </a:t>
            </a:r>
            <a:r>
              <a:rPr lang="en-US" altLang="zh-TW">
                <a:latin typeface="Times New Roman" pitchFamily="18" charset="0"/>
                <a:sym typeface="Symbol" pitchFamily="18" charset="2"/>
              </a:rPr>
              <a:t></a:t>
            </a:r>
            <a:r>
              <a:rPr lang="en-US" altLang="zh-TW"/>
              <a:t> E, undirected tree</a:t>
            </a:r>
            <a:endParaRPr lang="en-US" altLang="zh-TW" u="sng">
              <a:solidFill>
                <a:schemeClr val="hlink"/>
              </a:solidFill>
            </a:endParaRPr>
          </a:p>
          <a:p>
            <a:pPr>
              <a:lnSpc>
                <a:spcPct val="90000"/>
              </a:lnSpc>
            </a:pPr>
            <a:r>
              <a:rPr lang="en-US" altLang="zh-TW" u="sng">
                <a:solidFill>
                  <a:schemeClr val="hlink"/>
                </a:solidFill>
              </a:rPr>
              <a:t>Minimum spanning tree(MST)</a:t>
            </a:r>
            <a:r>
              <a:rPr lang="en-US" altLang="zh-TW" b="1"/>
              <a:t> </a:t>
            </a:r>
            <a:r>
              <a:rPr lang="en-US" altLang="zh-TW"/>
              <a:t>: a spanning tree with the smallest total weight. </a:t>
            </a:r>
            <a:endParaRPr lang="zh-TW"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r>
              <a:rPr lang="zh-TW" altLang="en-US"/>
              <a:t>3 -</a:t>
            </a:r>
            <a:fld id="{6C67095E-4C88-4531-BA74-70BFACD1788D}" type="slidenum">
              <a:rPr lang="zh-TW" altLang="en-US"/>
              <a:pPr/>
              <a:t>32</a:t>
            </a:fld>
            <a:endParaRPr lang="zh-TW" altLang="en-US"/>
          </a:p>
        </p:txBody>
      </p:sp>
      <p:sp>
        <p:nvSpPr>
          <p:cNvPr id="15362" name="Rectangle 2"/>
          <p:cNvSpPr>
            <a:spLocks noGrp="1" noChangeArrowheads="1"/>
          </p:cNvSpPr>
          <p:nvPr>
            <p:ph type="title"/>
          </p:nvPr>
        </p:nvSpPr>
        <p:spPr/>
        <p:txBody>
          <a:bodyPr/>
          <a:lstStyle/>
          <a:p>
            <a:r>
              <a:rPr lang="en-US" altLang="zh-TW"/>
              <a:t>An example of MST</a:t>
            </a:r>
            <a:endParaRPr lang="zh-TW" altLang="en-US"/>
          </a:p>
        </p:txBody>
      </p:sp>
      <p:sp>
        <p:nvSpPr>
          <p:cNvPr id="15363" name="Rectangle 3"/>
          <p:cNvSpPr>
            <a:spLocks noGrp="1" noChangeArrowheads="1"/>
          </p:cNvSpPr>
          <p:nvPr>
            <p:ph type="body" idx="1"/>
          </p:nvPr>
        </p:nvSpPr>
        <p:spPr/>
        <p:txBody>
          <a:bodyPr/>
          <a:lstStyle/>
          <a:p>
            <a:r>
              <a:rPr lang="en-US" altLang="zh-TW"/>
              <a:t>A graph and one of its minimum costs spanning tree</a:t>
            </a:r>
            <a:endParaRPr lang="zh-TW" altLang="en-US"/>
          </a:p>
        </p:txBody>
      </p:sp>
      <p:sp>
        <p:nvSpPr>
          <p:cNvPr id="15365" name="Rectangle 5"/>
          <p:cNvSpPr>
            <a:spLocks noChangeArrowheads="1"/>
          </p:cNvSpPr>
          <p:nvPr/>
        </p:nvSpPr>
        <p:spPr bwMode="auto">
          <a:xfrm>
            <a:off x="1938338" y="2586038"/>
            <a:ext cx="9144000" cy="0"/>
          </a:xfrm>
          <a:prstGeom prst="rect">
            <a:avLst/>
          </a:prstGeom>
          <a:noFill/>
          <a:ln w="9525">
            <a:noFill/>
            <a:miter lim="800000"/>
            <a:headEnd/>
            <a:tailEnd/>
          </a:ln>
          <a:effectLst/>
        </p:spPr>
        <p:txBody>
          <a:bodyPr>
            <a:spAutoFit/>
          </a:bodyPr>
          <a:lstStyle/>
          <a:p>
            <a:endParaRPr lang="en-US"/>
          </a:p>
        </p:txBody>
      </p:sp>
      <p:pic>
        <p:nvPicPr>
          <p:cNvPr id="15366" name="Picture 6"/>
          <p:cNvPicPr>
            <a:picLocks noChangeAspect="1" noChangeArrowheads="1"/>
          </p:cNvPicPr>
          <p:nvPr/>
        </p:nvPicPr>
        <p:blipFill>
          <a:blip r:embed="rId3"/>
          <a:srcRect/>
          <a:stretch>
            <a:fillRect/>
          </a:stretch>
        </p:blipFill>
        <p:spPr bwMode="auto">
          <a:xfrm>
            <a:off x="1219200" y="2971800"/>
            <a:ext cx="3733800" cy="2916238"/>
          </a:xfrm>
          <a:prstGeom prst="rect">
            <a:avLst/>
          </a:prstGeom>
          <a:noFill/>
        </p:spPr>
      </p:pic>
      <p:pic>
        <p:nvPicPr>
          <p:cNvPr id="15367" name="Picture 7" descr="未命名"/>
          <p:cNvPicPr>
            <a:picLocks noChangeAspect="1" noChangeArrowheads="1"/>
          </p:cNvPicPr>
          <p:nvPr/>
        </p:nvPicPr>
        <p:blipFill>
          <a:blip r:embed="rId4"/>
          <a:srcRect/>
          <a:stretch>
            <a:fillRect/>
          </a:stretch>
        </p:blipFill>
        <p:spPr bwMode="auto">
          <a:xfrm>
            <a:off x="5181600" y="3429000"/>
            <a:ext cx="3200400" cy="1739900"/>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zh-TW" altLang="en-US"/>
              <a:t>3 -</a:t>
            </a:r>
            <a:fld id="{A99322FE-6425-4F45-ACFC-4CA465588F2B}" type="slidenum">
              <a:rPr lang="zh-TW" altLang="en-US"/>
              <a:pPr/>
              <a:t>33</a:t>
            </a:fld>
            <a:endParaRPr lang="zh-TW" altLang="en-US"/>
          </a:p>
        </p:txBody>
      </p:sp>
      <p:sp>
        <p:nvSpPr>
          <p:cNvPr id="16386" name="Rectangle 2"/>
          <p:cNvSpPr>
            <a:spLocks noGrp="1" noChangeArrowheads="1"/>
          </p:cNvSpPr>
          <p:nvPr>
            <p:ph type="title"/>
          </p:nvPr>
        </p:nvSpPr>
        <p:spPr>
          <a:xfrm>
            <a:off x="762000" y="609600"/>
            <a:ext cx="7391400" cy="914400"/>
          </a:xfrm>
        </p:spPr>
        <p:txBody>
          <a:bodyPr>
            <a:normAutofit fontScale="90000"/>
          </a:bodyPr>
          <a:lstStyle/>
          <a:p>
            <a:r>
              <a:rPr lang="en-US" altLang="zh-TW"/>
              <a:t>Kruskal</a:t>
            </a:r>
            <a:r>
              <a:rPr lang="en-US" altLang="zh-TW">
                <a:latin typeface="Times New Roman"/>
              </a:rPr>
              <a:t>’</a:t>
            </a:r>
            <a:r>
              <a:rPr lang="en-US" altLang="zh-TW"/>
              <a:t>s algorithm for finding MST</a:t>
            </a:r>
            <a:endParaRPr lang="zh-TW" altLang="en-US"/>
          </a:p>
        </p:txBody>
      </p:sp>
      <p:sp>
        <p:nvSpPr>
          <p:cNvPr id="16387" name="Rectangle 3"/>
          <p:cNvSpPr>
            <a:spLocks noGrp="1" noChangeArrowheads="1"/>
          </p:cNvSpPr>
          <p:nvPr>
            <p:ph type="body" idx="1"/>
          </p:nvPr>
        </p:nvSpPr>
        <p:spPr>
          <a:xfrm>
            <a:off x="685800" y="1981200"/>
            <a:ext cx="8001000" cy="3810000"/>
          </a:xfrm>
        </p:spPr>
        <p:txBody>
          <a:bodyPr/>
          <a:lstStyle/>
          <a:p>
            <a:pPr>
              <a:buFont typeface="Wingdings" pitchFamily="2" charset="2"/>
              <a:buNone/>
            </a:pPr>
            <a:r>
              <a:rPr lang="en-US" altLang="zh-TW" sz="2800" u="sng">
                <a:solidFill>
                  <a:schemeClr val="hlink"/>
                </a:solidFill>
              </a:rPr>
              <a:t>Step 1</a:t>
            </a:r>
            <a:r>
              <a:rPr lang="en-US" altLang="zh-TW" sz="2800"/>
              <a:t>: </a:t>
            </a:r>
            <a:r>
              <a:rPr lang="en-US" altLang="zh-TW" sz="2800" u="sng">
                <a:solidFill>
                  <a:schemeClr val="hlink"/>
                </a:solidFill>
              </a:rPr>
              <a:t>Sort</a:t>
            </a:r>
            <a:r>
              <a:rPr lang="en-US" altLang="zh-TW" sz="2800"/>
              <a:t> all edges into </a:t>
            </a:r>
            <a:r>
              <a:rPr lang="en-US" altLang="zh-TW" sz="2800" u="sng">
                <a:solidFill>
                  <a:schemeClr val="hlink"/>
                </a:solidFill>
              </a:rPr>
              <a:t>nondecreasing</a:t>
            </a:r>
            <a:r>
              <a:rPr lang="en-US" altLang="zh-TW" sz="2800"/>
              <a:t> order. </a:t>
            </a:r>
            <a:endParaRPr lang="en-US" altLang="zh-TW" sz="2800" u="sng">
              <a:solidFill>
                <a:schemeClr val="hlink"/>
              </a:solidFill>
            </a:endParaRPr>
          </a:p>
          <a:p>
            <a:pPr>
              <a:buFont typeface="Wingdings" pitchFamily="2" charset="2"/>
              <a:buNone/>
            </a:pPr>
            <a:r>
              <a:rPr lang="en-US" altLang="zh-TW" sz="2800" u="sng">
                <a:solidFill>
                  <a:schemeClr val="hlink"/>
                </a:solidFill>
              </a:rPr>
              <a:t>Step 2</a:t>
            </a:r>
            <a:r>
              <a:rPr lang="en-US" altLang="zh-TW" sz="2800"/>
              <a:t>: Add the </a:t>
            </a:r>
            <a:r>
              <a:rPr lang="en-US" altLang="zh-TW" sz="2800" u="sng">
                <a:solidFill>
                  <a:schemeClr val="hlink"/>
                </a:solidFill>
              </a:rPr>
              <a:t>next smallest</a:t>
            </a:r>
            <a:r>
              <a:rPr lang="en-US" altLang="zh-TW" sz="2800"/>
              <a:t> weight edge to the forest if it will not cause a </a:t>
            </a:r>
            <a:r>
              <a:rPr lang="en-US" altLang="zh-TW" sz="2800" u="sng">
                <a:solidFill>
                  <a:schemeClr val="hlink"/>
                </a:solidFill>
              </a:rPr>
              <a:t>cycle</a:t>
            </a:r>
            <a:r>
              <a:rPr lang="en-US" altLang="zh-TW" sz="2800"/>
              <a:t>.</a:t>
            </a:r>
            <a:endParaRPr lang="en-US" altLang="zh-TW" sz="2800" u="sng">
              <a:solidFill>
                <a:schemeClr val="hlink"/>
              </a:solidFill>
            </a:endParaRPr>
          </a:p>
          <a:p>
            <a:pPr>
              <a:buFont typeface="Wingdings" pitchFamily="2" charset="2"/>
              <a:buNone/>
            </a:pPr>
            <a:r>
              <a:rPr lang="en-US" altLang="zh-TW" sz="2800" u="sng">
                <a:solidFill>
                  <a:schemeClr val="hlink"/>
                </a:solidFill>
              </a:rPr>
              <a:t>Step 3</a:t>
            </a:r>
            <a:r>
              <a:rPr lang="en-US" altLang="zh-TW" sz="2800"/>
              <a:t>: Stop if n-1 edges. Otherwise, go to Step2.</a:t>
            </a:r>
            <a:endParaRPr lang="zh-TW" altLang="en-US" sz="28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r>
              <a:rPr lang="zh-TW" altLang="en-US"/>
              <a:t>3 -</a:t>
            </a:r>
            <a:fld id="{D0DEE3D0-3A40-4CFD-B9FF-EAFF90BF733A}" type="slidenum">
              <a:rPr lang="zh-TW" altLang="en-US"/>
              <a:pPr/>
              <a:t>34</a:t>
            </a:fld>
            <a:endParaRPr lang="zh-TW" altLang="en-US"/>
          </a:p>
        </p:txBody>
      </p:sp>
      <p:sp>
        <p:nvSpPr>
          <p:cNvPr id="17410" name="Rectangle 2"/>
          <p:cNvSpPr>
            <a:spLocks noGrp="1" noChangeArrowheads="1"/>
          </p:cNvSpPr>
          <p:nvPr>
            <p:ph type="title"/>
          </p:nvPr>
        </p:nvSpPr>
        <p:spPr>
          <a:xfrm>
            <a:off x="381000" y="381000"/>
            <a:ext cx="8382000" cy="914400"/>
          </a:xfrm>
        </p:spPr>
        <p:txBody>
          <a:bodyPr/>
          <a:lstStyle/>
          <a:p>
            <a:r>
              <a:rPr lang="en-US" altLang="zh-TW" sz="4000"/>
              <a:t>An example of Kruskal</a:t>
            </a:r>
            <a:r>
              <a:rPr lang="en-US" altLang="zh-TW" sz="4000">
                <a:latin typeface="Times New Roman"/>
              </a:rPr>
              <a:t>’</a:t>
            </a:r>
            <a:r>
              <a:rPr lang="en-US" altLang="zh-TW" sz="4000"/>
              <a:t>s algorithm</a:t>
            </a:r>
            <a:endParaRPr lang="zh-TW" altLang="en-US" sz="4000"/>
          </a:p>
        </p:txBody>
      </p:sp>
      <p:sp>
        <p:nvSpPr>
          <p:cNvPr id="17414" name="Rectangle 6"/>
          <p:cNvSpPr>
            <a:spLocks noChangeArrowheads="1"/>
          </p:cNvSpPr>
          <p:nvPr/>
        </p:nvSpPr>
        <p:spPr bwMode="auto">
          <a:xfrm>
            <a:off x="3028950" y="2224088"/>
            <a:ext cx="9144000" cy="0"/>
          </a:xfrm>
          <a:prstGeom prst="rect">
            <a:avLst/>
          </a:prstGeom>
          <a:noFill/>
          <a:ln w="9525">
            <a:noFill/>
            <a:miter lim="800000"/>
            <a:headEnd/>
            <a:tailEnd/>
          </a:ln>
          <a:effectLst/>
        </p:spPr>
        <p:txBody>
          <a:bodyPr>
            <a:spAutoFit/>
          </a:bodyPr>
          <a:lstStyle/>
          <a:p>
            <a:endParaRPr lang="en-US"/>
          </a:p>
        </p:txBody>
      </p:sp>
      <p:pic>
        <p:nvPicPr>
          <p:cNvPr id="17413" name="Picture 5"/>
          <p:cNvPicPr>
            <a:picLocks noChangeAspect="1" noChangeArrowheads="1"/>
          </p:cNvPicPr>
          <p:nvPr/>
        </p:nvPicPr>
        <p:blipFill>
          <a:blip r:embed="rId3"/>
          <a:srcRect/>
          <a:stretch>
            <a:fillRect/>
          </a:stretch>
        </p:blipFill>
        <p:spPr bwMode="auto">
          <a:xfrm>
            <a:off x="0" y="1600200"/>
            <a:ext cx="3581400" cy="2797175"/>
          </a:xfrm>
          <a:prstGeom prst="rect">
            <a:avLst/>
          </a:prstGeom>
          <a:noFill/>
        </p:spPr>
      </p:pic>
      <p:sp>
        <p:nvSpPr>
          <p:cNvPr id="17416" name="Rectangle 8"/>
          <p:cNvSpPr>
            <a:spLocks noChangeArrowheads="1"/>
          </p:cNvSpPr>
          <p:nvPr/>
        </p:nvSpPr>
        <p:spPr bwMode="auto">
          <a:xfrm>
            <a:off x="2305050" y="976313"/>
            <a:ext cx="9144000" cy="0"/>
          </a:xfrm>
          <a:prstGeom prst="rect">
            <a:avLst/>
          </a:prstGeom>
          <a:noFill/>
          <a:ln w="9525">
            <a:noFill/>
            <a:miter lim="800000"/>
            <a:headEnd/>
            <a:tailEnd/>
          </a:ln>
          <a:effectLst/>
        </p:spPr>
        <p:txBody>
          <a:bodyPr>
            <a:spAutoFit/>
          </a:bodyPr>
          <a:lstStyle/>
          <a:p>
            <a:endParaRPr lang="en-US"/>
          </a:p>
        </p:txBody>
      </p:sp>
      <p:pic>
        <p:nvPicPr>
          <p:cNvPr id="17415" name="Picture 7"/>
          <p:cNvPicPr>
            <a:picLocks noChangeAspect="1" noChangeArrowheads="1"/>
          </p:cNvPicPr>
          <p:nvPr/>
        </p:nvPicPr>
        <p:blipFill>
          <a:blip r:embed="rId4"/>
          <a:srcRect/>
          <a:stretch>
            <a:fillRect/>
          </a:stretch>
        </p:blipFill>
        <p:spPr bwMode="auto">
          <a:xfrm>
            <a:off x="3657600" y="1447800"/>
            <a:ext cx="5486400" cy="5072063"/>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zh-TW" altLang="en-US"/>
              <a:t>3 -</a:t>
            </a:r>
            <a:fld id="{B7126AE9-7098-47D9-A03B-7FE425EF40B2}" type="slidenum">
              <a:rPr lang="zh-TW" altLang="en-US"/>
              <a:pPr/>
              <a:t>4</a:t>
            </a:fld>
            <a:endParaRPr lang="zh-TW" altLang="en-US"/>
          </a:p>
        </p:txBody>
      </p:sp>
      <p:sp>
        <p:nvSpPr>
          <p:cNvPr id="5122" name="Rectangle 2"/>
          <p:cNvSpPr>
            <a:spLocks noGrp="1" noChangeArrowheads="1"/>
          </p:cNvSpPr>
          <p:nvPr>
            <p:ph type="title"/>
          </p:nvPr>
        </p:nvSpPr>
        <p:spPr/>
        <p:txBody>
          <a:bodyPr/>
          <a:lstStyle/>
          <a:p>
            <a:r>
              <a:rPr lang="en-US" altLang="zh-TW"/>
              <a:t>The greedy method </a:t>
            </a:r>
            <a:endParaRPr lang="zh-TW" altLang="en-US"/>
          </a:p>
        </p:txBody>
      </p:sp>
      <p:sp>
        <p:nvSpPr>
          <p:cNvPr id="5123" name="Rectangle 3"/>
          <p:cNvSpPr>
            <a:spLocks noGrp="1" noChangeArrowheads="1"/>
          </p:cNvSpPr>
          <p:nvPr>
            <p:ph type="body" idx="1"/>
          </p:nvPr>
        </p:nvSpPr>
        <p:spPr>
          <a:xfrm>
            <a:off x="685800" y="1828800"/>
            <a:ext cx="7772400" cy="4114800"/>
          </a:xfrm>
        </p:spPr>
        <p:txBody>
          <a:bodyPr/>
          <a:lstStyle/>
          <a:p>
            <a:pPr algn="just"/>
            <a:r>
              <a:rPr lang="en-US" altLang="zh-TW" sz="2800" dirty="0"/>
              <a:t>Suppose that a problem can be solved by a sequence of decisions.  The greedy method has that </a:t>
            </a:r>
            <a:r>
              <a:rPr lang="en-US" altLang="zh-TW" sz="2800" u="sng" dirty="0">
                <a:solidFill>
                  <a:schemeClr val="hlink"/>
                </a:solidFill>
              </a:rPr>
              <a:t>each decision is locally optimal.  These locally optimal solutions will finally add up to a globally optimal solution.</a:t>
            </a:r>
          </a:p>
          <a:p>
            <a:pPr algn="just"/>
            <a:r>
              <a:rPr lang="en-US" altLang="zh-TW" sz="2800" dirty="0" smtClean="0"/>
              <a:t>Only </a:t>
            </a:r>
            <a:r>
              <a:rPr lang="en-US" altLang="zh-TW" sz="2800" dirty="0"/>
              <a:t>a few optimization problems can be solved by the greedy method.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Greedy algorithm</a:t>
            </a:r>
            <a:endParaRPr lang="en-US" dirty="0"/>
          </a:p>
        </p:txBody>
      </p:sp>
      <p:sp>
        <p:nvSpPr>
          <p:cNvPr id="3" name="Content Placeholder 2"/>
          <p:cNvSpPr>
            <a:spLocks noGrp="1"/>
          </p:cNvSpPr>
          <p:nvPr>
            <p:ph idx="1"/>
          </p:nvPr>
        </p:nvSpPr>
        <p:spPr>
          <a:xfrm>
            <a:off x="457200" y="1600200"/>
            <a:ext cx="8229600" cy="5029200"/>
          </a:xfrm>
        </p:spPr>
        <p:txBody>
          <a:bodyPr>
            <a:noAutofit/>
          </a:bodyPr>
          <a:lstStyle/>
          <a:p>
            <a:pPr algn="just"/>
            <a:r>
              <a:rPr lang="en-US" sz="2800" dirty="0" smtClean="0"/>
              <a:t>These algorithms work in stages, considering one I/P at a time.</a:t>
            </a:r>
          </a:p>
          <a:p>
            <a:pPr algn="just"/>
            <a:r>
              <a:rPr lang="en-US" sz="2800" dirty="0" smtClean="0"/>
              <a:t>At each stage a decision is made regarding whether a particular input is in an optimal solution.</a:t>
            </a:r>
          </a:p>
          <a:p>
            <a:pPr algn="just"/>
            <a:r>
              <a:rPr lang="en-US" sz="2800" dirty="0" smtClean="0"/>
              <a:t>This is done by considering the </a:t>
            </a:r>
            <a:r>
              <a:rPr lang="en-US" sz="2800" dirty="0" smtClean="0">
                <a:solidFill>
                  <a:srgbClr val="FF0000"/>
                </a:solidFill>
              </a:rPr>
              <a:t>inputs in an order determined by some selection procedure.</a:t>
            </a:r>
          </a:p>
          <a:p>
            <a:pPr algn="just"/>
            <a:r>
              <a:rPr lang="en-US" sz="2800" dirty="0" smtClean="0"/>
              <a:t>If the inclusion of the next I/P into partially constructed optimal solution will result in an infeasible solution, then this input is not added to the partial solution. Otherwise its added.</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r>
              <a:rPr lang="zh-TW" altLang="en-US"/>
              <a:t>3 -</a:t>
            </a:r>
            <a:fld id="{C2493ADF-DC4E-4DBE-8408-A8FAA0F552C4}" type="slidenum">
              <a:rPr lang="zh-TW" altLang="en-US"/>
              <a:pPr/>
              <a:t>6</a:t>
            </a:fld>
            <a:endParaRPr lang="zh-TW" altLang="en-US"/>
          </a:p>
        </p:txBody>
      </p:sp>
      <p:sp>
        <p:nvSpPr>
          <p:cNvPr id="9218" name="Rectangle 2"/>
          <p:cNvSpPr>
            <a:spLocks noGrp="1" noChangeArrowheads="1"/>
          </p:cNvSpPr>
          <p:nvPr>
            <p:ph type="title"/>
          </p:nvPr>
        </p:nvSpPr>
        <p:spPr/>
        <p:txBody>
          <a:bodyPr/>
          <a:lstStyle/>
          <a:p>
            <a:r>
              <a:rPr lang="en-US" altLang="zh-TW" sz="4000"/>
              <a:t>Shortest paths on a special graph</a:t>
            </a:r>
            <a:endParaRPr lang="zh-TW" altLang="en-US" sz="4000"/>
          </a:p>
        </p:txBody>
      </p:sp>
      <p:sp>
        <p:nvSpPr>
          <p:cNvPr id="9219" name="Rectangle 3"/>
          <p:cNvSpPr>
            <a:spLocks noGrp="1" noChangeArrowheads="1"/>
          </p:cNvSpPr>
          <p:nvPr>
            <p:ph type="body" idx="1"/>
          </p:nvPr>
        </p:nvSpPr>
        <p:spPr/>
        <p:txBody>
          <a:bodyPr/>
          <a:lstStyle/>
          <a:p>
            <a:pPr algn="just"/>
            <a:r>
              <a:rPr lang="en-US" altLang="zh-TW" sz="2800" u="sng"/>
              <a:t>Problem</a:t>
            </a:r>
            <a:r>
              <a:rPr lang="en-US" altLang="zh-TW" sz="2800"/>
              <a:t>:  Find a </a:t>
            </a:r>
            <a:r>
              <a:rPr lang="en-US" altLang="zh-TW" sz="2800" u="sng">
                <a:solidFill>
                  <a:schemeClr val="hlink"/>
                </a:solidFill>
              </a:rPr>
              <a:t>shortest path</a:t>
            </a:r>
            <a:r>
              <a:rPr lang="en-US" altLang="zh-TW" sz="2800"/>
              <a:t> from v</a:t>
            </a:r>
            <a:r>
              <a:rPr lang="en-US" altLang="zh-TW" sz="2800" baseline="-30000"/>
              <a:t>0</a:t>
            </a:r>
            <a:r>
              <a:rPr lang="en-US" altLang="zh-TW" sz="2800"/>
              <a:t> to v</a:t>
            </a:r>
            <a:r>
              <a:rPr lang="en-US" altLang="zh-TW" sz="2800" baseline="-30000"/>
              <a:t>3</a:t>
            </a:r>
            <a:r>
              <a:rPr lang="en-US" altLang="zh-TW" sz="2800"/>
              <a:t>.</a:t>
            </a:r>
          </a:p>
          <a:p>
            <a:pPr algn="just"/>
            <a:r>
              <a:rPr lang="en-US" altLang="zh-TW" sz="2800"/>
              <a:t>The greedy method can solve this problem.</a:t>
            </a:r>
          </a:p>
          <a:p>
            <a:pPr algn="just"/>
            <a:r>
              <a:rPr lang="en-US" altLang="zh-TW" sz="2800"/>
              <a:t>The shortest path:  1 + 2 + 4 = 7.</a:t>
            </a:r>
          </a:p>
          <a:p>
            <a:pPr algn="just"/>
            <a:endParaRPr lang="en-US" altLang="zh-TW" sz="2400"/>
          </a:p>
          <a:p>
            <a:endParaRPr lang="zh-TW" altLang="en-US" sz="2600"/>
          </a:p>
        </p:txBody>
      </p:sp>
      <p:sp>
        <p:nvSpPr>
          <p:cNvPr id="9221" name="Rectangle 5"/>
          <p:cNvSpPr>
            <a:spLocks noChangeArrowheads="1"/>
          </p:cNvSpPr>
          <p:nvPr/>
        </p:nvSpPr>
        <p:spPr bwMode="auto">
          <a:xfrm>
            <a:off x="1938338" y="2490788"/>
            <a:ext cx="9144000" cy="0"/>
          </a:xfrm>
          <a:prstGeom prst="rect">
            <a:avLst/>
          </a:prstGeom>
          <a:noFill/>
          <a:ln w="9525">
            <a:noFill/>
            <a:miter lim="800000"/>
            <a:headEnd/>
            <a:tailEnd/>
          </a:ln>
          <a:effectLst/>
        </p:spPr>
        <p:txBody>
          <a:bodyPr>
            <a:spAutoFit/>
          </a:bodyPr>
          <a:lstStyle/>
          <a:p>
            <a:endParaRPr lang="en-US"/>
          </a:p>
        </p:txBody>
      </p:sp>
      <p:pic>
        <p:nvPicPr>
          <p:cNvPr id="9220" name="Picture 4"/>
          <p:cNvPicPr>
            <a:picLocks noChangeAspect="1" noChangeArrowheads="1"/>
          </p:cNvPicPr>
          <p:nvPr/>
        </p:nvPicPr>
        <p:blipFill>
          <a:blip r:embed="rId3"/>
          <a:srcRect/>
          <a:stretch>
            <a:fillRect/>
          </a:stretch>
        </p:blipFill>
        <p:spPr bwMode="auto">
          <a:xfrm>
            <a:off x="1295400" y="3429000"/>
            <a:ext cx="6934200" cy="247015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r>
              <a:rPr lang="zh-TW" altLang="en-US"/>
              <a:t>3 -</a:t>
            </a:r>
            <a:fld id="{6C9A4E98-A897-4F00-886E-CD7A236BE7A4}" type="slidenum">
              <a:rPr lang="zh-TW" altLang="en-US"/>
              <a:pPr/>
              <a:t>7</a:t>
            </a:fld>
            <a:endParaRPr lang="zh-TW" altLang="en-US"/>
          </a:p>
        </p:txBody>
      </p:sp>
      <p:sp>
        <p:nvSpPr>
          <p:cNvPr id="8194" name="Rectangle 2"/>
          <p:cNvSpPr>
            <a:spLocks noGrp="1" noChangeArrowheads="1"/>
          </p:cNvSpPr>
          <p:nvPr>
            <p:ph type="title"/>
          </p:nvPr>
        </p:nvSpPr>
        <p:spPr>
          <a:xfrm>
            <a:off x="685800" y="0"/>
            <a:ext cx="7924800" cy="914400"/>
          </a:xfrm>
        </p:spPr>
        <p:txBody>
          <a:bodyPr/>
          <a:lstStyle/>
          <a:p>
            <a:r>
              <a:rPr lang="en-US" altLang="zh-TW" sz="3600"/>
              <a:t>Shortest paths on a multi-stage graph</a:t>
            </a:r>
            <a:endParaRPr lang="zh-TW" altLang="en-US" sz="3600"/>
          </a:p>
        </p:txBody>
      </p:sp>
      <p:sp>
        <p:nvSpPr>
          <p:cNvPr id="8195" name="Rectangle 3"/>
          <p:cNvSpPr>
            <a:spLocks noGrp="1" noChangeArrowheads="1"/>
          </p:cNvSpPr>
          <p:nvPr>
            <p:ph type="body" idx="1"/>
          </p:nvPr>
        </p:nvSpPr>
        <p:spPr>
          <a:xfrm>
            <a:off x="609600" y="1066800"/>
            <a:ext cx="7772400" cy="4114800"/>
          </a:xfrm>
        </p:spPr>
        <p:txBody>
          <a:bodyPr>
            <a:normAutofit fontScale="85000" lnSpcReduction="20000"/>
          </a:bodyPr>
          <a:lstStyle/>
          <a:p>
            <a:pPr algn="just">
              <a:lnSpc>
                <a:spcPct val="90000"/>
              </a:lnSpc>
            </a:pPr>
            <a:r>
              <a:rPr lang="en-US" altLang="zh-TW" sz="2800" u="sng"/>
              <a:t>Problem</a:t>
            </a:r>
            <a:r>
              <a:rPr lang="en-US" altLang="zh-TW" sz="2800"/>
              <a:t>:  Find a shortest path from v</a:t>
            </a:r>
            <a:r>
              <a:rPr lang="en-US" altLang="zh-TW" sz="2800" baseline="-30000"/>
              <a:t>0</a:t>
            </a:r>
            <a:r>
              <a:rPr lang="en-US" altLang="zh-TW" sz="2800"/>
              <a:t> to v</a:t>
            </a:r>
            <a:r>
              <a:rPr lang="en-US" altLang="zh-TW" sz="2800" baseline="-30000"/>
              <a:t>3</a:t>
            </a:r>
            <a:r>
              <a:rPr lang="en-US" altLang="zh-TW" sz="2800"/>
              <a:t> in the </a:t>
            </a:r>
            <a:r>
              <a:rPr lang="en-US" altLang="zh-TW" sz="2800" u="sng">
                <a:solidFill>
                  <a:schemeClr val="hlink"/>
                </a:solidFill>
              </a:rPr>
              <a:t>multi-stage graph</a:t>
            </a:r>
            <a:r>
              <a:rPr lang="en-US" altLang="zh-TW" sz="2800"/>
              <a:t>.</a:t>
            </a:r>
          </a:p>
          <a:p>
            <a:pPr algn="just">
              <a:lnSpc>
                <a:spcPct val="90000"/>
              </a:lnSpc>
            </a:pPr>
            <a:endParaRPr lang="en-US" altLang="zh-TW" sz="2800"/>
          </a:p>
          <a:p>
            <a:pPr algn="just">
              <a:lnSpc>
                <a:spcPct val="90000"/>
              </a:lnSpc>
            </a:pPr>
            <a:endParaRPr lang="en-US" altLang="zh-TW" sz="2800"/>
          </a:p>
          <a:p>
            <a:pPr algn="just">
              <a:lnSpc>
                <a:spcPct val="90000"/>
              </a:lnSpc>
            </a:pPr>
            <a:endParaRPr lang="en-US" altLang="zh-TW" sz="2800"/>
          </a:p>
          <a:p>
            <a:pPr algn="just">
              <a:lnSpc>
                <a:spcPct val="90000"/>
              </a:lnSpc>
            </a:pPr>
            <a:endParaRPr lang="en-US" altLang="zh-TW" sz="2800"/>
          </a:p>
          <a:p>
            <a:pPr algn="just">
              <a:lnSpc>
                <a:spcPct val="90000"/>
              </a:lnSpc>
            </a:pPr>
            <a:endParaRPr lang="en-US" altLang="zh-TW" sz="2600"/>
          </a:p>
          <a:p>
            <a:pPr algn="just">
              <a:lnSpc>
                <a:spcPct val="90000"/>
              </a:lnSpc>
            </a:pPr>
            <a:endParaRPr lang="en-US" altLang="zh-TW" sz="2400"/>
          </a:p>
          <a:p>
            <a:pPr algn="just">
              <a:lnSpc>
                <a:spcPct val="90000"/>
              </a:lnSpc>
            </a:pPr>
            <a:endParaRPr lang="en-US" altLang="zh-TW" sz="2400"/>
          </a:p>
          <a:p>
            <a:pPr algn="just">
              <a:lnSpc>
                <a:spcPct val="90000"/>
              </a:lnSpc>
            </a:pPr>
            <a:endParaRPr lang="en-US" altLang="zh-TW" sz="2400"/>
          </a:p>
          <a:p>
            <a:pPr algn="just">
              <a:lnSpc>
                <a:spcPct val="90000"/>
              </a:lnSpc>
            </a:pPr>
            <a:r>
              <a:rPr lang="en-US" altLang="zh-TW" sz="2400"/>
              <a:t>Greedy method: v</a:t>
            </a:r>
            <a:r>
              <a:rPr lang="en-US" altLang="zh-TW" sz="2400" baseline="-30000"/>
              <a:t>0</a:t>
            </a:r>
            <a:r>
              <a:rPr lang="en-US" altLang="zh-TW" sz="2400"/>
              <a:t>v</a:t>
            </a:r>
            <a:r>
              <a:rPr lang="en-US" altLang="zh-TW" sz="2400" baseline="-30000"/>
              <a:t>1,2</a:t>
            </a:r>
            <a:r>
              <a:rPr lang="en-US" altLang="zh-TW" sz="2400"/>
              <a:t>v</a:t>
            </a:r>
            <a:r>
              <a:rPr lang="en-US" altLang="zh-TW" sz="2400" baseline="-30000"/>
              <a:t>2,1</a:t>
            </a:r>
            <a:r>
              <a:rPr lang="en-US" altLang="zh-TW" sz="2400"/>
              <a:t>v</a:t>
            </a:r>
            <a:r>
              <a:rPr lang="en-US" altLang="zh-TW" sz="2400" baseline="-30000"/>
              <a:t>3</a:t>
            </a:r>
            <a:r>
              <a:rPr lang="en-US" altLang="zh-TW" sz="2400"/>
              <a:t> = 23</a:t>
            </a:r>
          </a:p>
          <a:p>
            <a:pPr algn="just">
              <a:lnSpc>
                <a:spcPct val="90000"/>
              </a:lnSpc>
            </a:pPr>
            <a:r>
              <a:rPr lang="en-US" altLang="zh-TW" sz="2400"/>
              <a:t>Optimal: v</a:t>
            </a:r>
            <a:r>
              <a:rPr lang="en-US" altLang="zh-TW" sz="2400" baseline="-30000"/>
              <a:t>0</a:t>
            </a:r>
            <a:r>
              <a:rPr lang="en-US" altLang="zh-TW" sz="2400"/>
              <a:t>v</a:t>
            </a:r>
            <a:r>
              <a:rPr lang="en-US" altLang="zh-TW" sz="2400" baseline="-30000"/>
              <a:t>1,1</a:t>
            </a:r>
            <a:r>
              <a:rPr lang="en-US" altLang="zh-TW" sz="2400"/>
              <a:t>v</a:t>
            </a:r>
            <a:r>
              <a:rPr lang="en-US" altLang="zh-TW" sz="2400" baseline="-30000"/>
              <a:t>2,2</a:t>
            </a:r>
            <a:r>
              <a:rPr lang="en-US" altLang="zh-TW" sz="2400"/>
              <a:t>v</a:t>
            </a:r>
            <a:r>
              <a:rPr lang="en-US" altLang="zh-TW" sz="2400" baseline="-30000"/>
              <a:t>3</a:t>
            </a:r>
            <a:r>
              <a:rPr lang="en-US" altLang="zh-TW" sz="2400"/>
              <a:t> = 7</a:t>
            </a:r>
            <a:endParaRPr lang="en-US" altLang="zh-TW" sz="2400" u="sng">
              <a:solidFill>
                <a:schemeClr val="hlink"/>
              </a:solidFill>
            </a:endParaRPr>
          </a:p>
          <a:p>
            <a:pPr algn="just">
              <a:lnSpc>
                <a:spcPct val="90000"/>
              </a:lnSpc>
            </a:pPr>
            <a:r>
              <a:rPr lang="en-US" altLang="zh-TW" sz="2400" u="sng">
                <a:solidFill>
                  <a:schemeClr val="hlink"/>
                </a:solidFill>
              </a:rPr>
              <a:t>The greedy method does not work</a:t>
            </a:r>
            <a:r>
              <a:rPr lang="en-US" altLang="zh-TW" sz="2400"/>
              <a:t>.</a:t>
            </a:r>
          </a:p>
        </p:txBody>
      </p:sp>
      <p:sp>
        <p:nvSpPr>
          <p:cNvPr id="8197" name="Rectangle 5"/>
          <p:cNvSpPr>
            <a:spLocks noChangeArrowheads="1"/>
          </p:cNvSpPr>
          <p:nvPr/>
        </p:nvSpPr>
        <p:spPr bwMode="auto">
          <a:xfrm>
            <a:off x="1938338" y="2271713"/>
            <a:ext cx="9144000" cy="0"/>
          </a:xfrm>
          <a:prstGeom prst="rect">
            <a:avLst/>
          </a:prstGeom>
          <a:noFill/>
          <a:ln w="9525">
            <a:noFill/>
            <a:miter lim="800000"/>
            <a:headEnd/>
            <a:tailEnd/>
          </a:ln>
          <a:effectLst/>
        </p:spPr>
        <p:txBody>
          <a:bodyPr>
            <a:spAutoFit/>
          </a:bodyPr>
          <a:lstStyle/>
          <a:p>
            <a:endParaRPr lang="en-US"/>
          </a:p>
        </p:txBody>
      </p:sp>
      <p:pic>
        <p:nvPicPr>
          <p:cNvPr id="8196" name="Picture 4"/>
          <p:cNvPicPr>
            <a:picLocks noChangeAspect="1" noChangeArrowheads="1"/>
          </p:cNvPicPr>
          <p:nvPr/>
        </p:nvPicPr>
        <p:blipFill>
          <a:blip r:embed="rId3"/>
          <a:srcRect/>
          <a:stretch>
            <a:fillRect/>
          </a:stretch>
        </p:blipFill>
        <p:spPr bwMode="auto">
          <a:xfrm>
            <a:off x="685800" y="2057400"/>
            <a:ext cx="7391400" cy="3249613"/>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zh-TW" altLang="en-US"/>
              <a:t>3 -</a:t>
            </a:r>
            <a:fld id="{225AAFF2-5D7B-4B7E-911E-12E7CC25E17A}" type="slidenum">
              <a:rPr lang="zh-TW" altLang="en-US"/>
              <a:pPr/>
              <a:t>8</a:t>
            </a:fld>
            <a:endParaRPr lang="zh-TW" altLang="en-US"/>
          </a:p>
        </p:txBody>
      </p:sp>
      <p:sp>
        <p:nvSpPr>
          <p:cNvPr id="10242" name="Rectangle 2"/>
          <p:cNvSpPr>
            <a:spLocks noGrp="1" noChangeArrowheads="1"/>
          </p:cNvSpPr>
          <p:nvPr>
            <p:ph type="title"/>
          </p:nvPr>
        </p:nvSpPr>
        <p:spPr/>
        <p:txBody>
          <a:bodyPr/>
          <a:lstStyle/>
          <a:p>
            <a:r>
              <a:rPr lang="en-US" altLang="zh-TW"/>
              <a:t>Solution of the above problem </a:t>
            </a:r>
            <a:endParaRPr lang="zh-TW" altLang="en-US"/>
          </a:p>
        </p:txBody>
      </p:sp>
      <p:sp>
        <p:nvSpPr>
          <p:cNvPr id="10243" name="Rectangle 3"/>
          <p:cNvSpPr>
            <a:spLocks noGrp="1" noChangeArrowheads="1"/>
          </p:cNvSpPr>
          <p:nvPr>
            <p:ph type="body" idx="1"/>
          </p:nvPr>
        </p:nvSpPr>
        <p:spPr/>
        <p:txBody>
          <a:bodyPr/>
          <a:lstStyle/>
          <a:p>
            <a:pPr algn="just"/>
            <a:r>
              <a:rPr lang="en-US" altLang="zh-TW"/>
              <a:t>d</a:t>
            </a:r>
            <a:r>
              <a:rPr lang="en-US" altLang="zh-TW" baseline="-25000"/>
              <a:t>min</a:t>
            </a:r>
            <a:r>
              <a:rPr lang="en-US" altLang="zh-TW"/>
              <a:t>(i,j): minimum distance between i and j. </a:t>
            </a:r>
          </a:p>
          <a:p>
            <a:pPr algn="just"/>
            <a:endParaRPr lang="en-US" altLang="zh-TW"/>
          </a:p>
          <a:p>
            <a:pPr algn="just"/>
            <a:endParaRPr lang="en-US" altLang="zh-TW"/>
          </a:p>
          <a:p>
            <a:pPr algn="just"/>
            <a:endParaRPr lang="en-US" altLang="zh-TW"/>
          </a:p>
          <a:p>
            <a:pPr algn="just"/>
            <a:endParaRPr lang="en-US" altLang="zh-TW"/>
          </a:p>
          <a:p>
            <a:pPr algn="just"/>
            <a:r>
              <a:rPr lang="en-US" altLang="zh-TW"/>
              <a:t>This problem can be solved by the </a:t>
            </a:r>
            <a:r>
              <a:rPr lang="en-US" altLang="zh-TW" u="sng">
                <a:solidFill>
                  <a:schemeClr val="hlink"/>
                </a:solidFill>
              </a:rPr>
              <a:t>dynamic programming</a:t>
            </a:r>
            <a:r>
              <a:rPr lang="en-US" altLang="zh-TW"/>
              <a:t> method.</a:t>
            </a:r>
          </a:p>
          <a:p>
            <a:endParaRPr lang="zh-TW" altLang="en-US"/>
          </a:p>
        </p:txBody>
      </p:sp>
      <p:graphicFrame>
        <p:nvGraphicFramePr>
          <p:cNvPr id="10244" name="Object 4"/>
          <p:cNvGraphicFramePr>
            <a:graphicFrameLocks noChangeAspect="1"/>
          </p:cNvGraphicFramePr>
          <p:nvPr/>
        </p:nvGraphicFramePr>
        <p:xfrm>
          <a:off x="990600" y="2819400"/>
          <a:ext cx="7467600" cy="1957388"/>
        </p:xfrm>
        <a:graphic>
          <a:graphicData uri="http://schemas.openxmlformats.org/presentationml/2006/ole">
            <p:oleObj spid="_x0000_s1026" name="文件" r:id="rId4" imgW="5320440" imgH="1417320" progId="Word.Document.8">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Greedy Method (General </a:t>
            </a:r>
            <a:r>
              <a:rPr lang="en-US" dirty="0" err="1" smtClean="0"/>
              <a:t>Algo</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Algorithm Greedy(</a:t>
            </a:r>
            <a:r>
              <a:rPr lang="en-US" dirty="0" err="1" smtClean="0"/>
              <a:t>a,n</a:t>
            </a:r>
            <a:r>
              <a:rPr lang="en-US" dirty="0" smtClean="0"/>
              <a:t>)</a:t>
            </a:r>
          </a:p>
          <a:p>
            <a:pPr>
              <a:buNone/>
            </a:pPr>
            <a:r>
              <a:rPr lang="en-US" dirty="0" smtClean="0"/>
              <a:t>{</a:t>
            </a:r>
          </a:p>
          <a:p>
            <a:pPr>
              <a:buNone/>
            </a:pPr>
            <a:r>
              <a:rPr lang="en-US" dirty="0" smtClean="0"/>
              <a:t>	// a[1:n] contains n inputs</a:t>
            </a:r>
          </a:p>
          <a:p>
            <a:pPr>
              <a:buNone/>
            </a:pPr>
            <a:r>
              <a:rPr lang="en-US" dirty="0" smtClean="0"/>
              <a:t>	Solution = nil; //initial solution</a:t>
            </a:r>
          </a:p>
          <a:p>
            <a:pPr>
              <a:buNone/>
            </a:pPr>
            <a:r>
              <a:rPr lang="en-US" dirty="0" smtClean="0"/>
              <a:t>	for </a:t>
            </a:r>
            <a:r>
              <a:rPr lang="en-US" dirty="0" err="1" smtClean="0"/>
              <a:t>i</a:t>
            </a:r>
            <a:r>
              <a:rPr lang="en-US" dirty="0" smtClean="0"/>
              <a:t>=1 to n do</a:t>
            </a:r>
          </a:p>
          <a:p>
            <a:pPr>
              <a:buNone/>
            </a:pPr>
            <a:r>
              <a:rPr lang="en-US" dirty="0" smtClean="0"/>
              <a:t>	{    x = select(a);</a:t>
            </a:r>
          </a:p>
          <a:p>
            <a:pPr>
              <a:buNone/>
            </a:pPr>
            <a:r>
              <a:rPr lang="en-US" dirty="0" smtClean="0"/>
              <a:t>		if feasible(</a:t>
            </a:r>
            <a:r>
              <a:rPr lang="en-US" dirty="0" err="1" smtClean="0"/>
              <a:t>solution,x</a:t>
            </a:r>
            <a:r>
              <a:rPr lang="en-US" dirty="0" smtClean="0"/>
              <a:t>) then</a:t>
            </a:r>
          </a:p>
          <a:p>
            <a:pPr>
              <a:buNone/>
            </a:pPr>
            <a:r>
              <a:rPr lang="en-US" dirty="0" smtClean="0"/>
              <a:t>		solution = union (</a:t>
            </a:r>
            <a:r>
              <a:rPr lang="en-US" dirty="0" err="1" smtClean="0"/>
              <a:t>solution,x</a:t>
            </a:r>
            <a:r>
              <a:rPr lang="en-US" dirty="0" smtClean="0"/>
              <a:t>);</a:t>
            </a:r>
          </a:p>
          <a:p>
            <a:pPr>
              <a:buNone/>
            </a:pPr>
            <a:r>
              <a:rPr lang="en-US" dirty="0" smtClean="0"/>
              <a:t>	}</a:t>
            </a:r>
          </a:p>
          <a:p>
            <a:pPr>
              <a:buNone/>
            </a:pPr>
            <a:r>
              <a:rPr lang="en-US" dirty="0" smtClean="0"/>
              <a:t>	return solution;</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TotalTime>
  <Words>1403</Words>
  <Application>Microsoft Office PowerPoint</Application>
  <PresentationFormat>On-screen Show (4:3)</PresentationFormat>
  <Paragraphs>384</Paragraphs>
  <Slides>34</Slides>
  <Notes>14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6" baseType="lpstr">
      <vt:lpstr>Office Theme</vt:lpstr>
      <vt:lpstr>文件</vt:lpstr>
      <vt:lpstr>Slide 1</vt:lpstr>
      <vt:lpstr>General method</vt:lpstr>
      <vt:lpstr>A simple example</vt:lpstr>
      <vt:lpstr>The greedy method </vt:lpstr>
      <vt:lpstr>Greedy algorithm</vt:lpstr>
      <vt:lpstr>Shortest paths on a special graph</vt:lpstr>
      <vt:lpstr>Shortest paths on a multi-stage graph</vt:lpstr>
      <vt:lpstr>Solution of the above problem </vt:lpstr>
      <vt:lpstr>Greedy Method (General Algo)</vt:lpstr>
      <vt:lpstr>Some examples</vt:lpstr>
      <vt:lpstr>Coinage Problem</vt:lpstr>
      <vt:lpstr>Coinage Problem</vt:lpstr>
      <vt:lpstr>Graph coloring Definition</vt:lpstr>
      <vt:lpstr>Chromatic Number</vt:lpstr>
      <vt:lpstr>What is the chromatic number of this graph?</vt:lpstr>
      <vt:lpstr>Algorithm</vt:lpstr>
      <vt:lpstr>Slide 17</vt:lpstr>
      <vt:lpstr>Practice</vt:lpstr>
      <vt:lpstr>Slide 19</vt:lpstr>
      <vt:lpstr>Slide 20</vt:lpstr>
      <vt:lpstr>Application</vt:lpstr>
      <vt:lpstr>Slide 22</vt:lpstr>
      <vt:lpstr>Slide 23</vt:lpstr>
      <vt:lpstr>Knapsack problem</vt:lpstr>
      <vt:lpstr>Slide 25</vt:lpstr>
      <vt:lpstr>algorithm</vt:lpstr>
      <vt:lpstr>Job scheduling with deadline</vt:lpstr>
      <vt:lpstr>Slide 28</vt:lpstr>
      <vt:lpstr>Activity selection problem/ class scheduling/ interval scheduling</vt:lpstr>
      <vt:lpstr>Slide 30</vt:lpstr>
      <vt:lpstr>Minimum spanning trees (MST) </vt:lpstr>
      <vt:lpstr>An example of MST</vt:lpstr>
      <vt:lpstr>Kruskal’s algorithm for finding MST</vt:lpstr>
      <vt:lpstr>An example of Kruskal’s algorithm</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creator>ankita</dc:creator>
  <cp:lastModifiedBy>ANKITA</cp:lastModifiedBy>
  <cp:revision>31</cp:revision>
  <dcterms:created xsi:type="dcterms:W3CDTF">2006-08-16T00:00:00Z</dcterms:created>
  <dcterms:modified xsi:type="dcterms:W3CDTF">2017-03-19T15:52:34Z</dcterms:modified>
</cp:coreProperties>
</file>