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258" r:id="rId3"/>
    <p:sldId id="259" r:id="rId4"/>
    <p:sldId id="260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63" r:id="rId13"/>
    <p:sldId id="297" r:id="rId14"/>
    <p:sldId id="298" r:id="rId15"/>
    <p:sldId id="264" r:id="rId16"/>
    <p:sldId id="265" r:id="rId17"/>
    <p:sldId id="308" r:id="rId18"/>
    <p:sldId id="299" r:id="rId19"/>
    <p:sldId id="307" r:id="rId20"/>
    <p:sldId id="300" r:id="rId21"/>
    <p:sldId id="301" r:id="rId22"/>
    <p:sldId id="270" r:id="rId23"/>
    <p:sldId id="271" r:id="rId24"/>
    <p:sldId id="272" r:id="rId25"/>
    <p:sldId id="273" r:id="rId26"/>
    <p:sldId id="274" r:id="rId27"/>
    <p:sldId id="275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276" r:id="rId51"/>
    <p:sldId id="277" r:id="rId52"/>
    <p:sldId id="278" r:id="rId53"/>
    <p:sldId id="279" r:id="rId54"/>
    <p:sldId id="280" r:id="rId55"/>
    <p:sldId id="281" r:id="rId56"/>
    <p:sldId id="282" r:id="rId57"/>
    <p:sldId id="283" r:id="rId58"/>
    <p:sldId id="284" r:id="rId59"/>
    <p:sldId id="285" r:id="rId60"/>
    <p:sldId id="286" r:id="rId61"/>
    <p:sldId id="287" r:id="rId62"/>
    <p:sldId id="28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20FD7-F169-4306-A570-0968303B300E}" type="datetimeFigureOut">
              <a:rPr lang="en-US" smtClean="0"/>
              <a:t>2/9/2018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88424-6A18-422C-8771-2CAB84C8629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A0D-2857-4C7C-B2FF-599D62C6422C}" type="datetimeFigureOut">
              <a:rPr lang="en-US" smtClean="0"/>
              <a:pPr/>
              <a:t>2/9/2018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B054-A74A-48A3-A702-B8401FF19B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A0D-2857-4C7C-B2FF-599D62C6422C}" type="datetimeFigureOut">
              <a:rPr lang="en-US" smtClean="0"/>
              <a:pPr/>
              <a:t>2/9/2018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B054-A74A-48A3-A702-B8401FF19B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A0D-2857-4C7C-B2FF-599D62C6422C}" type="datetimeFigureOut">
              <a:rPr lang="en-US" smtClean="0"/>
              <a:pPr/>
              <a:t>2/9/2018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B054-A74A-48A3-A702-B8401FF19B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A0D-2857-4C7C-B2FF-599D62C6422C}" type="datetimeFigureOut">
              <a:rPr lang="en-US" smtClean="0"/>
              <a:pPr/>
              <a:t>2/9/2018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B054-A74A-48A3-A702-B8401FF19B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A0D-2857-4C7C-B2FF-599D62C6422C}" type="datetimeFigureOut">
              <a:rPr lang="en-US" smtClean="0"/>
              <a:pPr/>
              <a:t>2/9/2018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B054-A74A-48A3-A702-B8401FF19B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A0D-2857-4C7C-B2FF-599D62C6422C}" type="datetimeFigureOut">
              <a:rPr lang="en-US" smtClean="0"/>
              <a:pPr/>
              <a:t>2/9/2018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B054-A74A-48A3-A702-B8401FF19B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A0D-2857-4C7C-B2FF-599D62C6422C}" type="datetimeFigureOut">
              <a:rPr lang="en-US" smtClean="0"/>
              <a:pPr/>
              <a:t>2/9/2018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B054-A74A-48A3-A702-B8401FF19B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A0D-2857-4C7C-B2FF-599D62C6422C}" type="datetimeFigureOut">
              <a:rPr lang="en-US" smtClean="0"/>
              <a:pPr/>
              <a:t>2/9/2018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B054-A74A-48A3-A702-B8401FF19B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A0D-2857-4C7C-B2FF-599D62C6422C}" type="datetimeFigureOut">
              <a:rPr lang="en-US" smtClean="0"/>
              <a:pPr/>
              <a:t>2/9/2018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B054-A74A-48A3-A702-B8401FF19B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A0D-2857-4C7C-B2FF-599D62C6422C}" type="datetimeFigureOut">
              <a:rPr lang="en-US" smtClean="0"/>
              <a:pPr/>
              <a:t>2/9/2018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B054-A74A-48A3-A702-B8401FF19B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8A0D-2857-4C7C-B2FF-599D62C6422C}" type="datetimeFigureOut">
              <a:rPr lang="en-US" smtClean="0"/>
              <a:pPr/>
              <a:t>2/9/2018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B054-A74A-48A3-A702-B8401FF19B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8A0D-2857-4C7C-B2FF-599D62C6422C}" type="datetimeFigureOut">
              <a:rPr lang="en-US" smtClean="0"/>
              <a:pPr/>
              <a:t>2/9/2018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0B054-A74A-48A3-A702-B8401FF19B7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0767" y="2582065"/>
            <a:ext cx="4304439" cy="611408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3900" dirty="0">
                <a:latin typeface="Arial"/>
                <a:cs typeface="Arial"/>
              </a:rPr>
              <a:t>Red </a:t>
            </a:r>
            <a:r>
              <a:rPr sz="3900" spc="-4" dirty="0">
                <a:latin typeface="Arial"/>
                <a:cs typeface="Arial"/>
              </a:rPr>
              <a:t>Black</a:t>
            </a:r>
            <a:r>
              <a:rPr sz="3900" spc="-61" dirty="0">
                <a:latin typeface="Arial"/>
                <a:cs typeface="Arial"/>
              </a:rPr>
              <a:t> </a:t>
            </a:r>
            <a:r>
              <a:rPr sz="3900" spc="-4" dirty="0">
                <a:latin typeface="Arial"/>
                <a:cs typeface="Arial"/>
              </a:rPr>
              <a:t>Tree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3964" y="3865607"/>
            <a:ext cx="5246994" cy="442131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spc="-9" dirty="0">
                <a:latin typeface="Arial"/>
                <a:cs typeface="Arial"/>
              </a:rPr>
              <a:t>balanced binary search</a:t>
            </a:r>
            <a:r>
              <a:rPr sz="2800" spc="-18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tree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794" y="323342"/>
            <a:ext cx="66649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 a red-black</a:t>
            </a:r>
            <a:r>
              <a:rPr spc="-15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5000244"/>
            <a:ext cx="7188200" cy="13906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69900" marR="5080" indent="-457200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4. </a:t>
            </a:r>
            <a:r>
              <a:rPr sz="3200" spc="-5" dirty="0">
                <a:latin typeface="Times New Roman"/>
                <a:cs typeface="Times New Roman"/>
              </a:rPr>
              <a:t>All simple </a:t>
            </a:r>
            <a:r>
              <a:rPr sz="3200" dirty="0">
                <a:latin typeface="Times New Roman"/>
                <a:cs typeface="Times New Roman"/>
              </a:rPr>
              <a:t>paths </a:t>
            </a:r>
            <a:r>
              <a:rPr sz="3200" spc="-5" dirty="0">
                <a:latin typeface="Times New Roman"/>
                <a:cs typeface="Times New Roman"/>
              </a:rPr>
              <a:t>from any node </a:t>
            </a:r>
            <a:r>
              <a:rPr sz="32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x </a:t>
            </a:r>
            <a:r>
              <a:rPr sz="3200" spc="-5" dirty="0">
                <a:latin typeface="Times New Roman"/>
                <a:cs typeface="Times New Roman"/>
              </a:rPr>
              <a:t>to a  descendant leaf have the same number of  black </a:t>
            </a:r>
            <a:r>
              <a:rPr sz="3200" dirty="0">
                <a:latin typeface="Times New Roman"/>
                <a:cs typeface="Times New Roman"/>
              </a:rPr>
              <a:t>nodes </a:t>
            </a:r>
            <a:r>
              <a:rPr sz="3200" spc="-5" dirty="0">
                <a:solidFill>
                  <a:srgbClr val="008986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black-height</a:t>
            </a:r>
            <a:r>
              <a:rPr sz="3200" spc="-5" dirty="0">
                <a:solidFill>
                  <a:srgbClr val="008986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986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7767" y="3880865"/>
            <a:ext cx="620267" cy="620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83864" y="3870197"/>
            <a:ext cx="695706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6775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6775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7488" y="3880865"/>
            <a:ext cx="621029" cy="620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2050" y="3870197"/>
            <a:ext cx="861060" cy="534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76876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43" y="3990"/>
                </a:lnTo>
                <a:lnTo>
                  <a:pt x="208434" y="15544"/>
                </a:lnTo>
                <a:lnTo>
                  <a:pt x="164697" y="34032"/>
                </a:lnTo>
                <a:lnTo>
                  <a:pt x="124760" y="58826"/>
                </a:lnTo>
                <a:lnTo>
                  <a:pt x="89249" y="89296"/>
                </a:lnTo>
                <a:lnTo>
                  <a:pt x="58789" y="124815"/>
                </a:lnTo>
                <a:lnTo>
                  <a:pt x="34008" y="164753"/>
                </a:lnTo>
                <a:lnTo>
                  <a:pt x="15532" y="208483"/>
                </a:lnTo>
                <a:lnTo>
                  <a:pt x="3987" y="255374"/>
                </a:lnTo>
                <a:lnTo>
                  <a:pt x="0" y="304800"/>
                </a:lnTo>
                <a:lnTo>
                  <a:pt x="3987" y="354225"/>
                </a:lnTo>
                <a:lnTo>
                  <a:pt x="15532" y="401116"/>
                </a:lnTo>
                <a:lnTo>
                  <a:pt x="34008" y="444846"/>
                </a:lnTo>
                <a:lnTo>
                  <a:pt x="58789" y="484784"/>
                </a:lnTo>
                <a:lnTo>
                  <a:pt x="89249" y="520303"/>
                </a:lnTo>
                <a:lnTo>
                  <a:pt x="124760" y="550773"/>
                </a:lnTo>
                <a:lnTo>
                  <a:pt x="164697" y="575567"/>
                </a:lnTo>
                <a:lnTo>
                  <a:pt x="208434" y="594055"/>
                </a:lnTo>
                <a:lnTo>
                  <a:pt x="255343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76876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7" y="255374"/>
                </a:lnTo>
                <a:lnTo>
                  <a:pt x="15532" y="208483"/>
                </a:lnTo>
                <a:lnTo>
                  <a:pt x="34008" y="164753"/>
                </a:lnTo>
                <a:lnTo>
                  <a:pt x="58789" y="124815"/>
                </a:lnTo>
                <a:lnTo>
                  <a:pt x="89249" y="89296"/>
                </a:lnTo>
                <a:lnTo>
                  <a:pt x="124760" y="58826"/>
                </a:lnTo>
                <a:lnTo>
                  <a:pt x="164697" y="34032"/>
                </a:lnTo>
                <a:lnTo>
                  <a:pt x="208434" y="15544"/>
                </a:lnTo>
                <a:lnTo>
                  <a:pt x="255343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43" y="605609"/>
                </a:lnTo>
                <a:lnTo>
                  <a:pt x="208434" y="594055"/>
                </a:lnTo>
                <a:lnTo>
                  <a:pt x="164697" y="575567"/>
                </a:lnTo>
                <a:lnTo>
                  <a:pt x="124760" y="550773"/>
                </a:lnTo>
                <a:lnTo>
                  <a:pt x="89249" y="520303"/>
                </a:lnTo>
                <a:lnTo>
                  <a:pt x="58789" y="484784"/>
                </a:lnTo>
                <a:lnTo>
                  <a:pt x="34008" y="444846"/>
                </a:lnTo>
                <a:lnTo>
                  <a:pt x="15532" y="401116"/>
                </a:lnTo>
                <a:lnTo>
                  <a:pt x="3987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1865" y="2966466"/>
            <a:ext cx="620267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9570" y="2955798"/>
            <a:ext cx="874013" cy="534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10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10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05553" y="2962401"/>
            <a:ext cx="382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04865" y="2128266"/>
            <a:ext cx="620267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22570" y="2117598"/>
            <a:ext cx="874013" cy="5349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4000" y="2057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4000" y="2057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48553" y="2124201"/>
            <a:ext cx="382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18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83957" y="3880865"/>
            <a:ext cx="621029" cy="6202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02423" y="3870197"/>
            <a:ext cx="874014" cy="5349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13600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13600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47866" y="2966466"/>
            <a:ext cx="620268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65570" y="2955798"/>
            <a:ext cx="874014" cy="5349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770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770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591807" y="2962401"/>
            <a:ext cx="382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22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42466" y="2128266"/>
            <a:ext cx="620268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8561" y="2117598"/>
            <a:ext cx="695706" cy="5349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71600" y="2057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71600" y="2057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574291" y="212420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23665" y="1290066"/>
            <a:ext cx="620267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29761" y="1279397"/>
            <a:ext cx="695706" cy="5349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52800" y="1219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52800" y="1219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555746" y="1286002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676400" y="1739900"/>
            <a:ext cx="1765300" cy="317500"/>
          </a:xfrm>
          <a:custGeom>
            <a:avLst/>
            <a:gdLst/>
            <a:ahLst/>
            <a:cxnLst/>
            <a:rect l="l" t="t" r="r" b="b"/>
            <a:pathLst>
              <a:path w="1765300" h="317500">
                <a:moveTo>
                  <a:pt x="0" y="317500"/>
                </a:moveTo>
                <a:lnTo>
                  <a:pt x="17653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73500" y="1739900"/>
            <a:ext cx="1765300" cy="317500"/>
          </a:xfrm>
          <a:custGeom>
            <a:avLst/>
            <a:gdLst/>
            <a:ahLst/>
            <a:cxnLst/>
            <a:rect l="l" t="t" r="r" b="b"/>
            <a:pathLst>
              <a:path w="1765300" h="317500">
                <a:moveTo>
                  <a:pt x="1765300" y="3175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54700" y="2578100"/>
            <a:ext cx="927100" cy="317500"/>
          </a:xfrm>
          <a:custGeom>
            <a:avLst/>
            <a:gdLst/>
            <a:ahLst/>
            <a:cxnLst/>
            <a:rect l="l" t="t" r="r" b="b"/>
            <a:pathLst>
              <a:path w="927100" h="317500">
                <a:moveTo>
                  <a:pt x="927100" y="3175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95800" y="2578100"/>
            <a:ext cx="927100" cy="317500"/>
          </a:xfrm>
          <a:custGeom>
            <a:avLst/>
            <a:gdLst/>
            <a:ahLst/>
            <a:cxnLst/>
            <a:rect l="l" t="t" r="r" b="b"/>
            <a:pathLst>
              <a:path w="927100" h="317500">
                <a:moveTo>
                  <a:pt x="0" y="317500"/>
                </a:moveTo>
                <a:lnTo>
                  <a:pt x="9271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11575" y="3416300"/>
            <a:ext cx="568325" cy="393700"/>
          </a:xfrm>
          <a:custGeom>
            <a:avLst/>
            <a:gdLst/>
            <a:ahLst/>
            <a:cxnLst/>
            <a:rect l="l" t="t" r="r" b="b"/>
            <a:pathLst>
              <a:path w="568325" h="393700">
                <a:moveTo>
                  <a:pt x="0" y="393700"/>
                </a:moveTo>
                <a:lnTo>
                  <a:pt x="5683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11700" y="3416300"/>
            <a:ext cx="570230" cy="393700"/>
          </a:xfrm>
          <a:custGeom>
            <a:avLst/>
            <a:gdLst/>
            <a:ahLst/>
            <a:cxnLst/>
            <a:rect l="l" t="t" r="r" b="b"/>
            <a:pathLst>
              <a:path w="570229" h="393700">
                <a:moveTo>
                  <a:pt x="569976" y="3937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97700" y="3416300"/>
            <a:ext cx="520700" cy="393700"/>
          </a:xfrm>
          <a:custGeom>
            <a:avLst/>
            <a:gdLst/>
            <a:ahLst/>
            <a:cxnLst/>
            <a:rect l="l" t="t" r="r" b="b"/>
            <a:pathLst>
              <a:path w="520700" h="393700">
                <a:moveTo>
                  <a:pt x="520700" y="3937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41510" y="2567304"/>
            <a:ext cx="328930" cy="295275"/>
          </a:xfrm>
          <a:custGeom>
            <a:avLst/>
            <a:gdLst/>
            <a:ahLst/>
            <a:cxnLst/>
            <a:rect l="l" t="t" r="r" b="b"/>
            <a:pathLst>
              <a:path w="328930" h="295275">
                <a:moveTo>
                  <a:pt x="45646" y="209343"/>
                </a:moveTo>
                <a:lnTo>
                  <a:pt x="29345" y="211381"/>
                </a:lnTo>
                <a:lnTo>
                  <a:pt x="14570" y="219836"/>
                </a:lnTo>
                <a:lnTo>
                  <a:pt x="4219" y="233318"/>
                </a:lnTo>
                <a:lnTo>
                  <a:pt x="0" y="249205"/>
                </a:lnTo>
                <a:lnTo>
                  <a:pt x="2043" y="265521"/>
                </a:lnTo>
                <a:lnTo>
                  <a:pt x="10480" y="280289"/>
                </a:lnTo>
                <a:lnTo>
                  <a:pt x="23998" y="290621"/>
                </a:lnTo>
                <a:lnTo>
                  <a:pt x="39881" y="294846"/>
                </a:lnTo>
                <a:lnTo>
                  <a:pt x="56182" y="292808"/>
                </a:lnTo>
                <a:lnTo>
                  <a:pt x="70958" y="284353"/>
                </a:lnTo>
                <a:lnTo>
                  <a:pt x="81308" y="270871"/>
                </a:lnTo>
                <a:lnTo>
                  <a:pt x="83428" y="262890"/>
                </a:lnTo>
                <a:lnTo>
                  <a:pt x="52162" y="262890"/>
                </a:lnTo>
                <a:lnTo>
                  <a:pt x="33366" y="241300"/>
                </a:lnTo>
                <a:lnTo>
                  <a:pt x="63439" y="215028"/>
                </a:lnTo>
                <a:lnTo>
                  <a:pt x="61529" y="213568"/>
                </a:lnTo>
                <a:lnTo>
                  <a:pt x="45646" y="209343"/>
                </a:lnTo>
                <a:close/>
              </a:path>
              <a:path w="328930" h="295275">
                <a:moveTo>
                  <a:pt x="63439" y="215028"/>
                </a:moveTo>
                <a:lnTo>
                  <a:pt x="33366" y="241300"/>
                </a:lnTo>
                <a:lnTo>
                  <a:pt x="52162" y="262890"/>
                </a:lnTo>
                <a:lnTo>
                  <a:pt x="82287" y="236573"/>
                </a:lnTo>
                <a:lnTo>
                  <a:pt x="75047" y="223901"/>
                </a:lnTo>
                <a:lnTo>
                  <a:pt x="63439" y="215028"/>
                </a:lnTo>
                <a:close/>
              </a:path>
              <a:path w="328930" h="295275">
                <a:moveTo>
                  <a:pt x="82287" y="236573"/>
                </a:moveTo>
                <a:lnTo>
                  <a:pt x="52162" y="262890"/>
                </a:lnTo>
                <a:lnTo>
                  <a:pt x="83428" y="262890"/>
                </a:lnTo>
                <a:lnTo>
                  <a:pt x="85528" y="254984"/>
                </a:lnTo>
                <a:lnTo>
                  <a:pt x="83484" y="238668"/>
                </a:lnTo>
                <a:lnTo>
                  <a:pt x="82287" y="236573"/>
                </a:lnTo>
                <a:close/>
              </a:path>
              <a:path w="328930" h="295275">
                <a:moveTo>
                  <a:pt x="309591" y="0"/>
                </a:moveTo>
                <a:lnTo>
                  <a:pt x="63439" y="215028"/>
                </a:lnTo>
                <a:lnTo>
                  <a:pt x="75047" y="223901"/>
                </a:lnTo>
                <a:lnTo>
                  <a:pt x="82287" y="236573"/>
                </a:lnTo>
                <a:lnTo>
                  <a:pt x="328387" y="21589"/>
                </a:lnTo>
                <a:lnTo>
                  <a:pt x="309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75520" y="4322190"/>
            <a:ext cx="231775" cy="292735"/>
          </a:xfrm>
          <a:custGeom>
            <a:avLst/>
            <a:gdLst/>
            <a:ahLst/>
            <a:cxnLst/>
            <a:rect l="l" t="t" r="r" b="b"/>
            <a:pathLst>
              <a:path w="231775" h="292735">
                <a:moveTo>
                  <a:pt x="35925" y="207454"/>
                </a:moveTo>
                <a:lnTo>
                  <a:pt x="20445" y="212978"/>
                </a:lnTo>
                <a:lnTo>
                  <a:pt x="7810" y="224408"/>
                </a:lnTo>
                <a:lnTo>
                  <a:pt x="666" y="239829"/>
                </a:lnTo>
                <a:lnTo>
                  <a:pt x="0" y="256238"/>
                </a:lnTo>
                <a:lnTo>
                  <a:pt x="5524" y="271718"/>
                </a:lnTo>
                <a:lnTo>
                  <a:pt x="16954" y="284352"/>
                </a:lnTo>
                <a:lnTo>
                  <a:pt x="32375" y="291496"/>
                </a:lnTo>
                <a:lnTo>
                  <a:pt x="48783" y="292163"/>
                </a:lnTo>
                <a:lnTo>
                  <a:pt x="64263" y="286638"/>
                </a:lnTo>
                <a:lnTo>
                  <a:pt x="76898" y="275208"/>
                </a:lnTo>
                <a:lnTo>
                  <a:pt x="84042" y="259788"/>
                </a:lnTo>
                <a:lnTo>
                  <a:pt x="84101" y="258317"/>
                </a:lnTo>
                <a:lnTo>
                  <a:pt x="53911" y="258317"/>
                </a:lnTo>
                <a:lnTo>
                  <a:pt x="30797" y="241299"/>
                </a:lnTo>
                <a:lnTo>
                  <a:pt x="54504" y="209126"/>
                </a:lnTo>
                <a:lnTo>
                  <a:pt x="52333" y="208121"/>
                </a:lnTo>
                <a:lnTo>
                  <a:pt x="35925" y="207454"/>
                </a:lnTo>
                <a:close/>
              </a:path>
              <a:path w="231775" h="292735">
                <a:moveTo>
                  <a:pt x="54504" y="209126"/>
                </a:moveTo>
                <a:lnTo>
                  <a:pt x="30797" y="241299"/>
                </a:lnTo>
                <a:lnTo>
                  <a:pt x="53911" y="258317"/>
                </a:lnTo>
                <a:lnTo>
                  <a:pt x="77608" y="226157"/>
                </a:lnTo>
                <a:lnTo>
                  <a:pt x="67754" y="215264"/>
                </a:lnTo>
                <a:lnTo>
                  <a:pt x="54504" y="209126"/>
                </a:lnTo>
                <a:close/>
              </a:path>
              <a:path w="231775" h="292735">
                <a:moveTo>
                  <a:pt x="77608" y="226157"/>
                </a:moveTo>
                <a:lnTo>
                  <a:pt x="53911" y="258317"/>
                </a:lnTo>
                <a:lnTo>
                  <a:pt x="84101" y="258317"/>
                </a:lnTo>
                <a:lnTo>
                  <a:pt x="84709" y="243379"/>
                </a:lnTo>
                <a:lnTo>
                  <a:pt x="79184" y="227899"/>
                </a:lnTo>
                <a:lnTo>
                  <a:pt x="77608" y="226157"/>
                </a:lnTo>
                <a:close/>
              </a:path>
              <a:path w="231775" h="292735">
                <a:moveTo>
                  <a:pt x="208597" y="0"/>
                </a:moveTo>
                <a:lnTo>
                  <a:pt x="54504" y="209126"/>
                </a:lnTo>
                <a:lnTo>
                  <a:pt x="67754" y="215264"/>
                </a:lnTo>
                <a:lnTo>
                  <a:pt x="77608" y="226157"/>
                </a:lnTo>
                <a:lnTo>
                  <a:pt x="231711" y="17017"/>
                </a:lnTo>
                <a:lnTo>
                  <a:pt x="208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47097" y="4322317"/>
            <a:ext cx="230504" cy="292100"/>
          </a:xfrm>
          <a:custGeom>
            <a:avLst/>
            <a:gdLst/>
            <a:ahLst/>
            <a:cxnLst/>
            <a:rect l="l" t="t" r="r" b="b"/>
            <a:pathLst>
              <a:path w="230504" h="292100">
                <a:moveTo>
                  <a:pt x="35750" y="207279"/>
                </a:moveTo>
                <a:lnTo>
                  <a:pt x="20294" y="212885"/>
                </a:lnTo>
                <a:lnTo>
                  <a:pt x="7731" y="224408"/>
                </a:lnTo>
                <a:lnTo>
                  <a:pt x="609" y="239847"/>
                </a:lnTo>
                <a:lnTo>
                  <a:pt x="0" y="256285"/>
                </a:lnTo>
                <a:lnTo>
                  <a:pt x="5605" y="271772"/>
                </a:lnTo>
                <a:lnTo>
                  <a:pt x="17129" y="284352"/>
                </a:lnTo>
                <a:lnTo>
                  <a:pt x="32567" y="291421"/>
                </a:lnTo>
                <a:lnTo>
                  <a:pt x="49006" y="292036"/>
                </a:lnTo>
                <a:lnTo>
                  <a:pt x="64492" y="286460"/>
                </a:lnTo>
                <a:lnTo>
                  <a:pt x="77073" y="274954"/>
                </a:lnTo>
                <a:lnTo>
                  <a:pt x="84141" y="259462"/>
                </a:lnTo>
                <a:lnTo>
                  <a:pt x="84193" y="258063"/>
                </a:lnTo>
                <a:lnTo>
                  <a:pt x="53959" y="258063"/>
                </a:lnTo>
                <a:lnTo>
                  <a:pt x="30845" y="241299"/>
                </a:lnTo>
                <a:lnTo>
                  <a:pt x="54480" y="208945"/>
                </a:lnTo>
                <a:lnTo>
                  <a:pt x="52183" y="207889"/>
                </a:lnTo>
                <a:lnTo>
                  <a:pt x="35750" y="207279"/>
                </a:lnTo>
                <a:close/>
              </a:path>
              <a:path w="230504" h="292100">
                <a:moveTo>
                  <a:pt x="54480" y="208945"/>
                </a:moveTo>
                <a:lnTo>
                  <a:pt x="30845" y="241299"/>
                </a:lnTo>
                <a:lnTo>
                  <a:pt x="53959" y="258063"/>
                </a:lnTo>
                <a:lnTo>
                  <a:pt x="77531" y="225773"/>
                </a:lnTo>
                <a:lnTo>
                  <a:pt x="67675" y="215010"/>
                </a:lnTo>
                <a:lnTo>
                  <a:pt x="54480" y="208945"/>
                </a:lnTo>
                <a:close/>
              </a:path>
              <a:path w="230504" h="292100">
                <a:moveTo>
                  <a:pt x="77531" y="225773"/>
                </a:moveTo>
                <a:lnTo>
                  <a:pt x="53959" y="258063"/>
                </a:lnTo>
                <a:lnTo>
                  <a:pt x="84193" y="258063"/>
                </a:lnTo>
                <a:lnTo>
                  <a:pt x="84756" y="243030"/>
                </a:lnTo>
                <a:lnTo>
                  <a:pt x="79180" y="227574"/>
                </a:lnTo>
                <a:lnTo>
                  <a:pt x="77531" y="225773"/>
                </a:lnTo>
                <a:close/>
              </a:path>
              <a:path w="230504" h="292100">
                <a:moveTo>
                  <a:pt x="207121" y="0"/>
                </a:moveTo>
                <a:lnTo>
                  <a:pt x="54480" y="208945"/>
                </a:lnTo>
                <a:lnTo>
                  <a:pt x="67675" y="215010"/>
                </a:lnTo>
                <a:lnTo>
                  <a:pt x="77531" y="225773"/>
                </a:lnTo>
                <a:lnTo>
                  <a:pt x="230108" y="16763"/>
                </a:lnTo>
                <a:lnTo>
                  <a:pt x="2071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79059" y="4322064"/>
            <a:ext cx="234950" cy="292735"/>
          </a:xfrm>
          <a:custGeom>
            <a:avLst/>
            <a:gdLst/>
            <a:ahLst/>
            <a:cxnLst/>
            <a:rect l="l" t="t" r="r" b="b"/>
            <a:pathLst>
              <a:path w="234950" h="292735">
                <a:moveTo>
                  <a:pt x="36385" y="207470"/>
                </a:moveTo>
                <a:lnTo>
                  <a:pt x="20881" y="212842"/>
                </a:lnTo>
                <a:lnTo>
                  <a:pt x="8175" y="224154"/>
                </a:lnTo>
                <a:lnTo>
                  <a:pt x="843" y="239577"/>
                </a:lnTo>
                <a:lnTo>
                  <a:pt x="0" y="256000"/>
                </a:lnTo>
                <a:lnTo>
                  <a:pt x="5371" y="271518"/>
                </a:lnTo>
                <a:lnTo>
                  <a:pt x="16684" y="284226"/>
                </a:lnTo>
                <a:lnTo>
                  <a:pt x="32107" y="291556"/>
                </a:lnTo>
                <a:lnTo>
                  <a:pt x="48529" y="292385"/>
                </a:lnTo>
                <a:lnTo>
                  <a:pt x="64047" y="286976"/>
                </a:lnTo>
                <a:lnTo>
                  <a:pt x="76755" y="275590"/>
                </a:lnTo>
                <a:lnTo>
                  <a:pt x="84085" y="260240"/>
                </a:lnTo>
                <a:lnTo>
                  <a:pt x="84176" y="258445"/>
                </a:lnTo>
                <a:lnTo>
                  <a:pt x="53895" y="258445"/>
                </a:lnTo>
                <a:lnTo>
                  <a:pt x="31035" y="241300"/>
                </a:lnTo>
                <a:lnTo>
                  <a:pt x="54982" y="209370"/>
                </a:lnTo>
                <a:lnTo>
                  <a:pt x="52770" y="208313"/>
                </a:lnTo>
                <a:lnTo>
                  <a:pt x="36385" y="207470"/>
                </a:lnTo>
                <a:close/>
              </a:path>
              <a:path w="234950" h="292735">
                <a:moveTo>
                  <a:pt x="54982" y="209370"/>
                </a:moveTo>
                <a:lnTo>
                  <a:pt x="31035" y="241300"/>
                </a:lnTo>
                <a:lnTo>
                  <a:pt x="53895" y="258445"/>
                </a:lnTo>
                <a:lnTo>
                  <a:pt x="77850" y="226504"/>
                </a:lnTo>
                <a:lnTo>
                  <a:pt x="68119" y="215646"/>
                </a:lnTo>
                <a:lnTo>
                  <a:pt x="54982" y="209370"/>
                </a:lnTo>
                <a:close/>
              </a:path>
              <a:path w="234950" h="292735">
                <a:moveTo>
                  <a:pt x="77850" y="226504"/>
                </a:moveTo>
                <a:lnTo>
                  <a:pt x="53895" y="258445"/>
                </a:lnTo>
                <a:lnTo>
                  <a:pt x="84176" y="258445"/>
                </a:lnTo>
                <a:lnTo>
                  <a:pt x="84915" y="243855"/>
                </a:lnTo>
                <a:lnTo>
                  <a:pt x="79505" y="228351"/>
                </a:lnTo>
                <a:lnTo>
                  <a:pt x="77850" y="226504"/>
                </a:lnTo>
                <a:close/>
              </a:path>
              <a:path w="234950" h="292735">
                <a:moveTo>
                  <a:pt x="212010" y="0"/>
                </a:moveTo>
                <a:lnTo>
                  <a:pt x="54982" y="209370"/>
                </a:lnTo>
                <a:lnTo>
                  <a:pt x="68119" y="215646"/>
                </a:lnTo>
                <a:lnTo>
                  <a:pt x="77850" y="226504"/>
                </a:lnTo>
                <a:lnTo>
                  <a:pt x="234870" y="17145"/>
                </a:lnTo>
                <a:lnTo>
                  <a:pt x="212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23187" y="3407155"/>
            <a:ext cx="254000" cy="293370"/>
          </a:xfrm>
          <a:custGeom>
            <a:avLst/>
            <a:gdLst/>
            <a:ahLst/>
            <a:cxnLst/>
            <a:rect l="l" t="t" r="r" b="b"/>
            <a:pathLst>
              <a:path w="254000" h="293370">
                <a:moveTo>
                  <a:pt x="38687" y="207756"/>
                </a:moveTo>
                <a:lnTo>
                  <a:pt x="22915" y="212405"/>
                </a:lnTo>
                <a:lnTo>
                  <a:pt x="9667" y="223139"/>
                </a:lnTo>
                <a:lnTo>
                  <a:pt x="1613" y="238101"/>
                </a:lnTo>
                <a:lnTo>
                  <a:pt x="0" y="254444"/>
                </a:lnTo>
                <a:lnTo>
                  <a:pt x="4649" y="270216"/>
                </a:lnTo>
                <a:lnTo>
                  <a:pt x="15382" y="283464"/>
                </a:lnTo>
                <a:lnTo>
                  <a:pt x="30345" y="291518"/>
                </a:lnTo>
                <a:lnTo>
                  <a:pt x="46688" y="293131"/>
                </a:lnTo>
                <a:lnTo>
                  <a:pt x="62460" y="288482"/>
                </a:lnTo>
                <a:lnTo>
                  <a:pt x="75707" y="277749"/>
                </a:lnTo>
                <a:lnTo>
                  <a:pt x="83762" y="262786"/>
                </a:lnTo>
                <a:lnTo>
                  <a:pt x="84078" y="259588"/>
                </a:lnTo>
                <a:lnTo>
                  <a:pt x="53736" y="259588"/>
                </a:lnTo>
                <a:lnTo>
                  <a:pt x="31638" y="241300"/>
                </a:lnTo>
                <a:lnTo>
                  <a:pt x="57158" y="210514"/>
                </a:lnTo>
                <a:lnTo>
                  <a:pt x="55030" y="209369"/>
                </a:lnTo>
                <a:lnTo>
                  <a:pt x="38687" y="207756"/>
                </a:lnTo>
                <a:close/>
              </a:path>
              <a:path w="254000" h="293370">
                <a:moveTo>
                  <a:pt x="57158" y="210514"/>
                </a:moveTo>
                <a:lnTo>
                  <a:pt x="31638" y="241300"/>
                </a:lnTo>
                <a:lnTo>
                  <a:pt x="53736" y="259588"/>
                </a:lnTo>
                <a:lnTo>
                  <a:pt x="79233" y="228829"/>
                </a:lnTo>
                <a:lnTo>
                  <a:pt x="69992" y="217424"/>
                </a:lnTo>
                <a:lnTo>
                  <a:pt x="57158" y="210514"/>
                </a:lnTo>
                <a:close/>
              </a:path>
              <a:path w="254000" h="293370">
                <a:moveTo>
                  <a:pt x="79233" y="228829"/>
                </a:moveTo>
                <a:lnTo>
                  <a:pt x="53736" y="259588"/>
                </a:lnTo>
                <a:lnTo>
                  <a:pt x="84078" y="259588"/>
                </a:lnTo>
                <a:lnTo>
                  <a:pt x="85375" y="246443"/>
                </a:lnTo>
                <a:lnTo>
                  <a:pt x="80726" y="230671"/>
                </a:lnTo>
                <a:lnTo>
                  <a:pt x="79233" y="228829"/>
                </a:lnTo>
                <a:close/>
              </a:path>
              <a:path w="254000" h="293370">
                <a:moveTo>
                  <a:pt x="231663" y="0"/>
                </a:moveTo>
                <a:lnTo>
                  <a:pt x="57158" y="210514"/>
                </a:lnTo>
                <a:lnTo>
                  <a:pt x="69992" y="217424"/>
                </a:lnTo>
                <a:lnTo>
                  <a:pt x="79233" y="228829"/>
                </a:lnTo>
                <a:lnTo>
                  <a:pt x="253761" y="18288"/>
                </a:lnTo>
                <a:lnTo>
                  <a:pt x="231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24013" y="4320794"/>
            <a:ext cx="285115" cy="294640"/>
          </a:xfrm>
          <a:custGeom>
            <a:avLst/>
            <a:gdLst/>
            <a:ahLst/>
            <a:cxnLst/>
            <a:rect l="l" t="t" r="r" b="b"/>
            <a:pathLst>
              <a:path w="285115" h="294639">
                <a:moveTo>
                  <a:pt x="204075" y="232274"/>
                </a:moveTo>
                <a:lnTo>
                  <a:pt x="202664" y="234311"/>
                </a:lnTo>
                <a:lnTo>
                  <a:pt x="199199" y="250348"/>
                </a:lnTo>
                <a:lnTo>
                  <a:pt x="202021" y="266529"/>
                </a:lnTo>
                <a:lnTo>
                  <a:pt x="211201" y="280923"/>
                </a:lnTo>
                <a:lnTo>
                  <a:pt x="225167" y="290603"/>
                </a:lnTo>
                <a:lnTo>
                  <a:pt x="241204" y="294068"/>
                </a:lnTo>
                <a:lnTo>
                  <a:pt x="257385" y="291246"/>
                </a:lnTo>
                <a:lnTo>
                  <a:pt x="271780" y="282066"/>
                </a:lnTo>
                <a:lnTo>
                  <a:pt x="281441" y="268100"/>
                </a:lnTo>
                <a:lnTo>
                  <a:pt x="282938" y="261111"/>
                </a:lnTo>
                <a:lnTo>
                  <a:pt x="231775" y="261111"/>
                </a:lnTo>
                <a:lnTo>
                  <a:pt x="204075" y="232274"/>
                </a:lnTo>
                <a:close/>
              </a:path>
              <a:path w="285115" h="294639">
                <a:moveTo>
                  <a:pt x="224670" y="212484"/>
                </a:moveTo>
                <a:lnTo>
                  <a:pt x="212344" y="220344"/>
                </a:lnTo>
                <a:lnTo>
                  <a:pt x="204075" y="232274"/>
                </a:lnTo>
                <a:lnTo>
                  <a:pt x="231775" y="261111"/>
                </a:lnTo>
                <a:lnTo>
                  <a:pt x="252349" y="241299"/>
                </a:lnTo>
                <a:lnTo>
                  <a:pt x="224670" y="212484"/>
                </a:lnTo>
                <a:close/>
              </a:path>
              <a:path w="285115" h="294639">
                <a:moveTo>
                  <a:pt x="242919" y="208343"/>
                </a:moveTo>
                <a:lnTo>
                  <a:pt x="226738" y="211165"/>
                </a:lnTo>
                <a:lnTo>
                  <a:pt x="224670" y="212484"/>
                </a:lnTo>
                <a:lnTo>
                  <a:pt x="252349" y="241299"/>
                </a:lnTo>
                <a:lnTo>
                  <a:pt x="231775" y="261111"/>
                </a:lnTo>
                <a:lnTo>
                  <a:pt x="282938" y="261111"/>
                </a:lnTo>
                <a:lnTo>
                  <a:pt x="284876" y="252063"/>
                </a:lnTo>
                <a:lnTo>
                  <a:pt x="282049" y="235882"/>
                </a:lnTo>
                <a:lnTo>
                  <a:pt x="272923" y="221487"/>
                </a:lnTo>
                <a:lnTo>
                  <a:pt x="258956" y="211808"/>
                </a:lnTo>
                <a:lnTo>
                  <a:pt x="242919" y="208343"/>
                </a:lnTo>
                <a:close/>
              </a:path>
              <a:path w="285115" h="294639">
                <a:moveTo>
                  <a:pt x="20574" y="0"/>
                </a:moveTo>
                <a:lnTo>
                  <a:pt x="0" y="19811"/>
                </a:lnTo>
                <a:lnTo>
                  <a:pt x="204075" y="232274"/>
                </a:lnTo>
                <a:lnTo>
                  <a:pt x="212344" y="220344"/>
                </a:lnTo>
                <a:lnTo>
                  <a:pt x="224670" y="212484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83029" y="2567177"/>
            <a:ext cx="334645" cy="295275"/>
          </a:xfrm>
          <a:custGeom>
            <a:avLst/>
            <a:gdLst/>
            <a:ahLst/>
            <a:cxnLst/>
            <a:rect l="l" t="t" r="r" b="b"/>
            <a:pathLst>
              <a:path w="334644" h="295275">
                <a:moveTo>
                  <a:pt x="252135" y="237150"/>
                </a:moveTo>
                <a:lnTo>
                  <a:pt x="250942" y="239301"/>
                </a:lnTo>
                <a:lnTo>
                  <a:pt x="249094" y="255635"/>
                </a:lnTo>
                <a:lnTo>
                  <a:pt x="253509" y="271468"/>
                </a:lnTo>
                <a:lnTo>
                  <a:pt x="264033" y="284861"/>
                </a:lnTo>
                <a:lnTo>
                  <a:pt x="278925" y="293125"/>
                </a:lnTo>
                <a:lnTo>
                  <a:pt x="295259" y="294973"/>
                </a:lnTo>
                <a:lnTo>
                  <a:pt x="311092" y="290558"/>
                </a:lnTo>
                <a:lnTo>
                  <a:pt x="324485" y="280035"/>
                </a:lnTo>
                <a:lnTo>
                  <a:pt x="332749" y="265142"/>
                </a:lnTo>
                <a:lnTo>
                  <a:pt x="332975" y="263144"/>
                </a:lnTo>
                <a:lnTo>
                  <a:pt x="282575" y="263144"/>
                </a:lnTo>
                <a:lnTo>
                  <a:pt x="252135" y="237150"/>
                </a:lnTo>
                <a:close/>
              </a:path>
              <a:path w="334644" h="295275">
                <a:moveTo>
                  <a:pt x="270732" y="215353"/>
                </a:moveTo>
                <a:lnTo>
                  <a:pt x="259207" y="224409"/>
                </a:lnTo>
                <a:lnTo>
                  <a:pt x="252135" y="237150"/>
                </a:lnTo>
                <a:lnTo>
                  <a:pt x="282575" y="263144"/>
                </a:lnTo>
                <a:lnTo>
                  <a:pt x="301117" y="241300"/>
                </a:lnTo>
                <a:lnTo>
                  <a:pt x="270732" y="215353"/>
                </a:lnTo>
                <a:close/>
              </a:path>
              <a:path w="334644" h="295275">
                <a:moveTo>
                  <a:pt x="288432" y="209470"/>
                </a:moveTo>
                <a:lnTo>
                  <a:pt x="272599" y="213885"/>
                </a:lnTo>
                <a:lnTo>
                  <a:pt x="270732" y="215353"/>
                </a:lnTo>
                <a:lnTo>
                  <a:pt x="301117" y="241300"/>
                </a:lnTo>
                <a:lnTo>
                  <a:pt x="282575" y="263144"/>
                </a:lnTo>
                <a:lnTo>
                  <a:pt x="332975" y="263144"/>
                </a:lnTo>
                <a:lnTo>
                  <a:pt x="334597" y="248808"/>
                </a:lnTo>
                <a:lnTo>
                  <a:pt x="330182" y="232975"/>
                </a:lnTo>
                <a:lnTo>
                  <a:pt x="319659" y="219583"/>
                </a:lnTo>
                <a:lnTo>
                  <a:pt x="304766" y="211318"/>
                </a:lnTo>
                <a:lnTo>
                  <a:pt x="288432" y="209470"/>
                </a:lnTo>
                <a:close/>
              </a:path>
              <a:path w="334644" h="295275">
                <a:moveTo>
                  <a:pt x="18542" y="0"/>
                </a:moveTo>
                <a:lnTo>
                  <a:pt x="0" y="21844"/>
                </a:lnTo>
                <a:lnTo>
                  <a:pt x="252135" y="237150"/>
                </a:lnTo>
                <a:lnTo>
                  <a:pt x="259207" y="224409"/>
                </a:lnTo>
                <a:lnTo>
                  <a:pt x="270732" y="215353"/>
                </a:lnTo>
                <a:lnTo>
                  <a:pt x="185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86019" y="4322317"/>
            <a:ext cx="230504" cy="292100"/>
          </a:xfrm>
          <a:custGeom>
            <a:avLst/>
            <a:gdLst/>
            <a:ahLst/>
            <a:cxnLst/>
            <a:rect l="l" t="t" r="r" b="b"/>
            <a:pathLst>
              <a:path w="230504" h="292100">
                <a:moveTo>
                  <a:pt x="152569" y="225763"/>
                </a:moveTo>
                <a:lnTo>
                  <a:pt x="150909" y="227574"/>
                </a:lnTo>
                <a:lnTo>
                  <a:pt x="145303" y="243030"/>
                </a:lnTo>
                <a:lnTo>
                  <a:pt x="145913" y="259462"/>
                </a:lnTo>
                <a:lnTo>
                  <a:pt x="153035" y="274954"/>
                </a:lnTo>
                <a:lnTo>
                  <a:pt x="165598" y="286460"/>
                </a:lnTo>
                <a:lnTo>
                  <a:pt x="181054" y="292036"/>
                </a:lnTo>
                <a:lnTo>
                  <a:pt x="197486" y="291421"/>
                </a:lnTo>
                <a:lnTo>
                  <a:pt x="212979" y="284352"/>
                </a:lnTo>
                <a:lnTo>
                  <a:pt x="224484" y="271772"/>
                </a:lnTo>
                <a:lnTo>
                  <a:pt x="229420" y="258063"/>
                </a:lnTo>
                <a:lnTo>
                  <a:pt x="176149" y="258063"/>
                </a:lnTo>
                <a:lnTo>
                  <a:pt x="152569" y="225763"/>
                </a:lnTo>
                <a:close/>
              </a:path>
              <a:path w="230504" h="292100">
                <a:moveTo>
                  <a:pt x="175615" y="208929"/>
                </a:moveTo>
                <a:lnTo>
                  <a:pt x="162433" y="215010"/>
                </a:lnTo>
                <a:lnTo>
                  <a:pt x="152569" y="225763"/>
                </a:lnTo>
                <a:lnTo>
                  <a:pt x="176149" y="258063"/>
                </a:lnTo>
                <a:lnTo>
                  <a:pt x="199263" y="241299"/>
                </a:lnTo>
                <a:lnTo>
                  <a:pt x="175615" y="208929"/>
                </a:lnTo>
                <a:close/>
              </a:path>
              <a:path w="230504" h="292100">
                <a:moveTo>
                  <a:pt x="194310" y="207279"/>
                </a:moveTo>
                <a:lnTo>
                  <a:pt x="177871" y="207889"/>
                </a:lnTo>
                <a:lnTo>
                  <a:pt x="175615" y="208929"/>
                </a:lnTo>
                <a:lnTo>
                  <a:pt x="199263" y="241299"/>
                </a:lnTo>
                <a:lnTo>
                  <a:pt x="176149" y="258063"/>
                </a:lnTo>
                <a:lnTo>
                  <a:pt x="229420" y="258063"/>
                </a:lnTo>
                <a:lnTo>
                  <a:pt x="230060" y="256285"/>
                </a:lnTo>
                <a:lnTo>
                  <a:pt x="229445" y="239847"/>
                </a:lnTo>
                <a:lnTo>
                  <a:pt x="222377" y="224408"/>
                </a:lnTo>
                <a:lnTo>
                  <a:pt x="209796" y="212885"/>
                </a:lnTo>
                <a:lnTo>
                  <a:pt x="194310" y="207279"/>
                </a:lnTo>
                <a:close/>
              </a:path>
              <a:path w="230504" h="292100">
                <a:moveTo>
                  <a:pt x="22987" y="0"/>
                </a:moveTo>
                <a:lnTo>
                  <a:pt x="0" y="16763"/>
                </a:lnTo>
                <a:lnTo>
                  <a:pt x="152569" y="225763"/>
                </a:lnTo>
                <a:lnTo>
                  <a:pt x="162433" y="215010"/>
                </a:lnTo>
                <a:lnTo>
                  <a:pt x="175615" y="208929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15917" y="4322317"/>
            <a:ext cx="230504" cy="292100"/>
          </a:xfrm>
          <a:custGeom>
            <a:avLst/>
            <a:gdLst/>
            <a:ahLst/>
            <a:cxnLst/>
            <a:rect l="l" t="t" r="r" b="b"/>
            <a:pathLst>
              <a:path w="230504" h="292100">
                <a:moveTo>
                  <a:pt x="152659" y="225735"/>
                </a:moveTo>
                <a:lnTo>
                  <a:pt x="150983" y="227574"/>
                </a:lnTo>
                <a:lnTo>
                  <a:pt x="145414" y="243030"/>
                </a:lnTo>
                <a:lnTo>
                  <a:pt x="146038" y="259462"/>
                </a:lnTo>
                <a:lnTo>
                  <a:pt x="153161" y="274954"/>
                </a:lnTo>
                <a:lnTo>
                  <a:pt x="165725" y="286460"/>
                </a:lnTo>
                <a:lnTo>
                  <a:pt x="181181" y="292036"/>
                </a:lnTo>
                <a:lnTo>
                  <a:pt x="197613" y="291421"/>
                </a:lnTo>
                <a:lnTo>
                  <a:pt x="213105" y="284352"/>
                </a:lnTo>
                <a:lnTo>
                  <a:pt x="224555" y="271772"/>
                </a:lnTo>
                <a:lnTo>
                  <a:pt x="229484" y="258063"/>
                </a:lnTo>
                <a:lnTo>
                  <a:pt x="176275" y="258063"/>
                </a:lnTo>
                <a:lnTo>
                  <a:pt x="152659" y="225735"/>
                </a:lnTo>
                <a:close/>
              </a:path>
              <a:path w="230504" h="292100">
                <a:moveTo>
                  <a:pt x="175639" y="208939"/>
                </a:moveTo>
                <a:lnTo>
                  <a:pt x="162432" y="215010"/>
                </a:lnTo>
                <a:lnTo>
                  <a:pt x="152659" y="225735"/>
                </a:lnTo>
                <a:lnTo>
                  <a:pt x="176275" y="258063"/>
                </a:lnTo>
                <a:lnTo>
                  <a:pt x="199262" y="241299"/>
                </a:lnTo>
                <a:lnTo>
                  <a:pt x="175639" y="208939"/>
                </a:lnTo>
                <a:close/>
              </a:path>
              <a:path w="230504" h="292100">
                <a:moveTo>
                  <a:pt x="194357" y="207279"/>
                </a:moveTo>
                <a:lnTo>
                  <a:pt x="177925" y="207889"/>
                </a:lnTo>
                <a:lnTo>
                  <a:pt x="175639" y="208939"/>
                </a:lnTo>
                <a:lnTo>
                  <a:pt x="199262" y="241299"/>
                </a:lnTo>
                <a:lnTo>
                  <a:pt x="176275" y="258063"/>
                </a:lnTo>
                <a:lnTo>
                  <a:pt x="229484" y="258063"/>
                </a:lnTo>
                <a:lnTo>
                  <a:pt x="230123" y="256285"/>
                </a:lnTo>
                <a:lnTo>
                  <a:pt x="229500" y="239847"/>
                </a:lnTo>
                <a:lnTo>
                  <a:pt x="222376" y="224408"/>
                </a:lnTo>
                <a:lnTo>
                  <a:pt x="209813" y="212885"/>
                </a:lnTo>
                <a:lnTo>
                  <a:pt x="194357" y="207279"/>
                </a:lnTo>
                <a:close/>
              </a:path>
              <a:path w="230504" h="292100">
                <a:moveTo>
                  <a:pt x="23113" y="0"/>
                </a:moveTo>
                <a:lnTo>
                  <a:pt x="0" y="16763"/>
                </a:lnTo>
                <a:lnTo>
                  <a:pt x="152659" y="225735"/>
                </a:lnTo>
                <a:lnTo>
                  <a:pt x="162432" y="215010"/>
                </a:lnTo>
                <a:lnTo>
                  <a:pt x="175639" y="208939"/>
                </a:lnTo>
                <a:lnTo>
                  <a:pt x="23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17702" y="2842005"/>
            <a:ext cx="152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2400" spc="-5" dirty="0">
                <a:solidFill>
                  <a:srgbClr val="008986"/>
                </a:solidFill>
                <a:latin typeface="Times New Roman"/>
                <a:cs typeface="Times New Roman"/>
              </a:rPr>
              <a:t>NIL	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4294967295"/>
          </p:nvPr>
        </p:nvSpPr>
        <p:spPr>
          <a:xfrm>
            <a:off x="8150350" y="6447818"/>
            <a:ext cx="548004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L10.</a:t>
            </a:r>
            <a:fld id="{81D60167-4931-47E6-BA6A-407CBD079E47}" type="slidenum">
              <a:rPr spc="-5" dirty="0"/>
              <a:pPr marL="12700">
                <a:lnSpc>
                  <a:spcPts val="1625"/>
                </a:lnSpc>
              </a:pPr>
              <a:t>10</a:t>
            </a:fld>
            <a:endParaRPr spc="-5" dirty="0"/>
          </a:p>
        </p:txBody>
      </p:sp>
      <p:sp>
        <p:nvSpPr>
          <p:cNvPr id="58" name="object 58"/>
          <p:cNvSpPr txBox="1"/>
          <p:nvPr/>
        </p:nvSpPr>
        <p:spPr>
          <a:xfrm>
            <a:off x="6099809" y="3680205"/>
            <a:ext cx="534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986"/>
                </a:solidFill>
                <a:latin typeface="Times New Roman"/>
                <a:cs typeface="Times New Roman"/>
              </a:rPr>
              <a:t>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855459" y="3877055"/>
            <a:ext cx="1377950" cy="110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191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26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290"/>
              </a:spcBef>
              <a:tabLst>
                <a:tab pos="843915" algn="l"/>
              </a:tabLst>
            </a:pPr>
            <a:r>
              <a:rPr sz="2400" spc="-5" dirty="0">
                <a:solidFill>
                  <a:srgbClr val="008986"/>
                </a:solidFill>
                <a:latin typeface="Times New Roman"/>
                <a:cs typeface="Times New Roman"/>
              </a:rPr>
              <a:t>NIL	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118355" y="1318005"/>
            <a:ext cx="806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986"/>
                </a:solidFill>
                <a:latin typeface="Times New Roman"/>
                <a:cs typeface="Times New Roman"/>
              </a:rPr>
              <a:t>bh </a:t>
            </a:r>
            <a:r>
              <a:rPr sz="2400" dirty="0">
                <a:solidFill>
                  <a:srgbClr val="008986"/>
                </a:solidFill>
                <a:latin typeface="Times New Roman"/>
                <a:cs typeface="Times New Roman"/>
              </a:rPr>
              <a:t>=</a:t>
            </a:r>
            <a:r>
              <a:rPr sz="2400" spc="-105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229355" y="2994405"/>
            <a:ext cx="806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986"/>
                </a:solidFill>
                <a:latin typeface="Times New Roman"/>
                <a:cs typeface="Times New Roman"/>
              </a:rPr>
              <a:t>bh </a:t>
            </a:r>
            <a:r>
              <a:rPr sz="2400" dirty="0">
                <a:solidFill>
                  <a:srgbClr val="008986"/>
                </a:solidFill>
                <a:latin typeface="Times New Roman"/>
                <a:cs typeface="Times New Roman"/>
              </a:rPr>
              <a:t>=</a:t>
            </a:r>
            <a:r>
              <a:rPr sz="2400" spc="-105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099809" y="2156205"/>
            <a:ext cx="806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986"/>
                </a:solidFill>
                <a:latin typeface="Times New Roman"/>
                <a:cs typeface="Times New Roman"/>
              </a:rPr>
              <a:t>bh </a:t>
            </a:r>
            <a:r>
              <a:rPr sz="2400" dirty="0">
                <a:solidFill>
                  <a:srgbClr val="008986"/>
                </a:solidFill>
                <a:latin typeface="Times New Roman"/>
                <a:cs typeface="Times New Roman"/>
              </a:rPr>
              <a:t>=</a:t>
            </a:r>
            <a:r>
              <a:rPr sz="2400" spc="-105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60701" y="3858005"/>
            <a:ext cx="3879850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7790" algn="ctr">
              <a:lnSpc>
                <a:spcPct val="100000"/>
              </a:lnSpc>
              <a:spcBef>
                <a:spcPts val="100"/>
              </a:spcBef>
              <a:tabLst>
                <a:tab pos="1167765" algn="l"/>
                <a:tab pos="2655570" algn="l"/>
              </a:tabLst>
            </a:pPr>
            <a:r>
              <a:rPr sz="2400" i="1" dirty="0">
                <a:solidFill>
                  <a:srgbClr val="008986"/>
                </a:solidFill>
                <a:latin typeface="Times New Roman"/>
                <a:cs typeface="Times New Roman"/>
              </a:rPr>
              <a:t>bh</a:t>
            </a:r>
            <a:r>
              <a:rPr sz="2400" i="1" spc="-1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986"/>
                </a:solidFill>
                <a:latin typeface="Times New Roman"/>
                <a:cs typeface="Times New Roman"/>
              </a:rPr>
              <a:t>= 1	</a:t>
            </a:r>
            <a:r>
              <a:rPr sz="4200" baseline="-2976" dirty="0">
                <a:solidFill>
                  <a:srgbClr val="CCCCFF"/>
                </a:solidFill>
                <a:latin typeface="Times New Roman"/>
                <a:cs typeface="Times New Roman"/>
              </a:rPr>
              <a:t>8	</a:t>
            </a:r>
            <a:r>
              <a:rPr sz="4200" spc="-150" baseline="-2976" dirty="0">
                <a:solidFill>
                  <a:srgbClr val="CCCCFF"/>
                </a:solidFill>
                <a:latin typeface="Times New Roman"/>
                <a:cs typeface="Times New Roman"/>
              </a:rPr>
              <a:t>11</a:t>
            </a:r>
            <a:endParaRPr sz="4200" baseline="-2976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440"/>
              </a:spcBef>
              <a:tabLst>
                <a:tab pos="990600" algn="l"/>
                <a:tab pos="1776095" algn="l"/>
                <a:tab pos="2562225" algn="l"/>
                <a:tab pos="3346450" algn="l"/>
              </a:tabLst>
            </a:pPr>
            <a:r>
              <a:rPr sz="2400" i="1" dirty="0">
                <a:solidFill>
                  <a:srgbClr val="008986"/>
                </a:solidFill>
                <a:latin typeface="Times New Roman"/>
                <a:cs typeface="Times New Roman"/>
              </a:rPr>
              <a:t>bh</a:t>
            </a:r>
            <a:r>
              <a:rPr sz="2400" i="1" spc="-1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986"/>
                </a:solidFill>
                <a:latin typeface="Times New Roman"/>
                <a:cs typeface="Times New Roman"/>
              </a:rPr>
              <a:t>= 0	</a:t>
            </a:r>
            <a:r>
              <a:rPr sz="2400" spc="-5" dirty="0">
                <a:solidFill>
                  <a:srgbClr val="008986"/>
                </a:solidFill>
                <a:latin typeface="Times New Roman"/>
                <a:cs typeface="Times New Roman"/>
              </a:rPr>
              <a:t>NIL</a:t>
            </a:r>
            <a:r>
              <a:rPr sz="2400" dirty="0">
                <a:solidFill>
                  <a:srgbClr val="00898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8986"/>
                </a:solidFill>
                <a:latin typeface="Times New Roman"/>
                <a:cs typeface="Times New Roman"/>
              </a:rPr>
              <a:t>NIL</a:t>
            </a:r>
            <a:r>
              <a:rPr sz="2400" dirty="0">
                <a:solidFill>
                  <a:srgbClr val="00898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8986"/>
                </a:solidFill>
                <a:latin typeface="Times New Roman"/>
                <a:cs typeface="Times New Roman"/>
              </a:rPr>
              <a:t>NIL</a:t>
            </a:r>
            <a:r>
              <a:rPr sz="2400" dirty="0">
                <a:solidFill>
                  <a:srgbClr val="00898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8986"/>
                </a:solidFill>
                <a:latin typeface="Times New Roman"/>
                <a:cs typeface="Times New Roman"/>
              </a:rPr>
              <a:t>NIL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794" y="323342"/>
            <a:ext cx="61690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Height of a red-black</a:t>
            </a:r>
            <a:r>
              <a:rPr spc="-15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5210555" y="5225034"/>
            <a:ext cx="459486" cy="459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39816" y="5154676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10" h="448310">
                <a:moveTo>
                  <a:pt x="224154" y="0"/>
                </a:moveTo>
                <a:lnTo>
                  <a:pt x="178972" y="4552"/>
                </a:lnTo>
                <a:lnTo>
                  <a:pt x="136892" y="17611"/>
                </a:lnTo>
                <a:lnTo>
                  <a:pt x="98815" y="38274"/>
                </a:lnTo>
                <a:lnTo>
                  <a:pt x="65643" y="65643"/>
                </a:lnTo>
                <a:lnTo>
                  <a:pt x="38274" y="98815"/>
                </a:lnTo>
                <a:lnTo>
                  <a:pt x="17611" y="136892"/>
                </a:lnTo>
                <a:lnTo>
                  <a:pt x="4552" y="178972"/>
                </a:lnTo>
                <a:lnTo>
                  <a:pt x="0" y="224155"/>
                </a:lnTo>
                <a:lnTo>
                  <a:pt x="4552" y="269335"/>
                </a:lnTo>
                <a:lnTo>
                  <a:pt x="17611" y="311409"/>
                </a:lnTo>
                <a:lnTo>
                  <a:pt x="38274" y="349478"/>
                </a:lnTo>
                <a:lnTo>
                  <a:pt x="65643" y="382641"/>
                </a:lnTo>
                <a:lnTo>
                  <a:pt x="98815" y="410000"/>
                </a:lnTo>
                <a:lnTo>
                  <a:pt x="136892" y="430655"/>
                </a:lnTo>
                <a:lnTo>
                  <a:pt x="178972" y="443708"/>
                </a:lnTo>
                <a:lnTo>
                  <a:pt x="224154" y="448259"/>
                </a:lnTo>
                <a:lnTo>
                  <a:pt x="269337" y="443708"/>
                </a:lnTo>
                <a:lnTo>
                  <a:pt x="311417" y="430655"/>
                </a:lnTo>
                <a:lnTo>
                  <a:pt x="349494" y="410000"/>
                </a:lnTo>
                <a:lnTo>
                  <a:pt x="382666" y="382641"/>
                </a:lnTo>
                <a:lnTo>
                  <a:pt x="410035" y="349478"/>
                </a:lnTo>
                <a:lnTo>
                  <a:pt x="430698" y="311409"/>
                </a:lnTo>
                <a:lnTo>
                  <a:pt x="443757" y="269335"/>
                </a:lnTo>
                <a:lnTo>
                  <a:pt x="448309" y="224155"/>
                </a:lnTo>
                <a:lnTo>
                  <a:pt x="443757" y="178972"/>
                </a:lnTo>
                <a:lnTo>
                  <a:pt x="430698" y="136892"/>
                </a:lnTo>
                <a:lnTo>
                  <a:pt x="410035" y="98815"/>
                </a:lnTo>
                <a:lnTo>
                  <a:pt x="382666" y="65643"/>
                </a:lnTo>
                <a:lnTo>
                  <a:pt x="349494" y="38274"/>
                </a:lnTo>
                <a:lnTo>
                  <a:pt x="311417" y="17611"/>
                </a:lnTo>
                <a:lnTo>
                  <a:pt x="269337" y="4552"/>
                </a:lnTo>
                <a:lnTo>
                  <a:pt x="224154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39816" y="5154676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10" h="448310">
                <a:moveTo>
                  <a:pt x="0" y="224155"/>
                </a:moveTo>
                <a:lnTo>
                  <a:pt x="4552" y="178972"/>
                </a:lnTo>
                <a:lnTo>
                  <a:pt x="17611" y="136892"/>
                </a:lnTo>
                <a:lnTo>
                  <a:pt x="38274" y="98815"/>
                </a:lnTo>
                <a:lnTo>
                  <a:pt x="65643" y="65643"/>
                </a:lnTo>
                <a:lnTo>
                  <a:pt x="98815" y="38274"/>
                </a:lnTo>
                <a:lnTo>
                  <a:pt x="136892" y="17611"/>
                </a:lnTo>
                <a:lnTo>
                  <a:pt x="178972" y="4552"/>
                </a:lnTo>
                <a:lnTo>
                  <a:pt x="224154" y="0"/>
                </a:lnTo>
                <a:lnTo>
                  <a:pt x="269337" y="4552"/>
                </a:lnTo>
                <a:lnTo>
                  <a:pt x="311417" y="17611"/>
                </a:lnTo>
                <a:lnTo>
                  <a:pt x="349494" y="38274"/>
                </a:lnTo>
                <a:lnTo>
                  <a:pt x="382666" y="65643"/>
                </a:lnTo>
                <a:lnTo>
                  <a:pt x="410035" y="98815"/>
                </a:lnTo>
                <a:lnTo>
                  <a:pt x="430698" y="136892"/>
                </a:lnTo>
                <a:lnTo>
                  <a:pt x="443757" y="178972"/>
                </a:lnTo>
                <a:lnTo>
                  <a:pt x="448309" y="224155"/>
                </a:lnTo>
                <a:lnTo>
                  <a:pt x="443757" y="269335"/>
                </a:lnTo>
                <a:lnTo>
                  <a:pt x="430698" y="311409"/>
                </a:lnTo>
                <a:lnTo>
                  <a:pt x="410035" y="349478"/>
                </a:lnTo>
                <a:lnTo>
                  <a:pt x="382666" y="382641"/>
                </a:lnTo>
                <a:lnTo>
                  <a:pt x="349494" y="410000"/>
                </a:lnTo>
                <a:lnTo>
                  <a:pt x="311417" y="430655"/>
                </a:lnTo>
                <a:lnTo>
                  <a:pt x="269337" y="443708"/>
                </a:lnTo>
                <a:lnTo>
                  <a:pt x="224154" y="448259"/>
                </a:lnTo>
                <a:lnTo>
                  <a:pt x="178972" y="443708"/>
                </a:lnTo>
                <a:lnTo>
                  <a:pt x="136892" y="430655"/>
                </a:lnTo>
                <a:lnTo>
                  <a:pt x="98815" y="410000"/>
                </a:lnTo>
                <a:lnTo>
                  <a:pt x="65643" y="382641"/>
                </a:lnTo>
                <a:lnTo>
                  <a:pt x="38274" y="349478"/>
                </a:lnTo>
                <a:lnTo>
                  <a:pt x="17611" y="311409"/>
                </a:lnTo>
                <a:lnTo>
                  <a:pt x="4552" y="269335"/>
                </a:lnTo>
                <a:lnTo>
                  <a:pt x="0" y="2241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64985" y="5225034"/>
            <a:ext cx="459486" cy="459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94501" y="5154676"/>
            <a:ext cx="448945" cy="448309"/>
          </a:xfrm>
          <a:custGeom>
            <a:avLst/>
            <a:gdLst/>
            <a:ahLst/>
            <a:cxnLst/>
            <a:rect l="l" t="t" r="r" b="b"/>
            <a:pathLst>
              <a:path w="448945" h="448310">
                <a:moveTo>
                  <a:pt x="224282" y="0"/>
                </a:moveTo>
                <a:lnTo>
                  <a:pt x="179093" y="4552"/>
                </a:lnTo>
                <a:lnTo>
                  <a:pt x="136999" y="17611"/>
                </a:lnTo>
                <a:lnTo>
                  <a:pt x="98902" y="38274"/>
                </a:lnTo>
                <a:lnTo>
                  <a:pt x="65706" y="65643"/>
                </a:lnTo>
                <a:lnTo>
                  <a:pt x="38315" y="98815"/>
                </a:lnTo>
                <a:lnTo>
                  <a:pt x="17631" y="136892"/>
                </a:lnTo>
                <a:lnTo>
                  <a:pt x="4558" y="178972"/>
                </a:lnTo>
                <a:lnTo>
                  <a:pt x="0" y="224155"/>
                </a:lnTo>
                <a:lnTo>
                  <a:pt x="4558" y="269335"/>
                </a:lnTo>
                <a:lnTo>
                  <a:pt x="17631" y="311409"/>
                </a:lnTo>
                <a:lnTo>
                  <a:pt x="38315" y="349478"/>
                </a:lnTo>
                <a:lnTo>
                  <a:pt x="65706" y="382641"/>
                </a:lnTo>
                <a:lnTo>
                  <a:pt x="98902" y="410000"/>
                </a:lnTo>
                <a:lnTo>
                  <a:pt x="136999" y="430655"/>
                </a:lnTo>
                <a:lnTo>
                  <a:pt x="179093" y="443708"/>
                </a:lnTo>
                <a:lnTo>
                  <a:pt x="224282" y="448259"/>
                </a:lnTo>
                <a:lnTo>
                  <a:pt x="269464" y="443708"/>
                </a:lnTo>
                <a:lnTo>
                  <a:pt x="311544" y="430655"/>
                </a:lnTo>
                <a:lnTo>
                  <a:pt x="349621" y="410000"/>
                </a:lnTo>
                <a:lnTo>
                  <a:pt x="382793" y="382641"/>
                </a:lnTo>
                <a:lnTo>
                  <a:pt x="410162" y="349478"/>
                </a:lnTo>
                <a:lnTo>
                  <a:pt x="430825" y="311409"/>
                </a:lnTo>
                <a:lnTo>
                  <a:pt x="443884" y="269335"/>
                </a:lnTo>
                <a:lnTo>
                  <a:pt x="448437" y="224155"/>
                </a:lnTo>
                <a:lnTo>
                  <a:pt x="443884" y="178972"/>
                </a:lnTo>
                <a:lnTo>
                  <a:pt x="430825" y="136892"/>
                </a:lnTo>
                <a:lnTo>
                  <a:pt x="410162" y="98815"/>
                </a:lnTo>
                <a:lnTo>
                  <a:pt x="382793" y="65643"/>
                </a:lnTo>
                <a:lnTo>
                  <a:pt x="349621" y="38274"/>
                </a:lnTo>
                <a:lnTo>
                  <a:pt x="311544" y="17611"/>
                </a:lnTo>
                <a:lnTo>
                  <a:pt x="269464" y="4552"/>
                </a:lnTo>
                <a:lnTo>
                  <a:pt x="224282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94501" y="5154676"/>
            <a:ext cx="448945" cy="448309"/>
          </a:xfrm>
          <a:custGeom>
            <a:avLst/>
            <a:gdLst/>
            <a:ahLst/>
            <a:cxnLst/>
            <a:rect l="l" t="t" r="r" b="b"/>
            <a:pathLst>
              <a:path w="448945" h="448310">
                <a:moveTo>
                  <a:pt x="0" y="224155"/>
                </a:moveTo>
                <a:lnTo>
                  <a:pt x="4558" y="178972"/>
                </a:lnTo>
                <a:lnTo>
                  <a:pt x="17631" y="136892"/>
                </a:lnTo>
                <a:lnTo>
                  <a:pt x="38315" y="98815"/>
                </a:lnTo>
                <a:lnTo>
                  <a:pt x="65706" y="65643"/>
                </a:lnTo>
                <a:lnTo>
                  <a:pt x="98902" y="38274"/>
                </a:lnTo>
                <a:lnTo>
                  <a:pt x="136999" y="17611"/>
                </a:lnTo>
                <a:lnTo>
                  <a:pt x="179093" y="4552"/>
                </a:lnTo>
                <a:lnTo>
                  <a:pt x="224282" y="0"/>
                </a:lnTo>
                <a:lnTo>
                  <a:pt x="269464" y="4552"/>
                </a:lnTo>
                <a:lnTo>
                  <a:pt x="311544" y="17611"/>
                </a:lnTo>
                <a:lnTo>
                  <a:pt x="349621" y="38274"/>
                </a:lnTo>
                <a:lnTo>
                  <a:pt x="382793" y="65643"/>
                </a:lnTo>
                <a:lnTo>
                  <a:pt x="410162" y="98815"/>
                </a:lnTo>
                <a:lnTo>
                  <a:pt x="430825" y="136892"/>
                </a:lnTo>
                <a:lnTo>
                  <a:pt x="443884" y="178972"/>
                </a:lnTo>
                <a:lnTo>
                  <a:pt x="448437" y="224155"/>
                </a:lnTo>
                <a:lnTo>
                  <a:pt x="443884" y="269335"/>
                </a:lnTo>
                <a:lnTo>
                  <a:pt x="430825" y="311409"/>
                </a:lnTo>
                <a:lnTo>
                  <a:pt x="410162" y="349478"/>
                </a:lnTo>
                <a:lnTo>
                  <a:pt x="382793" y="382641"/>
                </a:lnTo>
                <a:lnTo>
                  <a:pt x="349621" y="410000"/>
                </a:lnTo>
                <a:lnTo>
                  <a:pt x="311544" y="430655"/>
                </a:lnTo>
                <a:lnTo>
                  <a:pt x="269464" y="443708"/>
                </a:lnTo>
                <a:lnTo>
                  <a:pt x="224282" y="448259"/>
                </a:lnTo>
                <a:lnTo>
                  <a:pt x="179093" y="443708"/>
                </a:lnTo>
                <a:lnTo>
                  <a:pt x="136999" y="430655"/>
                </a:lnTo>
                <a:lnTo>
                  <a:pt x="98902" y="410000"/>
                </a:lnTo>
                <a:lnTo>
                  <a:pt x="65706" y="382641"/>
                </a:lnTo>
                <a:lnTo>
                  <a:pt x="38315" y="349478"/>
                </a:lnTo>
                <a:lnTo>
                  <a:pt x="17631" y="311409"/>
                </a:lnTo>
                <a:lnTo>
                  <a:pt x="4558" y="269335"/>
                </a:lnTo>
                <a:lnTo>
                  <a:pt x="0" y="22415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7390" y="4552950"/>
            <a:ext cx="459486" cy="459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6651" y="4482338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10" h="448310">
                <a:moveTo>
                  <a:pt x="224154" y="0"/>
                </a:moveTo>
                <a:lnTo>
                  <a:pt x="178972" y="4552"/>
                </a:lnTo>
                <a:lnTo>
                  <a:pt x="136892" y="17611"/>
                </a:lnTo>
                <a:lnTo>
                  <a:pt x="98815" y="38274"/>
                </a:lnTo>
                <a:lnTo>
                  <a:pt x="65643" y="65643"/>
                </a:lnTo>
                <a:lnTo>
                  <a:pt x="38274" y="98815"/>
                </a:lnTo>
                <a:lnTo>
                  <a:pt x="17611" y="136892"/>
                </a:lnTo>
                <a:lnTo>
                  <a:pt x="4552" y="178972"/>
                </a:lnTo>
                <a:lnTo>
                  <a:pt x="0" y="224155"/>
                </a:lnTo>
                <a:lnTo>
                  <a:pt x="4552" y="269296"/>
                </a:lnTo>
                <a:lnTo>
                  <a:pt x="17611" y="311344"/>
                </a:lnTo>
                <a:lnTo>
                  <a:pt x="38274" y="349398"/>
                </a:lnTo>
                <a:lnTo>
                  <a:pt x="65643" y="382555"/>
                </a:lnTo>
                <a:lnTo>
                  <a:pt x="98815" y="409914"/>
                </a:lnTo>
                <a:lnTo>
                  <a:pt x="136892" y="430573"/>
                </a:lnTo>
                <a:lnTo>
                  <a:pt x="178972" y="443630"/>
                </a:lnTo>
                <a:lnTo>
                  <a:pt x="224154" y="448183"/>
                </a:lnTo>
                <a:lnTo>
                  <a:pt x="269337" y="443630"/>
                </a:lnTo>
                <a:lnTo>
                  <a:pt x="311417" y="430573"/>
                </a:lnTo>
                <a:lnTo>
                  <a:pt x="349494" y="409914"/>
                </a:lnTo>
                <a:lnTo>
                  <a:pt x="382666" y="382555"/>
                </a:lnTo>
                <a:lnTo>
                  <a:pt x="410035" y="349398"/>
                </a:lnTo>
                <a:lnTo>
                  <a:pt x="430698" y="311344"/>
                </a:lnTo>
                <a:lnTo>
                  <a:pt x="443757" y="269296"/>
                </a:lnTo>
                <a:lnTo>
                  <a:pt x="448309" y="224155"/>
                </a:lnTo>
                <a:lnTo>
                  <a:pt x="443757" y="178972"/>
                </a:lnTo>
                <a:lnTo>
                  <a:pt x="430698" y="136892"/>
                </a:lnTo>
                <a:lnTo>
                  <a:pt x="410035" y="98815"/>
                </a:lnTo>
                <a:lnTo>
                  <a:pt x="382666" y="65643"/>
                </a:lnTo>
                <a:lnTo>
                  <a:pt x="349494" y="38274"/>
                </a:lnTo>
                <a:lnTo>
                  <a:pt x="311417" y="17611"/>
                </a:lnTo>
                <a:lnTo>
                  <a:pt x="269337" y="4552"/>
                </a:lnTo>
                <a:lnTo>
                  <a:pt x="224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6651" y="4482338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10" h="448310">
                <a:moveTo>
                  <a:pt x="0" y="224155"/>
                </a:moveTo>
                <a:lnTo>
                  <a:pt x="4552" y="178972"/>
                </a:lnTo>
                <a:lnTo>
                  <a:pt x="17611" y="136892"/>
                </a:lnTo>
                <a:lnTo>
                  <a:pt x="38274" y="98815"/>
                </a:lnTo>
                <a:lnTo>
                  <a:pt x="65643" y="65643"/>
                </a:lnTo>
                <a:lnTo>
                  <a:pt x="98815" y="38274"/>
                </a:lnTo>
                <a:lnTo>
                  <a:pt x="136892" y="17611"/>
                </a:lnTo>
                <a:lnTo>
                  <a:pt x="178972" y="4552"/>
                </a:lnTo>
                <a:lnTo>
                  <a:pt x="224154" y="0"/>
                </a:lnTo>
                <a:lnTo>
                  <a:pt x="269337" y="4552"/>
                </a:lnTo>
                <a:lnTo>
                  <a:pt x="311417" y="17611"/>
                </a:lnTo>
                <a:lnTo>
                  <a:pt x="349494" y="38274"/>
                </a:lnTo>
                <a:lnTo>
                  <a:pt x="382666" y="65643"/>
                </a:lnTo>
                <a:lnTo>
                  <a:pt x="410035" y="98815"/>
                </a:lnTo>
                <a:lnTo>
                  <a:pt x="430698" y="136892"/>
                </a:lnTo>
                <a:lnTo>
                  <a:pt x="443757" y="178972"/>
                </a:lnTo>
                <a:lnTo>
                  <a:pt x="448309" y="224155"/>
                </a:lnTo>
                <a:lnTo>
                  <a:pt x="443757" y="269296"/>
                </a:lnTo>
                <a:lnTo>
                  <a:pt x="430698" y="311344"/>
                </a:lnTo>
                <a:lnTo>
                  <a:pt x="410035" y="349398"/>
                </a:lnTo>
                <a:lnTo>
                  <a:pt x="382666" y="382555"/>
                </a:lnTo>
                <a:lnTo>
                  <a:pt x="349494" y="409914"/>
                </a:lnTo>
                <a:lnTo>
                  <a:pt x="311417" y="430573"/>
                </a:lnTo>
                <a:lnTo>
                  <a:pt x="269337" y="443630"/>
                </a:lnTo>
                <a:lnTo>
                  <a:pt x="224154" y="448183"/>
                </a:lnTo>
                <a:lnTo>
                  <a:pt x="178972" y="443630"/>
                </a:lnTo>
                <a:lnTo>
                  <a:pt x="136892" y="430573"/>
                </a:lnTo>
                <a:lnTo>
                  <a:pt x="98815" y="409914"/>
                </a:lnTo>
                <a:lnTo>
                  <a:pt x="65643" y="382555"/>
                </a:lnTo>
                <a:lnTo>
                  <a:pt x="38274" y="349398"/>
                </a:lnTo>
                <a:lnTo>
                  <a:pt x="17611" y="311344"/>
                </a:lnTo>
                <a:lnTo>
                  <a:pt x="4552" y="269296"/>
                </a:lnTo>
                <a:lnTo>
                  <a:pt x="0" y="2241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7876" y="3936491"/>
            <a:ext cx="459485" cy="4594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7264" y="3866007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09" h="448310">
                <a:moveTo>
                  <a:pt x="224154" y="0"/>
                </a:moveTo>
                <a:lnTo>
                  <a:pt x="178972" y="4552"/>
                </a:lnTo>
                <a:lnTo>
                  <a:pt x="136892" y="17609"/>
                </a:lnTo>
                <a:lnTo>
                  <a:pt x="98815" y="38268"/>
                </a:lnTo>
                <a:lnTo>
                  <a:pt x="65643" y="65627"/>
                </a:lnTo>
                <a:lnTo>
                  <a:pt x="38274" y="98784"/>
                </a:lnTo>
                <a:lnTo>
                  <a:pt x="17611" y="136838"/>
                </a:lnTo>
                <a:lnTo>
                  <a:pt x="4552" y="178886"/>
                </a:lnTo>
                <a:lnTo>
                  <a:pt x="0" y="224027"/>
                </a:lnTo>
                <a:lnTo>
                  <a:pt x="4552" y="269210"/>
                </a:lnTo>
                <a:lnTo>
                  <a:pt x="17611" y="311290"/>
                </a:lnTo>
                <a:lnTo>
                  <a:pt x="38274" y="349367"/>
                </a:lnTo>
                <a:lnTo>
                  <a:pt x="65643" y="382539"/>
                </a:lnTo>
                <a:lnTo>
                  <a:pt x="98815" y="409908"/>
                </a:lnTo>
                <a:lnTo>
                  <a:pt x="136892" y="430571"/>
                </a:lnTo>
                <a:lnTo>
                  <a:pt x="178972" y="443630"/>
                </a:lnTo>
                <a:lnTo>
                  <a:pt x="224154" y="448182"/>
                </a:lnTo>
                <a:lnTo>
                  <a:pt x="269337" y="443630"/>
                </a:lnTo>
                <a:lnTo>
                  <a:pt x="311417" y="430571"/>
                </a:lnTo>
                <a:lnTo>
                  <a:pt x="349494" y="409908"/>
                </a:lnTo>
                <a:lnTo>
                  <a:pt x="382666" y="382539"/>
                </a:lnTo>
                <a:lnTo>
                  <a:pt x="410035" y="349367"/>
                </a:lnTo>
                <a:lnTo>
                  <a:pt x="430698" y="311290"/>
                </a:lnTo>
                <a:lnTo>
                  <a:pt x="443757" y="269210"/>
                </a:lnTo>
                <a:lnTo>
                  <a:pt x="448309" y="224027"/>
                </a:lnTo>
                <a:lnTo>
                  <a:pt x="443757" y="178886"/>
                </a:lnTo>
                <a:lnTo>
                  <a:pt x="430698" y="136838"/>
                </a:lnTo>
                <a:lnTo>
                  <a:pt x="410035" y="98784"/>
                </a:lnTo>
                <a:lnTo>
                  <a:pt x="382666" y="65627"/>
                </a:lnTo>
                <a:lnTo>
                  <a:pt x="349494" y="38268"/>
                </a:lnTo>
                <a:lnTo>
                  <a:pt x="311417" y="17609"/>
                </a:lnTo>
                <a:lnTo>
                  <a:pt x="269337" y="4552"/>
                </a:lnTo>
                <a:lnTo>
                  <a:pt x="224154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7264" y="3866007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09" h="448310">
                <a:moveTo>
                  <a:pt x="0" y="224027"/>
                </a:moveTo>
                <a:lnTo>
                  <a:pt x="4552" y="178886"/>
                </a:lnTo>
                <a:lnTo>
                  <a:pt x="17611" y="136838"/>
                </a:lnTo>
                <a:lnTo>
                  <a:pt x="38274" y="98784"/>
                </a:lnTo>
                <a:lnTo>
                  <a:pt x="65643" y="65627"/>
                </a:lnTo>
                <a:lnTo>
                  <a:pt x="98815" y="38268"/>
                </a:lnTo>
                <a:lnTo>
                  <a:pt x="136892" y="17609"/>
                </a:lnTo>
                <a:lnTo>
                  <a:pt x="178972" y="4552"/>
                </a:lnTo>
                <a:lnTo>
                  <a:pt x="224154" y="0"/>
                </a:lnTo>
                <a:lnTo>
                  <a:pt x="269337" y="4552"/>
                </a:lnTo>
                <a:lnTo>
                  <a:pt x="311417" y="17609"/>
                </a:lnTo>
                <a:lnTo>
                  <a:pt x="349494" y="38268"/>
                </a:lnTo>
                <a:lnTo>
                  <a:pt x="382666" y="65627"/>
                </a:lnTo>
                <a:lnTo>
                  <a:pt x="410035" y="98784"/>
                </a:lnTo>
                <a:lnTo>
                  <a:pt x="430698" y="136838"/>
                </a:lnTo>
                <a:lnTo>
                  <a:pt x="443757" y="178886"/>
                </a:lnTo>
                <a:lnTo>
                  <a:pt x="448309" y="224027"/>
                </a:lnTo>
                <a:lnTo>
                  <a:pt x="443757" y="269210"/>
                </a:lnTo>
                <a:lnTo>
                  <a:pt x="430698" y="311290"/>
                </a:lnTo>
                <a:lnTo>
                  <a:pt x="410035" y="349367"/>
                </a:lnTo>
                <a:lnTo>
                  <a:pt x="382666" y="382539"/>
                </a:lnTo>
                <a:lnTo>
                  <a:pt x="349494" y="409908"/>
                </a:lnTo>
                <a:lnTo>
                  <a:pt x="311417" y="430571"/>
                </a:lnTo>
                <a:lnTo>
                  <a:pt x="269337" y="443630"/>
                </a:lnTo>
                <a:lnTo>
                  <a:pt x="224154" y="448182"/>
                </a:lnTo>
                <a:lnTo>
                  <a:pt x="178972" y="443630"/>
                </a:lnTo>
                <a:lnTo>
                  <a:pt x="136892" y="430571"/>
                </a:lnTo>
                <a:lnTo>
                  <a:pt x="98815" y="409908"/>
                </a:lnTo>
                <a:lnTo>
                  <a:pt x="65643" y="382539"/>
                </a:lnTo>
                <a:lnTo>
                  <a:pt x="38274" y="349367"/>
                </a:lnTo>
                <a:lnTo>
                  <a:pt x="17611" y="311290"/>
                </a:lnTo>
                <a:lnTo>
                  <a:pt x="4552" y="269210"/>
                </a:lnTo>
                <a:lnTo>
                  <a:pt x="0" y="22402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10143" y="5225034"/>
            <a:ext cx="459485" cy="459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39658" y="5154676"/>
            <a:ext cx="448945" cy="448309"/>
          </a:xfrm>
          <a:custGeom>
            <a:avLst/>
            <a:gdLst/>
            <a:ahLst/>
            <a:cxnLst/>
            <a:rect l="l" t="t" r="r" b="b"/>
            <a:pathLst>
              <a:path w="448945" h="448310">
                <a:moveTo>
                  <a:pt x="224154" y="0"/>
                </a:moveTo>
                <a:lnTo>
                  <a:pt x="179008" y="4552"/>
                </a:lnTo>
                <a:lnTo>
                  <a:pt x="136945" y="17611"/>
                </a:lnTo>
                <a:lnTo>
                  <a:pt x="98871" y="38274"/>
                </a:lnTo>
                <a:lnTo>
                  <a:pt x="65690" y="65643"/>
                </a:lnTo>
                <a:lnTo>
                  <a:pt x="38308" y="98815"/>
                </a:lnTo>
                <a:lnTo>
                  <a:pt x="17629" y="136892"/>
                </a:lnTo>
                <a:lnTo>
                  <a:pt x="4558" y="178972"/>
                </a:lnTo>
                <a:lnTo>
                  <a:pt x="0" y="224155"/>
                </a:lnTo>
                <a:lnTo>
                  <a:pt x="4558" y="269335"/>
                </a:lnTo>
                <a:lnTo>
                  <a:pt x="17629" y="311409"/>
                </a:lnTo>
                <a:lnTo>
                  <a:pt x="38308" y="349478"/>
                </a:lnTo>
                <a:lnTo>
                  <a:pt x="65690" y="382641"/>
                </a:lnTo>
                <a:lnTo>
                  <a:pt x="98871" y="410000"/>
                </a:lnTo>
                <a:lnTo>
                  <a:pt x="136945" y="430655"/>
                </a:lnTo>
                <a:lnTo>
                  <a:pt x="179008" y="443708"/>
                </a:lnTo>
                <a:lnTo>
                  <a:pt x="224154" y="448259"/>
                </a:lnTo>
                <a:lnTo>
                  <a:pt x="269343" y="443708"/>
                </a:lnTo>
                <a:lnTo>
                  <a:pt x="311437" y="430655"/>
                </a:lnTo>
                <a:lnTo>
                  <a:pt x="349534" y="410000"/>
                </a:lnTo>
                <a:lnTo>
                  <a:pt x="382730" y="382641"/>
                </a:lnTo>
                <a:lnTo>
                  <a:pt x="410121" y="349478"/>
                </a:lnTo>
                <a:lnTo>
                  <a:pt x="430805" y="311409"/>
                </a:lnTo>
                <a:lnTo>
                  <a:pt x="443878" y="269335"/>
                </a:lnTo>
                <a:lnTo>
                  <a:pt x="448437" y="224155"/>
                </a:lnTo>
                <a:lnTo>
                  <a:pt x="443878" y="178972"/>
                </a:lnTo>
                <a:lnTo>
                  <a:pt x="430805" y="136892"/>
                </a:lnTo>
                <a:lnTo>
                  <a:pt x="410121" y="98815"/>
                </a:lnTo>
                <a:lnTo>
                  <a:pt x="382730" y="65643"/>
                </a:lnTo>
                <a:lnTo>
                  <a:pt x="349534" y="38274"/>
                </a:lnTo>
                <a:lnTo>
                  <a:pt x="311437" y="17611"/>
                </a:lnTo>
                <a:lnTo>
                  <a:pt x="269343" y="4552"/>
                </a:lnTo>
                <a:lnTo>
                  <a:pt x="224154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39658" y="5154676"/>
            <a:ext cx="448945" cy="448309"/>
          </a:xfrm>
          <a:custGeom>
            <a:avLst/>
            <a:gdLst/>
            <a:ahLst/>
            <a:cxnLst/>
            <a:rect l="l" t="t" r="r" b="b"/>
            <a:pathLst>
              <a:path w="448945" h="448310">
                <a:moveTo>
                  <a:pt x="0" y="224155"/>
                </a:moveTo>
                <a:lnTo>
                  <a:pt x="4558" y="178972"/>
                </a:lnTo>
                <a:lnTo>
                  <a:pt x="17629" y="136892"/>
                </a:lnTo>
                <a:lnTo>
                  <a:pt x="38308" y="98815"/>
                </a:lnTo>
                <a:lnTo>
                  <a:pt x="65690" y="65643"/>
                </a:lnTo>
                <a:lnTo>
                  <a:pt x="98871" y="38274"/>
                </a:lnTo>
                <a:lnTo>
                  <a:pt x="136945" y="17611"/>
                </a:lnTo>
                <a:lnTo>
                  <a:pt x="179008" y="4552"/>
                </a:lnTo>
                <a:lnTo>
                  <a:pt x="224154" y="0"/>
                </a:lnTo>
                <a:lnTo>
                  <a:pt x="269343" y="4552"/>
                </a:lnTo>
                <a:lnTo>
                  <a:pt x="311437" y="17611"/>
                </a:lnTo>
                <a:lnTo>
                  <a:pt x="349534" y="38274"/>
                </a:lnTo>
                <a:lnTo>
                  <a:pt x="382730" y="65643"/>
                </a:lnTo>
                <a:lnTo>
                  <a:pt x="410121" y="98815"/>
                </a:lnTo>
                <a:lnTo>
                  <a:pt x="430805" y="136892"/>
                </a:lnTo>
                <a:lnTo>
                  <a:pt x="443878" y="178972"/>
                </a:lnTo>
                <a:lnTo>
                  <a:pt x="448437" y="224155"/>
                </a:lnTo>
                <a:lnTo>
                  <a:pt x="443878" y="269335"/>
                </a:lnTo>
                <a:lnTo>
                  <a:pt x="430805" y="311409"/>
                </a:lnTo>
                <a:lnTo>
                  <a:pt x="410121" y="349478"/>
                </a:lnTo>
                <a:lnTo>
                  <a:pt x="382730" y="382641"/>
                </a:lnTo>
                <a:lnTo>
                  <a:pt x="349534" y="410000"/>
                </a:lnTo>
                <a:lnTo>
                  <a:pt x="311437" y="430655"/>
                </a:lnTo>
                <a:lnTo>
                  <a:pt x="269343" y="443708"/>
                </a:lnTo>
                <a:lnTo>
                  <a:pt x="224154" y="448259"/>
                </a:lnTo>
                <a:lnTo>
                  <a:pt x="179008" y="443708"/>
                </a:lnTo>
                <a:lnTo>
                  <a:pt x="136945" y="430655"/>
                </a:lnTo>
                <a:lnTo>
                  <a:pt x="98871" y="410000"/>
                </a:lnTo>
                <a:lnTo>
                  <a:pt x="65690" y="382641"/>
                </a:lnTo>
                <a:lnTo>
                  <a:pt x="38308" y="349478"/>
                </a:lnTo>
                <a:lnTo>
                  <a:pt x="17629" y="311409"/>
                </a:lnTo>
                <a:lnTo>
                  <a:pt x="4558" y="269335"/>
                </a:lnTo>
                <a:lnTo>
                  <a:pt x="0" y="22415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68361" y="4552950"/>
            <a:ext cx="459485" cy="4594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7877" y="4482338"/>
            <a:ext cx="448945" cy="448309"/>
          </a:xfrm>
          <a:custGeom>
            <a:avLst/>
            <a:gdLst/>
            <a:ahLst/>
            <a:cxnLst/>
            <a:rect l="l" t="t" r="r" b="b"/>
            <a:pathLst>
              <a:path w="448945" h="448310">
                <a:moveTo>
                  <a:pt x="224282" y="0"/>
                </a:moveTo>
                <a:lnTo>
                  <a:pt x="179093" y="4552"/>
                </a:lnTo>
                <a:lnTo>
                  <a:pt x="136999" y="17611"/>
                </a:lnTo>
                <a:lnTo>
                  <a:pt x="98902" y="38274"/>
                </a:lnTo>
                <a:lnTo>
                  <a:pt x="65706" y="65643"/>
                </a:lnTo>
                <a:lnTo>
                  <a:pt x="38315" y="98815"/>
                </a:lnTo>
                <a:lnTo>
                  <a:pt x="17631" y="136892"/>
                </a:lnTo>
                <a:lnTo>
                  <a:pt x="4558" y="178972"/>
                </a:lnTo>
                <a:lnTo>
                  <a:pt x="0" y="224155"/>
                </a:lnTo>
                <a:lnTo>
                  <a:pt x="4558" y="269296"/>
                </a:lnTo>
                <a:lnTo>
                  <a:pt x="17631" y="311344"/>
                </a:lnTo>
                <a:lnTo>
                  <a:pt x="38315" y="349398"/>
                </a:lnTo>
                <a:lnTo>
                  <a:pt x="65706" y="382555"/>
                </a:lnTo>
                <a:lnTo>
                  <a:pt x="98902" y="409914"/>
                </a:lnTo>
                <a:lnTo>
                  <a:pt x="136999" y="430573"/>
                </a:lnTo>
                <a:lnTo>
                  <a:pt x="179093" y="443630"/>
                </a:lnTo>
                <a:lnTo>
                  <a:pt x="224282" y="448183"/>
                </a:lnTo>
                <a:lnTo>
                  <a:pt x="269428" y="443630"/>
                </a:lnTo>
                <a:lnTo>
                  <a:pt x="311491" y="430573"/>
                </a:lnTo>
                <a:lnTo>
                  <a:pt x="349565" y="409914"/>
                </a:lnTo>
                <a:lnTo>
                  <a:pt x="382746" y="382555"/>
                </a:lnTo>
                <a:lnTo>
                  <a:pt x="410128" y="349398"/>
                </a:lnTo>
                <a:lnTo>
                  <a:pt x="430807" y="311344"/>
                </a:lnTo>
                <a:lnTo>
                  <a:pt x="443878" y="269296"/>
                </a:lnTo>
                <a:lnTo>
                  <a:pt x="448437" y="224155"/>
                </a:lnTo>
                <a:lnTo>
                  <a:pt x="443878" y="178972"/>
                </a:lnTo>
                <a:lnTo>
                  <a:pt x="430807" y="136892"/>
                </a:lnTo>
                <a:lnTo>
                  <a:pt x="410128" y="98815"/>
                </a:lnTo>
                <a:lnTo>
                  <a:pt x="382746" y="65643"/>
                </a:lnTo>
                <a:lnTo>
                  <a:pt x="349565" y="38274"/>
                </a:lnTo>
                <a:lnTo>
                  <a:pt x="311491" y="17611"/>
                </a:lnTo>
                <a:lnTo>
                  <a:pt x="269428" y="4552"/>
                </a:lnTo>
                <a:lnTo>
                  <a:pt x="224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7877" y="4482338"/>
            <a:ext cx="448945" cy="448309"/>
          </a:xfrm>
          <a:custGeom>
            <a:avLst/>
            <a:gdLst/>
            <a:ahLst/>
            <a:cxnLst/>
            <a:rect l="l" t="t" r="r" b="b"/>
            <a:pathLst>
              <a:path w="448945" h="448310">
                <a:moveTo>
                  <a:pt x="0" y="224155"/>
                </a:moveTo>
                <a:lnTo>
                  <a:pt x="4558" y="178972"/>
                </a:lnTo>
                <a:lnTo>
                  <a:pt x="17631" y="136892"/>
                </a:lnTo>
                <a:lnTo>
                  <a:pt x="38315" y="98815"/>
                </a:lnTo>
                <a:lnTo>
                  <a:pt x="65706" y="65643"/>
                </a:lnTo>
                <a:lnTo>
                  <a:pt x="98902" y="38274"/>
                </a:lnTo>
                <a:lnTo>
                  <a:pt x="136999" y="17611"/>
                </a:lnTo>
                <a:lnTo>
                  <a:pt x="179093" y="4552"/>
                </a:lnTo>
                <a:lnTo>
                  <a:pt x="224282" y="0"/>
                </a:lnTo>
                <a:lnTo>
                  <a:pt x="269428" y="4552"/>
                </a:lnTo>
                <a:lnTo>
                  <a:pt x="311491" y="17611"/>
                </a:lnTo>
                <a:lnTo>
                  <a:pt x="349565" y="38274"/>
                </a:lnTo>
                <a:lnTo>
                  <a:pt x="382746" y="65643"/>
                </a:lnTo>
                <a:lnTo>
                  <a:pt x="410128" y="98815"/>
                </a:lnTo>
                <a:lnTo>
                  <a:pt x="430807" y="136892"/>
                </a:lnTo>
                <a:lnTo>
                  <a:pt x="443878" y="178972"/>
                </a:lnTo>
                <a:lnTo>
                  <a:pt x="448437" y="224155"/>
                </a:lnTo>
                <a:lnTo>
                  <a:pt x="443878" y="269296"/>
                </a:lnTo>
                <a:lnTo>
                  <a:pt x="430807" y="311344"/>
                </a:lnTo>
                <a:lnTo>
                  <a:pt x="410128" y="349398"/>
                </a:lnTo>
                <a:lnTo>
                  <a:pt x="382746" y="382555"/>
                </a:lnTo>
                <a:lnTo>
                  <a:pt x="349565" y="409914"/>
                </a:lnTo>
                <a:lnTo>
                  <a:pt x="311491" y="430573"/>
                </a:lnTo>
                <a:lnTo>
                  <a:pt x="269428" y="443630"/>
                </a:lnTo>
                <a:lnTo>
                  <a:pt x="224282" y="448183"/>
                </a:lnTo>
                <a:lnTo>
                  <a:pt x="179093" y="443630"/>
                </a:lnTo>
                <a:lnTo>
                  <a:pt x="136999" y="430573"/>
                </a:lnTo>
                <a:lnTo>
                  <a:pt x="98902" y="409914"/>
                </a:lnTo>
                <a:lnTo>
                  <a:pt x="65706" y="382555"/>
                </a:lnTo>
                <a:lnTo>
                  <a:pt x="38315" y="349398"/>
                </a:lnTo>
                <a:lnTo>
                  <a:pt x="17631" y="311344"/>
                </a:lnTo>
                <a:lnTo>
                  <a:pt x="4558" y="269296"/>
                </a:lnTo>
                <a:lnTo>
                  <a:pt x="0" y="2241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13988" y="3936491"/>
            <a:ext cx="458724" cy="4594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42995" y="3866007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10" h="448310">
                <a:moveTo>
                  <a:pt x="224154" y="0"/>
                </a:moveTo>
                <a:lnTo>
                  <a:pt x="178972" y="4552"/>
                </a:lnTo>
                <a:lnTo>
                  <a:pt x="136892" y="17609"/>
                </a:lnTo>
                <a:lnTo>
                  <a:pt x="98815" y="38268"/>
                </a:lnTo>
                <a:lnTo>
                  <a:pt x="65643" y="65627"/>
                </a:lnTo>
                <a:lnTo>
                  <a:pt x="38274" y="98784"/>
                </a:lnTo>
                <a:lnTo>
                  <a:pt x="17611" y="136838"/>
                </a:lnTo>
                <a:lnTo>
                  <a:pt x="4552" y="178886"/>
                </a:lnTo>
                <a:lnTo>
                  <a:pt x="0" y="224027"/>
                </a:lnTo>
                <a:lnTo>
                  <a:pt x="4552" y="269210"/>
                </a:lnTo>
                <a:lnTo>
                  <a:pt x="17611" y="311290"/>
                </a:lnTo>
                <a:lnTo>
                  <a:pt x="38274" y="349367"/>
                </a:lnTo>
                <a:lnTo>
                  <a:pt x="65643" y="382539"/>
                </a:lnTo>
                <a:lnTo>
                  <a:pt x="98815" y="409908"/>
                </a:lnTo>
                <a:lnTo>
                  <a:pt x="136892" y="430571"/>
                </a:lnTo>
                <a:lnTo>
                  <a:pt x="178972" y="443630"/>
                </a:lnTo>
                <a:lnTo>
                  <a:pt x="224154" y="448182"/>
                </a:lnTo>
                <a:lnTo>
                  <a:pt x="269337" y="443630"/>
                </a:lnTo>
                <a:lnTo>
                  <a:pt x="311417" y="430571"/>
                </a:lnTo>
                <a:lnTo>
                  <a:pt x="349494" y="409908"/>
                </a:lnTo>
                <a:lnTo>
                  <a:pt x="382666" y="382539"/>
                </a:lnTo>
                <a:lnTo>
                  <a:pt x="410035" y="349367"/>
                </a:lnTo>
                <a:lnTo>
                  <a:pt x="430698" y="311290"/>
                </a:lnTo>
                <a:lnTo>
                  <a:pt x="443757" y="269210"/>
                </a:lnTo>
                <a:lnTo>
                  <a:pt x="448309" y="224027"/>
                </a:lnTo>
                <a:lnTo>
                  <a:pt x="443757" y="178886"/>
                </a:lnTo>
                <a:lnTo>
                  <a:pt x="430698" y="136838"/>
                </a:lnTo>
                <a:lnTo>
                  <a:pt x="410035" y="98784"/>
                </a:lnTo>
                <a:lnTo>
                  <a:pt x="382666" y="65627"/>
                </a:lnTo>
                <a:lnTo>
                  <a:pt x="349494" y="38268"/>
                </a:lnTo>
                <a:lnTo>
                  <a:pt x="311417" y="17609"/>
                </a:lnTo>
                <a:lnTo>
                  <a:pt x="269337" y="4552"/>
                </a:lnTo>
                <a:lnTo>
                  <a:pt x="224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42995" y="3866007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10" h="448310">
                <a:moveTo>
                  <a:pt x="0" y="224027"/>
                </a:moveTo>
                <a:lnTo>
                  <a:pt x="4552" y="178886"/>
                </a:lnTo>
                <a:lnTo>
                  <a:pt x="17611" y="136838"/>
                </a:lnTo>
                <a:lnTo>
                  <a:pt x="38274" y="98784"/>
                </a:lnTo>
                <a:lnTo>
                  <a:pt x="65643" y="65627"/>
                </a:lnTo>
                <a:lnTo>
                  <a:pt x="98815" y="38268"/>
                </a:lnTo>
                <a:lnTo>
                  <a:pt x="136892" y="17609"/>
                </a:lnTo>
                <a:lnTo>
                  <a:pt x="178972" y="4552"/>
                </a:lnTo>
                <a:lnTo>
                  <a:pt x="224154" y="0"/>
                </a:lnTo>
                <a:lnTo>
                  <a:pt x="269337" y="4552"/>
                </a:lnTo>
                <a:lnTo>
                  <a:pt x="311417" y="17609"/>
                </a:lnTo>
                <a:lnTo>
                  <a:pt x="349494" y="38268"/>
                </a:lnTo>
                <a:lnTo>
                  <a:pt x="382666" y="65627"/>
                </a:lnTo>
                <a:lnTo>
                  <a:pt x="410035" y="98784"/>
                </a:lnTo>
                <a:lnTo>
                  <a:pt x="430698" y="136838"/>
                </a:lnTo>
                <a:lnTo>
                  <a:pt x="443757" y="178886"/>
                </a:lnTo>
                <a:lnTo>
                  <a:pt x="448309" y="224027"/>
                </a:lnTo>
                <a:lnTo>
                  <a:pt x="443757" y="269210"/>
                </a:lnTo>
                <a:lnTo>
                  <a:pt x="430698" y="311290"/>
                </a:lnTo>
                <a:lnTo>
                  <a:pt x="410035" y="349367"/>
                </a:lnTo>
                <a:lnTo>
                  <a:pt x="382666" y="382539"/>
                </a:lnTo>
                <a:lnTo>
                  <a:pt x="349494" y="409908"/>
                </a:lnTo>
                <a:lnTo>
                  <a:pt x="311417" y="430571"/>
                </a:lnTo>
                <a:lnTo>
                  <a:pt x="269337" y="443630"/>
                </a:lnTo>
                <a:lnTo>
                  <a:pt x="224154" y="448182"/>
                </a:lnTo>
                <a:lnTo>
                  <a:pt x="178972" y="443630"/>
                </a:lnTo>
                <a:lnTo>
                  <a:pt x="136892" y="430571"/>
                </a:lnTo>
                <a:lnTo>
                  <a:pt x="98815" y="409908"/>
                </a:lnTo>
                <a:lnTo>
                  <a:pt x="65643" y="382539"/>
                </a:lnTo>
                <a:lnTo>
                  <a:pt x="38274" y="349367"/>
                </a:lnTo>
                <a:lnTo>
                  <a:pt x="17611" y="311290"/>
                </a:lnTo>
                <a:lnTo>
                  <a:pt x="4552" y="269210"/>
                </a:lnTo>
                <a:lnTo>
                  <a:pt x="0" y="22402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70932" y="3320034"/>
            <a:ext cx="459486" cy="4594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0065" y="3249676"/>
            <a:ext cx="448945" cy="448309"/>
          </a:xfrm>
          <a:custGeom>
            <a:avLst/>
            <a:gdLst/>
            <a:ahLst/>
            <a:cxnLst/>
            <a:rect l="l" t="t" r="r" b="b"/>
            <a:pathLst>
              <a:path w="448945" h="448310">
                <a:moveTo>
                  <a:pt x="224282" y="0"/>
                </a:moveTo>
                <a:lnTo>
                  <a:pt x="179093" y="4552"/>
                </a:lnTo>
                <a:lnTo>
                  <a:pt x="136999" y="17609"/>
                </a:lnTo>
                <a:lnTo>
                  <a:pt x="98902" y="38268"/>
                </a:lnTo>
                <a:lnTo>
                  <a:pt x="65706" y="65627"/>
                </a:lnTo>
                <a:lnTo>
                  <a:pt x="38315" y="98784"/>
                </a:lnTo>
                <a:lnTo>
                  <a:pt x="17631" y="136838"/>
                </a:lnTo>
                <a:lnTo>
                  <a:pt x="4558" y="178886"/>
                </a:lnTo>
                <a:lnTo>
                  <a:pt x="0" y="224027"/>
                </a:lnTo>
                <a:lnTo>
                  <a:pt x="4558" y="269210"/>
                </a:lnTo>
                <a:lnTo>
                  <a:pt x="17631" y="311290"/>
                </a:lnTo>
                <a:lnTo>
                  <a:pt x="38315" y="349367"/>
                </a:lnTo>
                <a:lnTo>
                  <a:pt x="65706" y="382539"/>
                </a:lnTo>
                <a:lnTo>
                  <a:pt x="98902" y="409908"/>
                </a:lnTo>
                <a:lnTo>
                  <a:pt x="136999" y="430571"/>
                </a:lnTo>
                <a:lnTo>
                  <a:pt x="179093" y="443630"/>
                </a:lnTo>
                <a:lnTo>
                  <a:pt x="224282" y="448182"/>
                </a:lnTo>
                <a:lnTo>
                  <a:pt x="269428" y="443630"/>
                </a:lnTo>
                <a:lnTo>
                  <a:pt x="311491" y="430571"/>
                </a:lnTo>
                <a:lnTo>
                  <a:pt x="349565" y="409908"/>
                </a:lnTo>
                <a:lnTo>
                  <a:pt x="382746" y="382539"/>
                </a:lnTo>
                <a:lnTo>
                  <a:pt x="410128" y="349367"/>
                </a:lnTo>
                <a:lnTo>
                  <a:pt x="430807" y="311290"/>
                </a:lnTo>
                <a:lnTo>
                  <a:pt x="443878" y="269210"/>
                </a:lnTo>
                <a:lnTo>
                  <a:pt x="448437" y="224027"/>
                </a:lnTo>
                <a:lnTo>
                  <a:pt x="443878" y="178886"/>
                </a:lnTo>
                <a:lnTo>
                  <a:pt x="430807" y="136838"/>
                </a:lnTo>
                <a:lnTo>
                  <a:pt x="410128" y="98784"/>
                </a:lnTo>
                <a:lnTo>
                  <a:pt x="382746" y="65627"/>
                </a:lnTo>
                <a:lnTo>
                  <a:pt x="349565" y="38268"/>
                </a:lnTo>
                <a:lnTo>
                  <a:pt x="311491" y="17609"/>
                </a:lnTo>
                <a:lnTo>
                  <a:pt x="269428" y="4552"/>
                </a:lnTo>
                <a:lnTo>
                  <a:pt x="224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00065" y="3249676"/>
            <a:ext cx="448945" cy="448309"/>
          </a:xfrm>
          <a:custGeom>
            <a:avLst/>
            <a:gdLst/>
            <a:ahLst/>
            <a:cxnLst/>
            <a:rect l="l" t="t" r="r" b="b"/>
            <a:pathLst>
              <a:path w="448945" h="448310">
                <a:moveTo>
                  <a:pt x="0" y="224027"/>
                </a:moveTo>
                <a:lnTo>
                  <a:pt x="4558" y="178886"/>
                </a:lnTo>
                <a:lnTo>
                  <a:pt x="17631" y="136838"/>
                </a:lnTo>
                <a:lnTo>
                  <a:pt x="38315" y="98784"/>
                </a:lnTo>
                <a:lnTo>
                  <a:pt x="65706" y="65627"/>
                </a:lnTo>
                <a:lnTo>
                  <a:pt x="98902" y="38268"/>
                </a:lnTo>
                <a:lnTo>
                  <a:pt x="136999" y="17609"/>
                </a:lnTo>
                <a:lnTo>
                  <a:pt x="179093" y="4552"/>
                </a:lnTo>
                <a:lnTo>
                  <a:pt x="224282" y="0"/>
                </a:lnTo>
                <a:lnTo>
                  <a:pt x="269428" y="4552"/>
                </a:lnTo>
                <a:lnTo>
                  <a:pt x="311491" y="17609"/>
                </a:lnTo>
                <a:lnTo>
                  <a:pt x="349565" y="38268"/>
                </a:lnTo>
                <a:lnTo>
                  <a:pt x="382746" y="65627"/>
                </a:lnTo>
                <a:lnTo>
                  <a:pt x="410128" y="98784"/>
                </a:lnTo>
                <a:lnTo>
                  <a:pt x="430807" y="136838"/>
                </a:lnTo>
                <a:lnTo>
                  <a:pt x="443878" y="178886"/>
                </a:lnTo>
                <a:lnTo>
                  <a:pt x="448437" y="224027"/>
                </a:lnTo>
                <a:lnTo>
                  <a:pt x="443878" y="269210"/>
                </a:lnTo>
                <a:lnTo>
                  <a:pt x="430807" y="311290"/>
                </a:lnTo>
                <a:lnTo>
                  <a:pt x="410128" y="349367"/>
                </a:lnTo>
                <a:lnTo>
                  <a:pt x="382746" y="382539"/>
                </a:lnTo>
                <a:lnTo>
                  <a:pt x="349565" y="409908"/>
                </a:lnTo>
                <a:lnTo>
                  <a:pt x="311491" y="430571"/>
                </a:lnTo>
                <a:lnTo>
                  <a:pt x="269428" y="443630"/>
                </a:lnTo>
                <a:lnTo>
                  <a:pt x="224282" y="448182"/>
                </a:lnTo>
                <a:lnTo>
                  <a:pt x="179093" y="443630"/>
                </a:lnTo>
                <a:lnTo>
                  <a:pt x="136999" y="430571"/>
                </a:lnTo>
                <a:lnTo>
                  <a:pt x="98902" y="409908"/>
                </a:lnTo>
                <a:lnTo>
                  <a:pt x="65706" y="382539"/>
                </a:lnTo>
                <a:lnTo>
                  <a:pt x="38315" y="349367"/>
                </a:lnTo>
                <a:lnTo>
                  <a:pt x="17631" y="311290"/>
                </a:lnTo>
                <a:lnTo>
                  <a:pt x="4558" y="269210"/>
                </a:lnTo>
                <a:lnTo>
                  <a:pt x="0" y="22402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67150" y="3632453"/>
            <a:ext cx="1298575" cy="233679"/>
          </a:xfrm>
          <a:custGeom>
            <a:avLst/>
            <a:gdLst/>
            <a:ahLst/>
            <a:cxnLst/>
            <a:rect l="l" t="t" r="r" b="b"/>
            <a:pathLst>
              <a:path w="1298575" h="233679">
                <a:moveTo>
                  <a:pt x="0" y="233553"/>
                </a:moveTo>
                <a:lnTo>
                  <a:pt x="129832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83097" y="3632453"/>
            <a:ext cx="1298575" cy="233679"/>
          </a:xfrm>
          <a:custGeom>
            <a:avLst/>
            <a:gdLst/>
            <a:ahLst/>
            <a:cxnLst/>
            <a:rect l="l" t="t" r="r" b="b"/>
            <a:pathLst>
              <a:path w="1298575" h="233679">
                <a:moveTo>
                  <a:pt x="1298321" y="233553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40295" y="4248784"/>
            <a:ext cx="681990" cy="233679"/>
          </a:xfrm>
          <a:custGeom>
            <a:avLst/>
            <a:gdLst/>
            <a:ahLst/>
            <a:cxnLst/>
            <a:rect l="l" t="t" r="r" b="b"/>
            <a:pathLst>
              <a:path w="681990" h="233679">
                <a:moveTo>
                  <a:pt x="681862" y="233552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40805" y="4248784"/>
            <a:ext cx="681990" cy="233679"/>
          </a:xfrm>
          <a:custGeom>
            <a:avLst/>
            <a:gdLst/>
            <a:ahLst/>
            <a:cxnLst/>
            <a:rect l="l" t="t" r="r" b="b"/>
            <a:pathLst>
              <a:path w="681990" h="233679">
                <a:moveTo>
                  <a:pt x="0" y="233552"/>
                </a:moveTo>
                <a:lnTo>
                  <a:pt x="681863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63971" y="4865242"/>
            <a:ext cx="418465" cy="289560"/>
          </a:xfrm>
          <a:custGeom>
            <a:avLst/>
            <a:gdLst/>
            <a:ahLst/>
            <a:cxnLst/>
            <a:rect l="l" t="t" r="r" b="b"/>
            <a:pathLst>
              <a:path w="418464" h="289560">
                <a:moveTo>
                  <a:pt x="0" y="289432"/>
                </a:moveTo>
                <a:lnTo>
                  <a:pt x="41795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9555" y="4865242"/>
            <a:ext cx="419734" cy="289560"/>
          </a:xfrm>
          <a:custGeom>
            <a:avLst/>
            <a:gdLst/>
            <a:ahLst/>
            <a:cxnLst/>
            <a:rect l="l" t="t" r="r" b="b"/>
            <a:pathLst>
              <a:path w="419734" h="289560">
                <a:moveTo>
                  <a:pt x="419226" y="28943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80908" y="4865242"/>
            <a:ext cx="382905" cy="289560"/>
          </a:xfrm>
          <a:custGeom>
            <a:avLst/>
            <a:gdLst/>
            <a:ahLst/>
            <a:cxnLst/>
            <a:rect l="l" t="t" r="r" b="b"/>
            <a:pathLst>
              <a:path w="382904" h="289560">
                <a:moveTo>
                  <a:pt x="382904" y="28943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62448" y="4238116"/>
            <a:ext cx="255904" cy="231140"/>
          </a:xfrm>
          <a:custGeom>
            <a:avLst/>
            <a:gdLst/>
            <a:ahLst/>
            <a:cxnLst/>
            <a:rect l="l" t="t" r="r" b="b"/>
            <a:pathLst>
              <a:path w="255904" h="231139">
                <a:moveTo>
                  <a:pt x="45640" y="145399"/>
                </a:moveTo>
                <a:lnTo>
                  <a:pt x="29325" y="147429"/>
                </a:lnTo>
                <a:lnTo>
                  <a:pt x="14557" y="155828"/>
                </a:lnTo>
                <a:lnTo>
                  <a:pt x="4224" y="169366"/>
                </a:lnTo>
                <a:lnTo>
                  <a:pt x="0" y="185261"/>
                </a:lnTo>
                <a:lnTo>
                  <a:pt x="2037" y="201584"/>
                </a:lnTo>
                <a:lnTo>
                  <a:pt x="10493" y="216407"/>
                </a:lnTo>
                <a:lnTo>
                  <a:pt x="23975" y="226722"/>
                </a:lnTo>
                <a:lnTo>
                  <a:pt x="39862" y="230917"/>
                </a:lnTo>
                <a:lnTo>
                  <a:pt x="56177" y="228873"/>
                </a:lnTo>
                <a:lnTo>
                  <a:pt x="70945" y="220471"/>
                </a:lnTo>
                <a:lnTo>
                  <a:pt x="81278" y="206936"/>
                </a:lnTo>
                <a:lnTo>
                  <a:pt x="83420" y="198881"/>
                </a:lnTo>
                <a:lnTo>
                  <a:pt x="52149" y="198881"/>
                </a:lnTo>
                <a:lnTo>
                  <a:pt x="33353" y="177418"/>
                </a:lnTo>
                <a:lnTo>
                  <a:pt x="63466" y="151126"/>
                </a:lnTo>
                <a:lnTo>
                  <a:pt x="61527" y="149631"/>
                </a:lnTo>
                <a:lnTo>
                  <a:pt x="45640" y="145399"/>
                </a:lnTo>
                <a:close/>
              </a:path>
              <a:path w="255904" h="231139">
                <a:moveTo>
                  <a:pt x="63466" y="151126"/>
                </a:moveTo>
                <a:lnTo>
                  <a:pt x="33353" y="177418"/>
                </a:lnTo>
                <a:lnTo>
                  <a:pt x="52149" y="198881"/>
                </a:lnTo>
                <a:lnTo>
                  <a:pt x="82230" y="172617"/>
                </a:lnTo>
                <a:lnTo>
                  <a:pt x="75009" y="160019"/>
                </a:lnTo>
                <a:lnTo>
                  <a:pt x="63466" y="151126"/>
                </a:lnTo>
                <a:close/>
              </a:path>
              <a:path w="255904" h="231139">
                <a:moveTo>
                  <a:pt x="82230" y="172617"/>
                </a:moveTo>
                <a:lnTo>
                  <a:pt x="52149" y="198881"/>
                </a:lnTo>
                <a:lnTo>
                  <a:pt x="83420" y="198881"/>
                </a:lnTo>
                <a:lnTo>
                  <a:pt x="85502" y="191055"/>
                </a:lnTo>
                <a:lnTo>
                  <a:pt x="83464" y="174769"/>
                </a:lnTo>
                <a:lnTo>
                  <a:pt x="82230" y="172617"/>
                </a:lnTo>
                <a:close/>
              </a:path>
              <a:path w="255904" h="231139">
                <a:moveTo>
                  <a:pt x="236553" y="0"/>
                </a:moveTo>
                <a:lnTo>
                  <a:pt x="63466" y="151126"/>
                </a:lnTo>
                <a:lnTo>
                  <a:pt x="75009" y="160019"/>
                </a:lnTo>
                <a:lnTo>
                  <a:pt x="82230" y="172617"/>
                </a:lnTo>
                <a:lnTo>
                  <a:pt x="255349" y="21462"/>
                </a:lnTo>
                <a:lnTo>
                  <a:pt x="2365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32057" y="5529071"/>
            <a:ext cx="184594" cy="2283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87963" y="5529198"/>
            <a:ext cx="183499" cy="2281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29502" y="5528945"/>
            <a:ext cx="186991" cy="2284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73512" y="4856098"/>
            <a:ext cx="200818" cy="2291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12404" y="5527675"/>
            <a:ext cx="223535" cy="2301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16628" y="4237990"/>
            <a:ext cx="260350" cy="231140"/>
          </a:xfrm>
          <a:custGeom>
            <a:avLst/>
            <a:gdLst/>
            <a:ahLst/>
            <a:cxnLst/>
            <a:rect l="l" t="t" r="r" b="b"/>
            <a:pathLst>
              <a:path w="260350" h="231139">
                <a:moveTo>
                  <a:pt x="177453" y="173154"/>
                </a:moveTo>
                <a:lnTo>
                  <a:pt x="176266" y="175293"/>
                </a:lnTo>
                <a:lnTo>
                  <a:pt x="174418" y="191627"/>
                </a:lnTo>
                <a:lnTo>
                  <a:pt x="178833" y="207460"/>
                </a:lnTo>
                <a:lnTo>
                  <a:pt x="189357" y="220853"/>
                </a:lnTo>
                <a:lnTo>
                  <a:pt x="204176" y="229119"/>
                </a:lnTo>
                <a:lnTo>
                  <a:pt x="220472" y="230981"/>
                </a:lnTo>
                <a:lnTo>
                  <a:pt x="236291" y="226603"/>
                </a:lnTo>
                <a:lnTo>
                  <a:pt x="249682" y="216154"/>
                </a:lnTo>
                <a:lnTo>
                  <a:pt x="257966" y="201261"/>
                </a:lnTo>
                <a:lnTo>
                  <a:pt x="258212" y="199136"/>
                </a:lnTo>
                <a:lnTo>
                  <a:pt x="207899" y="199136"/>
                </a:lnTo>
                <a:lnTo>
                  <a:pt x="177453" y="173154"/>
                </a:lnTo>
                <a:close/>
              </a:path>
              <a:path w="260350" h="231139">
                <a:moveTo>
                  <a:pt x="196006" y="151446"/>
                </a:moveTo>
                <a:lnTo>
                  <a:pt x="184531" y="160401"/>
                </a:lnTo>
                <a:lnTo>
                  <a:pt x="177453" y="173154"/>
                </a:lnTo>
                <a:lnTo>
                  <a:pt x="207899" y="199136"/>
                </a:lnTo>
                <a:lnTo>
                  <a:pt x="226441" y="177419"/>
                </a:lnTo>
                <a:lnTo>
                  <a:pt x="196006" y="151446"/>
                </a:lnTo>
                <a:close/>
              </a:path>
              <a:path w="260350" h="231139">
                <a:moveTo>
                  <a:pt x="213756" y="145573"/>
                </a:moveTo>
                <a:lnTo>
                  <a:pt x="197923" y="149951"/>
                </a:lnTo>
                <a:lnTo>
                  <a:pt x="196006" y="151446"/>
                </a:lnTo>
                <a:lnTo>
                  <a:pt x="226441" y="177419"/>
                </a:lnTo>
                <a:lnTo>
                  <a:pt x="207899" y="199136"/>
                </a:lnTo>
                <a:lnTo>
                  <a:pt x="258212" y="199136"/>
                </a:lnTo>
                <a:lnTo>
                  <a:pt x="259857" y="184927"/>
                </a:lnTo>
                <a:lnTo>
                  <a:pt x="255486" y="169094"/>
                </a:lnTo>
                <a:lnTo>
                  <a:pt x="244983" y="155702"/>
                </a:lnTo>
                <a:lnTo>
                  <a:pt x="230090" y="147435"/>
                </a:lnTo>
                <a:lnTo>
                  <a:pt x="213756" y="145573"/>
                </a:lnTo>
                <a:close/>
              </a:path>
              <a:path w="260350" h="231139">
                <a:moveTo>
                  <a:pt x="18542" y="0"/>
                </a:moveTo>
                <a:lnTo>
                  <a:pt x="0" y="21717"/>
                </a:lnTo>
                <a:lnTo>
                  <a:pt x="177453" y="173154"/>
                </a:lnTo>
                <a:lnTo>
                  <a:pt x="184531" y="160401"/>
                </a:lnTo>
                <a:lnTo>
                  <a:pt x="196006" y="151446"/>
                </a:lnTo>
                <a:lnTo>
                  <a:pt x="185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65976" y="5529198"/>
            <a:ext cx="183515" cy="2281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11291" y="5529198"/>
            <a:ext cx="183451" cy="2281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07340" y="1410207"/>
            <a:ext cx="8256905" cy="3546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68170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A red-black tree with </a:t>
            </a:r>
            <a:r>
              <a:rPr sz="32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keys has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height</a:t>
            </a:r>
            <a:endParaRPr sz="3200">
              <a:latin typeface="Times New Roman"/>
              <a:cs typeface="Times New Roman"/>
            </a:endParaRPr>
          </a:p>
          <a:p>
            <a:pPr marL="134620" algn="ctr">
              <a:lnSpc>
                <a:spcPct val="100000"/>
              </a:lnSpc>
              <a:spcBef>
                <a:spcPts val="15"/>
              </a:spcBef>
            </a:pPr>
            <a:r>
              <a:rPr sz="32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h </a:t>
            </a:r>
            <a:r>
              <a:rPr sz="3200" i="1" spc="-5" dirty="0">
                <a:solidFill>
                  <a:srgbClr val="008986"/>
                </a:solidFill>
                <a:latin typeface="Symbol"/>
                <a:cs typeface="Symbol"/>
              </a:rPr>
              <a:t></a:t>
            </a:r>
            <a:r>
              <a:rPr sz="32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986"/>
                </a:solidFill>
                <a:latin typeface="Times New Roman"/>
                <a:cs typeface="Times New Roman"/>
              </a:rPr>
              <a:t>2 lg(</a:t>
            </a:r>
            <a:r>
              <a:rPr sz="32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008986"/>
                </a:solidFill>
                <a:latin typeface="Times New Roman"/>
                <a:cs typeface="Times New Roman"/>
              </a:rPr>
              <a:t>+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986"/>
                </a:solidFill>
                <a:latin typeface="Times New Roman"/>
                <a:cs typeface="Times New Roman"/>
              </a:rPr>
              <a:t>1)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1227455" algn="l"/>
                <a:tab pos="5652770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</a:t>
            </a:r>
            <a:r>
              <a:rPr sz="3200" i="1" spc="-2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3200" spc="-5" smtClean="0">
                <a:latin typeface="Times New Roman"/>
                <a:cs typeface="Times New Roman"/>
              </a:rPr>
              <a:t>(use</a:t>
            </a:r>
            <a:r>
              <a:rPr sz="3200" spc="40" smtClean="0">
                <a:latin typeface="Times New Roman"/>
                <a:cs typeface="Times New Roman"/>
              </a:rPr>
              <a:t> </a:t>
            </a:r>
            <a:r>
              <a:rPr sz="3200" spc="-5" smtClean="0">
                <a:latin typeface="Times New Roman"/>
                <a:cs typeface="Times New Roman"/>
              </a:rPr>
              <a:t>induction</a:t>
            </a:r>
            <a:r>
              <a:rPr lang="en-IN" sz="3200" spc="-5" dirty="0" smtClean="0">
                <a:latin typeface="Times New Roman"/>
                <a:cs typeface="Times New Roman"/>
              </a:rPr>
              <a:t>)</a:t>
            </a:r>
            <a:r>
              <a:rPr sz="3200" spc="-5">
                <a:latin typeface="Times New Roman"/>
                <a:cs typeface="Times New Roman"/>
              </a:rPr>
              <a:t>	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NTUITION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238125" marR="5287010" indent="-225425">
              <a:lnSpc>
                <a:spcPts val="3460"/>
              </a:lnSpc>
              <a:spcBef>
                <a:spcPts val="43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15" dirty="0">
                <a:latin typeface="Times New Roman"/>
                <a:cs typeface="Times New Roman"/>
              </a:rPr>
              <a:t>Merge </a:t>
            </a:r>
            <a:r>
              <a:rPr sz="3200" dirty="0">
                <a:latin typeface="Times New Roman"/>
                <a:cs typeface="Times New Roman"/>
              </a:rPr>
              <a:t>red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nodes  </a:t>
            </a:r>
            <a:r>
              <a:rPr sz="3200" spc="-5" dirty="0">
                <a:latin typeface="Times New Roman"/>
                <a:cs typeface="Times New Roman"/>
              </a:rPr>
              <a:t>into their black  parents.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4294967295"/>
          </p:nvPr>
        </p:nvSpPr>
        <p:spPr>
          <a:xfrm>
            <a:off x="8150350" y="6447818"/>
            <a:ext cx="548004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L10.</a:t>
            </a:r>
            <a:fld id="{81D60167-4931-47E6-BA6A-407CBD079E47}" type="slidenum">
              <a:rPr spc="-5" dirty="0"/>
              <a:pPr marL="12700">
                <a:lnSpc>
                  <a:spcPts val="1625"/>
                </a:lnSpc>
              </a:pPr>
              <a:t>11</a:t>
            </a:fld>
            <a:endParaRPr spc="-5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4884" y="1060627"/>
            <a:ext cx="3274570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-4" dirty="0"/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20" y="2143116"/>
            <a:ext cx="8572560" cy="2020463"/>
          </a:xfrm>
          <a:prstGeom prst="rect">
            <a:avLst/>
          </a:prstGeom>
        </p:spPr>
        <p:txBody>
          <a:bodyPr vert="horz" wrap="square" lIns="0" tIns="10579" rIns="0" bIns="0" rtlCol="0">
            <a:spAutoFit/>
          </a:bodyPr>
          <a:lstStyle/>
          <a:p>
            <a:pPr marL="311790" marR="1548372" indent="-300655">
              <a:lnSpc>
                <a:spcPct val="119700"/>
              </a:lnSpc>
              <a:spcBef>
                <a:spcPts val="83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The </a:t>
            </a:r>
            <a:r>
              <a:rPr sz="2800" spc="-9" dirty="0">
                <a:latin typeface="Arial"/>
                <a:cs typeface="Arial"/>
              </a:rPr>
              <a:t>height </a:t>
            </a:r>
            <a:r>
              <a:rPr sz="2800" spc="-4" dirty="0">
                <a:latin typeface="Arial"/>
                <a:cs typeface="Arial"/>
              </a:rPr>
              <a:t>of compacted</a:t>
            </a:r>
            <a:r>
              <a:rPr sz="2800" spc="-79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tree  </a:t>
            </a:r>
            <a:r>
              <a:rPr sz="2800" spc="-4">
                <a:latin typeface="Arial"/>
                <a:cs typeface="Arial"/>
              </a:rPr>
              <a:t>is </a:t>
            </a:r>
            <a:r>
              <a:rPr sz="2800" spc="-4" smtClean="0">
                <a:latin typeface="Arial"/>
                <a:cs typeface="Arial"/>
              </a:rPr>
              <a:t>O(log</a:t>
            </a:r>
            <a:r>
              <a:rPr sz="2800" spc="-13" smtClean="0">
                <a:latin typeface="Arial"/>
                <a:cs typeface="Arial"/>
              </a:rPr>
              <a:t> </a:t>
            </a:r>
            <a:r>
              <a:rPr sz="2800" spc="-4" smtClean="0">
                <a:latin typeface="Arial"/>
                <a:cs typeface="Arial"/>
              </a:rPr>
              <a:t>n)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18"/>
              </a:spcBef>
              <a:buFont typeface="Arial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311790" marR="4454" indent="-300655" algn="just">
              <a:buChar char="•"/>
              <a:tabLst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Since no two </a:t>
            </a:r>
            <a:r>
              <a:rPr sz="2800" spc="-9" dirty="0">
                <a:latin typeface="Arial"/>
                <a:cs typeface="Arial"/>
              </a:rPr>
              <a:t>red nodes </a:t>
            </a:r>
            <a:r>
              <a:rPr sz="2800" spc="-4" dirty="0">
                <a:latin typeface="Arial"/>
                <a:cs typeface="Arial"/>
              </a:rPr>
              <a:t>are </a:t>
            </a:r>
            <a:r>
              <a:rPr sz="2800" spc="-9" dirty="0">
                <a:latin typeface="Arial"/>
                <a:cs typeface="Arial"/>
              </a:rPr>
              <a:t>connected,  </a:t>
            </a:r>
            <a:r>
              <a:rPr sz="2800" spc="-4" dirty="0">
                <a:latin typeface="Arial"/>
                <a:cs typeface="Arial"/>
              </a:rPr>
              <a:t>the </a:t>
            </a:r>
            <a:r>
              <a:rPr sz="2800" spc="-9" dirty="0">
                <a:latin typeface="Arial"/>
                <a:cs typeface="Arial"/>
              </a:rPr>
              <a:t>height </a:t>
            </a:r>
            <a:r>
              <a:rPr sz="2800" spc="-4" dirty="0">
                <a:latin typeface="Arial"/>
                <a:cs typeface="Arial"/>
              </a:rPr>
              <a:t>of the </a:t>
            </a:r>
            <a:r>
              <a:rPr sz="2800" spc="-9" dirty="0">
                <a:latin typeface="Arial"/>
                <a:cs typeface="Arial"/>
              </a:rPr>
              <a:t>original </a:t>
            </a:r>
            <a:r>
              <a:rPr sz="2800" spc="-4" dirty="0">
                <a:latin typeface="Arial"/>
                <a:cs typeface="Arial"/>
              </a:rPr>
              <a:t>tree is at most  </a:t>
            </a:r>
            <a:r>
              <a:rPr sz="2800" dirty="0">
                <a:latin typeface="Arial"/>
                <a:cs typeface="Arial"/>
              </a:rPr>
              <a:t>2 </a:t>
            </a:r>
            <a:r>
              <a:rPr sz="2800" spc="-4" dirty="0">
                <a:latin typeface="Arial"/>
                <a:cs typeface="Arial"/>
              </a:rPr>
              <a:t>log </a:t>
            </a:r>
            <a:r>
              <a:rPr sz="2800" dirty="0">
                <a:latin typeface="Arial"/>
                <a:cs typeface="Arial"/>
              </a:rPr>
              <a:t>n = </a:t>
            </a:r>
            <a:r>
              <a:rPr sz="2800" spc="-4" dirty="0">
                <a:latin typeface="Arial"/>
                <a:cs typeface="Arial"/>
              </a:rPr>
              <a:t>O(log</a:t>
            </a:r>
            <a:r>
              <a:rPr sz="2800" spc="-53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n)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David Luebke				         </a:t>
            </a:r>
            <a:fld id="{5AAA9E1B-7929-4BD6-8FC4-1DA19F39FD5A}" type="slidenum">
              <a:rPr lang="en-US"/>
              <a:pPr/>
              <a:t>13</a:t>
            </a:fld>
            <a:r>
              <a:rPr lang="en-US"/>
              <a:t> 				            </a:t>
            </a:r>
            <a:fld id="{BD0B2350-8945-42FA-B40F-1262FF76620E}" type="datetime1">
              <a:rPr lang="en-US"/>
              <a:pPr/>
              <a:t>2/9/2018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Black-Height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mtClean="0">
                <a:solidFill>
                  <a:schemeClr val="tx2"/>
                </a:solidFill>
              </a:rPr>
              <a:t>black-height</a:t>
            </a:r>
            <a:r>
              <a:rPr lang="en-US" i="1" smtClean="0"/>
              <a:t>: #</a:t>
            </a:r>
            <a:r>
              <a:rPr lang="en-US" smtClean="0"/>
              <a:t> black nodes on path to leaf</a:t>
            </a:r>
          </a:p>
          <a:p>
            <a:r>
              <a:rPr lang="en-US" i="1" smtClean="0">
                <a:solidFill>
                  <a:schemeClr val="accent1"/>
                </a:solidFill>
              </a:rPr>
              <a:t>What is the minimum black-height of a node with height h?</a:t>
            </a:r>
            <a:endParaRPr lang="en-US" smtClean="0">
              <a:solidFill>
                <a:schemeClr val="accent1"/>
              </a:solidFill>
            </a:endParaRPr>
          </a:p>
          <a:p>
            <a:r>
              <a:rPr lang="en-US" smtClean="0"/>
              <a:t>A: a height-</a:t>
            </a:r>
            <a:r>
              <a:rPr lang="en-US" i="1" smtClean="0"/>
              <a:t>h</a:t>
            </a:r>
            <a:r>
              <a:rPr lang="en-US" smtClean="0"/>
              <a:t> node has black-height </a:t>
            </a:r>
            <a:r>
              <a:rPr lang="en-US" smtClean="0">
                <a:sym typeface="Symbol" pitchFamily="18" charset="2"/>
              </a:rPr>
              <a:t> </a:t>
            </a:r>
            <a:r>
              <a:rPr lang="en-US" i="1" smtClean="0">
                <a:sym typeface="Symbol" pitchFamily="18" charset="2"/>
              </a:rPr>
              <a:t>h</a:t>
            </a:r>
            <a:r>
              <a:rPr lang="en-US" smtClean="0">
                <a:sym typeface="Symbol" pitchFamily="18" charset="2"/>
              </a:rPr>
              <a:t>/2</a:t>
            </a:r>
          </a:p>
          <a:p>
            <a:r>
              <a:rPr lang="en-US" smtClean="0">
                <a:sym typeface="Symbol" pitchFamily="18" charset="2"/>
              </a:rPr>
              <a:t>Theorem: A red-black tree with 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 internal nodes has height </a:t>
            </a:r>
            <a:r>
              <a:rPr lang="en-US" i="1" smtClean="0">
                <a:sym typeface="Symbol" pitchFamily="18" charset="2"/>
              </a:rPr>
              <a:t>h</a:t>
            </a:r>
            <a:r>
              <a:rPr lang="en-US" smtClean="0">
                <a:sym typeface="Symbol" pitchFamily="18" charset="2"/>
              </a:rPr>
              <a:t>  2 lg(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 + 1)</a:t>
            </a:r>
          </a:p>
          <a:p>
            <a:pPr marL="912813" lvl="1" indent="-455613"/>
            <a:r>
              <a:rPr lang="en-US" smtClean="0">
                <a:sym typeface="Symbol" pitchFamily="18" charset="2"/>
              </a:rPr>
              <a:t>Proved by (what else?) induction</a:t>
            </a:r>
          </a:p>
          <a:p>
            <a:endParaRPr lang="en-US" smtClean="0">
              <a:sym typeface="Symbol" pitchFamily="18" charset="2"/>
            </a:endParaRPr>
          </a:p>
          <a:p>
            <a:pPr marL="912813" lvl="1" indent="-455613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David Luebke				         </a:t>
            </a:r>
            <a:fld id="{5854875E-2845-4038-AD97-154FD057752F}" type="slidenum">
              <a:rPr lang="en-US"/>
              <a:pPr/>
              <a:t>14</a:t>
            </a:fld>
            <a:r>
              <a:rPr lang="en-US"/>
              <a:t> 				            </a:t>
            </a:r>
            <a:fld id="{5A3E1E77-17C6-4DDF-AF95-59607A6BD3CC}" type="datetime1">
              <a:rPr lang="en-US"/>
              <a:pPr/>
              <a:t>2/9/2018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Proving Height Bound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Thus at the root of the red-black tree:</a:t>
            </a:r>
          </a:p>
          <a:p>
            <a:pPr lvl="1">
              <a:buFont typeface="Times New Roman" pitchFamily="18" charset="0"/>
              <a:buNone/>
            </a:pPr>
            <a:r>
              <a:rPr lang="en-US" i="1" smtClean="0"/>
              <a:t>n</a:t>
            </a:r>
            <a:r>
              <a:rPr lang="en-US" smtClean="0"/>
              <a:t> 	</a:t>
            </a:r>
            <a:r>
              <a:rPr lang="en-US" smtClean="0">
                <a:sym typeface="Symbol" pitchFamily="18" charset="2"/>
              </a:rPr>
              <a:t> 2</a:t>
            </a:r>
            <a:r>
              <a:rPr lang="en-US" baseline="30000" smtClean="0">
                <a:sym typeface="Symbol" pitchFamily="18" charset="2"/>
              </a:rPr>
              <a:t>bh(</a:t>
            </a:r>
            <a:r>
              <a:rPr lang="en-US" i="1" baseline="30000" smtClean="0">
                <a:sym typeface="Symbol" pitchFamily="18" charset="2"/>
              </a:rPr>
              <a:t>root</a:t>
            </a:r>
            <a:r>
              <a:rPr lang="en-US" baseline="30000" smtClean="0">
                <a:sym typeface="Symbol" pitchFamily="18" charset="2"/>
              </a:rPr>
              <a:t>) </a:t>
            </a:r>
            <a:r>
              <a:rPr lang="en-US" smtClean="0">
                <a:sym typeface="Symbol" pitchFamily="18" charset="2"/>
              </a:rPr>
              <a:t>- 1				</a:t>
            </a:r>
          </a:p>
          <a:p>
            <a:pPr lvl="1">
              <a:buFont typeface="Times New Roman" pitchFamily="18" charset="0"/>
              <a:buNone/>
            </a:pPr>
            <a:r>
              <a:rPr lang="en-US" i="1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 	 2</a:t>
            </a:r>
            <a:r>
              <a:rPr lang="en-US" i="1" baseline="30000" smtClean="0">
                <a:sym typeface="Symbol" pitchFamily="18" charset="2"/>
              </a:rPr>
              <a:t>h</a:t>
            </a:r>
            <a:r>
              <a:rPr lang="en-US" baseline="30000" smtClean="0">
                <a:sym typeface="Symbol" pitchFamily="18" charset="2"/>
              </a:rPr>
              <a:t>/2</a:t>
            </a:r>
            <a:r>
              <a:rPr lang="en-US" smtClean="0">
                <a:sym typeface="Symbol" pitchFamily="18" charset="2"/>
              </a:rPr>
              <a:t> - 1	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>
                <a:sym typeface="Symbol" pitchFamily="18" charset="2"/>
              </a:rPr>
              <a:t>lg(</a:t>
            </a:r>
            <a:r>
              <a:rPr lang="en-US" i="1" smtClean="0">
                <a:sym typeface="Symbol" pitchFamily="18" charset="2"/>
              </a:rPr>
              <a:t>n+1</a:t>
            </a:r>
            <a:r>
              <a:rPr lang="en-US" smtClean="0">
                <a:sym typeface="Symbol" pitchFamily="18" charset="2"/>
              </a:rPr>
              <a:t>)  </a:t>
            </a:r>
            <a:r>
              <a:rPr lang="en-US" i="1" smtClean="0">
                <a:sym typeface="Symbol" pitchFamily="18" charset="2"/>
              </a:rPr>
              <a:t>h</a:t>
            </a:r>
            <a:r>
              <a:rPr lang="en-US" smtClean="0">
                <a:sym typeface="Symbol" pitchFamily="18" charset="2"/>
              </a:rPr>
              <a:t>/2	</a:t>
            </a:r>
          </a:p>
          <a:p>
            <a:pPr lvl="1">
              <a:buFont typeface="Times New Roman" pitchFamily="18" charset="0"/>
              <a:buNone/>
            </a:pPr>
            <a:r>
              <a:rPr lang="en-US" i="1" smtClean="0">
                <a:sym typeface="Symbol" pitchFamily="18" charset="2"/>
              </a:rPr>
              <a:t>h </a:t>
            </a:r>
            <a:r>
              <a:rPr lang="en-US" smtClean="0">
                <a:sym typeface="Symbol" pitchFamily="18" charset="2"/>
              </a:rPr>
              <a:t> 2 lg(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 + 1)	</a:t>
            </a:r>
          </a:p>
          <a:p>
            <a:pPr lvl="1">
              <a:buFont typeface="Times New Roman" pitchFamily="18" charset="0"/>
              <a:buNone/>
            </a:pPr>
            <a:endParaRPr lang="en-US" smtClean="0">
              <a:sym typeface="Symbol" pitchFamily="18" charset="2"/>
            </a:endParaRPr>
          </a:p>
          <a:p>
            <a:pPr lvl="1">
              <a:buFont typeface="Times New Roman" pitchFamily="18" charset="0"/>
              <a:buNone/>
            </a:pPr>
            <a:r>
              <a:rPr lang="en-US" smtClean="0">
                <a:sym typeface="Symbol" pitchFamily="18" charset="2"/>
              </a:rPr>
              <a:t>Thus </a:t>
            </a:r>
            <a:r>
              <a:rPr lang="en-US" i="1" smtClean="0">
                <a:sym typeface="Symbol" pitchFamily="18" charset="2"/>
              </a:rPr>
              <a:t>h </a:t>
            </a:r>
            <a:r>
              <a:rPr lang="en-US" smtClean="0">
                <a:sym typeface="Symbol" pitchFamily="18" charset="2"/>
              </a:rPr>
              <a:t>= O(lg 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)	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5984" y="714356"/>
            <a:ext cx="3993224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-4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368" y="2072960"/>
            <a:ext cx="6168941" cy="3597354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311233" marR="4454" indent="-311233">
              <a:lnSpc>
                <a:spcPct val="119600"/>
              </a:lnSpc>
              <a:spcBef>
                <a:spcPts val="88"/>
              </a:spcBef>
              <a:buChar char="•"/>
              <a:tabLst>
                <a:tab pos="311233" algn="l"/>
                <a:tab pos="311790" algn="l"/>
              </a:tabLst>
            </a:pPr>
            <a:r>
              <a:rPr sz="2100" spc="-4" dirty="0">
                <a:latin typeface="Arial"/>
                <a:cs typeface="Arial"/>
              </a:rPr>
              <a:t>Since red-black tree is a balanced BST, it supports  Search(tree,</a:t>
            </a:r>
            <a:r>
              <a:rPr sz="2100" spc="4" dirty="0">
                <a:latin typeface="Arial"/>
                <a:cs typeface="Arial"/>
              </a:rPr>
              <a:t> </a:t>
            </a:r>
            <a:r>
              <a:rPr sz="2100" spc="-4" dirty="0">
                <a:latin typeface="Arial"/>
                <a:cs typeface="Arial"/>
              </a:rPr>
              <a:t>key)</a:t>
            </a:r>
            <a:endParaRPr sz="2100">
              <a:latin typeface="Arial"/>
              <a:cs typeface="Arial"/>
            </a:endParaRPr>
          </a:p>
          <a:p>
            <a:pPr marL="812881" marR="2801657">
              <a:lnSpc>
                <a:spcPct val="119700"/>
              </a:lnSpc>
              <a:spcBef>
                <a:spcPts val="4"/>
              </a:spcBef>
            </a:pPr>
            <a:r>
              <a:rPr sz="2100" spc="-4" dirty="0">
                <a:latin typeface="Arial"/>
                <a:cs typeface="Arial"/>
              </a:rPr>
              <a:t>Predecessor(tree, </a:t>
            </a:r>
            <a:r>
              <a:rPr sz="2100" spc="-9" dirty="0">
                <a:latin typeface="Arial"/>
                <a:cs typeface="Arial"/>
              </a:rPr>
              <a:t>key)  </a:t>
            </a:r>
            <a:r>
              <a:rPr sz="2100" spc="-4" dirty="0">
                <a:latin typeface="Arial"/>
                <a:cs typeface="Arial"/>
              </a:rPr>
              <a:t>Successor(tree, key)  Minimum(tree)  Maximum(tree)</a:t>
            </a:r>
            <a:endParaRPr sz="2100">
              <a:latin typeface="Arial"/>
              <a:cs typeface="Arial"/>
            </a:endParaRPr>
          </a:p>
          <a:p>
            <a:pPr marL="311790">
              <a:spcBef>
                <a:spcPts val="509"/>
              </a:spcBef>
            </a:pPr>
            <a:r>
              <a:rPr sz="2100" spc="-4" dirty="0">
                <a:latin typeface="Arial"/>
                <a:cs typeface="Arial"/>
              </a:rPr>
              <a:t>in O(log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4" dirty="0">
                <a:latin typeface="Arial"/>
                <a:cs typeface="Arial"/>
              </a:rPr>
              <a:t>n)-time</a:t>
            </a:r>
            <a:endParaRPr sz="2100">
              <a:latin typeface="Arial"/>
              <a:cs typeface="Arial"/>
            </a:endParaRPr>
          </a:p>
          <a:p>
            <a:pPr marL="311790" marR="86856" indent="-300655">
              <a:spcBef>
                <a:spcPts val="583"/>
              </a:spcBef>
              <a:buChar char="•"/>
              <a:tabLst>
                <a:tab pos="311233" algn="l"/>
                <a:tab pos="311790" algn="l"/>
              </a:tabLst>
            </a:pPr>
            <a:r>
              <a:rPr sz="2500" spc="-4" dirty="0">
                <a:latin typeface="Arial"/>
                <a:cs typeface="Arial"/>
              </a:rPr>
              <a:t>It </a:t>
            </a:r>
            <a:r>
              <a:rPr sz="2500" dirty="0">
                <a:latin typeface="Arial"/>
                <a:cs typeface="Arial"/>
              </a:rPr>
              <a:t>also </a:t>
            </a:r>
            <a:r>
              <a:rPr sz="2500" spc="-4" dirty="0">
                <a:latin typeface="Arial"/>
                <a:cs typeface="Arial"/>
              </a:rPr>
              <a:t>support </a:t>
            </a:r>
            <a:r>
              <a:rPr sz="2500" dirty="0">
                <a:latin typeface="Arial"/>
                <a:cs typeface="Arial"/>
              </a:rPr>
              <a:t>insertion and deletion </a:t>
            </a:r>
            <a:r>
              <a:rPr sz="2500" spc="-4" dirty="0">
                <a:latin typeface="Arial"/>
                <a:cs typeface="Arial"/>
              </a:rPr>
              <a:t>with a  little </a:t>
            </a:r>
            <a:r>
              <a:rPr sz="2500" dirty="0">
                <a:latin typeface="Arial"/>
                <a:cs typeface="Arial"/>
              </a:rPr>
              <a:t>bit </a:t>
            </a:r>
            <a:r>
              <a:rPr sz="2500" spc="-4" dirty="0">
                <a:latin typeface="Arial"/>
                <a:cs typeface="Arial"/>
              </a:rPr>
              <a:t>complicated</a:t>
            </a:r>
            <a:r>
              <a:rPr sz="2500" dirty="0">
                <a:latin typeface="Arial"/>
                <a:cs typeface="Arial"/>
              </a:rPr>
              <a:t> step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604" y="714356"/>
            <a:ext cx="5530021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-4" dirty="0"/>
              <a:t>Maintain</a:t>
            </a:r>
            <a:r>
              <a:rPr spc="-48" dirty="0"/>
              <a:t> </a:t>
            </a:r>
            <a:r>
              <a:rPr spc="-4" dirty="0"/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158" y="2136700"/>
            <a:ext cx="8001056" cy="239651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311790" marR="4454" indent="-300655">
              <a:spcBef>
                <a:spcPts val="88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Insertion </a:t>
            </a:r>
            <a:r>
              <a:rPr sz="2800" spc="-9" dirty="0">
                <a:latin typeface="Arial"/>
                <a:cs typeface="Arial"/>
              </a:rPr>
              <a:t>and </a:t>
            </a:r>
            <a:r>
              <a:rPr sz="2800" spc="-4" dirty="0">
                <a:latin typeface="Arial"/>
                <a:cs typeface="Arial"/>
              </a:rPr>
              <a:t>Deletion will violate the  </a:t>
            </a:r>
            <a:r>
              <a:rPr sz="2800" spc="-9" dirty="0">
                <a:latin typeface="Arial"/>
                <a:cs typeface="Arial"/>
              </a:rPr>
              <a:t>property </a:t>
            </a:r>
            <a:r>
              <a:rPr sz="2800" spc="-4" dirty="0">
                <a:latin typeface="Arial"/>
                <a:cs typeface="Arial"/>
              </a:rPr>
              <a:t>of red-black </a:t>
            </a:r>
            <a:r>
              <a:rPr sz="2800" spc="-9" dirty="0">
                <a:latin typeface="Arial"/>
                <a:cs typeface="Arial"/>
              </a:rPr>
              <a:t>tree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4"/>
              </a:spcBef>
              <a:buFont typeface="Arial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311790" indent="-300655"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How to </a:t>
            </a:r>
            <a:r>
              <a:rPr sz="2800" spc="-9" dirty="0">
                <a:latin typeface="Arial"/>
                <a:cs typeface="Arial"/>
              </a:rPr>
              <a:t>maintain </a:t>
            </a:r>
            <a:r>
              <a:rPr sz="2800" spc="-4" dirty="0">
                <a:latin typeface="Arial"/>
                <a:cs typeface="Arial"/>
              </a:rPr>
              <a:t>the</a:t>
            </a:r>
            <a:r>
              <a:rPr sz="2800" spc="-26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property?</a:t>
            </a:r>
            <a:endParaRPr sz="2800">
              <a:latin typeface="Arial"/>
              <a:cs typeface="Arial"/>
            </a:endParaRPr>
          </a:p>
          <a:p>
            <a:pPr marL="412008">
              <a:spcBef>
                <a:spcPts val="605"/>
              </a:spcBef>
            </a:pPr>
            <a:r>
              <a:rPr sz="2500" spc="-4" dirty="0">
                <a:latin typeface="Arial"/>
                <a:cs typeface="Arial"/>
              </a:rPr>
              <a:t>– </a:t>
            </a:r>
            <a:r>
              <a:rPr sz="2500" dirty="0">
                <a:latin typeface="Arial"/>
                <a:cs typeface="Arial"/>
              </a:rPr>
              <a:t>by Changing </a:t>
            </a:r>
            <a:r>
              <a:rPr sz="2500" spc="-4" dirty="0">
                <a:latin typeface="Arial"/>
                <a:cs typeface="Arial"/>
              </a:rPr>
              <a:t>Color </a:t>
            </a:r>
            <a:r>
              <a:rPr sz="2500" dirty="0">
                <a:latin typeface="Arial"/>
                <a:cs typeface="Arial"/>
              </a:rPr>
              <a:t>or</a:t>
            </a:r>
            <a:r>
              <a:rPr sz="2500" spc="-53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Rotation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David Luebke				         </a:t>
            </a:r>
            <a:fld id="{23677915-ABE9-4963-99EF-8F2AEDC027C7}" type="slidenum">
              <a:rPr lang="en-US"/>
              <a:pPr/>
              <a:t>17</a:t>
            </a:fld>
            <a:r>
              <a:rPr lang="en-US"/>
              <a:t> 				            </a:t>
            </a:r>
            <a:fld id="{22192C38-2444-466D-BAB6-D8A10D3A1C5E}" type="datetime1">
              <a:rPr lang="en-US"/>
              <a:pPr/>
              <a:t>2/9/2018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Trees: Insertion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Insertion: the basic idea</a:t>
            </a:r>
          </a:p>
          <a:p>
            <a:pPr lvl="1"/>
            <a:r>
              <a:rPr lang="en-US" smtClean="0"/>
              <a:t>Insert </a:t>
            </a:r>
            <a:r>
              <a:rPr lang="en-US" i="1" smtClean="0"/>
              <a:t>x</a:t>
            </a:r>
            <a:r>
              <a:rPr lang="en-US" smtClean="0"/>
              <a:t> into tree, color </a:t>
            </a:r>
            <a:r>
              <a:rPr lang="en-US" i="1" smtClean="0"/>
              <a:t>x </a:t>
            </a:r>
            <a:r>
              <a:rPr lang="en-US" smtClean="0"/>
              <a:t>red</a:t>
            </a:r>
          </a:p>
          <a:p>
            <a:pPr lvl="1"/>
            <a:r>
              <a:rPr lang="en-US" smtClean="0"/>
              <a:t>Only r-b property 3 might be violated (if p[</a:t>
            </a:r>
            <a:r>
              <a:rPr lang="en-US" i="1" smtClean="0"/>
              <a:t>x</a:t>
            </a:r>
            <a:r>
              <a:rPr lang="en-US" smtClean="0"/>
              <a:t>] red)</a:t>
            </a:r>
          </a:p>
          <a:p>
            <a:pPr lvl="2"/>
            <a:r>
              <a:rPr lang="en-US" smtClean="0"/>
              <a:t>If so, move violation up tree until a place is found where it can be fixed</a:t>
            </a:r>
          </a:p>
          <a:p>
            <a:pPr lvl="1"/>
            <a:r>
              <a:rPr lang="en-US" smtClean="0"/>
              <a:t>Total time will be O(lg </a:t>
            </a:r>
            <a:r>
              <a:rPr lang="en-US" i="1" smtClean="0"/>
              <a:t>n</a:t>
            </a:r>
            <a:r>
              <a:rPr lang="en-US" smtClean="0"/>
              <a:t>)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David Luebke				         </a:t>
            </a:r>
            <a:fld id="{23677915-ABE9-4963-99EF-8F2AEDC027C7}" type="slidenum">
              <a:rPr lang="en-US"/>
              <a:pPr/>
              <a:t>18</a:t>
            </a:fld>
            <a:r>
              <a:rPr lang="en-US"/>
              <a:t> 				            </a:t>
            </a:r>
            <a:fld id="{22192C38-2444-466D-BAB6-D8A10D3A1C5E}" type="datetime1">
              <a:rPr lang="en-US"/>
              <a:pPr/>
              <a:t>2/9/2018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Trees: Insertion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Insertion: the basic idea</a:t>
            </a:r>
          </a:p>
          <a:p>
            <a:pPr lvl="1"/>
            <a:r>
              <a:rPr lang="en-US" smtClean="0"/>
              <a:t>Insert </a:t>
            </a:r>
            <a:r>
              <a:rPr lang="en-US" i="1" smtClean="0"/>
              <a:t>x</a:t>
            </a:r>
            <a:r>
              <a:rPr lang="en-US" smtClean="0"/>
              <a:t> into tree, color </a:t>
            </a:r>
            <a:r>
              <a:rPr lang="en-US" i="1" smtClean="0"/>
              <a:t>x </a:t>
            </a:r>
            <a:r>
              <a:rPr lang="en-US" smtClean="0"/>
              <a:t>red</a:t>
            </a:r>
          </a:p>
          <a:p>
            <a:pPr lvl="1"/>
            <a:r>
              <a:rPr lang="en-US" smtClean="0"/>
              <a:t>Only r-b property 3 might be violated (if p[</a:t>
            </a:r>
            <a:r>
              <a:rPr lang="en-US" i="1" smtClean="0"/>
              <a:t>x</a:t>
            </a:r>
            <a:r>
              <a:rPr lang="en-US" smtClean="0"/>
              <a:t>] red)</a:t>
            </a:r>
          </a:p>
          <a:p>
            <a:pPr lvl="2"/>
            <a:r>
              <a:rPr lang="en-US" smtClean="0"/>
              <a:t>If so, move violation up tree until a place is found where it can be fixed</a:t>
            </a:r>
          </a:p>
          <a:p>
            <a:pPr lvl="1"/>
            <a:r>
              <a:rPr lang="en-US" smtClean="0"/>
              <a:t>Total time will be O(lg </a:t>
            </a:r>
            <a:r>
              <a:rPr lang="en-US" i="1" smtClean="0"/>
              <a:t>n</a:t>
            </a:r>
            <a:r>
              <a:rPr lang="en-US" smtClean="0"/>
              <a:t>)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794" y="642919"/>
            <a:ext cx="5500726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-4" dirty="0"/>
              <a:t>Maintain</a:t>
            </a:r>
            <a:r>
              <a:rPr spc="-48" dirty="0"/>
              <a:t> </a:t>
            </a:r>
            <a:r>
              <a:rPr spc="-4" dirty="0"/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7224" y="2137967"/>
            <a:ext cx="2822964" cy="395403"/>
          </a:xfrm>
          <a:prstGeom prst="rect">
            <a:avLst/>
          </a:prstGeom>
        </p:spPr>
        <p:txBody>
          <a:bodyPr vert="horz" wrap="square" lIns="0" tIns="10579" rIns="0" bIns="0" rtlCol="0">
            <a:spAutoFit/>
          </a:bodyPr>
          <a:lstStyle/>
          <a:p>
            <a:pPr marL="311790" indent="-300655">
              <a:spcBef>
                <a:spcPts val="83"/>
              </a:spcBef>
              <a:buChar char="•"/>
              <a:tabLst>
                <a:tab pos="311233" algn="l"/>
                <a:tab pos="311790" algn="l"/>
              </a:tabLst>
            </a:pPr>
            <a:r>
              <a:rPr sz="2500" dirty="0">
                <a:latin typeface="Arial"/>
                <a:cs typeface="Arial"/>
              </a:rPr>
              <a:t>Changing</a:t>
            </a:r>
            <a:r>
              <a:rPr sz="2500" spc="-53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color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1538" y="3797718"/>
            <a:ext cx="1690992" cy="395403"/>
          </a:xfrm>
          <a:prstGeom prst="rect">
            <a:avLst/>
          </a:prstGeom>
        </p:spPr>
        <p:txBody>
          <a:bodyPr vert="horz" wrap="square" lIns="0" tIns="10579" rIns="0" bIns="0" rtlCol="0">
            <a:spAutoFit/>
          </a:bodyPr>
          <a:lstStyle/>
          <a:p>
            <a:pPr marL="311790" indent="-300655">
              <a:spcBef>
                <a:spcPts val="83"/>
              </a:spcBef>
              <a:buChar char="•"/>
              <a:tabLst>
                <a:tab pos="311233" algn="l"/>
                <a:tab pos="311790" algn="l"/>
              </a:tabLst>
            </a:pPr>
            <a:r>
              <a:rPr sz="2500" spc="-4" dirty="0">
                <a:latin typeface="Arial"/>
                <a:cs typeface="Arial"/>
              </a:rPr>
              <a:t>Rotation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47540" y="2946058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6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47540" y="2946058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6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6904" y="3291840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6904" y="3291840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08178" y="3291840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08178" y="3291840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53712" y="3123098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09" h="219710">
                <a:moveTo>
                  <a:pt x="143256" y="0"/>
                </a:moveTo>
                <a:lnTo>
                  <a:pt x="0" y="219456"/>
                </a:lnTo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4349" y="3123098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09" h="219710">
                <a:moveTo>
                  <a:pt x="0" y="0"/>
                </a:moveTo>
                <a:lnTo>
                  <a:pt x="143255" y="219456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6970" y="2946058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66970" y="2946058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06334" y="3291840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06334" y="3291840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27607" y="3291840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27607" y="3291840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73142" y="3123098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10" h="219710">
                <a:moveTo>
                  <a:pt x="143256" y="0"/>
                </a:moveTo>
                <a:lnTo>
                  <a:pt x="0" y="219456"/>
                </a:lnTo>
              </a:path>
            </a:pathLst>
          </a:custGeom>
          <a:ln w="90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33779" y="3123098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10" h="219710">
                <a:moveTo>
                  <a:pt x="0" y="0"/>
                </a:moveTo>
                <a:lnTo>
                  <a:pt x="143256" y="219456"/>
                </a:lnTo>
              </a:path>
            </a:pathLst>
          </a:custGeom>
          <a:ln w="90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44357" y="3153527"/>
            <a:ext cx="586432" cy="207469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513588" y="0"/>
                </a:moveTo>
                <a:lnTo>
                  <a:pt x="513588" y="56387"/>
                </a:lnTo>
                <a:lnTo>
                  <a:pt x="0" y="56387"/>
                </a:lnTo>
                <a:lnTo>
                  <a:pt x="0" y="170687"/>
                </a:lnTo>
                <a:lnTo>
                  <a:pt x="513588" y="170687"/>
                </a:lnTo>
                <a:lnTo>
                  <a:pt x="513588" y="228600"/>
                </a:lnTo>
                <a:lnTo>
                  <a:pt x="685800" y="114300"/>
                </a:lnTo>
                <a:lnTo>
                  <a:pt x="513588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71492" y="4882435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1492" y="4882435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36219" y="4864223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80538" y="4467497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399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799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399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80538" y="4467497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399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399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799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45263" y="4449285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x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99132" y="4467497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99132" y="4467497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263857" y="4449285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08177" y="4882435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08177" y="4882435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872902" y="4864223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x</a:t>
            </a:r>
            <a:endParaRPr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28244" y="4839212"/>
            <a:ext cx="186246" cy="334409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2100" dirty="0">
                <a:latin typeface="Symbol"/>
                <a:cs typeface="Symbol"/>
              </a:rPr>
              <a:t>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29625" y="5323307"/>
            <a:ext cx="165070" cy="334409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2100" dirty="0">
                <a:latin typeface="Symbol"/>
                <a:cs typeface="Symbol"/>
              </a:rPr>
              <a:t>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28476" y="5323307"/>
            <a:ext cx="129232" cy="334409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2100" dirty="0">
                <a:latin typeface="Symbol"/>
                <a:cs typeface="Symbol"/>
              </a:rPr>
              <a:t>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55884" y="5323307"/>
            <a:ext cx="186246" cy="334409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2100" dirty="0">
                <a:latin typeface="Symbol"/>
                <a:cs typeface="Symbol"/>
              </a:rPr>
              <a:t>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56115" y="4839212"/>
            <a:ext cx="129232" cy="334409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2100" dirty="0">
                <a:latin typeface="Symbol"/>
                <a:cs typeface="Symbol"/>
              </a:rPr>
              <a:t>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48218" y="5323307"/>
            <a:ext cx="165070" cy="334409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2100" dirty="0">
                <a:latin typeface="Symbol"/>
                <a:cs typeface="Symbol"/>
              </a:rPr>
              <a:t>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10856" y="4260028"/>
            <a:ext cx="0" cy="207469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12428" y="4704011"/>
            <a:ext cx="206337" cy="218995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0792" y="0"/>
                </a:moveTo>
                <a:lnTo>
                  <a:pt x="0" y="2407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03383" y="4704011"/>
            <a:ext cx="206337" cy="218995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0" y="0"/>
                </a:moveTo>
                <a:lnTo>
                  <a:pt x="240791" y="2407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3383" y="5118949"/>
            <a:ext cx="206337" cy="288151"/>
          </a:xfrm>
          <a:custGeom>
            <a:avLst/>
            <a:gdLst/>
            <a:ahLst/>
            <a:cxnLst/>
            <a:rect l="l" t="t" r="r" b="b"/>
            <a:pathLst>
              <a:path w="241300" h="317500">
                <a:moveTo>
                  <a:pt x="240791" y="0"/>
                </a:moveTo>
                <a:lnTo>
                  <a:pt x="0" y="316991"/>
                </a:lnTo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94338" y="5118949"/>
            <a:ext cx="206337" cy="288151"/>
          </a:xfrm>
          <a:custGeom>
            <a:avLst/>
            <a:gdLst/>
            <a:ahLst/>
            <a:cxnLst/>
            <a:rect l="l" t="t" r="r" b="b"/>
            <a:pathLst>
              <a:path w="241300" h="317500">
                <a:moveTo>
                  <a:pt x="0" y="0"/>
                </a:moveTo>
                <a:lnTo>
                  <a:pt x="240791" y="316991"/>
                </a:lnTo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29451" y="4260028"/>
            <a:ext cx="0" cy="207469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31021" y="4704011"/>
            <a:ext cx="206337" cy="218995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0791" y="0"/>
                </a:moveTo>
                <a:lnTo>
                  <a:pt x="0" y="2407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40066" y="5118949"/>
            <a:ext cx="206337" cy="288151"/>
          </a:xfrm>
          <a:custGeom>
            <a:avLst/>
            <a:gdLst/>
            <a:ahLst/>
            <a:cxnLst/>
            <a:rect l="l" t="t" r="r" b="b"/>
            <a:pathLst>
              <a:path w="241300" h="317500">
                <a:moveTo>
                  <a:pt x="240791" y="0"/>
                </a:moveTo>
                <a:lnTo>
                  <a:pt x="0" y="3169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31021" y="5118949"/>
            <a:ext cx="206337" cy="288151"/>
          </a:xfrm>
          <a:custGeom>
            <a:avLst/>
            <a:gdLst/>
            <a:ahLst/>
            <a:cxnLst/>
            <a:rect l="l" t="t" r="r" b="b"/>
            <a:pathLst>
              <a:path w="241300" h="317500">
                <a:moveTo>
                  <a:pt x="0" y="0"/>
                </a:moveTo>
                <a:lnTo>
                  <a:pt x="240791" y="3169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21976" y="4704011"/>
            <a:ext cx="206337" cy="218995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0" y="0"/>
                </a:moveTo>
                <a:lnTo>
                  <a:pt x="240791" y="2407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18561" y="4605810"/>
            <a:ext cx="1238024" cy="207469"/>
          </a:xfrm>
          <a:custGeom>
            <a:avLst/>
            <a:gdLst/>
            <a:ahLst/>
            <a:cxnLst/>
            <a:rect l="l" t="t" r="r" b="b"/>
            <a:pathLst>
              <a:path w="1447800" h="228600">
                <a:moveTo>
                  <a:pt x="1085088" y="0"/>
                </a:moveTo>
                <a:lnTo>
                  <a:pt x="1085088" y="56387"/>
                </a:lnTo>
                <a:lnTo>
                  <a:pt x="0" y="56387"/>
                </a:lnTo>
                <a:lnTo>
                  <a:pt x="0" y="170687"/>
                </a:lnTo>
                <a:lnTo>
                  <a:pt x="1085088" y="170687"/>
                </a:lnTo>
                <a:lnTo>
                  <a:pt x="1085088" y="228599"/>
                </a:lnTo>
                <a:lnTo>
                  <a:pt x="1447800" y="114299"/>
                </a:lnTo>
                <a:lnTo>
                  <a:pt x="1085088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18561" y="4813279"/>
            <a:ext cx="1238024" cy="207469"/>
          </a:xfrm>
          <a:custGeom>
            <a:avLst/>
            <a:gdLst/>
            <a:ahLst/>
            <a:cxnLst/>
            <a:rect l="l" t="t" r="r" b="b"/>
            <a:pathLst>
              <a:path w="1447800" h="228600">
                <a:moveTo>
                  <a:pt x="361188" y="0"/>
                </a:moveTo>
                <a:lnTo>
                  <a:pt x="361188" y="56387"/>
                </a:lnTo>
                <a:lnTo>
                  <a:pt x="1447800" y="56387"/>
                </a:lnTo>
                <a:lnTo>
                  <a:pt x="1447800" y="170687"/>
                </a:lnTo>
                <a:lnTo>
                  <a:pt x="361188" y="170687"/>
                </a:lnTo>
                <a:lnTo>
                  <a:pt x="361188" y="228599"/>
                </a:lnTo>
                <a:lnTo>
                  <a:pt x="0" y="114299"/>
                </a:lnTo>
                <a:lnTo>
                  <a:pt x="361188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790415" y="4287345"/>
            <a:ext cx="1563819" cy="226126"/>
          </a:xfrm>
          <a:prstGeom prst="rect">
            <a:avLst/>
          </a:prstGeom>
        </p:spPr>
        <p:txBody>
          <a:bodyPr vert="horz" wrap="square" lIns="0" tIns="10579" rIns="0" bIns="0" rtlCol="0">
            <a:spAutoFit/>
          </a:bodyPr>
          <a:lstStyle/>
          <a:p>
            <a:pPr marL="11135">
              <a:spcBef>
                <a:spcPts val="83"/>
              </a:spcBef>
            </a:pPr>
            <a:r>
              <a:rPr sz="1400" spc="-4" dirty="0">
                <a:latin typeface="Arial"/>
                <a:cs typeface="Arial"/>
              </a:rPr>
              <a:t>LEFT-ROTATE(T,x)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25256" y="5117221"/>
            <a:ext cx="1681106" cy="226126"/>
          </a:xfrm>
          <a:prstGeom prst="rect">
            <a:avLst/>
          </a:prstGeom>
        </p:spPr>
        <p:txBody>
          <a:bodyPr vert="horz" wrap="square" lIns="0" tIns="10579" rIns="0" bIns="0" rtlCol="0">
            <a:spAutoFit/>
          </a:bodyPr>
          <a:lstStyle/>
          <a:p>
            <a:pPr marL="11135">
              <a:spcBef>
                <a:spcPts val="83"/>
              </a:spcBef>
            </a:pPr>
            <a:r>
              <a:rPr sz="1400" spc="-4" dirty="0">
                <a:latin typeface="Arial"/>
                <a:cs typeface="Arial"/>
              </a:rPr>
              <a:t>RIGHT-ROTATE(T,y)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373832" y="2738590"/>
            <a:ext cx="0" cy="207469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42673" y="2731674"/>
            <a:ext cx="0" cy="207469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017">
            <a:solidFill>
              <a:srgbClr val="9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46387" y="3459197"/>
            <a:ext cx="70589" cy="157907"/>
          </a:xfrm>
          <a:custGeom>
            <a:avLst/>
            <a:gdLst/>
            <a:ahLst/>
            <a:cxnLst/>
            <a:rect l="l" t="t" r="r" b="b"/>
            <a:pathLst>
              <a:path w="82550" h="173989">
                <a:moveTo>
                  <a:pt x="82296" y="0"/>
                </a:moveTo>
                <a:lnTo>
                  <a:pt x="0" y="173736"/>
                </a:lnTo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79658" y="3441216"/>
            <a:ext cx="83621" cy="164823"/>
          </a:xfrm>
          <a:custGeom>
            <a:avLst/>
            <a:gdLst/>
            <a:ahLst/>
            <a:cxnLst/>
            <a:rect l="l" t="t" r="r" b="b"/>
            <a:pathLst>
              <a:path w="97789" h="181610">
                <a:moveTo>
                  <a:pt x="0" y="0"/>
                </a:moveTo>
                <a:lnTo>
                  <a:pt x="97536" y="18135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66358" y="3468879"/>
            <a:ext cx="70589" cy="159059"/>
          </a:xfrm>
          <a:custGeom>
            <a:avLst/>
            <a:gdLst/>
            <a:ahLst/>
            <a:cxnLst/>
            <a:rect l="l" t="t" r="r" b="b"/>
            <a:pathLst>
              <a:path w="82550" h="175260">
                <a:moveTo>
                  <a:pt x="82296" y="0"/>
                </a:moveTo>
                <a:lnTo>
                  <a:pt x="0" y="175260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99628" y="3452282"/>
            <a:ext cx="83621" cy="163670"/>
          </a:xfrm>
          <a:custGeom>
            <a:avLst/>
            <a:gdLst/>
            <a:ahLst/>
            <a:cxnLst/>
            <a:rect l="l" t="t" r="r" b="b"/>
            <a:pathLst>
              <a:path w="97789" h="180339">
                <a:moveTo>
                  <a:pt x="0" y="0"/>
                </a:moveTo>
                <a:lnTo>
                  <a:pt x="97536" y="17983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28260" y="3467496"/>
            <a:ext cx="70589" cy="159059"/>
          </a:xfrm>
          <a:custGeom>
            <a:avLst/>
            <a:gdLst/>
            <a:ahLst/>
            <a:cxnLst/>
            <a:rect l="l" t="t" r="r" b="b"/>
            <a:pathLst>
              <a:path w="82550" h="175260">
                <a:moveTo>
                  <a:pt x="82296" y="0"/>
                </a:moveTo>
                <a:lnTo>
                  <a:pt x="0" y="175260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61531" y="3450899"/>
            <a:ext cx="83621" cy="163670"/>
          </a:xfrm>
          <a:custGeom>
            <a:avLst/>
            <a:gdLst/>
            <a:ahLst/>
            <a:cxnLst/>
            <a:rect l="l" t="t" r="r" b="b"/>
            <a:pathLst>
              <a:path w="97789" h="180339">
                <a:moveTo>
                  <a:pt x="0" y="0"/>
                </a:moveTo>
                <a:lnTo>
                  <a:pt x="97535" y="17983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48230" y="3477178"/>
            <a:ext cx="70589" cy="159059"/>
          </a:xfrm>
          <a:custGeom>
            <a:avLst/>
            <a:gdLst/>
            <a:ahLst/>
            <a:cxnLst/>
            <a:rect l="l" t="t" r="r" b="b"/>
            <a:pathLst>
              <a:path w="82550" h="175260">
                <a:moveTo>
                  <a:pt x="82296" y="0"/>
                </a:moveTo>
                <a:lnTo>
                  <a:pt x="0" y="175260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81500" y="3460580"/>
            <a:ext cx="83621" cy="164823"/>
          </a:xfrm>
          <a:custGeom>
            <a:avLst/>
            <a:gdLst/>
            <a:ahLst/>
            <a:cxnLst/>
            <a:rect l="l" t="t" r="r" b="b"/>
            <a:pathLst>
              <a:path w="97790" h="181610">
                <a:moveTo>
                  <a:pt x="0" y="0"/>
                </a:moveTo>
                <a:lnTo>
                  <a:pt x="97536" y="181355"/>
                </a:lnTo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0298" y="571480"/>
            <a:ext cx="3011800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/>
              <a:t>Re</a:t>
            </a:r>
            <a:r>
              <a:rPr spc="-9" dirty="0"/>
              <a:t>v</a:t>
            </a:r>
            <a:r>
              <a:rPr dirty="0"/>
              <a:t>i</a:t>
            </a:r>
            <a:r>
              <a:rPr spc="-13" dirty="0"/>
              <a:t>e</a:t>
            </a:r>
            <a:r>
              <a:rPr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034" y="1428736"/>
            <a:ext cx="8215338" cy="4625327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311790" marR="193754" indent="-300655">
              <a:spcBef>
                <a:spcPts val="88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Binary Search </a:t>
            </a:r>
            <a:r>
              <a:rPr sz="2800" spc="-9" dirty="0">
                <a:latin typeface="Arial"/>
                <a:cs typeface="Arial"/>
              </a:rPr>
              <a:t>Tree </a:t>
            </a:r>
            <a:r>
              <a:rPr sz="2800" spc="-4" dirty="0">
                <a:latin typeface="Arial"/>
                <a:cs typeface="Arial"/>
              </a:rPr>
              <a:t>(BST) is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9" dirty="0">
                <a:latin typeface="Arial"/>
                <a:cs typeface="Arial"/>
              </a:rPr>
              <a:t>good  </a:t>
            </a:r>
            <a:r>
              <a:rPr sz="2800" spc="-4" dirty="0">
                <a:latin typeface="Arial"/>
                <a:cs typeface="Arial"/>
              </a:rPr>
              <a:t>data structure </a:t>
            </a:r>
            <a:r>
              <a:rPr sz="2800" spc="-9" dirty="0">
                <a:latin typeface="Arial"/>
                <a:cs typeface="Arial"/>
              </a:rPr>
              <a:t>for searching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  <a:p>
            <a:pPr marL="311790" indent="-300655">
              <a:spcBef>
                <a:spcPts val="662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It</a:t>
            </a:r>
            <a:r>
              <a:rPr sz="2800" spc="-9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supports</a:t>
            </a:r>
            <a:endParaRPr sz="2800">
              <a:latin typeface="Arial"/>
              <a:cs typeface="Arial"/>
            </a:endParaRPr>
          </a:p>
          <a:p>
            <a:pPr marL="663111" marR="4454" indent="-251659">
              <a:spcBef>
                <a:spcPts val="605"/>
              </a:spcBef>
              <a:buFont typeface="Arial" pitchFamily="34" charset="0"/>
              <a:buChar char="•"/>
            </a:pPr>
            <a:r>
              <a:rPr sz="2500" smtClean="0">
                <a:latin typeface="Arial"/>
                <a:cs typeface="Arial"/>
              </a:rPr>
              <a:t>Search</a:t>
            </a:r>
            <a:r>
              <a:rPr sz="2500">
                <a:latin typeface="Arial"/>
                <a:cs typeface="Arial"/>
              </a:rPr>
              <a:t>, </a:t>
            </a:r>
            <a:endParaRPr lang="en-IN" sz="2500" dirty="0" smtClean="0">
              <a:latin typeface="Arial"/>
              <a:cs typeface="Arial"/>
            </a:endParaRPr>
          </a:p>
          <a:p>
            <a:pPr marL="663111" marR="4454" indent="-251659">
              <a:spcBef>
                <a:spcPts val="605"/>
              </a:spcBef>
              <a:buFont typeface="Arial" pitchFamily="34" charset="0"/>
              <a:buChar char="•"/>
            </a:pPr>
            <a:r>
              <a:rPr sz="2500" spc="-4" smtClean="0">
                <a:latin typeface="Arial"/>
                <a:cs typeface="Arial"/>
              </a:rPr>
              <a:t>find </a:t>
            </a:r>
            <a:r>
              <a:rPr sz="2500" dirty="0">
                <a:latin typeface="Arial"/>
                <a:cs typeface="Arial"/>
              </a:rPr>
              <a:t>predecessor</a:t>
            </a:r>
            <a:r>
              <a:rPr sz="2500">
                <a:latin typeface="Arial"/>
                <a:cs typeface="Arial"/>
              </a:rPr>
              <a:t>, </a:t>
            </a:r>
            <a:endParaRPr lang="en-IN" sz="2500" dirty="0" smtClean="0">
              <a:latin typeface="Arial"/>
              <a:cs typeface="Arial"/>
            </a:endParaRPr>
          </a:p>
          <a:p>
            <a:pPr marL="663111" marR="4454" indent="-251659">
              <a:spcBef>
                <a:spcPts val="605"/>
              </a:spcBef>
              <a:buFont typeface="Arial" pitchFamily="34" charset="0"/>
              <a:buChar char="•"/>
            </a:pPr>
            <a:r>
              <a:rPr sz="2500" spc="-4" smtClean="0">
                <a:latin typeface="Arial"/>
                <a:cs typeface="Arial"/>
              </a:rPr>
              <a:t>find</a:t>
            </a:r>
            <a:r>
              <a:rPr sz="2500" spc="-105" smtClean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successor</a:t>
            </a:r>
            <a:r>
              <a:rPr sz="2500">
                <a:latin typeface="Arial"/>
                <a:cs typeface="Arial"/>
              </a:rPr>
              <a:t>, </a:t>
            </a:r>
            <a:endParaRPr lang="en-IN" sz="2500" dirty="0" smtClean="0">
              <a:latin typeface="Arial"/>
              <a:cs typeface="Arial"/>
            </a:endParaRPr>
          </a:p>
          <a:p>
            <a:pPr marL="663111" marR="4454" indent="-251659">
              <a:spcBef>
                <a:spcPts val="605"/>
              </a:spcBef>
              <a:buFont typeface="Arial" pitchFamily="34" charset="0"/>
              <a:buChar char="•"/>
            </a:pPr>
            <a:r>
              <a:rPr sz="2500" smtClean="0">
                <a:latin typeface="Arial"/>
                <a:cs typeface="Arial"/>
              </a:rPr>
              <a:t> </a:t>
            </a:r>
            <a:r>
              <a:rPr sz="2500" spc="-4" dirty="0">
                <a:latin typeface="Arial"/>
                <a:cs typeface="Arial"/>
              </a:rPr>
              <a:t>find </a:t>
            </a:r>
            <a:r>
              <a:rPr sz="2500">
                <a:latin typeface="Arial"/>
                <a:cs typeface="Arial"/>
              </a:rPr>
              <a:t>minimum</a:t>
            </a:r>
            <a:r>
              <a:rPr sz="2500" smtClean="0">
                <a:latin typeface="Arial"/>
                <a:cs typeface="Arial"/>
              </a:rPr>
              <a:t>,</a:t>
            </a:r>
            <a:endParaRPr lang="en-IN" sz="2500" dirty="0" smtClean="0">
              <a:latin typeface="Arial"/>
              <a:cs typeface="Arial"/>
            </a:endParaRPr>
          </a:p>
          <a:p>
            <a:pPr marL="663111" marR="4454" indent="-251659">
              <a:spcBef>
                <a:spcPts val="605"/>
              </a:spcBef>
              <a:buFont typeface="Arial" pitchFamily="34" charset="0"/>
              <a:buChar char="•"/>
            </a:pPr>
            <a:r>
              <a:rPr sz="2500" smtClean="0">
                <a:latin typeface="Arial"/>
                <a:cs typeface="Arial"/>
              </a:rPr>
              <a:t> </a:t>
            </a:r>
            <a:r>
              <a:rPr sz="2500" spc="-4" dirty="0">
                <a:latin typeface="Arial"/>
                <a:cs typeface="Arial"/>
              </a:rPr>
              <a:t>find </a:t>
            </a:r>
            <a:r>
              <a:rPr sz="2500" dirty="0">
                <a:latin typeface="Arial"/>
                <a:cs typeface="Arial"/>
              </a:rPr>
              <a:t>maximum</a:t>
            </a:r>
            <a:r>
              <a:rPr sz="2500">
                <a:latin typeface="Arial"/>
                <a:cs typeface="Arial"/>
              </a:rPr>
              <a:t>, </a:t>
            </a:r>
            <a:endParaRPr lang="en-IN" sz="2500" dirty="0" smtClean="0">
              <a:latin typeface="Arial"/>
              <a:cs typeface="Arial"/>
            </a:endParaRPr>
          </a:p>
          <a:p>
            <a:pPr marL="663111" marR="4454" indent="-251659">
              <a:spcBef>
                <a:spcPts val="605"/>
              </a:spcBef>
              <a:buFont typeface="Arial" pitchFamily="34" charset="0"/>
              <a:buChar char="•"/>
            </a:pPr>
            <a:r>
              <a:rPr sz="2500" smtClean="0">
                <a:latin typeface="Arial"/>
                <a:cs typeface="Arial"/>
              </a:rPr>
              <a:t>insertion</a:t>
            </a:r>
            <a:r>
              <a:rPr sz="2500">
                <a:latin typeface="Arial"/>
                <a:cs typeface="Arial"/>
              </a:rPr>
              <a:t>, </a:t>
            </a:r>
            <a:endParaRPr lang="en-IN" sz="2500" dirty="0" smtClean="0">
              <a:latin typeface="Arial"/>
              <a:cs typeface="Arial"/>
            </a:endParaRPr>
          </a:p>
          <a:p>
            <a:pPr marL="663111" marR="4454" indent="-251659">
              <a:spcBef>
                <a:spcPts val="605"/>
              </a:spcBef>
              <a:buFont typeface="Arial" pitchFamily="34" charset="0"/>
              <a:buChar char="•"/>
            </a:pPr>
            <a:r>
              <a:rPr sz="2500" smtClean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deletion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"/>
            <a:ext cx="8686800" cy="4343400"/>
          </a:xfrm>
        </p:spPr>
        <p:txBody>
          <a:bodyPr>
            <a:normAutofit fontScale="77500" lnSpcReduction="2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solidFill>
                  <a:schemeClr val="tx2"/>
                </a:solidFill>
                <a:latin typeface="Courier New" pitchFamily="49" charset="0"/>
              </a:rPr>
              <a:t>rbInsert(x)</a:t>
            </a:r>
            <a:endParaRPr lang="en-US" sz="1600" b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treeInsert(x);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x-&gt;color = RED;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 i="1" smtClean="0">
                <a:solidFill>
                  <a:schemeClr val="accent2"/>
                </a:solidFill>
                <a:latin typeface="Courier New" pitchFamily="49" charset="0"/>
              </a:rPr>
              <a:t>// Move violation of #3 up tree, maintaining #4 as invariant:</a:t>
            </a:r>
            <a:endParaRPr lang="en-US" sz="1600" b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while (x!=root &amp;&amp; x-&gt;p-&gt;color == RED)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if (x-&gt;p == x-&gt;p-&gt;p-&gt;left)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y = x-&gt;p-&gt;p-&gt;right;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if (y-&gt;color == RED)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    x-&gt;p-&gt;color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    y-&gt;color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    x-&gt;p-&gt;p-&gt;color = RED;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    x = x-&gt;p-&gt;p;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else   </a:t>
            </a:r>
            <a:r>
              <a:rPr lang="en-US" sz="1600" b="1" i="1" smtClean="0">
                <a:solidFill>
                  <a:schemeClr val="accent2"/>
                </a:solidFill>
                <a:latin typeface="Courier New" pitchFamily="49" charset="0"/>
              </a:rPr>
              <a:t>// y-&gt;color == BLACK</a:t>
            </a:r>
            <a:endParaRPr lang="en-US" sz="1600" b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    if (x == x-&gt;p-&gt;right)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        x = x-&gt;p;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        leftRotate(x);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    x-&gt;p-&gt;color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    x-&gt;p-&gt;p-&gt;color = RED;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    rightRotate(x-&gt;p-&gt;p);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else    </a:t>
            </a:r>
            <a:r>
              <a:rPr lang="en-US" sz="1600" b="1" i="1" smtClean="0">
                <a:solidFill>
                  <a:schemeClr val="accent2"/>
                </a:solidFill>
                <a:latin typeface="Courier New" pitchFamily="49" charset="0"/>
              </a:rPr>
              <a:t>// x-&gt;p == x-&gt;p-&gt;p-&gt;right</a:t>
            </a:r>
            <a:endParaRPr lang="en-US" sz="1600" b="1" i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600" b="1" i="1" smtClean="0">
                <a:latin typeface="Courier New" pitchFamily="49" charset="0"/>
              </a:rPr>
              <a:t>      </a:t>
            </a:r>
            <a:r>
              <a:rPr lang="en-US" sz="1600" b="1" smtClean="0">
                <a:latin typeface="Courier New" pitchFamily="49" charset="0"/>
              </a:rPr>
              <a:t>(same as above, but with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 “right” &amp; “left” exchanged)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05400" y="2578100"/>
            <a:ext cx="1235075" cy="1066800"/>
            <a:chOff x="3216" y="1440"/>
            <a:chExt cx="778" cy="672"/>
          </a:xfrm>
        </p:grpSpPr>
        <p:sp>
          <p:nvSpPr>
            <p:cNvPr id="25610" name="AutoShape 4"/>
            <p:cNvSpPr>
              <a:spLocks/>
            </p:cNvSpPr>
            <p:nvPr/>
          </p:nvSpPr>
          <p:spPr bwMode="auto">
            <a:xfrm>
              <a:off x="3216" y="1440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Text Box 5"/>
            <p:cNvSpPr txBox="1">
              <a:spLocks noChangeArrowheads="1"/>
            </p:cNvSpPr>
            <p:nvPr/>
          </p:nvSpPr>
          <p:spPr bwMode="auto">
            <a:xfrm>
              <a:off x="3302" y="1651"/>
              <a:ext cx="69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Case 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105400" y="4267200"/>
            <a:ext cx="1250950" cy="609600"/>
            <a:chOff x="3216" y="2472"/>
            <a:chExt cx="788" cy="384"/>
          </a:xfrm>
        </p:grpSpPr>
        <p:sp>
          <p:nvSpPr>
            <p:cNvPr id="25608" name="AutoShape 7"/>
            <p:cNvSpPr>
              <a:spLocks/>
            </p:cNvSpPr>
            <p:nvPr/>
          </p:nvSpPr>
          <p:spPr bwMode="auto">
            <a:xfrm>
              <a:off x="3216" y="2472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Text Box 8"/>
            <p:cNvSpPr txBox="1">
              <a:spLocks noChangeArrowheads="1"/>
            </p:cNvSpPr>
            <p:nvPr/>
          </p:nvSpPr>
          <p:spPr bwMode="auto">
            <a:xfrm>
              <a:off x="3312" y="2534"/>
              <a:ext cx="69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Case 2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105400" y="4953000"/>
            <a:ext cx="1250950" cy="762000"/>
            <a:chOff x="3216" y="2880"/>
            <a:chExt cx="788" cy="384"/>
          </a:xfrm>
        </p:grpSpPr>
        <p:sp>
          <p:nvSpPr>
            <p:cNvPr id="25606" name="AutoShape 10"/>
            <p:cNvSpPr>
              <a:spLocks/>
            </p:cNvSpPr>
            <p:nvPr/>
          </p:nvSpPr>
          <p:spPr bwMode="auto">
            <a:xfrm>
              <a:off x="3216" y="2880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Text Box 11"/>
            <p:cNvSpPr txBox="1">
              <a:spLocks noChangeArrowheads="1"/>
            </p:cNvSpPr>
            <p:nvPr/>
          </p:nvSpPr>
          <p:spPr bwMode="auto">
            <a:xfrm>
              <a:off x="3312" y="3042"/>
              <a:ext cx="692" cy="9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Case 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"/>
            <a:ext cx="8686800" cy="4343400"/>
          </a:xfrm>
        </p:spPr>
        <p:txBody>
          <a:bodyPr>
            <a:normAutofit fontScale="77500" lnSpcReduction="2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solidFill>
                  <a:schemeClr val="tx2"/>
                </a:solidFill>
                <a:latin typeface="Courier New" pitchFamily="49" charset="0"/>
              </a:rPr>
              <a:t>rbInsert(x)</a:t>
            </a:r>
            <a:endParaRPr lang="en-US" sz="1600" b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treeInsert(x);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x-&gt;color = RED;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 i="1" smtClean="0">
                <a:solidFill>
                  <a:schemeClr val="accent2"/>
                </a:solidFill>
                <a:latin typeface="Courier New" pitchFamily="49" charset="0"/>
              </a:rPr>
              <a:t>// Move violation of #3 up tree, maintaining #4 as invariant:</a:t>
            </a:r>
            <a:endParaRPr lang="en-US" sz="1600" b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while (x!=root &amp;&amp; x-&gt;p-&gt;color == RED)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if (x-&gt;p == x-&gt;p-&gt;p-&gt;left)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y = x-&gt;p-&gt;p-&gt;right;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if (y-&gt;color == RED)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    x-&gt;p-&gt;color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    y-&gt;color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    x-&gt;p-&gt;p-&gt;color = RED;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    x = x-&gt;p-&gt;p;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else   </a:t>
            </a:r>
            <a:r>
              <a:rPr lang="en-US" sz="1600" b="1" i="1" smtClean="0">
                <a:solidFill>
                  <a:schemeClr val="accent2"/>
                </a:solidFill>
                <a:latin typeface="Courier New" pitchFamily="49" charset="0"/>
              </a:rPr>
              <a:t>// y-&gt;color == BLACK</a:t>
            </a:r>
            <a:endParaRPr lang="en-US" sz="1600" b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    if (x == x-&gt;p-&gt;right)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        x = x-&gt;p;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        leftRotate(x);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    x-&gt;p-&gt;color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    x-&gt;p-&gt;p-&gt;color = RED;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    rightRotate(x-&gt;p-&gt;p);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else    </a:t>
            </a:r>
            <a:r>
              <a:rPr lang="en-US" sz="1600" b="1" i="1" smtClean="0">
                <a:solidFill>
                  <a:schemeClr val="accent2"/>
                </a:solidFill>
                <a:latin typeface="Courier New" pitchFamily="49" charset="0"/>
              </a:rPr>
              <a:t>// x-&gt;p == x-&gt;p-&gt;p-&gt;right</a:t>
            </a:r>
            <a:endParaRPr lang="en-US" sz="1600" b="1" i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600" b="1" i="1" smtClean="0">
                <a:latin typeface="Courier New" pitchFamily="49" charset="0"/>
              </a:rPr>
              <a:t>      </a:t>
            </a:r>
            <a:r>
              <a:rPr lang="en-US" sz="1600" b="1" smtClean="0">
                <a:latin typeface="Courier New" pitchFamily="49" charset="0"/>
              </a:rPr>
              <a:t>(same as above, but with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   “right” &amp; “left” exchanged)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05400" y="2578100"/>
            <a:ext cx="3368675" cy="1066800"/>
            <a:chOff x="3216" y="1440"/>
            <a:chExt cx="2122" cy="672"/>
          </a:xfrm>
        </p:grpSpPr>
        <p:sp>
          <p:nvSpPr>
            <p:cNvPr id="26634" name="AutoShape 4"/>
            <p:cNvSpPr>
              <a:spLocks/>
            </p:cNvSpPr>
            <p:nvPr/>
          </p:nvSpPr>
          <p:spPr bwMode="auto">
            <a:xfrm>
              <a:off x="3216" y="1440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Text Box 5"/>
            <p:cNvSpPr txBox="1">
              <a:spLocks noChangeArrowheads="1"/>
            </p:cNvSpPr>
            <p:nvPr/>
          </p:nvSpPr>
          <p:spPr bwMode="auto">
            <a:xfrm>
              <a:off x="3302" y="1651"/>
              <a:ext cx="203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Case 1: uncle is RED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105400" y="4267200"/>
            <a:ext cx="1250950" cy="609600"/>
            <a:chOff x="3216" y="2472"/>
            <a:chExt cx="788" cy="384"/>
          </a:xfrm>
        </p:grpSpPr>
        <p:sp>
          <p:nvSpPr>
            <p:cNvPr id="26632" name="AutoShape 7"/>
            <p:cNvSpPr>
              <a:spLocks/>
            </p:cNvSpPr>
            <p:nvPr/>
          </p:nvSpPr>
          <p:spPr bwMode="auto">
            <a:xfrm>
              <a:off x="3216" y="2472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3312" y="2534"/>
              <a:ext cx="69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Case 2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105400" y="4953000"/>
            <a:ext cx="1250950" cy="762000"/>
            <a:chOff x="3216" y="2880"/>
            <a:chExt cx="788" cy="384"/>
          </a:xfrm>
        </p:grpSpPr>
        <p:sp>
          <p:nvSpPr>
            <p:cNvPr id="26630" name="AutoShape 10"/>
            <p:cNvSpPr>
              <a:spLocks/>
            </p:cNvSpPr>
            <p:nvPr/>
          </p:nvSpPr>
          <p:spPr bwMode="auto">
            <a:xfrm>
              <a:off x="3216" y="2880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Text Box 11"/>
            <p:cNvSpPr txBox="1">
              <a:spLocks noChangeArrowheads="1"/>
            </p:cNvSpPr>
            <p:nvPr/>
          </p:nvSpPr>
          <p:spPr bwMode="auto">
            <a:xfrm>
              <a:off x="3312" y="3042"/>
              <a:ext cx="692" cy="9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Case 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7422" y="928670"/>
            <a:ext cx="3501915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-4" dirty="0"/>
              <a:t>Insertion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368" y="2046992"/>
            <a:ext cx="6972408" cy="3335731"/>
          </a:xfrm>
          <a:prstGeom prst="rect">
            <a:avLst/>
          </a:prstGeom>
        </p:spPr>
        <p:txBody>
          <a:bodyPr vert="horz" wrap="square" lIns="0" tIns="97991" rIns="0" bIns="0" rtlCol="0">
            <a:spAutoFit/>
          </a:bodyPr>
          <a:lstStyle/>
          <a:p>
            <a:pPr marL="311790" indent="-300655">
              <a:spcBef>
                <a:spcPts val="772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To fix </a:t>
            </a:r>
            <a:r>
              <a:rPr sz="2800" spc="-9" dirty="0">
                <a:latin typeface="Arial"/>
                <a:cs typeface="Arial"/>
              </a:rPr>
              <a:t>property 3, </a:t>
            </a:r>
            <a:r>
              <a:rPr sz="2800" dirty="0">
                <a:latin typeface="Arial"/>
                <a:cs typeface="Arial"/>
              </a:rPr>
              <a:t>we </a:t>
            </a:r>
            <a:r>
              <a:rPr sz="2800" spc="-4" dirty="0">
                <a:latin typeface="Arial"/>
                <a:cs typeface="Arial"/>
              </a:rPr>
              <a:t>will consider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if</a:t>
            </a:r>
            <a:endParaRPr sz="2800">
              <a:latin typeface="Arial"/>
              <a:cs typeface="Arial"/>
            </a:endParaRPr>
          </a:p>
          <a:p>
            <a:pPr marL="663111" lvl="1" indent="-251102">
              <a:spcBef>
                <a:spcPts val="592"/>
              </a:spcBef>
              <a:buChar char="–"/>
              <a:tabLst>
                <a:tab pos="663667" algn="l"/>
              </a:tabLst>
            </a:pPr>
            <a:r>
              <a:rPr sz="2500" spc="-4" dirty="0">
                <a:latin typeface="Arial"/>
                <a:cs typeface="Arial"/>
              </a:rPr>
              <a:t>The </a:t>
            </a:r>
            <a:r>
              <a:rPr sz="2500" dirty="0">
                <a:latin typeface="Arial"/>
                <a:cs typeface="Arial"/>
              </a:rPr>
              <a:t>z’s parent </a:t>
            </a:r>
            <a:r>
              <a:rPr sz="2500" spc="-4" dirty="0">
                <a:latin typeface="Arial"/>
                <a:cs typeface="Arial"/>
              </a:rPr>
              <a:t>is a left </a:t>
            </a:r>
            <a:r>
              <a:rPr sz="2500" dirty="0">
                <a:latin typeface="Arial"/>
                <a:cs typeface="Arial"/>
              </a:rPr>
              <a:t>child or right</a:t>
            </a:r>
            <a:r>
              <a:rPr sz="2500" spc="-9" dirty="0">
                <a:latin typeface="Arial"/>
                <a:cs typeface="Arial"/>
              </a:rPr>
              <a:t> </a:t>
            </a:r>
            <a:r>
              <a:rPr sz="2500" spc="-4" dirty="0">
                <a:latin typeface="Arial"/>
                <a:cs typeface="Arial"/>
              </a:rPr>
              <a:t>child</a:t>
            </a:r>
            <a:endParaRPr sz="2500">
              <a:latin typeface="Arial"/>
              <a:cs typeface="Arial"/>
            </a:endParaRPr>
          </a:p>
          <a:p>
            <a:pPr marL="663111" lvl="1" indent="-251102">
              <a:spcBef>
                <a:spcPts val="601"/>
              </a:spcBef>
              <a:buChar char="–"/>
              <a:tabLst>
                <a:tab pos="663667" algn="l"/>
              </a:tabLst>
            </a:pPr>
            <a:r>
              <a:rPr sz="2500" spc="-4" dirty="0">
                <a:latin typeface="Arial"/>
                <a:cs typeface="Arial"/>
              </a:rPr>
              <a:t>The </a:t>
            </a:r>
            <a:r>
              <a:rPr sz="2500" dirty="0">
                <a:latin typeface="Arial"/>
                <a:cs typeface="Arial"/>
              </a:rPr>
              <a:t>color of </a:t>
            </a:r>
            <a:r>
              <a:rPr sz="2500" spc="-4" dirty="0">
                <a:latin typeface="Arial"/>
                <a:cs typeface="Arial"/>
              </a:rPr>
              <a:t>z's uncle y is </a:t>
            </a:r>
            <a:r>
              <a:rPr sz="2500" spc="-9" dirty="0">
                <a:latin typeface="Arial"/>
                <a:cs typeface="Arial"/>
              </a:rPr>
              <a:t>red </a:t>
            </a:r>
            <a:r>
              <a:rPr sz="2500" dirty="0">
                <a:latin typeface="Arial"/>
                <a:cs typeface="Arial"/>
              </a:rPr>
              <a:t>or</a:t>
            </a:r>
            <a:r>
              <a:rPr sz="2500" spc="53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black</a:t>
            </a:r>
            <a:endParaRPr sz="2500">
              <a:latin typeface="Arial"/>
              <a:cs typeface="Arial"/>
            </a:endParaRPr>
          </a:p>
          <a:p>
            <a:pPr marL="663111" lvl="1" indent="-251102">
              <a:spcBef>
                <a:spcPts val="587"/>
              </a:spcBef>
              <a:buChar char="–"/>
              <a:tabLst>
                <a:tab pos="663667" algn="l"/>
              </a:tabLst>
            </a:pPr>
            <a:r>
              <a:rPr sz="2500" spc="-4" dirty="0">
                <a:latin typeface="Arial"/>
                <a:cs typeface="Arial"/>
              </a:rPr>
              <a:t>z is a left </a:t>
            </a:r>
            <a:r>
              <a:rPr sz="2500" dirty="0">
                <a:latin typeface="Arial"/>
                <a:cs typeface="Arial"/>
              </a:rPr>
              <a:t>child or right child</a:t>
            </a:r>
            <a:endParaRPr sz="2500">
              <a:latin typeface="Arial"/>
              <a:cs typeface="Arial"/>
            </a:endParaRPr>
          </a:p>
          <a:p>
            <a:pPr marL="311790" marR="4454" indent="-300655">
              <a:lnSpc>
                <a:spcPct val="99800"/>
              </a:lnSpc>
              <a:spcBef>
                <a:spcPts val="680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We consider the </a:t>
            </a:r>
            <a:r>
              <a:rPr sz="2800" dirty="0">
                <a:latin typeface="Arial"/>
                <a:cs typeface="Arial"/>
              </a:rPr>
              <a:t>z’s </a:t>
            </a:r>
            <a:r>
              <a:rPr sz="2800" spc="-9" dirty="0">
                <a:latin typeface="Arial"/>
                <a:cs typeface="Arial"/>
              </a:rPr>
              <a:t>parent </a:t>
            </a:r>
            <a:r>
              <a:rPr sz="2800" spc="-4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4" dirty="0">
                <a:latin typeface="Arial"/>
                <a:cs typeface="Arial"/>
              </a:rPr>
              <a:t>left child  first, the </a:t>
            </a:r>
            <a:r>
              <a:rPr sz="2800" spc="-9" dirty="0">
                <a:latin typeface="Arial"/>
                <a:cs typeface="Arial"/>
              </a:rPr>
              <a:t>other </a:t>
            </a:r>
            <a:r>
              <a:rPr sz="2800" spc="-4" dirty="0">
                <a:latin typeface="Arial"/>
                <a:cs typeface="Arial"/>
              </a:rPr>
              <a:t>case </a:t>
            </a:r>
            <a:r>
              <a:rPr sz="2800" spc="-9" dirty="0">
                <a:latin typeface="Arial"/>
                <a:cs typeface="Arial"/>
              </a:rPr>
              <a:t>can be done </a:t>
            </a:r>
            <a:r>
              <a:rPr sz="2800" spc="-4" dirty="0">
                <a:latin typeface="Arial"/>
                <a:cs typeface="Arial"/>
              </a:rPr>
              <a:t>by  symmetric </a:t>
            </a:r>
            <a:r>
              <a:rPr sz="2800" spc="-9" dirty="0">
                <a:latin typeface="Arial"/>
                <a:cs typeface="Arial"/>
              </a:rPr>
              <a:t>operation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3240" y="1071546"/>
            <a:ext cx="3073287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-4" dirty="0"/>
              <a:t>Insertion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368" y="2049978"/>
            <a:ext cx="6197721" cy="3079005"/>
          </a:xfrm>
          <a:prstGeom prst="rect">
            <a:avLst/>
          </a:prstGeom>
        </p:spPr>
        <p:txBody>
          <a:bodyPr vert="horz" wrap="square" lIns="0" tIns="95207" rIns="0" bIns="0" rtlCol="0">
            <a:spAutoFit/>
          </a:bodyPr>
          <a:lstStyle/>
          <a:p>
            <a:pPr marL="11135">
              <a:spcBef>
                <a:spcPts val="750"/>
              </a:spcBef>
            </a:pPr>
            <a:r>
              <a:rPr sz="2800" spc="-4" dirty="0">
                <a:latin typeface="Arial"/>
                <a:cs typeface="Arial"/>
              </a:rPr>
              <a:t>There </a:t>
            </a:r>
            <a:r>
              <a:rPr sz="2800" spc="-13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4</a:t>
            </a:r>
            <a:r>
              <a:rPr sz="2800" spc="-18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cases:</a:t>
            </a:r>
            <a:endParaRPr sz="2800">
              <a:latin typeface="Arial"/>
              <a:cs typeface="Arial"/>
            </a:endParaRPr>
          </a:p>
          <a:p>
            <a:pPr marL="311790" indent="-300655">
              <a:spcBef>
                <a:spcPts val="662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Arial"/>
                <a:cs typeface="Arial"/>
              </a:rPr>
              <a:t>Case </a:t>
            </a:r>
            <a:r>
              <a:rPr sz="2800" spc="-4" dirty="0">
                <a:latin typeface="Arial"/>
                <a:cs typeface="Arial"/>
              </a:rPr>
              <a:t>1: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4" dirty="0">
                <a:latin typeface="Arial"/>
                <a:cs typeface="Arial"/>
              </a:rPr>
              <a:t>is red </a:t>
            </a:r>
            <a:r>
              <a:rPr sz="2800" spc="-9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z </a:t>
            </a:r>
            <a:r>
              <a:rPr sz="2800" spc="-4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4" dirty="0">
                <a:latin typeface="Arial"/>
                <a:cs typeface="Arial"/>
              </a:rPr>
              <a:t>left</a:t>
            </a:r>
            <a:r>
              <a:rPr sz="2800" spc="-83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child</a:t>
            </a:r>
            <a:endParaRPr sz="2800">
              <a:latin typeface="Arial"/>
              <a:cs typeface="Arial"/>
            </a:endParaRPr>
          </a:p>
          <a:p>
            <a:pPr marL="311790" indent="-300655">
              <a:spcBef>
                <a:spcPts val="675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Arial"/>
                <a:cs typeface="Arial"/>
              </a:rPr>
              <a:t>Case </a:t>
            </a:r>
            <a:r>
              <a:rPr sz="2800" spc="-4" dirty="0">
                <a:latin typeface="Arial"/>
                <a:cs typeface="Arial"/>
              </a:rPr>
              <a:t>2: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4" dirty="0">
                <a:latin typeface="Arial"/>
                <a:cs typeface="Arial"/>
              </a:rPr>
              <a:t>is red </a:t>
            </a:r>
            <a:r>
              <a:rPr sz="2800" spc="-9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z </a:t>
            </a:r>
            <a:r>
              <a:rPr sz="2800" spc="-4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4" dirty="0">
                <a:latin typeface="Arial"/>
                <a:cs typeface="Arial"/>
              </a:rPr>
              <a:t>right</a:t>
            </a:r>
            <a:r>
              <a:rPr sz="2800" spc="-79" dirty="0">
                <a:latin typeface="Arial"/>
                <a:cs typeface="Arial"/>
              </a:rPr>
              <a:t> </a:t>
            </a:r>
            <a:r>
              <a:rPr sz="2800" spc="-9" dirty="0">
                <a:latin typeface="Arial"/>
                <a:cs typeface="Arial"/>
              </a:rPr>
              <a:t>child</a:t>
            </a:r>
            <a:endParaRPr sz="2800">
              <a:latin typeface="Arial"/>
              <a:cs typeface="Arial"/>
            </a:endParaRPr>
          </a:p>
          <a:p>
            <a:pPr marL="311790" indent="-300655">
              <a:spcBef>
                <a:spcPts val="662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Arial"/>
                <a:cs typeface="Arial"/>
              </a:rPr>
              <a:t>Case </a:t>
            </a:r>
            <a:r>
              <a:rPr sz="2800" spc="-4" dirty="0">
                <a:latin typeface="Arial"/>
                <a:cs typeface="Arial"/>
              </a:rPr>
              <a:t>3: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4" dirty="0">
                <a:latin typeface="Arial"/>
                <a:cs typeface="Arial"/>
              </a:rPr>
              <a:t>is </a:t>
            </a:r>
            <a:r>
              <a:rPr sz="2800" spc="-9" dirty="0">
                <a:latin typeface="Arial"/>
                <a:cs typeface="Arial"/>
              </a:rPr>
              <a:t>black and </a:t>
            </a:r>
            <a:r>
              <a:rPr sz="2800" dirty="0">
                <a:latin typeface="Arial"/>
                <a:cs typeface="Arial"/>
              </a:rPr>
              <a:t>z </a:t>
            </a:r>
            <a:r>
              <a:rPr sz="2800" spc="-4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4" dirty="0">
                <a:latin typeface="Arial"/>
                <a:cs typeface="Arial"/>
              </a:rPr>
              <a:t>left</a:t>
            </a:r>
            <a:r>
              <a:rPr sz="2800" spc="-53" dirty="0">
                <a:latin typeface="Arial"/>
                <a:cs typeface="Arial"/>
              </a:rPr>
              <a:t> </a:t>
            </a:r>
            <a:r>
              <a:rPr sz="2800" spc="-9" dirty="0">
                <a:latin typeface="Arial"/>
                <a:cs typeface="Arial"/>
              </a:rPr>
              <a:t>child</a:t>
            </a:r>
            <a:endParaRPr sz="2800">
              <a:latin typeface="Arial"/>
              <a:cs typeface="Arial"/>
            </a:endParaRPr>
          </a:p>
          <a:p>
            <a:pPr marL="311790" indent="-300655">
              <a:spcBef>
                <a:spcPts val="662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Arial"/>
                <a:cs typeface="Arial"/>
              </a:rPr>
              <a:t>Case </a:t>
            </a:r>
            <a:r>
              <a:rPr sz="2800" spc="-4" dirty="0">
                <a:latin typeface="Arial"/>
                <a:cs typeface="Arial"/>
              </a:rPr>
              <a:t>4: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4" dirty="0">
                <a:latin typeface="Arial"/>
                <a:cs typeface="Arial"/>
              </a:rPr>
              <a:t>is </a:t>
            </a:r>
            <a:r>
              <a:rPr sz="2800" spc="-9" dirty="0">
                <a:latin typeface="Arial"/>
                <a:cs typeface="Arial"/>
              </a:rPr>
              <a:t>black and </a:t>
            </a:r>
            <a:r>
              <a:rPr sz="2800" dirty="0">
                <a:latin typeface="Arial"/>
                <a:cs typeface="Arial"/>
              </a:rPr>
              <a:t>z </a:t>
            </a:r>
            <a:r>
              <a:rPr sz="2800" spc="-4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4" dirty="0">
                <a:latin typeface="Arial"/>
                <a:cs typeface="Arial"/>
              </a:rPr>
              <a:t>right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child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232" y="1060627"/>
            <a:ext cx="4466269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-4" dirty="0"/>
              <a:t>Insertion </a:t>
            </a:r>
            <a:r>
              <a:rPr dirty="0"/>
              <a:t>- Case</a:t>
            </a:r>
            <a:r>
              <a:rPr spc="-53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368" y="2136700"/>
            <a:ext cx="6472342" cy="442131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311790" indent="-300655">
              <a:spcBef>
                <a:spcPts val="88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Arial"/>
                <a:cs typeface="Arial"/>
              </a:rPr>
              <a:t>Case </a:t>
            </a:r>
            <a:r>
              <a:rPr sz="2800" spc="-4" dirty="0">
                <a:latin typeface="Arial"/>
                <a:cs typeface="Arial"/>
              </a:rPr>
              <a:t>1: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4" dirty="0">
                <a:latin typeface="Arial"/>
                <a:cs typeface="Arial"/>
              </a:rPr>
              <a:t>is red </a:t>
            </a:r>
            <a:r>
              <a:rPr sz="2800" spc="-9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z </a:t>
            </a:r>
            <a:r>
              <a:rPr sz="2800" spc="-4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4" dirty="0">
                <a:latin typeface="Arial"/>
                <a:cs typeface="Arial"/>
              </a:rPr>
              <a:t>left</a:t>
            </a:r>
            <a:r>
              <a:rPr sz="2800" spc="-92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child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4045" y="289764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4045" y="289764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090" y="3312586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399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799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3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090" y="3312586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399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399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799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64364" y="2690179"/>
            <a:ext cx="0" cy="207469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5935" y="3132779"/>
            <a:ext cx="206337" cy="220148"/>
          </a:xfrm>
          <a:custGeom>
            <a:avLst/>
            <a:gdLst/>
            <a:ahLst/>
            <a:cxnLst/>
            <a:rect l="l" t="t" r="r" b="b"/>
            <a:pathLst>
              <a:path w="241300" h="242570">
                <a:moveTo>
                  <a:pt x="240791" y="0"/>
                </a:moveTo>
                <a:lnTo>
                  <a:pt x="0" y="242315"/>
                </a:lnTo>
              </a:path>
            </a:pathLst>
          </a:custGeom>
          <a:ln w="90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74981" y="3547717"/>
            <a:ext cx="206337" cy="289304"/>
          </a:xfrm>
          <a:custGeom>
            <a:avLst/>
            <a:gdLst/>
            <a:ahLst/>
            <a:cxnLst/>
            <a:rect l="l" t="t" r="r" b="b"/>
            <a:pathLst>
              <a:path w="241300" h="318770">
                <a:moveTo>
                  <a:pt x="240791" y="0"/>
                </a:moveTo>
                <a:lnTo>
                  <a:pt x="0" y="318515"/>
                </a:lnTo>
              </a:path>
            </a:pathLst>
          </a:custGeom>
          <a:ln w="90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5935" y="3547717"/>
            <a:ext cx="206337" cy="289304"/>
          </a:xfrm>
          <a:custGeom>
            <a:avLst/>
            <a:gdLst/>
            <a:ahLst/>
            <a:cxnLst/>
            <a:rect l="l" t="t" r="r" b="b"/>
            <a:pathLst>
              <a:path w="241300" h="318770">
                <a:moveTo>
                  <a:pt x="0" y="0"/>
                </a:moveTo>
                <a:lnTo>
                  <a:pt x="240791" y="31851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56890" y="3132779"/>
            <a:ext cx="206337" cy="220148"/>
          </a:xfrm>
          <a:custGeom>
            <a:avLst/>
            <a:gdLst/>
            <a:ahLst/>
            <a:cxnLst/>
            <a:rect l="l" t="t" r="r" b="b"/>
            <a:pathLst>
              <a:path w="241300" h="242570">
                <a:moveTo>
                  <a:pt x="0" y="0"/>
                </a:moveTo>
                <a:lnTo>
                  <a:pt x="240791" y="242315"/>
                </a:lnTo>
              </a:path>
            </a:pathLst>
          </a:custGeom>
          <a:ln w="90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17295" y="3865837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7295" y="3865837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82021" y="3847626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z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25000" y="3356846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25000" y="3356846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89726" y="3338636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43015" y="4124481"/>
            <a:ext cx="100454" cy="129092"/>
          </a:xfrm>
          <a:custGeom>
            <a:avLst/>
            <a:gdLst/>
            <a:ahLst/>
            <a:cxnLst/>
            <a:rect l="l" t="t" r="r" b="b"/>
            <a:pathLst>
              <a:path w="117475" h="142239">
                <a:moveTo>
                  <a:pt x="117475" y="0"/>
                </a:moveTo>
                <a:lnTo>
                  <a:pt x="0" y="14173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27108" y="4124481"/>
            <a:ext cx="100454" cy="136007"/>
          </a:xfrm>
          <a:custGeom>
            <a:avLst/>
            <a:gdLst/>
            <a:ahLst/>
            <a:cxnLst/>
            <a:rect l="l" t="t" r="r" b="b"/>
            <a:pathLst>
              <a:path w="117475" h="149860">
                <a:moveTo>
                  <a:pt x="0" y="0"/>
                </a:moveTo>
                <a:lnTo>
                  <a:pt x="117348" y="14935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7661" y="3603043"/>
            <a:ext cx="100454" cy="129092"/>
          </a:xfrm>
          <a:custGeom>
            <a:avLst/>
            <a:gdLst/>
            <a:ahLst/>
            <a:cxnLst/>
            <a:rect l="l" t="t" r="r" b="b"/>
            <a:pathLst>
              <a:path w="117475" h="142239">
                <a:moveTo>
                  <a:pt x="117348" y="0"/>
                </a:moveTo>
                <a:lnTo>
                  <a:pt x="0" y="14173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53058" y="3603044"/>
            <a:ext cx="100454" cy="136007"/>
          </a:xfrm>
          <a:custGeom>
            <a:avLst/>
            <a:gdLst/>
            <a:ahLst/>
            <a:cxnLst/>
            <a:rect l="l" t="t" r="r" b="b"/>
            <a:pathLst>
              <a:path w="117475" h="149860">
                <a:moveTo>
                  <a:pt x="0" y="0"/>
                </a:moveTo>
                <a:lnTo>
                  <a:pt x="117348" y="14935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56431" y="3373443"/>
            <a:ext cx="390955" cy="207469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912"/>
                </a:lnTo>
                <a:lnTo>
                  <a:pt x="0" y="57912"/>
                </a:lnTo>
                <a:lnTo>
                  <a:pt x="0" y="172212"/>
                </a:lnTo>
                <a:lnTo>
                  <a:pt x="342900" y="172212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47617" y="2876902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47617" y="2876902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56663" y="3291840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399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799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56663" y="3291840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399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399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799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77936" y="2669433"/>
            <a:ext cx="0" cy="207469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79508" y="3113416"/>
            <a:ext cx="206337" cy="218995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0791" y="0"/>
                </a:moveTo>
                <a:lnTo>
                  <a:pt x="0" y="2407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88553" y="3528354"/>
            <a:ext cx="206337" cy="288151"/>
          </a:xfrm>
          <a:custGeom>
            <a:avLst/>
            <a:gdLst/>
            <a:ahLst/>
            <a:cxnLst/>
            <a:rect l="l" t="t" r="r" b="b"/>
            <a:pathLst>
              <a:path w="241300" h="317500">
                <a:moveTo>
                  <a:pt x="240791" y="0"/>
                </a:moveTo>
                <a:lnTo>
                  <a:pt x="0" y="316991"/>
                </a:lnTo>
              </a:path>
            </a:pathLst>
          </a:custGeom>
          <a:ln w="90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79508" y="3528354"/>
            <a:ext cx="206337" cy="288151"/>
          </a:xfrm>
          <a:custGeom>
            <a:avLst/>
            <a:gdLst/>
            <a:ahLst/>
            <a:cxnLst/>
            <a:rect l="l" t="t" r="r" b="b"/>
            <a:pathLst>
              <a:path w="241300" h="317500">
                <a:moveTo>
                  <a:pt x="0" y="0"/>
                </a:moveTo>
                <a:lnTo>
                  <a:pt x="240791" y="3169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70463" y="3113416"/>
            <a:ext cx="206337" cy="218995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0" y="0"/>
                </a:moveTo>
                <a:lnTo>
                  <a:pt x="240791" y="2407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30867" y="3845091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30867" y="3845091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296896" y="3826879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z</a:t>
            </a:r>
            <a:endParaRPr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38572" y="3336100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38572" y="3336100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404602" y="3317889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156586" y="4103735"/>
            <a:ext cx="100454" cy="129092"/>
          </a:xfrm>
          <a:custGeom>
            <a:avLst/>
            <a:gdLst/>
            <a:ahLst/>
            <a:cxnLst/>
            <a:rect l="l" t="t" r="r" b="b"/>
            <a:pathLst>
              <a:path w="117475" h="142239">
                <a:moveTo>
                  <a:pt x="117348" y="0"/>
                </a:moveTo>
                <a:lnTo>
                  <a:pt x="0" y="14173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41983" y="4103735"/>
            <a:ext cx="100454" cy="136007"/>
          </a:xfrm>
          <a:custGeom>
            <a:avLst/>
            <a:gdLst/>
            <a:ahLst/>
            <a:cxnLst/>
            <a:rect l="l" t="t" r="r" b="b"/>
            <a:pathLst>
              <a:path w="117475" h="149860">
                <a:moveTo>
                  <a:pt x="0" y="0"/>
                </a:moveTo>
                <a:lnTo>
                  <a:pt x="117348" y="14935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82536" y="3582295"/>
            <a:ext cx="100454" cy="129092"/>
          </a:xfrm>
          <a:custGeom>
            <a:avLst/>
            <a:gdLst/>
            <a:ahLst/>
            <a:cxnLst/>
            <a:rect l="l" t="t" r="r" b="b"/>
            <a:pathLst>
              <a:path w="117475" h="142239">
                <a:moveTo>
                  <a:pt x="117348" y="0"/>
                </a:moveTo>
                <a:lnTo>
                  <a:pt x="0" y="14173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66629" y="3582296"/>
            <a:ext cx="100454" cy="136007"/>
          </a:xfrm>
          <a:custGeom>
            <a:avLst/>
            <a:gdLst/>
            <a:ahLst/>
            <a:cxnLst/>
            <a:rect l="l" t="t" r="r" b="b"/>
            <a:pathLst>
              <a:path w="117475" h="149860">
                <a:moveTo>
                  <a:pt x="0" y="0"/>
                </a:moveTo>
                <a:lnTo>
                  <a:pt x="117348" y="14935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480" y="1060627"/>
            <a:ext cx="4752021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-4" dirty="0"/>
              <a:t>Insertion </a:t>
            </a:r>
            <a:r>
              <a:rPr dirty="0"/>
              <a:t>- Case</a:t>
            </a:r>
            <a:r>
              <a:rPr spc="-53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368" y="2136700"/>
            <a:ext cx="6686656" cy="442131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311790" indent="-300655">
              <a:spcBef>
                <a:spcPts val="88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Arial"/>
                <a:cs typeface="Arial"/>
              </a:rPr>
              <a:t>Case </a:t>
            </a:r>
            <a:r>
              <a:rPr sz="2800" spc="-4" dirty="0">
                <a:latin typeface="Arial"/>
                <a:cs typeface="Arial"/>
              </a:rPr>
              <a:t>2: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4" dirty="0">
                <a:latin typeface="Arial"/>
                <a:cs typeface="Arial"/>
              </a:rPr>
              <a:t>is red </a:t>
            </a:r>
            <a:r>
              <a:rPr sz="2800" spc="-9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z </a:t>
            </a:r>
            <a:r>
              <a:rPr sz="2800" spc="-4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4" dirty="0">
                <a:latin typeface="Arial"/>
                <a:cs typeface="Arial"/>
              </a:rPr>
              <a:t>right</a:t>
            </a:r>
            <a:r>
              <a:rPr sz="2800" spc="-83" dirty="0">
                <a:latin typeface="Arial"/>
                <a:cs typeface="Arial"/>
              </a:rPr>
              <a:t> </a:t>
            </a:r>
            <a:r>
              <a:rPr sz="2800" spc="-9" dirty="0">
                <a:latin typeface="Arial"/>
                <a:cs typeface="Arial"/>
              </a:rPr>
              <a:t>child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4045" y="289764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4045" y="289764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090" y="3312586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399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799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3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090" y="3312586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399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399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799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64364" y="2690179"/>
            <a:ext cx="0" cy="207469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5935" y="3132779"/>
            <a:ext cx="206337" cy="220148"/>
          </a:xfrm>
          <a:custGeom>
            <a:avLst/>
            <a:gdLst/>
            <a:ahLst/>
            <a:cxnLst/>
            <a:rect l="l" t="t" r="r" b="b"/>
            <a:pathLst>
              <a:path w="241300" h="242570">
                <a:moveTo>
                  <a:pt x="240791" y="0"/>
                </a:moveTo>
                <a:lnTo>
                  <a:pt x="0" y="242315"/>
                </a:lnTo>
              </a:path>
            </a:pathLst>
          </a:custGeom>
          <a:ln w="90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74981" y="3547717"/>
            <a:ext cx="206337" cy="289304"/>
          </a:xfrm>
          <a:custGeom>
            <a:avLst/>
            <a:gdLst/>
            <a:ahLst/>
            <a:cxnLst/>
            <a:rect l="l" t="t" r="r" b="b"/>
            <a:pathLst>
              <a:path w="241300" h="318770">
                <a:moveTo>
                  <a:pt x="240791" y="0"/>
                </a:moveTo>
                <a:lnTo>
                  <a:pt x="0" y="31851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5935" y="3547717"/>
            <a:ext cx="206337" cy="289304"/>
          </a:xfrm>
          <a:custGeom>
            <a:avLst/>
            <a:gdLst/>
            <a:ahLst/>
            <a:cxnLst/>
            <a:rect l="l" t="t" r="r" b="b"/>
            <a:pathLst>
              <a:path w="241300" h="318770">
                <a:moveTo>
                  <a:pt x="0" y="0"/>
                </a:moveTo>
                <a:lnTo>
                  <a:pt x="240791" y="318515"/>
                </a:lnTo>
              </a:path>
            </a:pathLst>
          </a:custGeom>
          <a:ln w="90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56890" y="3132779"/>
            <a:ext cx="206337" cy="220148"/>
          </a:xfrm>
          <a:custGeom>
            <a:avLst/>
            <a:gdLst/>
            <a:ahLst/>
            <a:cxnLst/>
            <a:rect l="l" t="t" r="r" b="b"/>
            <a:pathLst>
              <a:path w="241300" h="242570">
                <a:moveTo>
                  <a:pt x="0" y="0"/>
                </a:moveTo>
                <a:lnTo>
                  <a:pt x="240791" y="242315"/>
                </a:lnTo>
              </a:path>
            </a:pathLst>
          </a:custGeom>
          <a:ln w="90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85827" y="3865837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85827" y="3865837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51857" y="3847626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z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25000" y="3356846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25000" y="3356846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89726" y="3338636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11546" y="4124481"/>
            <a:ext cx="100454" cy="129092"/>
          </a:xfrm>
          <a:custGeom>
            <a:avLst/>
            <a:gdLst/>
            <a:ahLst/>
            <a:cxnLst/>
            <a:rect l="l" t="t" r="r" b="b"/>
            <a:pathLst>
              <a:path w="117475" h="142239">
                <a:moveTo>
                  <a:pt x="117348" y="0"/>
                </a:moveTo>
                <a:lnTo>
                  <a:pt x="0" y="14173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96944" y="4124481"/>
            <a:ext cx="100454" cy="136007"/>
          </a:xfrm>
          <a:custGeom>
            <a:avLst/>
            <a:gdLst/>
            <a:ahLst/>
            <a:cxnLst/>
            <a:rect l="l" t="t" r="r" b="b"/>
            <a:pathLst>
              <a:path w="117475" h="149860">
                <a:moveTo>
                  <a:pt x="0" y="0"/>
                </a:moveTo>
                <a:lnTo>
                  <a:pt x="117348" y="14935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7661" y="3603043"/>
            <a:ext cx="100454" cy="129092"/>
          </a:xfrm>
          <a:custGeom>
            <a:avLst/>
            <a:gdLst/>
            <a:ahLst/>
            <a:cxnLst/>
            <a:rect l="l" t="t" r="r" b="b"/>
            <a:pathLst>
              <a:path w="117475" h="142239">
                <a:moveTo>
                  <a:pt x="117348" y="0"/>
                </a:moveTo>
                <a:lnTo>
                  <a:pt x="0" y="14173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53058" y="3603044"/>
            <a:ext cx="100454" cy="136007"/>
          </a:xfrm>
          <a:custGeom>
            <a:avLst/>
            <a:gdLst/>
            <a:ahLst/>
            <a:cxnLst/>
            <a:rect l="l" t="t" r="r" b="b"/>
            <a:pathLst>
              <a:path w="117475" h="149860">
                <a:moveTo>
                  <a:pt x="0" y="0"/>
                </a:moveTo>
                <a:lnTo>
                  <a:pt x="117348" y="14935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56431" y="3373443"/>
            <a:ext cx="390955" cy="207469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912"/>
                </a:lnTo>
                <a:lnTo>
                  <a:pt x="0" y="57912"/>
                </a:lnTo>
                <a:lnTo>
                  <a:pt x="0" y="172212"/>
                </a:lnTo>
                <a:lnTo>
                  <a:pt x="342900" y="172212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47617" y="2876902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47617" y="2876902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56663" y="3291840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399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799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56663" y="3291840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399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399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799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77936" y="2669433"/>
            <a:ext cx="0" cy="207469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79508" y="3113416"/>
            <a:ext cx="206337" cy="218995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0791" y="0"/>
                </a:moveTo>
                <a:lnTo>
                  <a:pt x="0" y="2407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88553" y="3528354"/>
            <a:ext cx="206337" cy="288151"/>
          </a:xfrm>
          <a:custGeom>
            <a:avLst/>
            <a:gdLst/>
            <a:ahLst/>
            <a:cxnLst/>
            <a:rect l="l" t="t" r="r" b="b"/>
            <a:pathLst>
              <a:path w="241300" h="317500">
                <a:moveTo>
                  <a:pt x="240791" y="0"/>
                </a:moveTo>
                <a:lnTo>
                  <a:pt x="0" y="3169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79508" y="3528354"/>
            <a:ext cx="206337" cy="288151"/>
          </a:xfrm>
          <a:custGeom>
            <a:avLst/>
            <a:gdLst/>
            <a:ahLst/>
            <a:cxnLst/>
            <a:rect l="l" t="t" r="r" b="b"/>
            <a:pathLst>
              <a:path w="241300" h="317500">
                <a:moveTo>
                  <a:pt x="0" y="0"/>
                </a:moveTo>
                <a:lnTo>
                  <a:pt x="240791" y="316991"/>
                </a:lnTo>
              </a:path>
            </a:pathLst>
          </a:custGeom>
          <a:ln w="90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70463" y="3113416"/>
            <a:ext cx="206337" cy="218995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0" y="0"/>
                </a:moveTo>
                <a:lnTo>
                  <a:pt x="240791" y="2407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87672" y="3845091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87672" y="3845091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953699" y="3826879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z</a:t>
            </a:r>
            <a:endParaRPr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38572" y="3336100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38572" y="3336100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404602" y="3317889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813390" y="4103735"/>
            <a:ext cx="100454" cy="129092"/>
          </a:xfrm>
          <a:custGeom>
            <a:avLst/>
            <a:gdLst/>
            <a:ahLst/>
            <a:cxnLst/>
            <a:rect l="l" t="t" r="r" b="b"/>
            <a:pathLst>
              <a:path w="117475" h="142239">
                <a:moveTo>
                  <a:pt x="117348" y="0"/>
                </a:moveTo>
                <a:lnTo>
                  <a:pt x="0" y="14173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98788" y="4103735"/>
            <a:ext cx="100454" cy="136007"/>
          </a:xfrm>
          <a:custGeom>
            <a:avLst/>
            <a:gdLst/>
            <a:ahLst/>
            <a:cxnLst/>
            <a:rect l="l" t="t" r="r" b="b"/>
            <a:pathLst>
              <a:path w="117475" h="149860">
                <a:moveTo>
                  <a:pt x="0" y="0"/>
                </a:moveTo>
                <a:lnTo>
                  <a:pt x="117348" y="14935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82536" y="3582295"/>
            <a:ext cx="100454" cy="129092"/>
          </a:xfrm>
          <a:custGeom>
            <a:avLst/>
            <a:gdLst/>
            <a:ahLst/>
            <a:cxnLst/>
            <a:rect l="l" t="t" r="r" b="b"/>
            <a:pathLst>
              <a:path w="117475" h="142239">
                <a:moveTo>
                  <a:pt x="117348" y="0"/>
                </a:moveTo>
                <a:lnTo>
                  <a:pt x="0" y="14173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66629" y="3582296"/>
            <a:ext cx="100454" cy="136007"/>
          </a:xfrm>
          <a:custGeom>
            <a:avLst/>
            <a:gdLst/>
            <a:ahLst/>
            <a:cxnLst/>
            <a:rect l="l" t="t" r="r" b="b"/>
            <a:pathLst>
              <a:path w="117475" h="149860">
                <a:moveTo>
                  <a:pt x="0" y="0"/>
                </a:moveTo>
                <a:lnTo>
                  <a:pt x="117348" y="14935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604" y="1060627"/>
            <a:ext cx="4894897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-4" dirty="0"/>
              <a:t>Insertion </a:t>
            </a:r>
            <a:r>
              <a:rPr dirty="0"/>
              <a:t>- Case</a:t>
            </a:r>
            <a:r>
              <a:rPr spc="-53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368" y="2136700"/>
            <a:ext cx="6900970" cy="442131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311790" indent="-300655">
              <a:spcBef>
                <a:spcPts val="88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Arial"/>
                <a:cs typeface="Arial"/>
              </a:rPr>
              <a:t>Case </a:t>
            </a:r>
            <a:r>
              <a:rPr sz="2800" spc="-4" dirty="0">
                <a:latin typeface="Arial"/>
                <a:cs typeface="Arial"/>
              </a:rPr>
              <a:t>3: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4" dirty="0">
                <a:latin typeface="Arial"/>
                <a:cs typeface="Arial"/>
              </a:rPr>
              <a:t>is </a:t>
            </a:r>
            <a:r>
              <a:rPr sz="2800" spc="-9" dirty="0">
                <a:latin typeface="Arial"/>
                <a:cs typeface="Arial"/>
              </a:rPr>
              <a:t>black and </a:t>
            </a:r>
            <a:r>
              <a:rPr sz="2800" dirty="0">
                <a:latin typeface="Arial"/>
                <a:cs typeface="Arial"/>
              </a:rPr>
              <a:t>z </a:t>
            </a:r>
            <a:r>
              <a:rPr sz="2800" spc="-4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4" dirty="0">
                <a:latin typeface="Arial"/>
                <a:cs typeface="Arial"/>
              </a:rPr>
              <a:t>left</a:t>
            </a:r>
            <a:r>
              <a:rPr sz="2800" spc="-53" dirty="0">
                <a:latin typeface="Arial"/>
                <a:cs typeface="Arial"/>
              </a:rPr>
              <a:t> </a:t>
            </a:r>
            <a:r>
              <a:rPr sz="2800" spc="-9" dirty="0">
                <a:latin typeface="Arial"/>
                <a:cs typeface="Arial"/>
              </a:rPr>
              <a:t>child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4045" y="289764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4045" y="289764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090" y="3312586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399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799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3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090" y="3312586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399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399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799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64364" y="2690179"/>
            <a:ext cx="0" cy="207469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5935" y="3132779"/>
            <a:ext cx="206337" cy="220148"/>
          </a:xfrm>
          <a:custGeom>
            <a:avLst/>
            <a:gdLst/>
            <a:ahLst/>
            <a:cxnLst/>
            <a:rect l="l" t="t" r="r" b="b"/>
            <a:pathLst>
              <a:path w="241300" h="242570">
                <a:moveTo>
                  <a:pt x="240791" y="0"/>
                </a:moveTo>
                <a:lnTo>
                  <a:pt x="0" y="242315"/>
                </a:lnTo>
              </a:path>
            </a:pathLst>
          </a:custGeom>
          <a:ln w="90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74981" y="3547717"/>
            <a:ext cx="206337" cy="289304"/>
          </a:xfrm>
          <a:custGeom>
            <a:avLst/>
            <a:gdLst/>
            <a:ahLst/>
            <a:cxnLst/>
            <a:rect l="l" t="t" r="r" b="b"/>
            <a:pathLst>
              <a:path w="241300" h="318770">
                <a:moveTo>
                  <a:pt x="240791" y="0"/>
                </a:moveTo>
                <a:lnTo>
                  <a:pt x="0" y="318515"/>
                </a:lnTo>
              </a:path>
            </a:pathLst>
          </a:custGeom>
          <a:ln w="90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5935" y="3547717"/>
            <a:ext cx="206337" cy="289304"/>
          </a:xfrm>
          <a:custGeom>
            <a:avLst/>
            <a:gdLst/>
            <a:ahLst/>
            <a:cxnLst/>
            <a:rect l="l" t="t" r="r" b="b"/>
            <a:pathLst>
              <a:path w="241300" h="318770">
                <a:moveTo>
                  <a:pt x="0" y="0"/>
                </a:moveTo>
                <a:lnTo>
                  <a:pt x="240791" y="31851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56890" y="3132779"/>
            <a:ext cx="206337" cy="220148"/>
          </a:xfrm>
          <a:custGeom>
            <a:avLst/>
            <a:gdLst/>
            <a:ahLst/>
            <a:cxnLst/>
            <a:rect l="l" t="t" r="r" b="b"/>
            <a:pathLst>
              <a:path w="241300" h="242570">
                <a:moveTo>
                  <a:pt x="0" y="0"/>
                </a:moveTo>
                <a:lnTo>
                  <a:pt x="240791" y="242315"/>
                </a:lnTo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17295" y="3865837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7295" y="3865837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82021" y="3847626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z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25000" y="3356846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25000" y="3356846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89726" y="3338636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43015" y="4124481"/>
            <a:ext cx="100454" cy="129092"/>
          </a:xfrm>
          <a:custGeom>
            <a:avLst/>
            <a:gdLst/>
            <a:ahLst/>
            <a:cxnLst/>
            <a:rect l="l" t="t" r="r" b="b"/>
            <a:pathLst>
              <a:path w="117475" h="142239">
                <a:moveTo>
                  <a:pt x="117475" y="0"/>
                </a:moveTo>
                <a:lnTo>
                  <a:pt x="0" y="14173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27108" y="4124481"/>
            <a:ext cx="100454" cy="136007"/>
          </a:xfrm>
          <a:custGeom>
            <a:avLst/>
            <a:gdLst/>
            <a:ahLst/>
            <a:cxnLst/>
            <a:rect l="l" t="t" r="r" b="b"/>
            <a:pathLst>
              <a:path w="117475" h="149860">
                <a:moveTo>
                  <a:pt x="0" y="0"/>
                </a:moveTo>
                <a:lnTo>
                  <a:pt x="117348" y="14935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7661" y="3603043"/>
            <a:ext cx="100454" cy="129092"/>
          </a:xfrm>
          <a:custGeom>
            <a:avLst/>
            <a:gdLst/>
            <a:ahLst/>
            <a:cxnLst/>
            <a:rect l="l" t="t" r="r" b="b"/>
            <a:pathLst>
              <a:path w="117475" h="142239">
                <a:moveTo>
                  <a:pt x="117348" y="0"/>
                </a:moveTo>
                <a:lnTo>
                  <a:pt x="0" y="14173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53058" y="3603044"/>
            <a:ext cx="100454" cy="136007"/>
          </a:xfrm>
          <a:custGeom>
            <a:avLst/>
            <a:gdLst/>
            <a:ahLst/>
            <a:cxnLst/>
            <a:rect l="l" t="t" r="r" b="b"/>
            <a:pathLst>
              <a:path w="117475" h="149860">
                <a:moveTo>
                  <a:pt x="0" y="0"/>
                </a:moveTo>
                <a:lnTo>
                  <a:pt x="117348" y="14935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56431" y="3373443"/>
            <a:ext cx="390955" cy="207469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912"/>
                </a:lnTo>
                <a:lnTo>
                  <a:pt x="0" y="57912"/>
                </a:lnTo>
                <a:lnTo>
                  <a:pt x="0" y="172212"/>
                </a:lnTo>
                <a:lnTo>
                  <a:pt x="342900" y="172212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06543" y="2978172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06543" y="2978172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15589" y="3393110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399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799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3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15589" y="3393110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399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399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799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880314" y="3374898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z</a:t>
            </a:r>
            <a:endParaRPr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336861" y="2770703"/>
            <a:ext cx="0" cy="207469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38433" y="3214686"/>
            <a:ext cx="206337" cy="218995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0791" y="0"/>
                </a:moveTo>
                <a:lnTo>
                  <a:pt x="0" y="240792"/>
                </a:lnTo>
              </a:path>
            </a:pathLst>
          </a:custGeom>
          <a:ln w="90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47478" y="3629624"/>
            <a:ext cx="206337" cy="288151"/>
          </a:xfrm>
          <a:custGeom>
            <a:avLst/>
            <a:gdLst/>
            <a:ahLst/>
            <a:cxnLst/>
            <a:rect l="l" t="t" r="r" b="b"/>
            <a:pathLst>
              <a:path w="241300" h="317500">
                <a:moveTo>
                  <a:pt x="240792" y="0"/>
                </a:moveTo>
                <a:lnTo>
                  <a:pt x="0" y="3169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38433" y="3629624"/>
            <a:ext cx="206337" cy="288151"/>
          </a:xfrm>
          <a:custGeom>
            <a:avLst/>
            <a:gdLst/>
            <a:ahLst/>
            <a:cxnLst/>
            <a:rect l="l" t="t" r="r" b="b"/>
            <a:pathLst>
              <a:path w="241300" h="317500">
                <a:moveTo>
                  <a:pt x="0" y="0"/>
                </a:moveTo>
                <a:lnTo>
                  <a:pt x="240791" y="316991"/>
                </a:lnTo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29388" y="3214686"/>
            <a:ext cx="206337" cy="218995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0" y="0"/>
                </a:moveTo>
                <a:lnTo>
                  <a:pt x="240791" y="240792"/>
                </a:lnTo>
              </a:path>
            </a:pathLst>
          </a:custGeom>
          <a:ln w="90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56831" y="3816347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827" y="7656"/>
                </a:lnTo>
                <a:lnTo>
                  <a:pt x="61941" y="29065"/>
                </a:lnTo>
                <a:lnTo>
                  <a:pt x="29102" y="61886"/>
                </a:lnTo>
                <a:lnTo>
                  <a:pt x="7668" y="103778"/>
                </a:lnTo>
                <a:lnTo>
                  <a:pt x="0" y="152400"/>
                </a:lnTo>
                <a:lnTo>
                  <a:pt x="7668" y="200436"/>
                </a:lnTo>
                <a:lnTo>
                  <a:pt x="29102" y="242255"/>
                </a:lnTo>
                <a:lnTo>
                  <a:pt x="61941" y="275295"/>
                </a:lnTo>
                <a:lnTo>
                  <a:pt x="103827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56831" y="3816347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827" y="7656"/>
                </a:lnTo>
                <a:lnTo>
                  <a:pt x="61941" y="29065"/>
                </a:lnTo>
                <a:lnTo>
                  <a:pt x="29102" y="61886"/>
                </a:lnTo>
                <a:lnTo>
                  <a:pt x="7668" y="103778"/>
                </a:lnTo>
                <a:lnTo>
                  <a:pt x="0" y="152400"/>
                </a:lnTo>
                <a:lnTo>
                  <a:pt x="7668" y="200436"/>
                </a:lnTo>
                <a:lnTo>
                  <a:pt x="29102" y="242255"/>
                </a:lnTo>
                <a:lnTo>
                  <a:pt x="61941" y="275295"/>
                </a:lnTo>
                <a:lnTo>
                  <a:pt x="103827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921557" y="3798135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597497" y="3437370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97497" y="3437370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82550" y="4076375"/>
            <a:ext cx="100454" cy="127363"/>
          </a:xfrm>
          <a:custGeom>
            <a:avLst/>
            <a:gdLst/>
            <a:ahLst/>
            <a:cxnLst/>
            <a:rect l="l" t="t" r="r" b="b"/>
            <a:pathLst>
              <a:path w="117475" h="140335">
                <a:moveTo>
                  <a:pt x="117348" y="0"/>
                </a:moveTo>
                <a:lnTo>
                  <a:pt x="0" y="140208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66644" y="4076374"/>
            <a:ext cx="100454" cy="136007"/>
          </a:xfrm>
          <a:custGeom>
            <a:avLst/>
            <a:gdLst/>
            <a:ahLst/>
            <a:cxnLst/>
            <a:rect l="l" t="t" r="r" b="b"/>
            <a:pathLst>
              <a:path w="117475" h="149859">
                <a:moveTo>
                  <a:pt x="0" y="0"/>
                </a:moveTo>
                <a:lnTo>
                  <a:pt x="117348" y="14935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40158" y="3683565"/>
            <a:ext cx="100454" cy="129092"/>
          </a:xfrm>
          <a:custGeom>
            <a:avLst/>
            <a:gdLst/>
            <a:ahLst/>
            <a:cxnLst/>
            <a:rect l="l" t="t" r="r" b="b"/>
            <a:pathLst>
              <a:path w="117475" h="142239">
                <a:moveTo>
                  <a:pt x="117348" y="0"/>
                </a:moveTo>
                <a:lnTo>
                  <a:pt x="0" y="14173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25555" y="3683566"/>
            <a:ext cx="100454" cy="136007"/>
          </a:xfrm>
          <a:custGeom>
            <a:avLst/>
            <a:gdLst/>
            <a:ahLst/>
            <a:cxnLst/>
            <a:rect l="l" t="t" r="r" b="b"/>
            <a:pathLst>
              <a:path w="117475" h="149860">
                <a:moveTo>
                  <a:pt x="0" y="0"/>
                </a:moveTo>
                <a:lnTo>
                  <a:pt x="117348" y="14935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414" y="1060627"/>
            <a:ext cx="5252087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-4" dirty="0"/>
              <a:t>Insertion </a:t>
            </a:r>
            <a:r>
              <a:rPr dirty="0"/>
              <a:t>- Case</a:t>
            </a:r>
            <a:r>
              <a:rPr spc="-53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368" y="2136700"/>
            <a:ext cx="7043846" cy="442131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311790" indent="-300655">
              <a:spcBef>
                <a:spcPts val="88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Arial"/>
                <a:cs typeface="Arial"/>
              </a:rPr>
              <a:t>Case </a:t>
            </a:r>
            <a:r>
              <a:rPr sz="2800" spc="-4" dirty="0">
                <a:latin typeface="Arial"/>
                <a:cs typeface="Arial"/>
              </a:rPr>
              <a:t>4: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4" dirty="0">
                <a:latin typeface="Arial"/>
                <a:cs typeface="Arial"/>
              </a:rPr>
              <a:t>is </a:t>
            </a:r>
            <a:r>
              <a:rPr sz="2800" spc="-9" dirty="0">
                <a:latin typeface="Arial"/>
                <a:cs typeface="Arial"/>
              </a:rPr>
              <a:t>black and </a:t>
            </a:r>
            <a:r>
              <a:rPr sz="2800" dirty="0">
                <a:latin typeface="Arial"/>
                <a:cs typeface="Arial"/>
              </a:rPr>
              <a:t>z </a:t>
            </a:r>
            <a:r>
              <a:rPr sz="2800" spc="-4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4" dirty="0">
                <a:latin typeface="Arial"/>
                <a:cs typeface="Arial"/>
              </a:rPr>
              <a:t>right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child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4045" y="289764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4045" y="289764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090" y="3312586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399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799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3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090" y="3312586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399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399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799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64364" y="2690179"/>
            <a:ext cx="0" cy="207469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5935" y="3132779"/>
            <a:ext cx="206337" cy="220148"/>
          </a:xfrm>
          <a:custGeom>
            <a:avLst/>
            <a:gdLst/>
            <a:ahLst/>
            <a:cxnLst/>
            <a:rect l="l" t="t" r="r" b="b"/>
            <a:pathLst>
              <a:path w="241300" h="242570">
                <a:moveTo>
                  <a:pt x="240791" y="0"/>
                </a:moveTo>
                <a:lnTo>
                  <a:pt x="0" y="242315"/>
                </a:lnTo>
              </a:path>
            </a:pathLst>
          </a:custGeom>
          <a:ln w="90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74981" y="3547717"/>
            <a:ext cx="206337" cy="289304"/>
          </a:xfrm>
          <a:custGeom>
            <a:avLst/>
            <a:gdLst/>
            <a:ahLst/>
            <a:cxnLst/>
            <a:rect l="l" t="t" r="r" b="b"/>
            <a:pathLst>
              <a:path w="241300" h="318770">
                <a:moveTo>
                  <a:pt x="240791" y="0"/>
                </a:moveTo>
                <a:lnTo>
                  <a:pt x="0" y="31851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5935" y="3547717"/>
            <a:ext cx="206337" cy="289304"/>
          </a:xfrm>
          <a:custGeom>
            <a:avLst/>
            <a:gdLst/>
            <a:ahLst/>
            <a:cxnLst/>
            <a:rect l="l" t="t" r="r" b="b"/>
            <a:pathLst>
              <a:path w="241300" h="318770">
                <a:moveTo>
                  <a:pt x="0" y="0"/>
                </a:moveTo>
                <a:lnTo>
                  <a:pt x="240791" y="318515"/>
                </a:lnTo>
              </a:path>
            </a:pathLst>
          </a:custGeom>
          <a:ln w="90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56890" y="3132779"/>
            <a:ext cx="206337" cy="220148"/>
          </a:xfrm>
          <a:custGeom>
            <a:avLst/>
            <a:gdLst/>
            <a:ahLst/>
            <a:cxnLst/>
            <a:rect l="l" t="t" r="r" b="b"/>
            <a:pathLst>
              <a:path w="241300" h="242570">
                <a:moveTo>
                  <a:pt x="0" y="0"/>
                </a:moveTo>
                <a:lnTo>
                  <a:pt x="240791" y="242315"/>
                </a:lnTo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78008" y="3824343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78008" y="3824343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44038" y="3806133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z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25000" y="3356846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25000" y="3356846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89726" y="3338636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03727" y="4084370"/>
            <a:ext cx="100454" cy="129092"/>
          </a:xfrm>
          <a:custGeom>
            <a:avLst/>
            <a:gdLst/>
            <a:ahLst/>
            <a:cxnLst/>
            <a:rect l="l" t="t" r="r" b="b"/>
            <a:pathLst>
              <a:path w="117475" h="142239">
                <a:moveTo>
                  <a:pt x="117348" y="0"/>
                </a:moveTo>
                <a:lnTo>
                  <a:pt x="0" y="14173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89124" y="4084371"/>
            <a:ext cx="100454" cy="136007"/>
          </a:xfrm>
          <a:custGeom>
            <a:avLst/>
            <a:gdLst/>
            <a:ahLst/>
            <a:cxnLst/>
            <a:rect l="l" t="t" r="r" b="b"/>
            <a:pathLst>
              <a:path w="117475" h="149860">
                <a:moveTo>
                  <a:pt x="0" y="0"/>
                </a:moveTo>
                <a:lnTo>
                  <a:pt x="117348" y="14935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7661" y="3603043"/>
            <a:ext cx="100454" cy="129092"/>
          </a:xfrm>
          <a:custGeom>
            <a:avLst/>
            <a:gdLst/>
            <a:ahLst/>
            <a:cxnLst/>
            <a:rect l="l" t="t" r="r" b="b"/>
            <a:pathLst>
              <a:path w="117475" h="142239">
                <a:moveTo>
                  <a:pt x="117348" y="0"/>
                </a:moveTo>
                <a:lnTo>
                  <a:pt x="0" y="14173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53058" y="3603044"/>
            <a:ext cx="100454" cy="136007"/>
          </a:xfrm>
          <a:custGeom>
            <a:avLst/>
            <a:gdLst/>
            <a:ahLst/>
            <a:cxnLst/>
            <a:rect l="l" t="t" r="r" b="b"/>
            <a:pathLst>
              <a:path w="117475" h="149860">
                <a:moveTo>
                  <a:pt x="0" y="0"/>
                </a:moveTo>
                <a:lnTo>
                  <a:pt x="117348" y="14935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56431" y="3373443"/>
            <a:ext cx="390955" cy="207469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912"/>
                </a:lnTo>
                <a:lnTo>
                  <a:pt x="0" y="57912"/>
                </a:lnTo>
                <a:lnTo>
                  <a:pt x="0" y="172212"/>
                </a:lnTo>
                <a:lnTo>
                  <a:pt x="342900" y="172212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47617" y="2876902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47617" y="2876902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56663" y="3291840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399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799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3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56663" y="3291840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399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399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799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22692" y="3273628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z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77936" y="2669433"/>
            <a:ext cx="0" cy="207469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79508" y="3113416"/>
            <a:ext cx="206337" cy="218995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0791" y="0"/>
                </a:moveTo>
                <a:lnTo>
                  <a:pt x="0" y="240791"/>
                </a:lnTo>
              </a:path>
            </a:pathLst>
          </a:custGeom>
          <a:ln w="90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88553" y="3528354"/>
            <a:ext cx="206337" cy="288151"/>
          </a:xfrm>
          <a:custGeom>
            <a:avLst/>
            <a:gdLst/>
            <a:ahLst/>
            <a:cxnLst/>
            <a:rect l="l" t="t" r="r" b="b"/>
            <a:pathLst>
              <a:path w="241300" h="317500">
                <a:moveTo>
                  <a:pt x="240791" y="0"/>
                </a:moveTo>
                <a:lnTo>
                  <a:pt x="0" y="316991"/>
                </a:lnTo>
              </a:path>
            </a:pathLst>
          </a:custGeom>
          <a:ln w="90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9508" y="3528354"/>
            <a:ext cx="206337" cy="288151"/>
          </a:xfrm>
          <a:custGeom>
            <a:avLst/>
            <a:gdLst/>
            <a:ahLst/>
            <a:cxnLst/>
            <a:rect l="l" t="t" r="r" b="b"/>
            <a:pathLst>
              <a:path w="241300" h="317500">
                <a:moveTo>
                  <a:pt x="0" y="0"/>
                </a:moveTo>
                <a:lnTo>
                  <a:pt x="240791" y="3169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70463" y="3113416"/>
            <a:ext cx="206337" cy="218995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0" y="0"/>
                </a:moveTo>
                <a:lnTo>
                  <a:pt x="240791" y="2407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30867" y="3845091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0867" y="3845091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38572" y="3336100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38572" y="3336100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404602" y="3317889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156586" y="4103735"/>
            <a:ext cx="100454" cy="129092"/>
          </a:xfrm>
          <a:custGeom>
            <a:avLst/>
            <a:gdLst/>
            <a:ahLst/>
            <a:cxnLst/>
            <a:rect l="l" t="t" r="r" b="b"/>
            <a:pathLst>
              <a:path w="117475" h="142239">
                <a:moveTo>
                  <a:pt x="117348" y="0"/>
                </a:moveTo>
                <a:lnTo>
                  <a:pt x="0" y="14173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41983" y="4103735"/>
            <a:ext cx="100454" cy="136007"/>
          </a:xfrm>
          <a:custGeom>
            <a:avLst/>
            <a:gdLst/>
            <a:ahLst/>
            <a:cxnLst/>
            <a:rect l="l" t="t" r="r" b="b"/>
            <a:pathLst>
              <a:path w="117475" h="149860">
                <a:moveTo>
                  <a:pt x="0" y="0"/>
                </a:moveTo>
                <a:lnTo>
                  <a:pt x="117348" y="14935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82536" y="3582295"/>
            <a:ext cx="100454" cy="129092"/>
          </a:xfrm>
          <a:custGeom>
            <a:avLst/>
            <a:gdLst/>
            <a:ahLst/>
            <a:cxnLst/>
            <a:rect l="l" t="t" r="r" b="b"/>
            <a:pathLst>
              <a:path w="117475" h="142239">
                <a:moveTo>
                  <a:pt x="117348" y="0"/>
                </a:moveTo>
                <a:lnTo>
                  <a:pt x="0" y="14173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66629" y="3582296"/>
            <a:ext cx="100454" cy="136007"/>
          </a:xfrm>
          <a:custGeom>
            <a:avLst/>
            <a:gdLst/>
            <a:ahLst/>
            <a:cxnLst/>
            <a:rect l="l" t="t" r="r" b="b"/>
            <a:pathLst>
              <a:path w="117475" h="149860">
                <a:moveTo>
                  <a:pt x="0" y="0"/>
                </a:moveTo>
                <a:lnTo>
                  <a:pt x="117348" y="14935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36652" y="4674966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36652" y="4674966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45698" y="5089904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399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799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3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45698" y="5089904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399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399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799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66970" y="4467497"/>
            <a:ext cx="0" cy="207469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68542" y="4911480"/>
            <a:ext cx="206337" cy="218995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0791" y="0"/>
                </a:moveTo>
                <a:lnTo>
                  <a:pt x="0" y="240792"/>
                </a:lnTo>
              </a:path>
            </a:pathLst>
          </a:custGeom>
          <a:ln w="90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77587" y="5326418"/>
            <a:ext cx="206337" cy="288151"/>
          </a:xfrm>
          <a:custGeom>
            <a:avLst/>
            <a:gdLst/>
            <a:ahLst/>
            <a:cxnLst/>
            <a:rect l="l" t="t" r="r" b="b"/>
            <a:pathLst>
              <a:path w="241300" h="317500">
                <a:moveTo>
                  <a:pt x="240792" y="0"/>
                </a:moveTo>
                <a:lnTo>
                  <a:pt x="0" y="316991"/>
                </a:lnTo>
              </a:path>
            </a:pathLst>
          </a:custGeom>
          <a:ln w="90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68542" y="5326418"/>
            <a:ext cx="206337" cy="288151"/>
          </a:xfrm>
          <a:custGeom>
            <a:avLst/>
            <a:gdLst/>
            <a:ahLst/>
            <a:cxnLst/>
            <a:rect l="l" t="t" r="r" b="b"/>
            <a:pathLst>
              <a:path w="241300" h="317500">
                <a:moveTo>
                  <a:pt x="0" y="0"/>
                </a:moveTo>
                <a:lnTo>
                  <a:pt x="240791" y="316991"/>
                </a:lnTo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59497" y="4911480"/>
            <a:ext cx="206337" cy="218995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0" y="0"/>
                </a:moveTo>
                <a:lnTo>
                  <a:pt x="240791" y="2407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19902" y="5643154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19902" y="5643154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484627" y="5624942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z</a:t>
            </a:r>
            <a:endParaRPr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527606" y="5134164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27606" y="5134164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592333" y="5115952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345729" y="5901798"/>
            <a:ext cx="100454" cy="129092"/>
          </a:xfrm>
          <a:custGeom>
            <a:avLst/>
            <a:gdLst/>
            <a:ahLst/>
            <a:cxnLst/>
            <a:rect l="l" t="t" r="r" b="b"/>
            <a:pathLst>
              <a:path w="117475" h="142240">
                <a:moveTo>
                  <a:pt x="117220" y="0"/>
                </a:moveTo>
                <a:lnTo>
                  <a:pt x="0" y="14173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29713" y="5901798"/>
            <a:ext cx="102083" cy="136007"/>
          </a:xfrm>
          <a:custGeom>
            <a:avLst/>
            <a:gdLst/>
            <a:ahLst/>
            <a:cxnLst/>
            <a:rect l="l" t="t" r="r" b="b"/>
            <a:pathLst>
              <a:path w="119380" h="149859">
                <a:moveTo>
                  <a:pt x="0" y="0"/>
                </a:moveTo>
                <a:lnTo>
                  <a:pt x="118871" y="14935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70267" y="5380359"/>
            <a:ext cx="100454" cy="129092"/>
          </a:xfrm>
          <a:custGeom>
            <a:avLst/>
            <a:gdLst/>
            <a:ahLst/>
            <a:cxnLst/>
            <a:rect l="l" t="t" r="r" b="b"/>
            <a:pathLst>
              <a:path w="117475" h="142239">
                <a:moveTo>
                  <a:pt x="117348" y="0"/>
                </a:moveTo>
                <a:lnTo>
                  <a:pt x="0" y="14173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55664" y="5380360"/>
            <a:ext cx="100454" cy="136007"/>
          </a:xfrm>
          <a:custGeom>
            <a:avLst/>
            <a:gdLst/>
            <a:ahLst/>
            <a:cxnLst/>
            <a:rect l="l" t="t" r="r" b="b"/>
            <a:pathLst>
              <a:path w="117475" h="149860">
                <a:moveTo>
                  <a:pt x="0" y="0"/>
                </a:moveTo>
                <a:lnTo>
                  <a:pt x="117348" y="14935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52522" y="4193637"/>
            <a:ext cx="336656" cy="315814"/>
          </a:xfrm>
          <a:custGeom>
            <a:avLst/>
            <a:gdLst/>
            <a:ahLst/>
            <a:cxnLst/>
            <a:rect l="l" t="t" r="r" b="b"/>
            <a:pathLst>
              <a:path w="393700" h="347979">
                <a:moveTo>
                  <a:pt x="160019" y="347471"/>
                </a:moveTo>
                <a:lnTo>
                  <a:pt x="124967" y="303275"/>
                </a:lnTo>
                <a:lnTo>
                  <a:pt x="393191" y="88391"/>
                </a:lnTo>
                <a:lnTo>
                  <a:pt x="321563" y="0"/>
                </a:lnTo>
                <a:lnTo>
                  <a:pt x="53466" y="214883"/>
                </a:lnTo>
                <a:lnTo>
                  <a:pt x="18287" y="169163"/>
                </a:lnTo>
                <a:lnTo>
                  <a:pt x="0" y="330707"/>
                </a:lnTo>
                <a:lnTo>
                  <a:pt x="160019" y="347471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09516" y="5089904"/>
            <a:ext cx="390955" cy="207469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6387"/>
                </a:lnTo>
                <a:lnTo>
                  <a:pt x="0" y="56387"/>
                </a:lnTo>
                <a:lnTo>
                  <a:pt x="0" y="170687"/>
                </a:lnTo>
                <a:lnTo>
                  <a:pt x="342900" y="170687"/>
                </a:lnTo>
                <a:lnTo>
                  <a:pt x="342900" y="228599"/>
                </a:lnTo>
                <a:lnTo>
                  <a:pt x="457200" y="114299"/>
                </a:lnTo>
                <a:lnTo>
                  <a:pt x="342900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549712" y="5042531"/>
            <a:ext cx="848698" cy="334409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2100" spc="-4" dirty="0">
                <a:latin typeface="Arial"/>
                <a:cs typeface="Arial"/>
              </a:rPr>
              <a:t>Case</a:t>
            </a:r>
            <a:r>
              <a:rPr sz="2100" spc="-61" dirty="0">
                <a:latin typeface="Arial"/>
                <a:cs typeface="Arial"/>
              </a:rPr>
              <a:t> </a:t>
            </a:r>
            <a:r>
              <a:rPr sz="2100" spc="-4" dirty="0">
                <a:latin typeface="Arial"/>
                <a:cs typeface="Arial"/>
              </a:rPr>
              <a:t>3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David Luebke				         </a:t>
            </a:r>
            <a:fld id="{FBA372FF-433A-42F9-A7AA-F50F22B35C3E}" type="slidenum">
              <a:rPr lang="en-US"/>
              <a:pPr/>
              <a:t>28</a:t>
            </a:fld>
            <a:r>
              <a:rPr lang="en-US"/>
              <a:t> 				            </a:t>
            </a:r>
            <a:fld id="{454B5F94-5846-4C53-B78B-1A3567318A79}" type="datetime1">
              <a:rPr lang="en-US"/>
              <a:pPr/>
              <a:t>2/9/2018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RB Insert: Case 1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8600" cy="1676400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600" b="1" dirty="0" smtClean="0">
                <a:latin typeface="Courier New" pitchFamily="49" charset="0"/>
              </a:rPr>
              <a:t>if (y-&gt;color == RED)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 smtClean="0">
                <a:latin typeface="Courier New" pitchFamily="49" charset="0"/>
              </a:rPr>
              <a:t>    x-&gt;p-&gt;color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 smtClean="0">
                <a:latin typeface="Courier New" pitchFamily="49" charset="0"/>
              </a:rPr>
              <a:t>    y-&gt;color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 smtClean="0">
                <a:latin typeface="Courier New" pitchFamily="49" charset="0"/>
              </a:rPr>
              <a:t>    x-&gt;p-&gt;p-&gt;color = RED;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 smtClean="0">
                <a:latin typeface="Courier New" pitchFamily="49" charset="0"/>
              </a:rPr>
              <a:t>    x = x-&gt;p-&gt;p;</a:t>
            </a:r>
            <a:endParaRPr lang="en-US" dirty="0" smtClean="0"/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4038600" cy="1752600"/>
          </a:xfrm>
        </p:spPr>
        <p:txBody>
          <a:bodyPr/>
          <a:lstStyle/>
          <a:p>
            <a:r>
              <a:rPr lang="en-US" sz="2400" smtClean="0"/>
              <a:t>Case 1: “uncle” is red</a:t>
            </a:r>
          </a:p>
          <a:p>
            <a:r>
              <a:rPr lang="en-US" sz="2400" smtClean="0"/>
              <a:t>In figures below, all </a:t>
            </a:r>
            <a:r>
              <a:rPr lang="en-US" sz="2400" smtClean="0">
                <a:sym typeface="Symbol" pitchFamily="18" charset="2"/>
              </a:rPr>
              <a:t>’s are equal-black-height subtrees</a:t>
            </a:r>
            <a:endParaRPr lang="en-US" sz="2400" smtClean="0"/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2308225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7655" name="Oval 6"/>
          <p:cNvSpPr>
            <a:spLocks noChangeArrowheads="1"/>
          </p:cNvSpPr>
          <p:nvPr/>
        </p:nvSpPr>
        <p:spPr bwMode="auto">
          <a:xfrm>
            <a:off x="1420813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</p:txBody>
      </p:sp>
      <p:cxnSp>
        <p:nvCxnSpPr>
          <p:cNvPr id="27656" name="AutoShape 7"/>
          <p:cNvCxnSpPr>
            <a:cxnSpLocks noChangeShapeType="1"/>
            <a:stCxn id="27654" idx="3"/>
            <a:endCxn id="27655" idx="7"/>
          </p:cNvCxnSpPr>
          <p:nvPr/>
        </p:nvCxnSpPr>
        <p:spPr bwMode="auto">
          <a:xfrm flipH="1">
            <a:off x="1804988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57" name="Oval 8"/>
          <p:cNvSpPr>
            <a:spLocks noChangeArrowheads="1"/>
          </p:cNvSpPr>
          <p:nvPr/>
        </p:nvSpPr>
        <p:spPr bwMode="auto">
          <a:xfrm>
            <a:off x="3348038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4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D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cxnSp>
        <p:nvCxnSpPr>
          <p:cNvPr id="27658" name="AutoShape 9"/>
          <p:cNvCxnSpPr>
            <a:cxnSpLocks noChangeShapeType="1"/>
            <a:stCxn id="27654" idx="5"/>
            <a:endCxn id="27657" idx="1"/>
          </p:cNvCxnSpPr>
          <p:nvPr/>
        </p:nvCxnSpPr>
        <p:spPr bwMode="auto">
          <a:xfrm>
            <a:off x="2692400" y="3900488"/>
            <a:ext cx="7207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59" name="Oval 10"/>
          <p:cNvSpPr>
            <a:spLocks noChangeArrowheads="1"/>
          </p:cNvSpPr>
          <p:nvPr/>
        </p:nvSpPr>
        <p:spPr bwMode="auto">
          <a:xfrm>
            <a:off x="91440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7660" name="Oval 11"/>
          <p:cNvSpPr>
            <a:spLocks noChangeArrowheads="1"/>
          </p:cNvSpPr>
          <p:nvPr/>
        </p:nvSpPr>
        <p:spPr bwMode="auto">
          <a:xfrm>
            <a:off x="1927225" y="4514850"/>
            <a:ext cx="449263" cy="449263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4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B</a:t>
            </a:r>
          </a:p>
        </p:txBody>
      </p:sp>
      <p:cxnSp>
        <p:nvCxnSpPr>
          <p:cNvPr id="27661" name="AutoShape 12"/>
          <p:cNvCxnSpPr>
            <a:cxnSpLocks noChangeShapeType="1"/>
            <a:stCxn id="27655" idx="3"/>
            <a:endCxn id="27659" idx="0"/>
          </p:cNvCxnSpPr>
          <p:nvPr/>
        </p:nvCxnSpPr>
        <p:spPr bwMode="auto">
          <a:xfrm flipH="1">
            <a:off x="1139825" y="4411663"/>
            <a:ext cx="346075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62" name="AutoShape 13"/>
          <p:cNvCxnSpPr>
            <a:cxnSpLocks noChangeShapeType="1"/>
            <a:stCxn id="27655" idx="5"/>
            <a:endCxn id="27660" idx="1"/>
          </p:cNvCxnSpPr>
          <p:nvPr/>
        </p:nvCxnSpPr>
        <p:spPr bwMode="auto">
          <a:xfrm>
            <a:off x="1804988" y="4411663"/>
            <a:ext cx="187325" cy="149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3" name="Line 14"/>
          <p:cNvSpPr>
            <a:spLocks noChangeShapeType="1"/>
          </p:cNvSpPr>
          <p:nvPr/>
        </p:nvSpPr>
        <p:spPr bwMode="auto">
          <a:xfrm>
            <a:off x="4267200" y="4114800"/>
            <a:ext cx="838200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5"/>
          <p:cNvSpPr>
            <a:spLocks noChangeShapeType="1"/>
          </p:cNvSpPr>
          <p:nvPr/>
        </p:nvSpPr>
        <p:spPr bwMode="auto">
          <a:xfrm flipV="1">
            <a:off x="25336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Oval 16"/>
          <p:cNvSpPr>
            <a:spLocks noChangeArrowheads="1"/>
          </p:cNvSpPr>
          <p:nvPr/>
        </p:nvSpPr>
        <p:spPr bwMode="auto">
          <a:xfrm>
            <a:off x="1447800" y="51133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7666" name="Oval 17"/>
          <p:cNvSpPr>
            <a:spLocks noChangeArrowheads="1"/>
          </p:cNvSpPr>
          <p:nvPr/>
        </p:nvSpPr>
        <p:spPr bwMode="auto">
          <a:xfrm>
            <a:off x="2368550" y="5113338"/>
            <a:ext cx="450850" cy="449262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7667" name="Oval 18"/>
          <p:cNvSpPr>
            <a:spLocks noChangeArrowheads="1"/>
          </p:cNvSpPr>
          <p:nvPr/>
        </p:nvSpPr>
        <p:spPr bwMode="auto">
          <a:xfrm>
            <a:off x="289560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7668" name="Oval 19"/>
          <p:cNvSpPr>
            <a:spLocks noChangeArrowheads="1"/>
          </p:cNvSpPr>
          <p:nvPr/>
        </p:nvSpPr>
        <p:spPr bwMode="auto">
          <a:xfrm>
            <a:off x="381635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cxnSp>
        <p:nvCxnSpPr>
          <p:cNvPr id="27669" name="AutoShape 20"/>
          <p:cNvCxnSpPr>
            <a:cxnSpLocks noChangeShapeType="1"/>
            <a:stCxn id="27665" idx="0"/>
            <a:endCxn id="27660" idx="3"/>
          </p:cNvCxnSpPr>
          <p:nvPr/>
        </p:nvCxnSpPr>
        <p:spPr bwMode="auto">
          <a:xfrm flipV="1">
            <a:off x="1673225" y="4918075"/>
            <a:ext cx="319088" cy="195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0" name="AutoShape 21"/>
          <p:cNvCxnSpPr>
            <a:cxnSpLocks noChangeShapeType="1"/>
            <a:stCxn id="27660" idx="5"/>
            <a:endCxn id="27666" idx="0"/>
          </p:cNvCxnSpPr>
          <p:nvPr/>
        </p:nvCxnSpPr>
        <p:spPr bwMode="auto">
          <a:xfrm>
            <a:off x="2311400" y="4918075"/>
            <a:ext cx="282575" cy="195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1" name="AutoShape 22"/>
          <p:cNvCxnSpPr>
            <a:cxnSpLocks noChangeShapeType="1"/>
            <a:stCxn id="27657" idx="3"/>
            <a:endCxn id="27667" idx="0"/>
          </p:cNvCxnSpPr>
          <p:nvPr/>
        </p:nvCxnSpPr>
        <p:spPr bwMode="auto">
          <a:xfrm flipH="1">
            <a:off x="3121025" y="4411663"/>
            <a:ext cx="292100" cy="160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2" name="AutoShape 23"/>
          <p:cNvCxnSpPr>
            <a:cxnSpLocks noChangeShapeType="1"/>
            <a:stCxn id="27657" idx="5"/>
            <a:endCxn id="27668" idx="0"/>
          </p:cNvCxnSpPr>
          <p:nvPr/>
        </p:nvCxnSpPr>
        <p:spPr bwMode="auto">
          <a:xfrm>
            <a:off x="3732213" y="4411663"/>
            <a:ext cx="309562" cy="160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73" name="Oval 24"/>
          <p:cNvSpPr>
            <a:spLocks noChangeArrowheads="1"/>
          </p:cNvSpPr>
          <p:nvPr/>
        </p:nvSpPr>
        <p:spPr bwMode="auto">
          <a:xfrm>
            <a:off x="6575425" y="3502025"/>
            <a:ext cx="449263" cy="449263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7674" name="Oval 25"/>
          <p:cNvSpPr>
            <a:spLocks noChangeArrowheads="1"/>
          </p:cNvSpPr>
          <p:nvPr/>
        </p:nvSpPr>
        <p:spPr bwMode="auto">
          <a:xfrm>
            <a:off x="5688013" y="4008438"/>
            <a:ext cx="449262" cy="4492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latin typeface="Times New Roman" pitchFamily="18" charset="0"/>
              </a:rPr>
              <a:t>A</a:t>
            </a:r>
          </a:p>
        </p:txBody>
      </p:sp>
      <p:cxnSp>
        <p:nvCxnSpPr>
          <p:cNvPr id="27675" name="AutoShape 26"/>
          <p:cNvCxnSpPr>
            <a:cxnSpLocks noChangeShapeType="1"/>
            <a:stCxn id="27673" idx="3"/>
            <a:endCxn id="27674" idx="7"/>
          </p:cNvCxnSpPr>
          <p:nvPr/>
        </p:nvCxnSpPr>
        <p:spPr bwMode="auto">
          <a:xfrm flipH="1">
            <a:off x="6072188" y="3905250"/>
            <a:ext cx="568325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76" name="Oval 27"/>
          <p:cNvSpPr>
            <a:spLocks noChangeArrowheads="1"/>
          </p:cNvSpPr>
          <p:nvPr/>
        </p:nvSpPr>
        <p:spPr bwMode="auto">
          <a:xfrm>
            <a:off x="7615238" y="4008438"/>
            <a:ext cx="449262" cy="4492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400" b="1">
                <a:latin typeface="Times New Roman" pitchFamily="18" charset="0"/>
                <a:sym typeface="Symbol" pitchFamily="18" charset="2"/>
              </a:rPr>
              <a:t>D</a:t>
            </a:r>
            <a:endParaRPr lang="en-US" sz="2400" b="1">
              <a:latin typeface="Times New Roman" pitchFamily="18" charset="0"/>
            </a:endParaRPr>
          </a:p>
        </p:txBody>
      </p:sp>
      <p:cxnSp>
        <p:nvCxnSpPr>
          <p:cNvPr id="27677" name="AutoShape 28"/>
          <p:cNvCxnSpPr>
            <a:cxnSpLocks noChangeShapeType="1"/>
            <a:stCxn id="27673" idx="5"/>
            <a:endCxn id="27676" idx="1"/>
          </p:cNvCxnSpPr>
          <p:nvPr/>
        </p:nvCxnSpPr>
        <p:spPr bwMode="auto">
          <a:xfrm>
            <a:off x="6959600" y="3905250"/>
            <a:ext cx="720725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78" name="Oval 29"/>
          <p:cNvSpPr>
            <a:spLocks noChangeArrowheads="1"/>
          </p:cNvSpPr>
          <p:nvPr/>
        </p:nvSpPr>
        <p:spPr bwMode="auto">
          <a:xfrm>
            <a:off x="518160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7679" name="Oval 30"/>
          <p:cNvSpPr>
            <a:spLocks noChangeArrowheads="1"/>
          </p:cNvSpPr>
          <p:nvPr/>
        </p:nvSpPr>
        <p:spPr bwMode="auto">
          <a:xfrm>
            <a:off x="6194425" y="4514850"/>
            <a:ext cx="449263" cy="449263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4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B</a:t>
            </a:r>
          </a:p>
        </p:txBody>
      </p:sp>
      <p:cxnSp>
        <p:nvCxnSpPr>
          <p:cNvPr id="27680" name="AutoShape 31"/>
          <p:cNvCxnSpPr>
            <a:cxnSpLocks noChangeShapeType="1"/>
            <a:stCxn id="27674" idx="3"/>
            <a:endCxn id="27678" idx="0"/>
          </p:cNvCxnSpPr>
          <p:nvPr/>
        </p:nvCxnSpPr>
        <p:spPr bwMode="auto">
          <a:xfrm flipH="1">
            <a:off x="5407025" y="4406900"/>
            <a:ext cx="346075" cy="173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81" name="AutoShape 32"/>
          <p:cNvCxnSpPr>
            <a:cxnSpLocks noChangeShapeType="1"/>
            <a:stCxn id="27674" idx="5"/>
            <a:endCxn id="27679" idx="1"/>
          </p:cNvCxnSpPr>
          <p:nvPr/>
        </p:nvCxnSpPr>
        <p:spPr bwMode="auto">
          <a:xfrm>
            <a:off x="6072188" y="4406900"/>
            <a:ext cx="187325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82" name="Line 33"/>
          <p:cNvSpPr>
            <a:spLocks noChangeShapeType="1"/>
          </p:cNvSpPr>
          <p:nvPr/>
        </p:nvSpPr>
        <p:spPr bwMode="auto">
          <a:xfrm flipV="1">
            <a:off x="68008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7683" name="Oval 34"/>
          <p:cNvSpPr>
            <a:spLocks noChangeArrowheads="1"/>
          </p:cNvSpPr>
          <p:nvPr/>
        </p:nvSpPr>
        <p:spPr bwMode="auto">
          <a:xfrm>
            <a:off x="5715000" y="51133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7684" name="Oval 35"/>
          <p:cNvSpPr>
            <a:spLocks noChangeArrowheads="1"/>
          </p:cNvSpPr>
          <p:nvPr/>
        </p:nvSpPr>
        <p:spPr bwMode="auto">
          <a:xfrm>
            <a:off x="6635750" y="5113338"/>
            <a:ext cx="450850" cy="449262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7685" name="Oval 36"/>
          <p:cNvSpPr>
            <a:spLocks noChangeArrowheads="1"/>
          </p:cNvSpPr>
          <p:nvPr/>
        </p:nvSpPr>
        <p:spPr bwMode="auto">
          <a:xfrm>
            <a:off x="716280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7686" name="Oval 37"/>
          <p:cNvSpPr>
            <a:spLocks noChangeArrowheads="1"/>
          </p:cNvSpPr>
          <p:nvPr/>
        </p:nvSpPr>
        <p:spPr bwMode="auto">
          <a:xfrm>
            <a:off x="808355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cxnSp>
        <p:nvCxnSpPr>
          <p:cNvPr id="27687" name="AutoShape 38"/>
          <p:cNvCxnSpPr>
            <a:cxnSpLocks noChangeShapeType="1"/>
            <a:stCxn id="27683" idx="0"/>
            <a:endCxn id="27679" idx="3"/>
          </p:cNvCxnSpPr>
          <p:nvPr/>
        </p:nvCxnSpPr>
        <p:spPr bwMode="auto">
          <a:xfrm flipV="1">
            <a:off x="5940425" y="4918075"/>
            <a:ext cx="319088" cy="195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88" name="AutoShape 39"/>
          <p:cNvCxnSpPr>
            <a:cxnSpLocks noChangeShapeType="1"/>
            <a:stCxn id="27679" idx="5"/>
            <a:endCxn id="27684" idx="0"/>
          </p:cNvCxnSpPr>
          <p:nvPr/>
        </p:nvCxnSpPr>
        <p:spPr bwMode="auto">
          <a:xfrm>
            <a:off x="6578600" y="4918075"/>
            <a:ext cx="282575" cy="195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89" name="AutoShape 40"/>
          <p:cNvCxnSpPr>
            <a:cxnSpLocks noChangeShapeType="1"/>
            <a:stCxn id="27676" idx="3"/>
            <a:endCxn id="27685" idx="0"/>
          </p:cNvCxnSpPr>
          <p:nvPr/>
        </p:nvCxnSpPr>
        <p:spPr bwMode="auto">
          <a:xfrm flipH="1">
            <a:off x="7388225" y="4406900"/>
            <a:ext cx="292100" cy="165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90" name="AutoShape 41"/>
          <p:cNvCxnSpPr>
            <a:cxnSpLocks noChangeShapeType="1"/>
            <a:stCxn id="27676" idx="5"/>
            <a:endCxn id="27686" idx="0"/>
          </p:cNvCxnSpPr>
          <p:nvPr/>
        </p:nvCxnSpPr>
        <p:spPr bwMode="auto">
          <a:xfrm>
            <a:off x="7999413" y="4406900"/>
            <a:ext cx="309562" cy="165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91" name="Text Box 42"/>
          <p:cNvSpPr txBox="1">
            <a:spLocks noChangeArrowheads="1"/>
          </p:cNvSpPr>
          <p:nvPr/>
        </p:nvSpPr>
        <p:spPr bwMode="auto">
          <a:xfrm>
            <a:off x="2325688" y="4556125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27692" name="Text Box 43"/>
          <p:cNvSpPr txBox="1">
            <a:spLocks noChangeArrowheads="1"/>
          </p:cNvSpPr>
          <p:nvPr/>
        </p:nvSpPr>
        <p:spPr bwMode="auto">
          <a:xfrm>
            <a:off x="3779838" y="4038600"/>
            <a:ext cx="29686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27693" name="Text Box 44"/>
          <p:cNvSpPr txBox="1">
            <a:spLocks noChangeArrowheads="1"/>
          </p:cNvSpPr>
          <p:nvPr/>
        </p:nvSpPr>
        <p:spPr bwMode="auto">
          <a:xfrm>
            <a:off x="6985000" y="3489325"/>
            <a:ext cx="812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Times New Roman" pitchFamily="18" charset="0"/>
              </a:rPr>
              <a:t>new</a:t>
            </a: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 x</a:t>
            </a:r>
          </a:p>
        </p:txBody>
      </p:sp>
      <p:sp>
        <p:nvSpPr>
          <p:cNvPr id="27694" name="Text Box 45"/>
          <p:cNvSpPr txBox="1">
            <a:spLocks noChangeArrowheads="1"/>
          </p:cNvSpPr>
          <p:nvPr/>
        </p:nvSpPr>
        <p:spPr bwMode="auto">
          <a:xfrm>
            <a:off x="347663" y="5745163"/>
            <a:ext cx="8480425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Change colors of some nodes, preserving #4: all downward paths have equal b.h.</a:t>
            </a:r>
          </a:p>
          <a:p>
            <a:pPr algn="ctr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The while loop now continues with x’s grandparent as the new x</a:t>
            </a:r>
          </a:p>
        </p:txBody>
      </p:sp>
      <p:sp>
        <p:nvSpPr>
          <p:cNvPr id="27695" name="Text Box 46"/>
          <p:cNvSpPr txBox="1">
            <a:spLocks noChangeArrowheads="1"/>
          </p:cNvSpPr>
          <p:nvPr/>
        </p:nvSpPr>
        <p:spPr bwMode="auto">
          <a:xfrm>
            <a:off x="4267200" y="3709988"/>
            <a:ext cx="7620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accent1"/>
                </a:solidFill>
                <a:latin typeface="Times New Roman" pitchFamily="18" charset="0"/>
              </a:rPr>
              <a:t>case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David Luebke				         </a:t>
            </a:r>
            <a:fld id="{B3794B3C-6250-460A-8CC2-CC1C77940C8F}" type="slidenum">
              <a:rPr lang="en-US"/>
              <a:pPr/>
              <a:t>29</a:t>
            </a:fld>
            <a:r>
              <a:rPr lang="en-US"/>
              <a:t> 				            </a:t>
            </a:r>
            <a:fld id="{39AEDD78-83EE-4BCA-B3D4-45B6E0A8367B}" type="datetime1">
              <a:rPr lang="en-US"/>
              <a:pPr/>
              <a:t>2/9/2018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4572000"/>
            <a:ext cx="1371600" cy="1047750"/>
            <a:chOff x="288" y="2892"/>
            <a:chExt cx="864" cy="660"/>
          </a:xfrm>
        </p:grpSpPr>
        <p:sp>
          <p:nvSpPr>
            <p:cNvPr id="28717" name="Oval 3"/>
            <p:cNvSpPr>
              <a:spLocks noChangeArrowheads="1"/>
            </p:cNvSpPr>
            <p:nvPr/>
          </p:nvSpPr>
          <p:spPr bwMode="auto">
            <a:xfrm>
              <a:off x="590" y="2892"/>
              <a:ext cx="283" cy="2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24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28718" name="Oval 4"/>
            <p:cNvSpPr>
              <a:spLocks noChangeArrowheads="1"/>
            </p:cNvSpPr>
            <p:nvPr/>
          </p:nvSpPr>
          <p:spPr bwMode="auto">
            <a:xfrm>
              <a:off x="288" y="3269"/>
              <a:ext cx="284" cy="283"/>
            </a:xfrm>
            <a:prstGeom prst="ellipse">
              <a:avLst/>
            </a:prstGeom>
            <a:solidFill>
              <a:srgbClr val="FFFFFF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pitchFamily="18" charset="0"/>
                  <a:sym typeface="Symbol" pitchFamily="18" charset="2"/>
                </a:rPr>
                <a:t></a:t>
              </a: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28719" name="Oval 5"/>
            <p:cNvSpPr>
              <a:spLocks noChangeArrowheads="1"/>
            </p:cNvSpPr>
            <p:nvPr/>
          </p:nvSpPr>
          <p:spPr bwMode="auto">
            <a:xfrm>
              <a:off x="868" y="3269"/>
              <a:ext cx="284" cy="283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pitchFamily="18" charset="0"/>
                  <a:sym typeface="Symbol" pitchFamily="18" charset="2"/>
                </a:rPr>
                <a:t></a:t>
              </a:r>
              <a:endParaRPr lang="en-US" sz="2400" b="1">
                <a:latin typeface="Times New Roman" pitchFamily="18" charset="0"/>
              </a:endParaRPr>
            </a:p>
          </p:txBody>
        </p:sp>
        <p:cxnSp>
          <p:nvCxnSpPr>
            <p:cNvPr id="28720" name="AutoShape 6"/>
            <p:cNvCxnSpPr>
              <a:cxnSpLocks noChangeShapeType="1"/>
              <a:stCxn id="28718" idx="0"/>
              <a:endCxn id="28717" idx="3"/>
            </p:cNvCxnSpPr>
            <p:nvPr/>
          </p:nvCxnSpPr>
          <p:spPr bwMode="auto">
            <a:xfrm flipV="1">
              <a:off x="430" y="3146"/>
              <a:ext cx="201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21" name="AutoShape 7"/>
            <p:cNvCxnSpPr>
              <a:cxnSpLocks noChangeShapeType="1"/>
              <a:stCxn id="28717" idx="5"/>
              <a:endCxn id="28719" idx="0"/>
            </p:cNvCxnSpPr>
            <p:nvPr/>
          </p:nvCxnSpPr>
          <p:spPr bwMode="auto">
            <a:xfrm>
              <a:off x="832" y="3146"/>
              <a:ext cx="178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722" name="Text Box 8"/>
            <p:cNvSpPr txBox="1">
              <a:spLocks noChangeArrowheads="1"/>
            </p:cNvSpPr>
            <p:nvPr/>
          </p:nvSpPr>
          <p:spPr bwMode="auto">
            <a:xfrm>
              <a:off x="841" y="2918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Times New Roman" pitchFamily="18" charset="0"/>
                </a:rPr>
                <a:t>x</a:t>
              </a:r>
            </a:p>
          </p:txBody>
        </p:sp>
      </p:grpSp>
      <p:sp>
        <p:nvSpPr>
          <p:cNvPr id="2867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RB Insert: Case 1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8600" cy="1676400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if (y-&gt;color == RED)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x-&gt;p-&gt;color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y-&gt;color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x-&gt;p-&gt;p-&gt;color = RED;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x = x-&gt;p-&gt;p;</a:t>
            </a:r>
            <a:endParaRPr lang="en-US" smtClean="0"/>
          </a:p>
        </p:txBody>
      </p:sp>
      <p:sp>
        <p:nvSpPr>
          <p:cNvPr id="28678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4038600" cy="1752600"/>
          </a:xfrm>
        </p:spPr>
        <p:txBody>
          <a:bodyPr/>
          <a:lstStyle/>
          <a:p>
            <a:r>
              <a:rPr lang="en-US" sz="2400" smtClean="0"/>
              <a:t>Case 1: “uncle” is red</a:t>
            </a:r>
          </a:p>
          <a:p>
            <a:r>
              <a:rPr lang="en-US" sz="2400" smtClean="0"/>
              <a:t>In figures below, all </a:t>
            </a:r>
            <a:r>
              <a:rPr lang="en-US" sz="2400" smtClean="0">
                <a:sym typeface="Symbol" pitchFamily="18" charset="2"/>
              </a:rPr>
              <a:t>’s are equal-black-height subtrees</a:t>
            </a:r>
            <a:endParaRPr lang="en-US" sz="2400" smtClean="0"/>
          </a:p>
        </p:txBody>
      </p:sp>
      <p:sp>
        <p:nvSpPr>
          <p:cNvPr id="28679" name="Oval 12"/>
          <p:cNvSpPr>
            <a:spLocks noChangeArrowheads="1"/>
          </p:cNvSpPr>
          <p:nvPr/>
        </p:nvSpPr>
        <p:spPr bwMode="auto">
          <a:xfrm>
            <a:off x="2308225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8680" name="Oval 13"/>
          <p:cNvSpPr>
            <a:spLocks noChangeArrowheads="1"/>
          </p:cNvSpPr>
          <p:nvPr/>
        </p:nvSpPr>
        <p:spPr bwMode="auto">
          <a:xfrm>
            <a:off x="1420813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</p:txBody>
      </p:sp>
      <p:cxnSp>
        <p:nvCxnSpPr>
          <p:cNvPr id="28681" name="AutoShape 14"/>
          <p:cNvCxnSpPr>
            <a:cxnSpLocks noChangeShapeType="1"/>
            <a:stCxn id="28679" idx="3"/>
            <a:endCxn id="28680" idx="7"/>
          </p:cNvCxnSpPr>
          <p:nvPr/>
        </p:nvCxnSpPr>
        <p:spPr bwMode="auto">
          <a:xfrm flipH="1">
            <a:off x="1804988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82" name="Oval 15"/>
          <p:cNvSpPr>
            <a:spLocks noChangeArrowheads="1"/>
          </p:cNvSpPr>
          <p:nvPr/>
        </p:nvSpPr>
        <p:spPr bwMode="auto">
          <a:xfrm>
            <a:off x="3348038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4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D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cxnSp>
        <p:nvCxnSpPr>
          <p:cNvPr id="28683" name="AutoShape 16"/>
          <p:cNvCxnSpPr>
            <a:cxnSpLocks noChangeShapeType="1"/>
            <a:stCxn id="28679" idx="5"/>
            <a:endCxn id="28682" idx="1"/>
          </p:cNvCxnSpPr>
          <p:nvPr/>
        </p:nvCxnSpPr>
        <p:spPr bwMode="auto">
          <a:xfrm>
            <a:off x="2692400" y="3900488"/>
            <a:ext cx="7207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84" name="Oval 17"/>
          <p:cNvSpPr>
            <a:spLocks noChangeArrowheads="1"/>
          </p:cNvSpPr>
          <p:nvPr/>
        </p:nvSpPr>
        <p:spPr bwMode="auto">
          <a:xfrm>
            <a:off x="198755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cxnSp>
        <p:nvCxnSpPr>
          <p:cNvPr id="28685" name="AutoShape 18"/>
          <p:cNvCxnSpPr>
            <a:cxnSpLocks noChangeShapeType="1"/>
            <a:stCxn id="28680" idx="5"/>
            <a:endCxn id="28684" idx="0"/>
          </p:cNvCxnSpPr>
          <p:nvPr/>
        </p:nvCxnSpPr>
        <p:spPr bwMode="auto">
          <a:xfrm>
            <a:off x="1804988" y="4411663"/>
            <a:ext cx="407987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86" name="AutoShape 19"/>
          <p:cNvCxnSpPr>
            <a:cxnSpLocks noChangeShapeType="1"/>
            <a:stCxn id="28680" idx="3"/>
            <a:endCxn id="28717" idx="7"/>
          </p:cNvCxnSpPr>
          <p:nvPr/>
        </p:nvCxnSpPr>
        <p:spPr bwMode="auto">
          <a:xfrm flipH="1">
            <a:off x="1168400" y="4411663"/>
            <a:ext cx="317500" cy="206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87" name="Line 20"/>
          <p:cNvSpPr>
            <a:spLocks noChangeShapeType="1"/>
          </p:cNvSpPr>
          <p:nvPr/>
        </p:nvSpPr>
        <p:spPr bwMode="auto">
          <a:xfrm>
            <a:off x="4267200" y="4114800"/>
            <a:ext cx="838200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8688" name="Line 21"/>
          <p:cNvSpPr>
            <a:spLocks noChangeShapeType="1"/>
          </p:cNvSpPr>
          <p:nvPr/>
        </p:nvSpPr>
        <p:spPr bwMode="auto">
          <a:xfrm flipV="1">
            <a:off x="25336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8689" name="Oval 22"/>
          <p:cNvSpPr>
            <a:spLocks noChangeArrowheads="1"/>
          </p:cNvSpPr>
          <p:nvPr/>
        </p:nvSpPr>
        <p:spPr bwMode="auto">
          <a:xfrm>
            <a:off x="289560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8690" name="Oval 23"/>
          <p:cNvSpPr>
            <a:spLocks noChangeArrowheads="1"/>
          </p:cNvSpPr>
          <p:nvPr/>
        </p:nvSpPr>
        <p:spPr bwMode="auto">
          <a:xfrm>
            <a:off x="381635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cxnSp>
        <p:nvCxnSpPr>
          <p:cNvPr id="28691" name="AutoShape 24"/>
          <p:cNvCxnSpPr>
            <a:cxnSpLocks noChangeShapeType="1"/>
            <a:stCxn id="28682" idx="3"/>
            <a:endCxn id="28689" idx="0"/>
          </p:cNvCxnSpPr>
          <p:nvPr/>
        </p:nvCxnSpPr>
        <p:spPr bwMode="auto">
          <a:xfrm flipH="1">
            <a:off x="3121025" y="4411663"/>
            <a:ext cx="292100" cy="160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2" name="AutoShape 25"/>
          <p:cNvCxnSpPr>
            <a:cxnSpLocks noChangeShapeType="1"/>
            <a:stCxn id="28682" idx="5"/>
            <a:endCxn id="28690" idx="0"/>
          </p:cNvCxnSpPr>
          <p:nvPr/>
        </p:nvCxnSpPr>
        <p:spPr bwMode="auto">
          <a:xfrm>
            <a:off x="3732213" y="4411663"/>
            <a:ext cx="309562" cy="160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93" name="Oval 26"/>
          <p:cNvSpPr>
            <a:spLocks noChangeArrowheads="1"/>
          </p:cNvSpPr>
          <p:nvPr/>
        </p:nvSpPr>
        <p:spPr bwMode="auto">
          <a:xfrm>
            <a:off x="6575425" y="3502025"/>
            <a:ext cx="449263" cy="449263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8694" name="Oval 27"/>
          <p:cNvSpPr>
            <a:spLocks noChangeArrowheads="1"/>
          </p:cNvSpPr>
          <p:nvPr/>
        </p:nvSpPr>
        <p:spPr bwMode="auto">
          <a:xfrm>
            <a:off x="5688013" y="4008438"/>
            <a:ext cx="449262" cy="4492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latin typeface="Times New Roman" pitchFamily="18" charset="0"/>
              </a:rPr>
              <a:t>A</a:t>
            </a:r>
          </a:p>
        </p:txBody>
      </p:sp>
      <p:cxnSp>
        <p:nvCxnSpPr>
          <p:cNvPr id="28695" name="AutoShape 28"/>
          <p:cNvCxnSpPr>
            <a:cxnSpLocks noChangeShapeType="1"/>
            <a:stCxn id="28693" idx="3"/>
            <a:endCxn id="28694" idx="7"/>
          </p:cNvCxnSpPr>
          <p:nvPr/>
        </p:nvCxnSpPr>
        <p:spPr bwMode="auto">
          <a:xfrm flipH="1">
            <a:off x="6072188" y="3905250"/>
            <a:ext cx="568325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96" name="Oval 29"/>
          <p:cNvSpPr>
            <a:spLocks noChangeArrowheads="1"/>
          </p:cNvSpPr>
          <p:nvPr/>
        </p:nvSpPr>
        <p:spPr bwMode="auto">
          <a:xfrm>
            <a:off x="7615238" y="4008438"/>
            <a:ext cx="449262" cy="4492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400" b="1">
                <a:latin typeface="Times New Roman" pitchFamily="18" charset="0"/>
                <a:sym typeface="Symbol" pitchFamily="18" charset="2"/>
              </a:rPr>
              <a:t>D</a:t>
            </a:r>
            <a:endParaRPr lang="en-US" sz="2400" b="1">
              <a:latin typeface="Times New Roman" pitchFamily="18" charset="0"/>
            </a:endParaRPr>
          </a:p>
        </p:txBody>
      </p:sp>
      <p:cxnSp>
        <p:nvCxnSpPr>
          <p:cNvPr id="28697" name="AutoShape 30"/>
          <p:cNvCxnSpPr>
            <a:cxnSpLocks noChangeShapeType="1"/>
            <a:stCxn id="28693" idx="5"/>
            <a:endCxn id="28696" idx="1"/>
          </p:cNvCxnSpPr>
          <p:nvPr/>
        </p:nvCxnSpPr>
        <p:spPr bwMode="auto">
          <a:xfrm>
            <a:off x="6959600" y="3905250"/>
            <a:ext cx="720725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98" name="Line 31"/>
          <p:cNvSpPr>
            <a:spLocks noChangeShapeType="1"/>
          </p:cNvSpPr>
          <p:nvPr/>
        </p:nvSpPr>
        <p:spPr bwMode="auto">
          <a:xfrm flipV="1">
            <a:off x="68008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8699" name="Oval 32"/>
          <p:cNvSpPr>
            <a:spLocks noChangeArrowheads="1"/>
          </p:cNvSpPr>
          <p:nvPr/>
        </p:nvSpPr>
        <p:spPr bwMode="auto">
          <a:xfrm>
            <a:off x="716280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8700" name="Oval 33"/>
          <p:cNvSpPr>
            <a:spLocks noChangeArrowheads="1"/>
          </p:cNvSpPr>
          <p:nvPr/>
        </p:nvSpPr>
        <p:spPr bwMode="auto">
          <a:xfrm>
            <a:off x="808355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cxnSp>
        <p:nvCxnSpPr>
          <p:cNvPr id="28701" name="AutoShape 34"/>
          <p:cNvCxnSpPr>
            <a:cxnSpLocks noChangeShapeType="1"/>
            <a:stCxn id="28696" idx="3"/>
            <a:endCxn id="28699" idx="0"/>
          </p:cNvCxnSpPr>
          <p:nvPr/>
        </p:nvCxnSpPr>
        <p:spPr bwMode="auto">
          <a:xfrm flipH="1">
            <a:off x="7388225" y="4406900"/>
            <a:ext cx="292100" cy="165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702" name="AutoShape 35"/>
          <p:cNvCxnSpPr>
            <a:cxnSpLocks noChangeShapeType="1"/>
            <a:stCxn id="28696" idx="5"/>
            <a:endCxn id="28700" idx="0"/>
          </p:cNvCxnSpPr>
          <p:nvPr/>
        </p:nvCxnSpPr>
        <p:spPr bwMode="auto">
          <a:xfrm>
            <a:off x="7999413" y="4406900"/>
            <a:ext cx="309562" cy="165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8703" name="Text Box 36"/>
          <p:cNvSpPr txBox="1">
            <a:spLocks noChangeArrowheads="1"/>
          </p:cNvSpPr>
          <p:nvPr/>
        </p:nvSpPr>
        <p:spPr bwMode="auto">
          <a:xfrm>
            <a:off x="3779838" y="4038600"/>
            <a:ext cx="29686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28704" name="Text Box 37"/>
          <p:cNvSpPr txBox="1">
            <a:spLocks noChangeArrowheads="1"/>
          </p:cNvSpPr>
          <p:nvPr/>
        </p:nvSpPr>
        <p:spPr bwMode="auto">
          <a:xfrm>
            <a:off x="6985000" y="3489325"/>
            <a:ext cx="812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Times New Roman" pitchFamily="18" charset="0"/>
              </a:rPr>
              <a:t>new</a:t>
            </a: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 x</a:t>
            </a:r>
          </a:p>
        </p:txBody>
      </p:sp>
      <p:sp>
        <p:nvSpPr>
          <p:cNvPr id="28705" name="Text Box 38"/>
          <p:cNvSpPr txBox="1">
            <a:spLocks noChangeArrowheads="1"/>
          </p:cNvSpPr>
          <p:nvPr/>
        </p:nvSpPr>
        <p:spPr bwMode="auto">
          <a:xfrm>
            <a:off x="2152650" y="5897563"/>
            <a:ext cx="49022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Same action whether x is a left or a right child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568825" y="4579938"/>
            <a:ext cx="1371600" cy="1047750"/>
            <a:chOff x="288" y="2892"/>
            <a:chExt cx="864" cy="660"/>
          </a:xfrm>
        </p:grpSpPr>
        <p:sp>
          <p:nvSpPr>
            <p:cNvPr id="28711" name="Oval 40"/>
            <p:cNvSpPr>
              <a:spLocks noChangeArrowheads="1"/>
            </p:cNvSpPr>
            <p:nvPr/>
          </p:nvSpPr>
          <p:spPr bwMode="auto">
            <a:xfrm>
              <a:off x="590" y="2892"/>
              <a:ext cx="283" cy="2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24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28712" name="Oval 41"/>
            <p:cNvSpPr>
              <a:spLocks noChangeArrowheads="1"/>
            </p:cNvSpPr>
            <p:nvPr/>
          </p:nvSpPr>
          <p:spPr bwMode="auto">
            <a:xfrm>
              <a:off x="288" y="3269"/>
              <a:ext cx="284" cy="283"/>
            </a:xfrm>
            <a:prstGeom prst="ellipse">
              <a:avLst/>
            </a:prstGeom>
            <a:solidFill>
              <a:srgbClr val="FFFFFF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pitchFamily="18" charset="0"/>
                  <a:sym typeface="Symbol" pitchFamily="18" charset="2"/>
                </a:rPr>
                <a:t></a:t>
              </a: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28713" name="Oval 42"/>
            <p:cNvSpPr>
              <a:spLocks noChangeArrowheads="1"/>
            </p:cNvSpPr>
            <p:nvPr/>
          </p:nvSpPr>
          <p:spPr bwMode="auto">
            <a:xfrm>
              <a:off x="868" y="3269"/>
              <a:ext cx="284" cy="283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pitchFamily="18" charset="0"/>
                  <a:sym typeface="Symbol" pitchFamily="18" charset="2"/>
                </a:rPr>
                <a:t></a:t>
              </a:r>
              <a:endParaRPr lang="en-US" sz="2400" b="1">
                <a:latin typeface="Times New Roman" pitchFamily="18" charset="0"/>
              </a:endParaRPr>
            </a:p>
          </p:txBody>
        </p:sp>
        <p:cxnSp>
          <p:nvCxnSpPr>
            <p:cNvPr id="28714" name="AutoShape 43"/>
            <p:cNvCxnSpPr>
              <a:cxnSpLocks noChangeShapeType="1"/>
              <a:stCxn id="28712" idx="0"/>
              <a:endCxn id="28711" idx="3"/>
            </p:cNvCxnSpPr>
            <p:nvPr/>
          </p:nvCxnSpPr>
          <p:spPr bwMode="auto">
            <a:xfrm flipV="1">
              <a:off x="430" y="3146"/>
              <a:ext cx="201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15" name="AutoShape 44"/>
            <p:cNvCxnSpPr>
              <a:cxnSpLocks noChangeShapeType="1"/>
              <a:stCxn id="28711" idx="5"/>
              <a:endCxn id="28713" idx="0"/>
            </p:cNvCxnSpPr>
            <p:nvPr/>
          </p:nvCxnSpPr>
          <p:spPr bwMode="auto">
            <a:xfrm>
              <a:off x="832" y="3146"/>
              <a:ext cx="178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716" name="Text Box 45"/>
            <p:cNvSpPr txBox="1">
              <a:spLocks noChangeArrowheads="1"/>
            </p:cNvSpPr>
            <p:nvPr/>
          </p:nvSpPr>
          <p:spPr bwMode="auto">
            <a:xfrm>
              <a:off x="841" y="2918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Times New Roman" pitchFamily="18" charset="0"/>
                </a:rPr>
                <a:t>x</a:t>
              </a:r>
            </a:p>
          </p:txBody>
        </p:sp>
      </p:grpSp>
      <p:cxnSp>
        <p:nvCxnSpPr>
          <p:cNvPr id="28707" name="AutoShape 46"/>
          <p:cNvCxnSpPr>
            <a:cxnSpLocks noChangeShapeType="1"/>
            <a:stCxn id="28694" idx="5"/>
            <a:endCxn id="28709" idx="0"/>
          </p:cNvCxnSpPr>
          <p:nvPr/>
        </p:nvCxnSpPr>
        <p:spPr bwMode="auto">
          <a:xfrm>
            <a:off x="6072188" y="4406900"/>
            <a:ext cx="407987" cy="173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708" name="AutoShape 47"/>
          <p:cNvCxnSpPr>
            <a:cxnSpLocks noChangeShapeType="1"/>
            <a:stCxn id="28694" idx="3"/>
            <a:endCxn id="28711" idx="7"/>
          </p:cNvCxnSpPr>
          <p:nvPr/>
        </p:nvCxnSpPr>
        <p:spPr bwMode="auto">
          <a:xfrm flipH="1">
            <a:off x="5432425" y="4406900"/>
            <a:ext cx="320675" cy="219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8709" name="Oval 48"/>
          <p:cNvSpPr>
            <a:spLocks noChangeArrowheads="1"/>
          </p:cNvSpPr>
          <p:nvPr/>
        </p:nvSpPr>
        <p:spPr bwMode="auto">
          <a:xfrm>
            <a:off x="625475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8710" name="Text Box 49"/>
          <p:cNvSpPr txBox="1">
            <a:spLocks noChangeArrowheads="1"/>
          </p:cNvSpPr>
          <p:nvPr/>
        </p:nvSpPr>
        <p:spPr bwMode="auto">
          <a:xfrm>
            <a:off x="4267200" y="3709988"/>
            <a:ext cx="7620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accent1"/>
                </a:solidFill>
                <a:latin typeface="Times New Roman" pitchFamily="18" charset="0"/>
              </a:rPr>
              <a:t>case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108" y="500042"/>
            <a:ext cx="3746676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-4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7290" y="1785926"/>
            <a:ext cx="6686656" cy="1454355"/>
          </a:xfrm>
          <a:prstGeom prst="rect">
            <a:avLst/>
          </a:prstGeom>
        </p:spPr>
        <p:txBody>
          <a:bodyPr vert="horz" wrap="square" lIns="0" tIns="53450" rIns="0" bIns="0" rtlCol="0">
            <a:spAutoFit/>
          </a:bodyPr>
          <a:lstStyle/>
          <a:p>
            <a:pPr marL="311790" marR="128613" indent="-300655">
              <a:lnSpc>
                <a:spcPts val="2648"/>
              </a:lnSpc>
              <a:spcBef>
                <a:spcPts val="421"/>
              </a:spcBef>
              <a:buChar char="•"/>
              <a:tabLst>
                <a:tab pos="311233" algn="l"/>
                <a:tab pos="311790" algn="l"/>
              </a:tabLst>
            </a:pPr>
            <a:r>
              <a:rPr sz="2500" spc="-4" dirty="0">
                <a:latin typeface="Arial"/>
                <a:cs typeface="Arial"/>
              </a:rPr>
              <a:t>The </a:t>
            </a:r>
            <a:r>
              <a:rPr sz="2500" dirty="0">
                <a:latin typeface="Arial"/>
                <a:cs typeface="Arial"/>
              </a:rPr>
              <a:t>performance </a:t>
            </a:r>
            <a:r>
              <a:rPr sz="2500" spc="4" dirty="0">
                <a:latin typeface="Arial"/>
                <a:cs typeface="Arial"/>
              </a:rPr>
              <a:t>of </a:t>
            </a:r>
            <a:r>
              <a:rPr sz="2500" spc="-9" dirty="0">
                <a:latin typeface="Arial"/>
                <a:cs typeface="Arial"/>
              </a:rPr>
              <a:t>BST </a:t>
            </a:r>
            <a:r>
              <a:rPr sz="2500" spc="-4" dirty="0">
                <a:latin typeface="Arial"/>
                <a:cs typeface="Arial"/>
              </a:rPr>
              <a:t>is related to its  </a:t>
            </a:r>
            <a:r>
              <a:rPr sz="2500">
                <a:latin typeface="Arial"/>
                <a:cs typeface="Arial"/>
              </a:rPr>
              <a:t>height</a:t>
            </a:r>
            <a:r>
              <a:rPr sz="2500" spc="-4">
                <a:latin typeface="Arial"/>
                <a:cs typeface="Arial"/>
              </a:rPr>
              <a:t> </a:t>
            </a:r>
            <a:r>
              <a:rPr sz="2500" spc="-4" smtClean="0">
                <a:latin typeface="Arial"/>
                <a:cs typeface="Arial"/>
              </a:rPr>
              <a:t>h</a:t>
            </a:r>
            <a:endParaRPr lang="en-IN" sz="2500" spc="-4" dirty="0" smtClean="0">
              <a:latin typeface="Arial"/>
              <a:cs typeface="Arial"/>
            </a:endParaRPr>
          </a:p>
          <a:p>
            <a:pPr marL="311790" marR="128613" indent="-300655">
              <a:lnSpc>
                <a:spcPts val="2648"/>
              </a:lnSpc>
              <a:spcBef>
                <a:spcPts val="421"/>
              </a:spcBef>
              <a:buChar char="•"/>
              <a:tabLst>
                <a:tab pos="311233" algn="l"/>
                <a:tab pos="311790" algn="l"/>
              </a:tabLst>
            </a:pPr>
            <a:endParaRPr sz="2500">
              <a:latin typeface="Arial"/>
              <a:cs typeface="Arial"/>
            </a:endParaRPr>
          </a:p>
          <a:p>
            <a:pPr marL="412008">
              <a:spcBef>
                <a:spcPts val="210"/>
              </a:spcBef>
            </a:pPr>
            <a:r>
              <a:rPr sz="2100" dirty="0">
                <a:latin typeface="Arial"/>
                <a:cs typeface="Arial"/>
              </a:rPr>
              <a:t>– </a:t>
            </a:r>
            <a:r>
              <a:rPr sz="2100" spc="-4" dirty="0">
                <a:latin typeface="Arial"/>
                <a:cs typeface="Arial"/>
              </a:rPr>
              <a:t>All the operation </a:t>
            </a:r>
            <a:r>
              <a:rPr sz="2100" dirty="0">
                <a:latin typeface="Arial"/>
                <a:cs typeface="Arial"/>
              </a:rPr>
              <a:t>in </a:t>
            </a:r>
            <a:r>
              <a:rPr sz="2100" spc="-4" dirty="0">
                <a:latin typeface="Arial"/>
                <a:cs typeface="Arial"/>
              </a:rPr>
              <a:t>the previous page is</a:t>
            </a:r>
            <a:r>
              <a:rPr sz="2100" spc="-333" dirty="0">
                <a:latin typeface="Arial"/>
                <a:cs typeface="Arial"/>
              </a:rPr>
              <a:t> </a:t>
            </a:r>
            <a:r>
              <a:rPr sz="2100" spc="-4" dirty="0">
                <a:latin typeface="Arial"/>
                <a:cs typeface="Arial"/>
              </a:rPr>
              <a:t>O(h)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62447" y="3291840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500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2447" y="3291840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500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6652" y="3637621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500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0999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6652" y="3637621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500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0999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56" y="3983403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499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0999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56" y="3983403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499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0999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4424" y="4605810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499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0999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24424" y="4605810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499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0999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3470" y="5020747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499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0999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33470" y="5020747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499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0999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33973" y="3291840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500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33973" y="3291840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500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2381" y="4052559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499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0999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2381" y="4052559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499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0999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85565" y="4052559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499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0999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5565" y="4052559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499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0999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77859" y="4813278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499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0999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77859" y="4813278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499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0999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61108" y="4813278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499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0999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61108" y="4813278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499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0999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90087" y="4813278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499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0999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90087" y="4813278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499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0999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06838" y="4813278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499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0999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06838" y="4813278"/>
            <a:ext cx="325796" cy="34578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357" y="5034"/>
                </a:lnTo>
                <a:lnTo>
                  <a:pt x="106080" y="19372"/>
                </a:lnTo>
                <a:lnTo>
                  <a:pt x="70734" y="41867"/>
                </a:lnTo>
                <a:lnTo>
                  <a:pt x="41387" y="71374"/>
                </a:lnTo>
                <a:lnTo>
                  <a:pt x="19105" y="106746"/>
                </a:lnTo>
                <a:lnTo>
                  <a:pt x="4954" y="146837"/>
                </a:lnTo>
                <a:lnTo>
                  <a:pt x="0" y="190499"/>
                </a:lnTo>
                <a:lnTo>
                  <a:pt x="4954" y="234162"/>
                </a:lnTo>
                <a:lnTo>
                  <a:pt x="19105" y="274253"/>
                </a:lnTo>
                <a:lnTo>
                  <a:pt x="41387" y="309625"/>
                </a:lnTo>
                <a:lnTo>
                  <a:pt x="70734" y="339132"/>
                </a:lnTo>
                <a:lnTo>
                  <a:pt x="106080" y="361627"/>
                </a:lnTo>
                <a:lnTo>
                  <a:pt x="146357" y="375965"/>
                </a:lnTo>
                <a:lnTo>
                  <a:pt x="190500" y="380999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15534" y="3587829"/>
            <a:ext cx="93938" cy="99700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109727" y="0"/>
                </a:moveTo>
                <a:lnTo>
                  <a:pt x="0" y="109728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89738" y="3933610"/>
            <a:ext cx="93938" cy="99700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109727" y="0"/>
                </a:moveTo>
                <a:lnTo>
                  <a:pt x="0" y="109728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03305" y="4279391"/>
            <a:ext cx="354574" cy="376326"/>
          </a:xfrm>
          <a:custGeom>
            <a:avLst/>
            <a:gdLst/>
            <a:ahLst/>
            <a:cxnLst/>
            <a:rect l="l" t="t" r="r" b="b"/>
            <a:pathLst>
              <a:path w="414654" h="414654">
                <a:moveTo>
                  <a:pt x="414527" y="0"/>
                </a:moveTo>
                <a:lnTo>
                  <a:pt x="0" y="414528"/>
                </a:lnTo>
              </a:path>
            </a:pathLst>
          </a:custGeom>
          <a:ln w="901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12350" y="4901798"/>
            <a:ext cx="159097" cy="168857"/>
          </a:xfrm>
          <a:custGeom>
            <a:avLst/>
            <a:gdLst/>
            <a:ahLst/>
            <a:cxnLst/>
            <a:rect l="l" t="t" r="r" b="b"/>
            <a:pathLst>
              <a:path w="186055" h="186054">
                <a:moveTo>
                  <a:pt x="185928" y="0"/>
                </a:moveTo>
                <a:lnTo>
                  <a:pt x="0" y="185928"/>
                </a:lnTo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61264" y="3587829"/>
            <a:ext cx="419733" cy="514638"/>
          </a:xfrm>
          <a:custGeom>
            <a:avLst/>
            <a:gdLst/>
            <a:ahLst/>
            <a:cxnLst/>
            <a:rect l="l" t="t" r="r" b="b"/>
            <a:pathLst>
              <a:path w="490854" h="567054">
                <a:moveTo>
                  <a:pt x="490727" y="0"/>
                </a:moveTo>
                <a:lnTo>
                  <a:pt x="0" y="566928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12855" y="3587829"/>
            <a:ext cx="419733" cy="514638"/>
          </a:xfrm>
          <a:custGeom>
            <a:avLst/>
            <a:gdLst/>
            <a:ahLst/>
            <a:cxnLst/>
            <a:rect l="l" t="t" r="r" b="b"/>
            <a:pathLst>
              <a:path w="490854" h="567054">
                <a:moveTo>
                  <a:pt x="0" y="0"/>
                </a:moveTo>
                <a:lnTo>
                  <a:pt x="490727" y="566928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39990" y="4348548"/>
            <a:ext cx="289415" cy="514638"/>
          </a:xfrm>
          <a:custGeom>
            <a:avLst/>
            <a:gdLst/>
            <a:ahLst/>
            <a:cxnLst/>
            <a:rect l="l" t="t" r="r" b="b"/>
            <a:pathLst>
              <a:path w="338454" h="567054">
                <a:moveTo>
                  <a:pt x="338327" y="0"/>
                </a:moveTo>
                <a:lnTo>
                  <a:pt x="0" y="566928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61263" y="4348548"/>
            <a:ext cx="79820" cy="465076"/>
          </a:xfrm>
          <a:custGeom>
            <a:avLst/>
            <a:gdLst/>
            <a:ahLst/>
            <a:cxnLst/>
            <a:rect l="l" t="t" r="r" b="b"/>
            <a:pathLst>
              <a:path w="93345" h="512445">
                <a:moveTo>
                  <a:pt x="0" y="0"/>
                </a:moveTo>
                <a:lnTo>
                  <a:pt x="92964" y="512064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52986" y="4348548"/>
            <a:ext cx="79820" cy="465076"/>
          </a:xfrm>
          <a:custGeom>
            <a:avLst/>
            <a:gdLst/>
            <a:ahLst/>
            <a:cxnLst/>
            <a:rect l="l" t="t" r="r" b="b"/>
            <a:pathLst>
              <a:path w="93345" h="512445">
                <a:moveTo>
                  <a:pt x="92963" y="0"/>
                </a:moveTo>
                <a:lnTo>
                  <a:pt x="0" y="512064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64446" y="4348548"/>
            <a:ext cx="289415" cy="514638"/>
          </a:xfrm>
          <a:custGeom>
            <a:avLst/>
            <a:gdLst/>
            <a:ahLst/>
            <a:cxnLst/>
            <a:rect l="l" t="t" r="r" b="b"/>
            <a:pathLst>
              <a:path w="338454" h="567054">
                <a:moveTo>
                  <a:pt x="0" y="0"/>
                </a:moveTo>
                <a:lnTo>
                  <a:pt x="338327" y="566928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31118" y="5465768"/>
            <a:ext cx="2040816" cy="226126"/>
          </a:xfrm>
          <a:prstGeom prst="rect">
            <a:avLst/>
          </a:prstGeom>
        </p:spPr>
        <p:txBody>
          <a:bodyPr vert="horz" wrap="square" lIns="0" tIns="10579" rIns="0" bIns="0" rtlCol="0">
            <a:spAutoFit/>
          </a:bodyPr>
          <a:lstStyle/>
          <a:p>
            <a:pPr marL="11135">
              <a:spcBef>
                <a:spcPts val="83"/>
              </a:spcBef>
            </a:pPr>
            <a:r>
              <a:rPr sz="1400" spc="-4" dirty="0">
                <a:latin typeface="Arial"/>
                <a:cs typeface="Arial"/>
              </a:rPr>
              <a:t>Worst </a:t>
            </a:r>
            <a:r>
              <a:rPr sz="1400" dirty="0">
                <a:latin typeface="Arial"/>
                <a:cs typeface="Arial"/>
              </a:rPr>
              <a:t>case: </a:t>
            </a:r>
            <a:r>
              <a:rPr sz="1400" spc="-4" dirty="0">
                <a:latin typeface="Arial"/>
                <a:cs typeface="Arial"/>
              </a:rPr>
              <a:t>h =</a:t>
            </a:r>
            <a:r>
              <a:rPr sz="1400" spc="-26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O(n)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19394" y="5463002"/>
            <a:ext cx="2224440" cy="226126"/>
          </a:xfrm>
          <a:prstGeom prst="rect">
            <a:avLst/>
          </a:prstGeom>
        </p:spPr>
        <p:txBody>
          <a:bodyPr vert="horz" wrap="square" lIns="0" tIns="10579" rIns="0" bIns="0" rtlCol="0">
            <a:spAutoFit/>
          </a:bodyPr>
          <a:lstStyle/>
          <a:p>
            <a:pPr marL="11135">
              <a:spcBef>
                <a:spcPts val="83"/>
              </a:spcBef>
            </a:pPr>
            <a:r>
              <a:rPr sz="1400" spc="-4" dirty="0">
                <a:latin typeface="Arial"/>
                <a:cs typeface="Arial"/>
              </a:rPr>
              <a:t>Best </a:t>
            </a:r>
            <a:r>
              <a:rPr sz="1400" dirty="0">
                <a:latin typeface="Arial"/>
                <a:cs typeface="Arial"/>
              </a:rPr>
              <a:t>case: </a:t>
            </a:r>
            <a:r>
              <a:rPr sz="1400" spc="-4" dirty="0">
                <a:latin typeface="Arial"/>
                <a:cs typeface="Arial"/>
              </a:rPr>
              <a:t>h = </a:t>
            </a:r>
            <a:r>
              <a:rPr sz="1400" dirty="0">
                <a:latin typeface="Arial"/>
                <a:cs typeface="Arial"/>
              </a:rPr>
              <a:t>O(log</a:t>
            </a:r>
            <a:r>
              <a:rPr sz="1400" spc="-39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832167" y="3291840"/>
            <a:ext cx="1695767" cy="1734671"/>
          </a:xfrm>
          <a:custGeom>
            <a:avLst/>
            <a:gdLst/>
            <a:ahLst/>
            <a:cxnLst/>
            <a:rect l="l" t="t" r="r" b="b"/>
            <a:pathLst>
              <a:path w="1983104" h="1911350">
                <a:moveTo>
                  <a:pt x="1982723" y="67055"/>
                </a:moveTo>
                <a:lnTo>
                  <a:pt x="1932772" y="53116"/>
                </a:lnTo>
                <a:lnTo>
                  <a:pt x="1882495" y="40769"/>
                </a:lnTo>
                <a:lnTo>
                  <a:pt x="1831904" y="30028"/>
                </a:lnTo>
                <a:lnTo>
                  <a:pt x="1781012" y="20905"/>
                </a:lnTo>
                <a:lnTo>
                  <a:pt x="1729831" y="13412"/>
                </a:lnTo>
                <a:lnTo>
                  <a:pt x="1678375" y="7563"/>
                </a:lnTo>
                <a:lnTo>
                  <a:pt x="1626655" y="3369"/>
                </a:lnTo>
                <a:lnTo>
                  <a:pt x="1574685" y="844"/>
                </a:lnTo>
                <a:lnTo>
                  <a:pt x="1522475" y="0"/>
                </a:lnTo>
                <a:lnTo>
                  <a:pt x="1473179" y="743"/>
                </a:lnTo>
                <a:lnTo>
                  <a:pt x="1424275" y="2958"/>
                </a:lnTo>
                <a:lnTo>
                  <a:pt x="1375787" y="6622"/>
                </a:lnTo>
                <a:lnTo>
                  <a:pt x="1327739" y="11713"/>
                </a:lnTo>
                <a:lnTo>
                  <a:pt x="1280155" y="18208"/>
                </a:lnTo>
                <a:lnTo>
                  <a:pt x="1233058" y="26085"/>
                </a:lnTo>
                <a:lnTo>
                  <a:pt x="1186471" y="35321"/>
                </a:lnTo>
                <a:lnTo>
                  <a:pt x="1140418" y="45894"/>
                </a:lnTo>
                <a:lnTo>
                  <a:pt x="1094923" y="57781"/>
                </a:lnTo>
                <a:lnTo>
                  <a:pt x="1050010" y="70960"/>
                </a:lnTo>
                <a:lnTo>
                  <a:pt x="1005701" y="85409"/>
                </a:lnTo>
                <a:lnTo>
                  <a:pt x="962021" y="101104"/>
                </a:lnTo>
                <a:lnTo>
                  <a:pt x="918992" y="118024"/>
                </a:lnTo>
                <a:lnTo>
                  <a:pt x="876640" y="136146"/>
                </a:lnTo>
                <a:lnTo>
                  <a:pt x="834986" y="155447"/>
                </a:lnTo>
                <a:lnTo>
                  <a:pt x="794056" y="175906"/>
                </a:lnTo>
                <a:lnTo>
                  <a:pt x="753872" y="197499"/>
                </a:lnTo>
                <a:lnTo>
                  <a:pt x="714457" y="220204"/>
                </a:lnTo>
                <a:lnTo>
                  <a:pt x="675836" y="243998"/>
                </a:lnTo>
                <a:lnTo>
                  <a:pt x="638032" y="268860"/>
                </a:lnTo>
                <a:lnTo>
                  <a:pt x="601069" y="294767"/>
                </a:lnTo>
                <a:lnTo>
                  <a:pt x="564970" y="321696"/>
                </a:lnTo>
                <a:lnTo>
                  <a:pt x="529759" y="349624"/>
                </a:lnTo>
                <a:lnTo>
                  <a:pt x="495459" y="378530"/>
                </a:lnTo>
                <a:lnTo>
                  <a:pt x="462094" y="408390"/>
                </a:lnTo>
                <a:lnTo>
                  <a:pt x="429688" y="439183"/>
                </a:lnTo>
                <a:lnTo>
                  <a:pt x="398263" y="470886"/>
                </a:lnTo>
                <a:lnTo>
                  <a:pt x="367845" y="503476"/>
                </a:lnTo>
                <a:lnTo>
                  <a:pt x="338455" y="536931"/>
                </a:lnTo>
                <a:lnTo>
                  <a:pt x="310118" y="571228"/>
                </a:lnTo>
                <a:lnTo>
                  <a:pt x="282858" y="606345"/>
                </a:lnTo>
                <a:lnTo>
                  <a:pt x="256698" y="642260"/>
                </a:lnTo>
                <a:lnTo>
                  <a:pt x="231661" y="678950"/>
                </a:lnTo>
                <a:lnTo>
                  <a:pt x="207772" y="716392"/>
                </a:lnTo>
                <a:lnTo>
                  <a:pt x="185053" y="754565"/>
                </a:lnTo>
                <a:lnTo>
                  <a:pt x="163528" y="793445"/>
                </a:lnTo>
                <a:lnTo>
                  <a:pt x="143221" y="833010"/>
                </a:lnTo>
                <a:lnTo>
                  <a:pt x="124156" y="873238"/>
                </a:lnTo>
                <a:lnTo>
                  <a:pt x="106355" y="914106"/>
                </a:lnTo>
                <a:lnTo>
                  <a:pt x="89843" y="955591"/>
                </a:lnTo>
                <a:lnTo>
                  <a:pt x="74643" y="997672"/>
                </a:lnTo>
                <a:lnTo>
                  <a:pt x="60779" y="1040326"/>
                </a:lnTo>
                <a:lnTo>
                  <a:pt x="48274" y="1083530"/>
                </a:lnTo>
                <a:lnTo>
                  <a:pt x="37153" y="1127262"/>
                </a:lnTo>
                <a:lnTo>
                  <a:pt x="27437" y="1171499"/>
                </a:lnTo>
                <a:lnTo>
                  <a:pt x="19152" y="1216219"/>
                </a:lnTo>
                <a:lnTo>
                  <a:pt x="12320" y="1261399"/>
                </a:lnTo>
                <a:lnTo>
                  <a:pt x="6965" y="1307018"/>
                </a:lnTo>
                <a:lnTo>
                  <a:pt x="3111" y="1353051"/>
                </a:lnTo>
                <a:lnTo>
                  <a:pt x="781" y="1399478"/>
                </a:lnTo>
                <a:lnTo>
                  <a:pt x="0" y="1446275"/>
                </a:lnTo>
                <a:lnTo>
                  <a:pt x="1013" y="1499043"/>
                </a:lnTo>
                <a:lnTo>
                  <a:pt x="4047" y="1551647"/>
                </a:lnTo>
                <a:lnTo>
                  <a:pt x="9087" y="1604038"/>
                </a:lnTo>
                <a:lnTo>
                  <a:pt x="16122" y="1656165"/>
                </a:lnTo>
                <a:lnTo>
                  <a:pt x="25138" y="1707979"/>
                </a:lnTo>
                <a:lnTo>
                  <a:pt x="36124" y="1759429"/>
                </a:lnTo>
                <a:lnTo>
                  <a:pt x="49066" y="1810466"/>
                </a:lnTo>
                <a:lnTo>
                  <a:pt x="63953" y="1861038"/>
                </a:lnTo>
                <a:lnTo>
                  <a:pt x="80771" y="1911095"/>
                </a:lnTo>
              </a:path>
            </a:pathLst>
          </a:custGeom>
          <a:ln w="901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009074" y="3562586"/>
            <a:ext cx="118372" cy="226126"/>
          </a:xfrm>
          <a:prstGeom prst="rect">
            <a:avLst/>
          </a:prstGeom>
        </p:spPr>
        <p:txBody>
          <a:bodyPr vert="horz" wrap="square" lIns="0" tIns="10579" rIns="0" bIns="0" rtlCol="0">
            <a:spAutoFit/>
          </a:bodyPr>
          <a:lstStyle/>
          <a:p>
            <a:pPr marL="11135">
              <a:spcBef>
                <a:spcPts val="83"/>
              </a:spcBef>
            </a:pPr>
            <a:r>
              <a:rPr sz="1400" spc="-4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David Luebke				         </a:t>
            </a:r>
            <a:fld id="{0F74D415-1653-4CD8-9297-CE658903E173}" type="slidenum">
              <a:rPr lang="en-US"/>
              <a:pPr/>
              <a:t>30</a:t>
            </a:fld>
            <a:r>
              <a:rPr lang="en-US"/>
              <a:t> 				            </a:t>
            </a:r>
            <a:fld id="{58F9E2E6-BEE8-4B2F-BE05-E11F9B3047F1}" type="datetime1">
              <a:rPr lang="en-US"/>
              <a:pPr/>
              <a:t>2/9/2018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4572000"/>
            <a:ext cx="1371600" cy="1047750"/>
            <a:chOff x="288" y="2892"/>
            <a:chExt cx="864" cy="660"/>
          </a:xfrm>
        </p:grpSpPr>
        <p:sp>
          <p:nvSpPr>
            <p:cNvPr id="29733" name="Oval 3"/>
            <p:cNvSpPr>
              <a:spLocks noChangeArrowheads="1"/>
            </p:cNvSpPr>
            <p:nvPr/>
          </p:nvSpPr>
          <p:spPr bwMode="auto">
            <a:xfrm>
              <a:off x="590" y="2892"/>
              <a:ext cx="283" cy="2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24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29734" name="Oval 4"/>
            <p:cNvSpPr>
              <a:spLocks noChangeArrowheads="1"/>
            </p:cNvSpPr>
            <p:nvPr/>
          </p:nvSpPr>
          <p:spPr bwMode="auto">
            <a:xfrm>
              <a:off x="288" y="3269"/>
              <a:ext cx="284" cy="283"/>
            </a:xfrm>
            <a:prstGeom prst="ellipse">
              <a:avLst/>
            </a:prstGeom>
            <a:solidFill>
              <a:srgbClr val="FFFFFF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pitchFamily="18" charset="0"/>
                  <a:sym typeface="Symbol" pitchFamily="18" charset="2"/>
                </a:rPr>
                <a:t></a:t>
              </a: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29735" name="Oval 5"/>
            <p:cNvSpPr>
              <a:spLocks noChangeArrowheads="1"/>
            </p:cNvSpPr>
            <p:nvPr/>
          </p:nvSpPr>
          <p:spPr bwMode="auto">
            <a:xfrm>
              <a:off x="868" y="3269"/>
              <a:ext cx="284" cy="283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pitchFamily="18" charset="0"/>
                  <a:sym typeface="Symbol" pitchFamily="18" charset="2"/>
                </a:rPr>
                <a:t></a:t>
              </a:r>
              <a:endParaRPr lang="en-US" sz="2400" b="1">
                <a:latin typeface="Times New Roman" pitchFamily="18" charset="0"/>
              </a:endParaRPr>
            </a:p>
          </p:txBody>
        </p:sp>
        <p:cxnSp>
          <p:nvCxnSpPr>
            <p:cNvPr id="29736" name="AutoShape 6"/>
            <p:cNvCxnSpPr>
              <a:cxnSpLocks noChangeShapeType="1"/>
              <a:stCxn id="29734" idx="0"/>
              <a:endCxn id="29733" idx="3"/>
            </p:cNvCxnSpPr>
            <p:nvPr/>
          </p:nvCxnSpPr>
          <p:spPr bwMode="auto">
            <a:xfrm flipV="1">
              <a:off x="430" y="3146"/>
              <a:ext cx="201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7" name="AutoShape 7"/>
            <p:cNvCxnSpPr>
              <a:cxnSpLocks noChangeShapeType="1"/>
              <a:stCxn id="29733" idx="5"/>
              <a:endCxn id="29735" idx="0"/>
            </p:cNvCxnSpPr>
            <p:nvPr/>
          </p:nvCxnSpPr>
          <p:spPr bwMode="auto">
            <a:xfrm>
              <a:off x="832" y="3146"/>
              <a:ext cx="178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38" name="Text Box 8"/>
            <p:cNvSpPr txBox="1">
              <a:spLocks noChangeArrowheads="1"/>
            </p:cNvSpPr>
            <p:nvPr/>
          </p:nvSpPr>
          <p:spPr bwMode="auto">
            <a:xfrm>
              <a:off x="841" y="2918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Times New Roman" pitchFamily="18" charset="0"/>
                </a:rPr>
                <a:t>x</a:t>
              </a:r>
            </a:p>
          </p:txBody>
        </p:sp>
      </p:grpSp>
      <p:sp>
        <p:nvSpPr>
          <p:cNvPr id="2970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RB Insert: Case 2</a:t>
            </a:r>
          </a:p>
        </p:txBody>
      </p:sp>
      <p:sp>
        <p:nvSpPr>
          <p:cNvPr id="29701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8600" cy="1676400"/>
          </a:xfrm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if (x == x-&gt;p-&gt;right)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x = x-&gt;p;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 leftRotate(x);</a:t>
            </a:r>
          </a:p>
          <a:p>
            <a:pPr>
              <a:buFont typeface="Times New Roman" pitchFamily="18" charset="0"/>
              <a:buNone/>
            </a:pPr>
            <a:r>
              <a:rPr lang="en-US" sz="1600" b="1" i="1" smtClean="0">
                <a:latin typeface="Courier New" pitchFamily="49" charset="0"/>
              </a:rPr>
              <a:t>// continue with case 3 code</a:t>
            </a:r>
            <a:endParaRPr lang="en-US" sz="1600" b="1" smtClean="0">
              <a:latin typeface="Courier New" pitchFamily="49" charset="0"/>
            </a:endParaRPr>
          </a:p>
        </p:txBody>
      </p:sp>
      <p:sp>
        <p:nvSpPr>
          <p:cNvPr id="29702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4038600" cy="17526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2400" smtClean="0"/>
              <a:t>Case 2:</a:t>
            </a:r>
          </a:p>
          <a:p>
            <a:pPr lvl="1"/>
            <a:r>
              <a:rPr lang="en-US" sz="2000" smtClean="0"/>
              <a:t>“Uncle” is black</a:t>
            </a:r>
          </a:p>
          <a:p>
            <a:pPr lvl="1"/>
            <a:r>
              <a:rPr lang="en-US" sz="2000" smtClean="0"/>
              <a:t>Node </a:t>
            </a:r>
            <a:r>
              <a:rPr lang="en-US" sz="2000" i="1" smtClean="0"/>
              <a:t>x</a:t>
            </a:r>
            <a:r>
              <a:rPr lang="en-US" sz="2000" smtClean="0"/>
              <a:t> is a right child</a:t>
            </a:r>
          </a:p>
          <a:p>
            <a:r>
              <a:rPr lang="en-US" sz="2400" smtClean="0"/>
              <a:t>Transform to case 3 via a left-rotation</a:t>
            </a:r>
          </a:p>
        </p:txBody>
      </p:sp>
      <p:sp>
        <p:nvSpPr>
          <p:cNvPr id="29703" name="Oval 12"/>
          <p:cNvSpPr>
            <a:spLocks noChangeArrowheads="1"/>
          </p:cNvSpPr>
          <p:nvPr/>
        </p:nvSpPr>
        <p:spPr bwMode="auto">
          <a:xfrm>
            <a:off x="2308225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9704" name="Oval 13"/>
          <p:cNvSpPr>
            <a:spLocks noChangeArrowheads="1"/>
          </p:cNvSpPr>
          <p:nvPr/>
        </p:nvSpPr>
        <p:spPr bwMode="auto">
          <a:xfrm>
            <a:off x="1420813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</p:txBody>
      </p:sp>
      <p:cxnSp>
        <p:nvCxnSpPr>
          <p:cNvPr id="29705" name="AutoShape 14"/>
          <p:cNvCxnSpPr>
            <a:cxnSpLocks noChangeShapeType="1"/>
            <a:stCxn id="29703" idx="3"/>
            <a:endCxn id="29704" idx="7"/>
          </p:cNvCxnSpPr>
          <p:nvPr/>
        </p:nvCxnSpPr>
        <p:spPr bwMode="auto">
          <a:xfrm flipH="1">
            <a:off x="1804988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06" name="AutoShape 15"/>
          <p:cNvCxnSpPr>
            <a:cxnSpLocks noChangeShapeType="1"/>
            <a:stCxn id="29703" idx="5"/>
            <a:endCxn id="29711" idx="0"/>
          </p:cNvCxnSpPr>
          <p:nvPr/>
        </p:nvCxnSpPr>
        <p:spPr bwMode="auto">
          <a:xfrm>
            <a:off x="2692400" y="3900488"/>
            <a:ext cx="733425" cy="13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07" name="AutoShape 16"/>
          <p:cNvCxnSpPr>
            <a:cxnSpLocks noChangeShapeType="1"/>
            <a:stCxn id="29704" idx="5"/>
            <a:endCxn id="29733" idx="0"/>
          </p:cNvCxnSpPr>
          <p:nvPr/>
        </p:nvCxnSpPr>
        <p:spPr bwMode="auto">
          <a:xfrm>
            <a:off x="1804988" y="4411663"/>
            <a:ext cx="423862" cy="141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08" name="AutoShape 17"/>
          <p:cNvCxnSpPr>
            <a:cxnSpLocks noChangeShapeType="1"/>
            <a:stCxn id="29704" idx="3"/>
            <a:endCxn id="29723" idx="0"/>
          </p:cNvCxnSpPr>
          <p:nvPr/>
        </p:nvCxnSpPr>
        <p:spPr bwMode="auto">
          <a:xfrm flipH="1">
            <a:off x="1139825" y="4411663"/>
            <a:ext cx="346075" cy="160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09" name="Line 18"/>
          <p:cNvSpPr>
            <a:spLocks noChangeShapeType="1"/>
          </p:cNvSpPr>
          <p:nvPr/>
        </p:nvSpPr>
        <p:spPr bwMode="auto">
          <a:xfrm>
            <a:off x="4267200" y="4114800"/>
            <a:ext cx="838200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9710" name="Line 19"/>
          <p:cNvSpPr>
            <a:spLocks noChangeShapeType="1"/>
          </p:cNvSpPr>
          <p:nvPr/>
        </p:nvSpPr>
        <p:spPr bwMode="auto">
          <a:xfrm flipV="1">
            <a:off x="25336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9711" name="Oval 20"/>
          <p:cNvSpPr>
            <a:spLocks noChangeArrowheads="1"/>
          </p:cNvSpPr>
          <p:nvPr/>
        </p:nvSpPr>
        <p:spPr bwMode="auto">
          <a:xfrm>
            <a:off x="3200400" y="40386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9712" name="Oval 21"/>
          <p:cNvSpPr>
            <a:spLocks noChangeArrowheads="1"/>
          </p:cNvSpPr>
          <p:nvPr/>
        </p:nvSpPr>
        <p:spPr bwMode="auto">
          <a:xfrm>
            <a:off x="6575425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9713" name="Oval 22"/>
          <p:cNvSpPr>
            <a:spLocks noChangeArrowheads="1"/>
          </p:cNvSpPr>
          <p:nvPr/>
        </p:nvSpPr>
        <p:spPr bwMode="auto">
          <a:xfrm>
            <a:off x="5688013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B</a:t>
            </a:r>
          </a:p>
        </p:txBody>
      </p:sp>
      <p:cxnSp>
        <p:nvCxnSpPr>
          <p:cNvPr id="29714" name="AutoShape 23"/>
          <p:cNvCxnSpPr>
            <a:cxnSpLocks noChangeShapeType="1"/>
            <a:stCxn id="29712" idx="3"/>
            <a:endCxn id="29713" idx="7"/>
          </p:cNvCxnSpPr>
          <p:nvPr/>
        </p:nvCxnSpPr>
        <p:spPr bwMode="auto">
          <a:xfrm flipH="1">
            <a:off x="6072188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15" name="AutoShape 24"/>
          <p:cNvCxnSpPr>
            <a:cxnSpLocks noChangeShapeType="1"/>
            <a:stCxn id="29712" idx="5"/>
            <a:endCxn id="29725" idx="0"/>
          </p:cNvCxnSpPr>
          <p:nvPr/>
        </p:nvCxnSpPr>
        <p:spPr bwMode="auto">
          <a:xfrm>
            <a:off x="6959600" y="3900488"/>
            <a:ext cx="739775" cy="13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16" name="Line 25"/>
          <p:cNvSpPr>
            <a:spLocks noChangeShapeType="1"/>
          </p:cNvSpPr>
          <p:nvPr/>
        </p:nvSpPr>
        <p:spPr bwMode="auto">
          <a:xfrm flipV="1">
            <a:off x="68008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9717" name="Text Box 26"/>
          <p:cNvSpPr txBox="1">
            <a:spLocks noChangeArrowheads="1"/>
          </p:cNvSpPr>
          <p:nvPr/>
        </p:nvSpPr>
        <p:spPr bwMode="auto">
          <a:xfrm>
            <a:off x="3581400" y="40005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y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568825" y="4579938"/>
            <a:ext cx="1371600" cy="1047750"/>
            <a:chOff x="288" y="2892"/>
            <a:chExt cx="864" cy="660"/>
          </a:xfrm>
        </p:grpSpPr>
        <p:sp>
          <p:nvSpPr>
            <p:cNvPr id="29727" name="Oval 28"/>
            <p:cNvSpPr>
              <a:spLocks noChangeArrowheads="1"/>
            </p:cNvSpPr>
            <p:nvPr/>
          </p:nvSpPr>
          <p:spPr bwMode="auto">
            <a:xfrm>
              <a:off x="590" y="2892"/>
              <a:ext cx="283" cy="2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24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29728" name="Oval 29"/>
            <p:cNvSpPr>
              <a:spLocks noChangeArrowheads="1"/>
            </p:cNvSpPr>
            <p:nvPr/>
          </p:nvSpPr>
          <p:spPr bwMode="auto">
            <a:xfrm>
              <a:off x="288" y="3269"/>
              <a:ext cx="284" cy="283"/>
            </a:xfrm>
            <a:prstGeom prst="ellipse">
              <a:avLst/>
            </a:prstGeom>
            <a:solidFill>
              <a:srgbClr val="FFFFFF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pitchFamily="18" charset="0"/>
                  <a:sym typeface="Symbol" pitchFamily="18" charset="2"/>
                </a:rPr>
                <a:t></a:t>
              </a: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29729" name="Oval 30"/>
            <p:cNvSpPr>
              <a:spLocks noChangeArrowheads="1"/>
            </p:cNvSpPr>
            <p:nvPr/>
          </p:nvSpPr>
          <p:spPr bwMode="auto">
            <a:xfrm>
              <a:off x="868" y="3269"/>
              <a:ext cx="284" cy="283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pitchFamily="18" charset="0"/>
                  <a:sym typeface="Symbol" pitchFamily="18" charset="2"/>
                </a:rPr>
                <a:t></a:t>
              </a:r>
              <a:endParaRPr lang="en-US" sz="2400" b="1">
                <a:latin typeface="Times New Roman" pitchFamily="18" charset="0"/>
              </a:endParaRPr>
            </a:p>
          </p:txBody>
        </p:sp>
        <p:cxnSp>
          <p:nvCxnSpPr>
            <p:cNvPr id="29730" name="AutoShape 31"/>
            <p:cNvCxnSpPr>
              <a:cxnSpLocks noChangeShapeType="1"/>
              <a:stCxn id="29728" idx="0"/>
              <a:endCxn id="29727" idx="3"/>
            </p:cNvCxnSpPr>
            <p:nvPr/>
          </p:nvCxnSpPr>
          <p:spPr bwMode="auto">
            <a:xfrm flipV="1">
              <a:off x="430" y="3146"/>
              <a:ext cx="201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1" name="AutoShape 32"/>
            <p:cNvCxnSpPr>
              <a:cxnSpLocks noChangeShapeType="1"/>
              <a:stCxn id="29727" idx="5"/>
              <a:endCxn id="29729" idx="0"/>
            </p:cNvCxnSpPr>
            <p:nvPr/>
          </p:nvCxnSpPr>
          <p:spPr bwMode="auto">
            <a:xfrm>
              <a:off x="832" y="3146"/>
              <a:ext cx="178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32" name="Text Box 33"/>
            <p:cNvSpPr txBox="1">
              <a:spLocks noChangeArrowheads="1"/>
            </p:cNvSpPr>
            <p:nvPr/>
          </p:nvSpPr>
          <p:spPr bwMode="auto">
            <a:xfrm>
              <a:off x="841" y="2918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Times New Roman" pitchFamily="18" charset="0"/>
                </a:rPr>
                <a:t>x</a:t>
              </a:r>
            </a:p>
          </p:txBody>
        </p:sp>
      </p:grpSp>
      <p:cxnSp>
        <p:nvCxnSpPr>
          <p:cNvPr id="29719" name="AutoShape 34"/>
          <p:cNvCxnSpPr>
            <a:cxnSpLocks noChangeShapeType="1"/>
            <a:stCxn id="29713" idx="5"/>
            <a:endCxn id="29721" idx="0"/>
          </p:cNvCxnSpPr>
          <p:nvPr/>
        </p:nvCxnSpPr>
        <p:spPr bwMode="auto">
          <a:xfrm>
            <a:off x="6072188" y="4411663"/>
            <a:ext cx="407987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20" name="AutoShape 35"/>
          <p:cNvCxnSpPr>
            <a:cxnSpLocks noChangeShapeType="1"/>
            <a:stCxn id="29713" idx="3"/>
            <a:endCxn id="29727" idx="7"/>
          </p:cNvCxnSpPr>
          <p:nvPr/>
        </p:nvCxnSpPr>
        <p:spPr bwMode="auto">
          <a:xfrm flipH="1">
            <a:off x="5432425" y="4411663"/>
            <a:ext cx="320675" cy="2143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21" name="Oval 36"/>
          <p:cNvSpPr>
            <a:spLocks noChangeArrowheads="1"/>
          </p:cNvSpPr>
          <p:nvPr/>
        </p:nvSpPr>
        <p:spPr bwMode="auto">
          <a:xfrm>
            <a:off x="625475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9722" name="Text Box 37"/>
          <p:cNvSpPr txBox="1">
            <a:spLocks noChangeArrowheads="1"/>
          </p:cNvSpPr>
          <p:nvPr/>
        </p:nvSpPr>
        <p:spPr bwMode="auto">
          <a:xfrm>
            <a:off x="4267200" y="3709988"/>
            <a:ext cx="7620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accent1"/>
                </a:solidFill>
                <a:latin typeface="Times New Roman" pitchFamily="18" charset="0"/>
              </a:rPr>
              <a:t>case 2</a:t>
            </a:r>
          </a:p>
        </p:txBody>
      </p:sp>
      <p:sp>
        <p:nvSpPr>
          <p:cNvPr id="29723" name="Oval 38"/>
          <p:cNvSpPr>
            <a:spLocks noChangeArrowheads="1"/>
          </p:cNvSpPr>
          <p:nvPr/>
        </p:nvSpPr>
        <p:spPr bwMode="auto">
          <a:xfrm>
            <a:off x="914400" y="4572000"/>
            <a:ext cx="450850" cy="449263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9724" name="Text Box 39"/>
          <p:cNvSpPr txBox="1">
            <a:spLocks noChangeArrowheads="1"/>
          </p:cNvSpPr>
          <p:nvPr/>
        </p:nvSpPr>
        <p:spPr bwMode="auto">
          <a:xfrm>
            <a:off x="7848600" y="4022725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29725" name="Oval 40"/>
          <p:cNvSpPr>
            <a:spLocks noChangeArrowheads="1"/>
          </p:cNvSpPr>
          <p:nvPr/>
        </p:nvSpPr>
        <p:spPr bwMode="auto">
          <a:xfrm>
            <a:off x="7473950" y="40386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9726" name="Text Box 41"/>
          <p:cNvSpPr txBox="1">
            <a:spLocks noChangeArrowheads="1"/>
          </p:cNvSpPr>
          <p:nvPr/>
        </p:nvSpPr>
        <p:spPr bwMode="auto">
          <a:xfrm>
            <a:off x="252413" y="5745163"/>
            <a:ext cx="8724900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Transform case 2 into case 3 (x is left child) with a left rotation</a:t>
            </a:r>
          </a:p>
          <a:p>
            <a:pPr algn="ctr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This preserves property 4: all downward paths contain same number of black nodes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David Luebke				         </a:t>
            </a:r>
            <a:fld id="{DEFEB5DB-8BAA-4803-AB4D-565497D7D86E}" type="slidenum">
              <a:rPr lang="en-US"/>
              <a:pPr/>
              <a:t>31</a:t>
            </a:fld>
            <a:r>
              <a:rPr lang="en-US"/>
              <a:t> 				            </a:t>
            </a:r>
            <a:fld id="{4F84CAA4-4079-4E71-9198-E998D298D70B}" type="datetime1">
              <a:rPr lang="en-US"/>
              <a:pPr/>
              <a:t>2/9/2018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RB Insert: Case 3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8600" cy="1676400"/>
          </a:xfrm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x-&gt;p-&gt;color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x-&gt;p-&gt;p-&gt;color = RED;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rightRotate(x-&gt;p-&gt;p);</a:t>
            </a:r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4038600" cy="1752600"/>
          </a:xfrm>
          <a:noFill/>
        </p:spPr>
        <p:txBody>
          <a:bodyPr/>
          <a:lstStyle/>
          <a:p>
            <a:r>
              <a:rPr lang="en-US" sz="2400" smtClean="0"/>
              <a:t>Case 3:</a:t>
            </a:r>
          </a:p>
          <a:p>
            <a:pPr lvl="1"/>
            <a:r>
              <a:rPr lang="en-US" sz="2000" smtClean="0"/>
              <a:t>“Uncle” is black</a:t>
            </a:r>
          </a:p>
          <a:p>
            <a:pPr lvl="1"/>
            <a:r>
              <a:rPr lang="en-US" sz="2000" smtClean="0"/>
              <a:t>Node </a:t>
            </a:r>
            <a:r>
              <a:rPr lang="en-US" sz="2000" i="1" smtClean="0"/>
              <a:t>x</a:t>
            </a:r>
            <a:r>
              <a:rPr lang="en-US" sz="2000" smtClean="0"/>
              <a:t> is a left child</a:t>
            </a:r>
          </a:p>
          <a:p>
            <a:r>
              <a:rPr lang="en-US" sz="2400" smtClean="0"/>
              <a:t>Change colors; rotate right</a:t>
            </a:r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4038600" y="4114800"/>
            <a:ext cx="838200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27" name="Oval 6"/>
          <p:cNvSpPr>
            <a:spLocks noChangeArrowheads="1"/>
          </p:cNvSpPr>
          <p:nvPr/>
        </p:nvSpPr>
        <p:spPr bwMode="auto">
          <a:xfrm>
            <a:off x="6575425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5688013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</p:txBody>
      </p:sp>
      <p:cxnSp>
        <p:nvCxnSpPr>
          <p:cNvPr id="30729" name="AutoShape 8"/>
          <p:cNvCxnSpPr>
            <a:cxnSpLocks noChangeShapeType="1"/>
            <a:stCxn id="30727" idx="3"/>
            <a:endCxn id="30728" idx="7"/>
          </p:cNvCxnSpPr>
          <p:nvPr/>
        </p:nvCxnSpPr>
        <p:spPr bwMode="auto">
          <a:xfrm flipH="1">
            <a:off x="6072188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30" name="AutoShape 9"/>
          <p:cNvCxnSpPr>
            <a:cxnSpLocks noChangeShapeType="1"/>
            <a:stCxn id="30727" idx="5"/>
            <a:endCxn id="30748" idx="0"/>
          </p:cNvCxnSpPr>
          <p:nvPr/>
        </p:nvCxnSpPr>
        <p:spPr bwMode="auto">
          <a:xfrm>
            <a:off x="6959600" y="3900488"/>
            <a:ext cx="741363" cy="1190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31" name="Line 10"/>
          <p:cNvSpPr>
            <a:spLocks noChangeShapeType="1"/>
          </p:cNvSpPr>
          <p:nvPr/>
        </p:nvSpPr>
        <p:spPr bwMode="auto">
          <a:xfrm flipV="1">
            <a:off x="68008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5410200" y="4022725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x</a:t>
            </a:r>
          </a:p>
        </p:txBody>
      </p:sp>
      <p:cxnSp>
        <p:nvCxnSpPr>
          <p:cNvPr id="30733" name="AutoShape 12"/>
          <p:cNvCxnSpPr>
            <a:cxnSpLocks noChangeShapeType="1"/>
            <a:stCxn id="30728" idx="5"/>
            <a:endCxn id="30735" idx="0"/>
          </p:cNvCxnSpPr>
          <p:nvPr/>
        </p:nvCxnSpPr>
        <p:spPr bwMode="auto">
          <a:xfrm>
            <a:off x="6072188" y="4411663"/>
            <a:ext cx="407987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34" name="AutoShape 13"/>
          <p:cNvCxnSpPr>
            <a:cxnSpLocks noChangeShapeType="1"/>
            <a:stCxn id="30728" idx="3"/>
            <a:endCxn id="30753" idx="0"/>
          </p:cNvCxnSpPr>
          <p:nvPr/>
        </p:nvCxnSpPr>
        <p:spPr bwMode="auto">
          <a:xfrm flipH="1">
            <a:off x="5330825" y="4411663"/>
            <a:ext cx="422275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35" name="Oval 14"/>
          <p:cNvSpPr>
            <a:spLocks noChangeArrowheads="1"/>
          </p:cNvSpPr>
          <p:nvPr/>
        </p:nvSpPr>
        <p:spPr bwMode="auto">
          <a:xfrm>
            <a:off x="625475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30736" name="Text Box 15"/>
          <p:cNvSpPr txBox="1">
            <a:spLocks noChangeArrowheads="1"/>
          </p:cNvSpPr>
          <p:nvPr/>
        </p:nvSpPr>
        <p:spPr bwMode="auto">
          <a:xfrm>
            <a:off x="4038600" y="3709988"/>
            <a:ext cx="7620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accent1"/>
                </a:solidFill>
                <a:latin typeface="Times New Roman" pitchFamily="18" charset="0"/>
              </a:rPr>
              <a:t>case 3</a:t>
            </a:r>
          </a:p>
        </p:txBody>
      </p:sp>
      <p:sp>
        <p:nvSpPr>
          <p:cNvPr id="30737" name="Oval 16"/>
          <p:cNvSpPr>
            <a:spLocks noChangeArrowheads="1"/>
          </p:cNvSpPr>
          <p:nvPr/>
        </p:nvSpPr>
        <p:spPr bwMode="auto">
          <a:xfrm>
            <a:off x="2463800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30738" name="Oval 17"/>
          <p:cNvSpPr>
            <a:spLocks noChangeArrowheads="1"/>
          </p:cNvSpPr>
          <p:nvPr/>
        </p:nvSpPr>
        <p:spPr bwMode="auto">
          <a:xfrm>
            <a:off x="1576388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B</a:t>
            </a:r>
          </a:p>
        </p:txBody>
      </p:sp>
      <p:cxnSp>
        <p:nvCxnSpPr>
          <p:cNvPr id="30739" name="AutoShape 18"/>
          <p:cNvCxnSpPr>
            <a:cxnSpLocks noChangeShapeType="1"/>
            <a:stCxn id="30737" idx="3"/>
            <a:endCxn id="30738" idx="7"/>
          </p:cNvCxnSpPr>
          <p:nvPr/>
        </p:nvCxnSpPr>
        <p:spPr bwMode="auto">
          <a:xfrm flipH="1">
            <a:off x="1960563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0" name="AutoShape 19"/>
          <p:cNvCxnSpPr>
            <a:cxnSpLocks noChangeShapeType="1"/>
            <a:stCxn id="30737" idx="5"/>
            <a:endCxn id="30747" idx="0"/>
          </p:cNvCxnSpPr>
          <p:nvPr/>
        </p:nvCxnSpPr>
        <p:spPr bwMode="auto">
          <a:xfrm>
            <a:off x="2847975" y="3900488"/>
            <a:ext cx="739775" cy="13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1" name="Line 20"/>
          <p:cNvSpPr>
            <a:spLocks noChangeShapeType="1"/>
          </p:cNvSpPr>
          <p:nvPr/>
        </p:nvSpPr>
        <p:spPr bwMode="auto">
          <a:xfrm flipV="1">
            <a:off x="2689225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57200" y="4579938"/>
            <a:ext cx="1371600" cy="1047750"/>
            <a:chOff x="288" y="2892"/>
            <a:chExt cx="864" cy="660"/>
          </a:xfrm>
        </p:grpSpPr>
        <p:sp>
          <p:nvSpPr>
            <p:cNvPr id="30755" name="Oval 22"/>
            <p:cNvSpPr>
              <a:spLocks noChangeArrowheads="1"/>
            </p:cNvSpPr>
            <p:nvPr/>
          </p:nvSpPr>
          <p:spPr bwMode="auto">
            <a:xfrm>
              <a:off x="590" y="2892"/>
              <a:ext cx="283" cy="2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24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30756" name="Oval 23"/>
            <p:cNvSpPr>
              <a:spLocks noChangeArrowheads="1"/>
            </p:cNvSpPr>
            <p:nvPr/>
          </p:nvSpPr>
          <p:spPr bwMode="auto">
            <a:xfrm>
              <a:off x="288" y="3269"/>
              <a:ext cx="284" cy="283"/>
            </a:xfrm>
            <a:prstGeom prst="ellipse">
              <a:avLst/>
            </a:prstGeom>
            <a:solidFill>
              <a:srgbClr val="FFFFFF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pitchFamily="18" charset="0"/>
                  <a:sym typeface="Symbol" pitchFamily="18" charset="2"/>
                </a:rPr>
                <a:t></a:t>
              </a: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30757" name="Oval 24"/>
            <p:cNvSpPr>
              <a:spLocks noChangeArrowheads="1"/>
            </p:cNvSpPr>
            <p:nvPr/>
          </p:nvSpPr>
          <p:spPr bwMode="auto">
            <a:xfrm>
              <a:off x="868" y="3269"/>
              <a:ext cx="284" cy="283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pitchFamily="18" charset="0"/>
                  <a:sym typeface="Symbol" pitchFamily="18" charset="2"/>
                </a:rPr>
                <a:t></a:t>
              </a:r>
              <a:endParaRPr lang="en-US" sz="2400" b="1">
                <a:latin typeface="Times New Roman" pitchFamily="18" charset="0"/>
              </a:endParaRPr>
            </a:p>
          </p:txBody>
        </p:sp>
        <p:cxnSp>
          <p:nvCxnSpPr>
            <p:cNvPr id="30758" name="AutoShape 25"/>
            <p:cNvCxnSpPr>
              <a:cxnSpLocks noChangeShapeType="1"/>
              <a:stCxn id="30756" idx="0"/>
              <a:endCxn id="30755" idx="3"/>
            </p:cNvCxnSpPr>
            <p:nvPr/>
          </p:nvCxnSpPr>
          <p:spPr bwMode="auto">
            <a:xfrm flipV="1">
              <a:off x="430" y="3146"/>
              <a:ext cx="201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9" name="AutoShape 26"/>
            <p:cNvCxnSpPr>
              <a:cxnSpLocks noChangeShapeType="1"/>
              <a:stCxn id="30755" idx="5"/>
              <a:endCxn id="30757" idx="0"/>
            </p:cNvCxnSpPr>
            <p:nvPr/>
          </p:nvCxnSpPr>
          <p:spPr bwMode="auto">
            <a:xfrm>
              <a:off x="832" y="3146"/>
              <a:ext cx="178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0760" name="Text Box 27"/>
            <p:cNvSpPr txBox="1">
              <a:spLocks noChangeArrowheads="1"/>
            </p:cNvSpPr>
            <p:nvPr/>
          </p:nvSpPr>
          <p:spPr bwMode="auto">
            <a:xfrm>
              <a:off x="841" y="2918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Times New Roman" pitchFamily="18" charset="0"/>
                </a:rPr>
                <a:t>x</a:t>
              </a:r>
            </a:p>
          </p:txBody>
        </p:sp>
      </p:grpSp>
      <p:cxnSp>
        <p:nvCxnSpPr>
          <p:cNvPr id="30743" name="AutoShape 28"/>
          <p:cNvCxnSpPr>
            <a:cxnSpLocks noChangeShapeType="1"/>
            <a:stCxn id="30738" idx="5"/>
            <a:endCxn id="30745" idx="0"/>
          </p:cNvCxnSpPr>
          <p:nvPr/>
        </p:nvCxnSpPr>
        <p:spPr bwMode="auto">
          <a:xfrm>
            <a:off x="1960563" y="4411663"/>
            <a:ext cx="407987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4" name="AutoShape 29"/>
          <p:cNvCxnSpPr>
            <a:cxnSpLocks noChangeShapeType="1"/>
            <a:stCxn id="30738" idx="3"/>
            <a:endCxn id="30755" idx="7"/>
          </p:cNvCxnSpPr>
          <p:nvPr/>
        </p:nvCxnSpPr>
        <p:spPr bwMode="auto">
          <a:xfrm flipH="1">
            <a:off x="1320800" y="4411663"/>
            <a:ext cx="320675" cy="2143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5" name="Oval 30"/>
          <p:cNvSpPr>
            <a:spLocks noChangeArrowheads="1"/>
          </p:cNvSpPr>
          <p:nvPr/>
        </p:nvSpPr>
        <p:spPr bwMode="auto">
          <a:xfrm>
            <a:off x="2143125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30746" name="Text Box 31"/>
          <p:cNvSpPr txBox="1">
            <a:spLocks noChangeArrowheads="1"/>
          </p:cNvSpPr>
          <p:nvPr/>
        </p:nvSpPr>
        <p:spPr bwMode="auto">
          <a:xfrm>
            <a:off x="3736975" y="4022725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0747" name="Oval 32"/>
          <p:cNvSpPr>
            <a:spLocks noChangeArrowheads="1"/>
          </p:cNvSpPr>
          <p:nvPr/>
        </p:nvSpPr>
        <p:spPr bwMode="auto">
          <a:xfrm>
            <a:off x="3362325" y="40386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30748" name="Oval 33"/>
          <p:cNvSpPr>
            <a:spLocks noChangeArrowheads="1"/>
          </p:cNvSpPr>
          <p:nvPr/>
        </p:nvSpPr>
        <p:spPr bwMode="auto">
          <a:xfrm>
            <a:off x="7475538" y="4038600"/>
            <a:ext cx="449262" cy="449263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0749" name="Oval 34"/>
          <p:cNvSpPr>
            <a:spLocks noChangeArrowheads="1"/>
          </p:cNvSpPr>
          <p:nvPr/>
        </p:nvSpPr>
        <p:spPr bwMode="auto">
          <a:xfrm>
            <a:off x="701040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30750" name="Oval 35"/>
          <p:cNvSpPr>
            <a:spLocks noChangeArrowheads="1"/>
          </p:cNvSpPr>
          <p:nvPr/>
        </p:nvSpPr>
        <p:spPr bwMode="auto">
          <a:xfrm>
            <a:off x="7931150" y="4579938"/>
            <a:ext cx="450850" cy="449262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cxnSp>
        <p:nvCxnSpPr>
          <p:cNvPr id="30751" name="AutoShape 36"/>
          <p:cNvCxnSpPr>
            <a:cxnSpLocks noChangeShapeType="1"/>
            <a:stCxn id="30749" idx="0"/>
            <a:endCxn id="30748" idx="3"/>
          </p:cNvCxnSpPr>
          <p:nvPr/>
        </p:nvCxnSpPr>
        <p:spPr bwMode="auto">
          <a:xfrm flipV="1">
            <a:off x="7235825" y="4441825"/>
            <a:ext cx="304800" cy="1381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52" name="AutoShape 37"/>
          <p:cNvCxnSpPr>
            <a:cxnSpLocks noChangeShapeType="1"/>
            <a:stCxn id="30748" idx="5"/>
            <a:endCxn id="30750" idx="0"/>
          </p:cNvCxnSpPr>
          <p:nvPr/>
        </p:nvCxnSpPr>
        <p:spPr bwMode="auto">
          <a:xfrm>
            <a:off x="7859713" y="4441825"/>
            <a:ext cx="296862" cy="1381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53" name="Oval 38"/>
          <p:cNvSpPr>
            <a:spLocks noChangeArrowheads="1"/>
          </p:cNvSpPr>
          <p:nvPr/>
        </p:nvSpPr>
        <p:spPr bwMode="auto">
          <a:xfrm>
            <a:off x="510540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pitchFamily="18" charset="0"/>
                <a:sym typeface="Symbol" pitchFamily="18" charset="2"/>
              </a:rPr>
              <a:t>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30754" name="Text Box 39"/>
          <p:cNvSpPr txBox="1">
            <a:spLocks noChangeArrowheads="1"/>
          </p:cNvSpPr>
          <p:nvPr/>
        </p:nvSpPr>
        <p:spPr bwMode="auto">
          <a:xfrm>
            <a:off x="134938" y="5745163"/>
            <a:ext cx="8958262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Perform some color changes and do a right rotation</a:t>
            </a:r>
          </a:p>
          <a:p>
            <a:pPr algn="ctr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Again, preserves property 4: all downward paths contain same number of black nodes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242C49D-A5CB-46CE-9A12-BFF902E59BD7}" type="slidenum">
              <a:rPr lang="en-US">
                <a:ea typeface="ＭＳ Ｐゴシック" pitchFamily="34" charset="-128"/>
              </a:rPr>
              <a:pPr/>
              <a:t>32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7630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Example of Inserting Sorted Numbers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1 2 3 4 5 6 7 8 9 10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129088" y="2209800"/>
            <a:ext cx="823912" cy="647700"/>
            <a:chOff x="2601" y="1392"/>
            <a:chExt cx="519" cy="408"/>
          </a:xfrm>
        </p:grpSpPr>
        <p:sp>
          <p:nvSpPr>
            <p:cNvPr id="31756" name="Oval 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Text Box 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1</a:t>
              </a:r>
            </a:p>
          </p:txBody>
        </p:sp>
      </p:grp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4572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5546725" y="1512888"/>
            <a:ext cx="30511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Insert 1. A leaf so </a:t>
            </a:r>
          </a:p>
          <a:p>
            <a:r>
              <a:rPr lang="en-US" b="0"/>
              <a:t>red. Realize it is</a:t>
            </a:r>
          </a:p>
          <a:p>
            <a:r>
              <a:rPr lang="en-US" b="0"/>
              <a:t>root so recolor</a:t>
            </a:r>
          </a:p>
          <a:p>
            <a:r>
              <a:rPr lang="en-US" b="0"/>
              <a:t>to black.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159250" y="4038600"/>
            <a:ext cx="823913" cy="647700"/>
            <a:chOff x="2601" y="1392"/>
            <a:chExt cx="519" cy="408"/>
          </a:xfrm>
        </p:grpSpPr>
        <p:sp>
          <p:nvSpPr>
            <p:cNvPr id="31754" name="Oval 10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1</a:t>
              </a:r>
            </a:p>
          </p:txBody>
        </p:sp>
      </p:grpSp>
      <p:sp>
        <p:nvSpPr>
          <p:cNvPr id="31753" name="Line 12"/>
          <p:cNvSpPr>
            <a:spLocks noChangeShapeType="1"/>
          </p:cNvSpPr>
          <p:nvPr/>
        </p:nvSpPr>
        <p:spPr bwMode="auto">
          <a:xfrm>
            <a:off x="4602163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E9A4DE1-D7AE-4784-AB32-234167302D83}" type="slidenum">
              <a:rPr lang="en-US">
                <a:ea typeface="ＭＳ Ｐゴシック" pitchFamily="34" charset="-128"/>
              </a:rPr>
              <a:pPr/>
              <a:t>33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Insert 2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14800" y="1409700"/>
            <a:ext cx="823913" cy="647700"/>
            <a:chOff x="2601" y="1392"/>
            <a:chExt cx="519" cy="408"/>
          </a:xfrm>
        </p:grpSpPr>
        <p:sp>
          <p:nvSpPr>
            <p:cNvPr id="32779" name="Oval 5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Text Box 6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1</a:t>
              </a:r>
            </a:p>
          </p:txBody>
        </p:sp>
      </p:grpSp>
      <p:sp>
        <p:nvSpPr>
          <p:cNvPr id="32773" name="Line 7"/>
          <p:cNvSpPr>
            <a:spLocks noChangeShapeType="1"/>
          </p:cNvSpPr>
          <p:nvPr/>
        </p:nvSpPr>
        <p:spPr bwMode="auto">
          <a:xfrm>
            <a:off x="4557713" y="9525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2774" name="Line 8"/>
          <p:cNvSpPr>
            <a:spLocks noChangeShapeType="1"/>
          </p:cNvSpPr>
          <p:nvPr/>
        </p:nvSpPr>
        <p:spPr bwMode="auto">
          <a:xfrm>
            <a:off x="4800600" y="1981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029200" y="2362200"/>
            <a:ext cx="823913" cy="647700"/>
            <a:chOff x="2601" y="1392"/>
            <a:chExt cx="519" cy="408"/>
          </a:xfrm>
        </p:grpSpPr>
        <p:sp>
          <p:nvSpPr>
            <p:cNvPr id="32777" name="Oval 10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Text Box 11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2</a:t>
              </a:r>
            </a:p>
          </p:txBody>
        </p:sp>
      </p:grpSp>
      <p:sp>
        <p:nvSpPr>
          <p:cNvPr id="32776" name="Text Box 12"/>
          <p:cNvSpPr txBox="1">
            <a:spLocks noChangeArrowheads="1"/>
          </p:cNvSpPr>
          <p:nvPr/>
        </p:nvSpPr>
        <p:spPr bwMode="auto">
          <a:xfrm>
            <a:off x="685800" y="1219200"/>
            <a:ext cx="32131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make 2 red. Parent</a:t>
            </a:r>
          </a:p>
          <a:p>
            <a:r>
              <a:rPr lang="en-US" b="0"/>
              <a:t>is black so done.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9B31E0-E2BE-4981-A82B-69A4CD05AC23}" type="slidenum">
              <a:rPr lang="en-US">
                <a:ea typeface="ＭＳ Ｐゴシック" pitchFamily="34" charset="-128"/>
              </a:rPr>
              <a:pPr/>
              <a:t>34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Insert 3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409700"/>
            <a:ext cx="823913" cy="647700"/>
            <a:chOff x="2601" y="1392"/>
            <a:chExt cx="519" cy="408"/>
          </a:xfrm>
        </p:grpSpPr>
        <p:sp>
          <p:nvSpPr>
            <p:cNvPr id="33819" name="Oval 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Text Box 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1</a:t>
              </a:r>
            </a:p>
          </p:txBody>
        </p:sp>
      </p:grpSp>
      <p:sp>
        <p:nvSpPr>
          <p:cNvPr id="33797" name="Line 6"/>
          <p:cNvSpPr>
            <a:spLocks noChangeShapeType="1"/>
          </p:cNvSpPr>
          <p:nvPr/>
        </p:nvSpPr>
        <p:spPr bwMode="auto">
          <a:xfrm>
            <a:off x="4557713" y="9525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>
            <a:off x="4800600" y="1981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029200" y="2362200"/>
            <a:ext cx="823913" cy="647700"/>
            <a:chOff x="2601" y="1392"/>
            <a:chExt cx="519" cy="408"/>
          </a:xfrm>
        </p:grpSpPr>
        <p:sp>
          <p:nvSpPr>
            <p:cNvPr id="33817" name="Oval 9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Text Box 10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2</a:t>
              </a:r>
            </a:p>
          </p:txBody>
        </p:sp>
      </p:grpSp>
      <p:sp>
        <p:nvSpPr>
          <p:cNvPr id="33800" name="Line 11"/>
          <p:cNvSpPr>
            <a:spLocks noChangeShapeType="1"/>
          </p:cNvSpPr>
          <p:nvPr/>
        </p:nvSpPr>
        <p:spPr bwMode="auto">
          <a:xfrm>
            <a:off x="5791200" y="2895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019800" y="3276600"/>
            <a:ext cx="823913" cy="647700"/>
            <a:chOff x="2601" y="1392"/>
            <a:chExt cx="519" cy="408"/>
          </a:xfrm>
        </p:grpSpPr>
        <p:sp>
          <p:nvSpPr>
            <p:cNvPr id="33815" name="Oval 13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Text Box 14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3</a:t>
              </a:r>
            </a:p>
          </p:txBody>
        </p:sp>
      </p:grpSp>
      <p:sp>
        <p:nvSpPr>
          <p:cNvPr id="33802" name="Text Box 16"/>
          <p:cNvSpPr txBox="1">
            <a:spLocks noChangeArrowheads="1"/>
          </p:cNvSpPr>
          <p:nvPr/>
        </p:nvSpPr>
        <p:spPr bwMode="auto">
          <a:xfrm>
            <a:off x="152400" y="1600200"/>
            <a:ext cx="4224338" cy="231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Insert 3. Parent is red. </a:t>
            </a:r>
            <a:br>
              <a:rPr lang="en-US" b="0"/>
            </a:br>
            <a:r>
              <a:rPr lang="en-US" b="0"/>
              <a:t>Parent's sibling is black</a:t>
            </a:r>
            <a:br>
              <a:rPr lang="en-US" b="0"/>
            </a:br>
            <a:r>
              <a:rPr lang="en-US" b="0"/>
              <a:t>(null) 3 is outside relative </a:t>
            </a:r>
            <a:br>
              <a:rPr lang="en-US" b="0"/>
            </a:br>
            <a:r>
              <a:rPr lang="en-US" b="0"/>
              <a:t>to grandparent. Rotate</a:t>
            </a:r>
          </a:p>
          <a:p>
            <a:r>
              <a:rPr lang="en-US" b="0"/>
              <a:t>parent and grandparent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343400" y="3771900"/>
            <a:ext cx="823913" cy="647700"/>
            <a:chOff x="2601" y="1392"/>
            <a:chExt cx="519" cy="408"/>
          </a:xfrm>
        </p:grpSpPr>
        <p:sp>
          <p:nvSpPr>
            <p:cNvPr id="33813" name="Oval 18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Text Box 19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2</a:t>
              </a:r>
            </a:p>
          </p:txBody>
        </p:sp>
      </p:grpSp>
      <p:sp>
        <p:nvSpPr>
          <p:cNvPr id="33804" name="Line 20"/>
          <p:cNvSpPr>
            <a:spLocks noChangeShapeType="1"/>
          </p:cNvSpPr>
          <p:nvPr/>
        </p:nvSpPr>
        <p:spPr bwMode="auto">
          <a:xfrm>
            <a:off x="4786313" y="3314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05" name="Line 21"/>
          <p:cNvSpPr>
            <a:spLocks noChangeShapeType="1"/>
          </p:cNvSpPr>
          <p:nvPr/>
        </p:nvSpPr>
        <p:spPr bwMode="auto">
          <a:xfrm>
            <a:off x="5029200" y="4343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352800" y="4724400"/>
            <a:ext cx="823913" cy="647700"/>
            <a:chOff x="2601" y="1392"/>
            <a:chExt cx="519" cy="408"/>
          </a:xfrm>
        </p:grpSpPr>
        <p:sp>
          <p:nvSpPr>
            <p:cNvPr id="33811" name="Oval 23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Text Box 24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5272088" y="4686300"/>
            <a:ext cx="823912" cy="647700"/>
            <a:chOff x="2601" y="1392"/>
            <a:chExt cx="519" cy="408"/>
          </a:xfrm>
        </p:grpSpPr>
        <p:sp>
          <p:nvSpPr>
            <p:cNvPr id="33809" name="Oval 27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Text Box 28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3</a:t>
              </a:r>
            </a:p>
          </p:txBody>
        </p:sp>
      </p:grpSp>
      <p:sp>
        <p:nvSpPr>
          <p:cNvPr id="33808" name="Line 29"/>
          <p:cNvSpPr>
            <a:spLocks noChangeShapeType="1"/>
          </p:cNvSpPr>
          <p:nvPr/>
        </p:nvSpPr>
        <p:spPr bwMode="auto">
          <a:xfrm flipH="1">
            <a:off x="4038600" y="4343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123834-AB7D-4E34-A62E-B97E4F18D4F6}" type="slidenum">
              <a:rPr lang="en-US">
                <a:ea typeface="ＭＳ Ｐゴシック" pitchFamily="34" charset="-128"/>
              </a:rPr>
              <a:pPr/>
              <a:t>35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Insert 4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59250" y="1524000"/>
            <a:ext cx="823913" cy="647700"/>
            <a:chOff x="2601" y="1392"/>
            <a:chExt cx="519" cy="408"/>
          </a:xfrm>
        </p:grpSpPr>
        <p:sp>
          <p:nvSpPr>
            <p:cNvPr id="34848" name="Oval 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9" name="Text Box 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2</a:t>
              </a:r>
            </a:p>
          </p:txBody>
        </p:sp>
      </p:grpSp>
      <p:sp>
        <p:nvSpPr>
          <p:cNvPr id="34821" name="Line 6"/>
          <p:cNvSpPr>
            <a:spLocks noChangeShapeType="1"/>
          </p:cNvSpPr>
          <p:nvPr/>
        </p:nvSpPr>
        <p:spPr bwMode="auto">
          <a:xfrm>
            <a:off x="4602163" y="106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4822" name="Line 7"/>
          <p:cNvSpPr>
            <a:spLocks noChangeShapeType="1"/>
          </p:cNvSpPr>
          <p:nvPr/>
        </p:nvSpPr>
        <p:spPr bwMode="auto">
          <a:xfrm>
            <a:off x="4845050" y="20955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168650" y="2476500"/>
            <a:ext cx="823913" cy="647700"/>
            <a:chOff x="2601" y="1392"/>
            <a:chExt cx="519" cy="408"/>
          </a:xfrm>
        </p:grpSpPr>
        <p:sp>
          <p:nvSpPr>
            <p:cNvPr id="34846" name="Oval 9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7" name="Text Box 10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087938" y="2438400"/>
            <a:ext cx="823912" cy="647700"/>
            <a:chOff x="2601" y="1392"/>
            <a:chExt cx="519" cy="408"/>
          </a:xfrm>
        </p:grpSpPr>
        <p:sp>
          <p:nvSpPr>
            <p:cNvPr id="34844" name="Oval 12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5" name="Text Box 13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3</a:t>
              </a:r>
            </a:p>
          </p:txBody>
        </p:sp>
      </p:grpSp>
      <p:sp>
        <p:nvSpPr>
          <p:cNvPr id="34825" name="Line 14"/>
          <p:cNvSpPr>
            <a:spLocks noChangeShapeType="1"/>
          </p:cNvSpPr>
          <p:nvPr/>
        </p:nvSpPr>
        <p:spPr bwMode="auto">
          <a:xfrm flipH="1">
            <a:off x="3854450" y="20955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4826" name="Text Box 15"/>
          <p:cNvSpPr txBox="1">
            <a:spLocks noChangeArrowheads="1"/>
          </p:cNvSpPr>
          <p:nvPr/>
        </p:nvSpPr>
        <p:spPr bwMode="auto">
          <a:xfrm>
            <a:off x="212725" y="979488"/>
            <a:ext cx="3608388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On way down see</a:t>
            </a:r>
            <a:br>
              <a:rPr lang="en-US" b="0"/>
            </a:br>
            <a:r>
              <a:rPr lang="en-US" b="0"/>
              <a:t>2 with 2 red children.</a:t>
            </a:r>
            <a:br>
              <a:rPr lang="en-US" b="0"/>
            </a:br>
            <a:r>
              <a:rPr lang="en-US" b="0"/>
              <a:t>Recolor 2 red and</a:t>
            </a:r>
            <a:br>
              <a:rPr lang="en-US" b="0"/>
            </a:br>
            <a:r>
              <a:rPr lang="en-US" b="0"/>
              <a:t>children black.</a:t>
            </a:r>
            <a:br>
              <a:rPr lang="en-US" b="0"/>
            </a:br>
            <a:r>
              <a:rPr lang="en-US" b="0"/>
              <a:t>Realize 2 is root</a:t>
            </a:r>
            <a:br>
              <a:rPr lang="en-US" b="0"/>
            </a:br>
            <a:r>
              <a:rPr lang="en-US" b="0"/>
              <a:t>so color back to black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159250" y="3657600"/>
            <a:ext cx="823913" cy="647700"/>
            <a:chOff x="2601" y="1392"/>
            <a:chExt cx="519" cy="408"/>
          </a:xfrm>
        </p:grpSpPr>
        <p:sp>
          <p:nvSpPr>
            <p:cNvPr id="34842" name="Oval 17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3" name="Text Box 18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2</a:t>
              </a:r>
            </a:p>
          </p:txBody>
        </p:sp>
      </p:grpSp>
      <p:sp>
        <p:nvSpPr>
          <p:cNvPr id="34828" name="Line 19"/>
          <p:cNvSpPr>
            <a:spLocks noChangeShapeType="1"/>
          </p:cNvSpPr>
          <p:nvPr/>
        </p:nvSpPr>
        <p:spPr bwMode="auto">
          <a:xfrm>
            <a:off x="4602163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4829" name="Line 20"/>
          <p:cNvSpPr>
            <a:spLocks noChangeShapeType="1"/>
          </p:cNvSpPr>
          <p:nvPr/>
        </p:nvSpPr>
        <p:spPr bwMode="auto">
          <a:xfrm>
            <a:off x="4845050" y="42291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168650" y="4610100"/>
            <a:ext cx="823913" cy="647700"/>
            <a:chOff x="2601" y="1392"/>
            <a:chExt cx="519" cy="408"/>
          </a:xfrm>
        </p:grpSpPr>
        <p:sp>
          <p:nvSpPr>
            <p:cNvPr id="34840" name="Oval 22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1" name="Text Box 23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1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5087938" y="4572000"/>
            <a:ext cx="823912" cy="647700"/>
            <a:chOff x="2601" y="1392"/>
            <a:chExt cx="519" cy="408"/>
          </a:xfrm>
        </p:grpSpPr>
        <p:sp>
          <p:nvSpPr>
            <p:cNvPr id="34838" name="Oval 25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9" name="Text Box 26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3</a:t>
              </a:r>
            </a:p>
          </p:txBody>
        </p:sp>
      </p:grpSp>
      <p:sp>
        <p:nvSpPr>
          <p:cNvPr id="34832" name="Line 27"/>
          <p:cNvSpPr>
            <a:spLocks noChangeShapeType="1"/>
          </p:cNvSpPr>
          <p:nvPr/>
        </p:nvSpPr>
        <p:spPr bwMode="auto">
          <a:xfrm flipH="1">
            <a:off x="3854450" y="42291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4833" name="Line 28"/>
          <p:cNvSpPr>
            <a:spLocks noChangeShapeType="1"/>
          </p:cNvSpPr>
          <p:nvPr/>
        </p:nvSpPr>
        <p:spPr bwMode="auto">
          <a:xfrm>
            <a:off x="5853113" y="50673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6096000" y="5410200"/>
            <a:ext cx="823913" cy="647700"/>
            <a:chOff x="2601" y="1392"/>
            <a:chExt cx="519" cy="408"/>
          </a:xfrm>
        </p:grpSpPr>
        <p:sp>
          <p:nvSpPr>
            <p:cNvPr id="34836" name="Oval 30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Text Box 31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4</a:t>
              </a:r>
            </a:p>
          </p:txBody>
        </p:sp>
      </p:grpSp>
      <p:sp>
        <p:nvSpPr>
          <p:cNvPr id="34835" name="Text Box 32"/>
          <p:cNvSpPr txBox="1">
            <a:spLocks noChangeArrowheads="1"/>
          </p:cNvSpPr>
          <p:nvPr/>
        </p:nvSpPr>
        <p:spPr bwMode="auto">
          <a:xfrm>
            <a:off x="517525" y="4179888"/>
            <a:ext cx="258127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When adding 4</a:t>
            </a:r>
            <a:br>
              <a:rPr lang="en-US" b="0"/>
            </a:br>
            <a:r>
              <a:rPr lang="en-US" b="0"/>
              <a:t>parent is black</a:t>
            </a:r>
            <a:br>
              <a:rPr lang="en-US" b="0"/>
            </a:br>
            <a:r>
              <a:rPr lang="en-US" b="0"/>
              <a:t>so done.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CC8F5A-98FA-4DE5-BD6F-4B60315F5A9D}" type="slidenum">
              <a:rPr lang="en-US">
                <a:ea typeface="ＭＳ Ｐゴシック" pitchFamily="34" charset="-128"/>
              </a:rPr>
              <a:pPr/>
              <a:t>36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Insert 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59250" y="1295400"/>
            <a:ext cx="823913" cy="647700"/>
            <a:chOff x="2601" y="1392"/>
            <a:chExt cx="519" cy="408"/>
          </a:xfrm>
        </p:grpSpPr>
        <p:sp>
          <p:nvSpPr>
            <p:cNvPr id="35863" name="Oval 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4" name="Text Box 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2</a:t>
              </a:r>
            </a:p>
          </p:txBody>
        </p:sp>
      </p:grp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4602163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4845050" y="18669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168650" y="2247900"/>
            <a:ext cx="823913" cy="647700"/>
            <a:chOff x="2601" y="1392"/>
            <a:chExt cx="519" cy="408"/>
          </a:xfrm>
        </p:grpSpPr>
        <p:sp>
          <p:nvSpPr>
            <p:cNvPr id="35861" name="Oval 9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Text Box 10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1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087938" y="2209800"/>
            <a:ext cx="823912" cy="647700"/>
            <a:chOff x="2601" y="1392"/>
            <a:chExt cx="519" cy="408"/>
          </a:xfrm>
        </p:grpSpPr>
        <p:sp>
          <p:nvSpPr>
            <p:cNvPr id="35859" name="Oval 12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Text Box 13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3</a:t>
              </a:r>
            </a:p>
          </p:txBody>
        </p:sp>
      </p:grpSp>
      <p:sp>
        <p:nvSpPr>
          <p:cNvPr id="35849" name="Line 14"/>
          <p:cNvSpPr>
            <a:spLocks noChangeShapeType="1"/>
          </p:cNvSpPr>
          <p:nvPr/>
        </p:nvSpPr>
        <p:spPr bwMode="auto">
          <a:xfrm flipH="1">
            <a:off x="3854450" y="18669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5850" name="Line 15"/>
          <p:cNvSpPr>
            <a:spLocks noChangeShapeType="1"/>
          </p:cNvSpPr>
          <p:nvPr/>
        </p:nvSpPr>
        <p:spPr bwMode="auto">
          <a:xfrm>
            <a:off x="5853113" y="27051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096000" y="3048000"/>
            <a:ext cx="823913" cy="647700"/>
            <a:chOff x="2601" y="1392"/>
            <a:chExt cx="519" cy="408"/>
          </a:xfrm>
        </p:grpSpPr>
        <p:sp>
          <p:nvSpPr>
            <p:cNvPr id="35857" name="Oval 17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Text Box 18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4</a:t>
              </a:r>
            </a:p>
          </p:txBody>
        </p:sp>
      </p:grpSp>
      <p:sp>
        <p:nvSpPr>
          <p:cNvPr id="35852" name="Line 19"/>
          <p:cNvSpPr>
            <a:spLocks noChangeShapeType="1"/>
          </p:cNvSpPr>
          <p:nvPr/>
        </p:nvSpPr>
        <p:spPr bwMode="auto">
          <a:xfrm>
            <a:off x="6843713" y="36195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7086600" y="3962400"/>
            <a:ext cx="823913" cy="647700"/>
            <a:chOff x="2601" y="1392"/>
            <a:chExt cx="519" cy="408"/>
          </a:xfrm>
        </p:grpSpPr>
        <p:sp>
          <p:nvSpPr>
            <p:cNvPr id="35855" name="Oval 21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Text Box 22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5</a:t>
              </a:r>
            </a:p>
          </p:txBody>
        </p:sp>
      </p:grpSp>
      <p:sp>
        <p:nvSpPr>
          <p:cNvPr id="35854" name="Text Box 23"/>
          <p:cNvSpPr txBox="1">
            <a:spLocks noChangeArrowheads="1"/>
          </p:cNvSpPr>
          <p:nvPr/>
        </p:nvSpPr>
        <p:spPr bwMode="auto">
          <a:xfrm>
            <a:off x="288925" y="1284288"/>
            <a:ext cx="4703763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5's parent is red.</a:t>
            </a:r>
            <a:br>
              <a:rPr lang="en-US" b="0"/>
            </a:br>
            <a:r>
              <a:rPr lang="en-US" b="0"/>
              <a:t>Parent's sibling is</a:t>
            </a:r>
            <a:br>
              <a:rPr lang="en-US" b="0"/>
            </a:br>
            <a:r>
              <a:rPr lang="en-US" b="0"/>
              <a:t>black (null). 5 is</a:t>
            </a:r>
            <a:br>
              <a:rPr lang="en-US" b="0"/>
            </a:br>
            <a:r>
              <a:rPr lang="en-US" b="0"/>
              <a:t>outside relative to</a:t>
            </a:r>
            <a:br>
              <a:rPr lang="en-US" b="0"/>
            </a:br>
            <a:r>
              <a:rPr lang="en-US" b="0"/>
              <a:t>grandparent (3) so rotate</a:t>
            </a:r>
            <a:br>
              <a:rPr lang="en-US" b="0"/>
            </a:br>
            <a:r>
              <a:rPr lang="en-US" b="0"/>
              <a:t>parent and grandparent then</a:t>
            </a:r>
            <a:br>
              <a:rPr lang="en-US" b="0"/>
            </a:br>
            <a:r>
              <a:rPr lang="en-US" b="0"/>
              <a:t>recolor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2956B9-E815-42EA-BBA4-C4CBC781DD56}" type="slidenum">
              <a:rPr lang="en-US">
                <a:ea typeface="ＭＳ Ｐゴシック" pitchFamily="34" charset="-128"/>
              </a:rPr>
              <a:pPr/>
              <a:t>37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Finish insert of 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59250" y="1295400"/>
            <a:ext cx="823913" cy="647700"/>
            <a:chOff x="2601" y="1392"/>
            <a:chExt cx="519" cy="408"/>
          </a:xfrm>
        </p:grpSpPr>
        <p:sp>
          <p:nvSpPr>
            <p:cNvPr id="36886" name="Oval 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Text Box 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2</a:t>
              </a:r>
            </a:p>
          </p:txBody>
        </p:sp>
      </p:grpSp>
      <p:sp>
        <p:nvSpPr>
          <p:cNvPr id="36869" name="Line 6"/>
          <p:cNvSpPr>
            <a:spLocks noChangeShapeType="1"/>
          </p:cNvSpPr>
          <p:nvPr/>
        </p:nvSpPr>
        <p:spPr bwMode="auto">
          <a:xfrm>
            <a:off x="4602163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>
            <a:off x="4845050" y="18669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168650" y="2247900"/>
            <a:ext cx="823913" cy="647700"/>
            <a:chOff x="2601" y="1392"/>
            <a:chExt cx="519" cy="408"/>
          </a:xfrm>
        </p:grpSpPr>
        <p:sp>
          <p:nvSpPr>
            <p:cNvPr id="36884" name="Oval 9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5" name="Text Box 10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1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105400" y="2209800"/>
            <a:ext cx="823913" cy="647700"/>
            <a:chOff x="2601" y="1392"/>
            <a:chExt cx="519" cy="408"/>
          </a:xfrm>
        </p:grpSpPr>
        <p:sp>
          <p:nvSpPr>
            <p:cNvPr id="36882" name="Oval 12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Text Box 13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4</a:t>
              </a:r>
            </a:p>
          </p:txBody>
        </p:sp>
      </p:grpSp>
      <p:sp>
        <p:nvSpPr>
          <p:cNvPr id="36873" name="Line 14"/>
          <p:cNvSpPr>
            <a:spLocks noChangeShapeType="1"/>
          </p:cNvSpPr>
          <p:nvPr/>
        </p:nvSpPr>
        <p:spPr bwMode="auto">
          <a:xfrm flipH="1">
            <a:off x="3854450" y="18669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6874" name="Line 15"/>
          <p:cNvSpPr>
            <a:spLocks noChangeShapeType="1"/>
          </p:cNvSpPr>
          <p:nvPr/>
        </p:nvSpPr>
        <p:spPr bwMode="auto">
          <a:xfrm>
            <a:off x="5867400" y="2743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114800" y="3162300"/>
            <a:ext cx="823913" cy="647700"/>
            <a:chOff x="2601" y="1392"/>
            <a:chExt cx="519" cy="408"/>
          </a:xfrm>
        </p:grpSpPr>
        <p:sp>
          <p:nvSpPr>
            <p:cNvPr id="36880" name="Oval 17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Text Box 18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3</a:t>
              </a:r>
            </a:p>
          </p:txBody>
        </p:sp>
      </p:grpSp>
      <p:sp>
        <p:nvSpPr>
          <p:cNvPr id="36876" name="Line 19"/>
          <p:cNvSpPr>
            <a:spLocks noChangeShapeType="1"/>
          </p:cNvSpPr>
          <p:nvPr/>
        </p:nvSpPr>
        <p:spPr bwMode="auto">
          <a:xfrm flipH="1">
            <a:off x="4724400" y="2743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172200" y="3200400"/>
            <a:ext cx="823913" cy="647700"/>
            <a:chOff x="2601" y="1392"/>
            <a:chExt cx="519" cy="408"/>
          </a:xfrm>
        </p:grpSpPr>
        <p:sp>
          <p:nvSpPr>
            <p:cNvPr id="36878" name="Oval 21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Text Box 22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8020AC-3D2F-4524-815E-2F3B8B046385}" type="slidenum">
              <a:rPr lang="en-US">
                <a:ea typeface="ＭＳ Ｐゴシック" pitchFamily="34" charset="-128"/>
              </a:rPr>
              <a:pPr/>
              <a:t>38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Insert 6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59250" y="1295400"/>
            <a:ext cx="823913" cy="647700"/>
            <a:chOff x="2601" y="1392"/>
            <a:chExt cx="519" cy="408"/>
          </a:xfrm>
        </p:grpSpPr>
        <p:sp>
          <p:nvSpPr>
            <p:cNvPr id="37911" name="Oval 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Text Box 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2</a:t>
              </a:r>
            </a:p>
          </p:txBody>
        </p:sp>
      </p:grpSp>
      <p:sp>
        <p:nvSpPr>
          <p:cNvPr id="37893" name="Line 6"/>
          <p:cNvSpPr>
            <a:spLocks noChangeShapeType="1"/>
          </p:cNvSpPr>
          <p:nvPr/>
        </p:nvSpPr>
        <p:spPr bwMode="auto">
          <a:xfrm>
            <a:off x="4602163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894" name="Line 7"/>
          <p:cNvSpPr>
            <a:spLocks noChangeShapeType="1"/>
          </p:cNvSpPr>
          <p:nvPr/>
        </p:nvSpPr>
        <p:spPr bwMode="auto">
          <a:xfrm>
            <a:off x="4845050" y="18669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168650" y="2247900"/>
            <a:ext cx="823913" cy="647700"/>
            <a:chOff x="2601" y="1392"/>
            <a:chExt cx="519" cy="408"/>
          </a:xfrm>
        </p:grpSpPr>
        <p:sp>
          <p:nvSpPr>
            <p:cNvPr id="37909" name="Oval 9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Text Box 10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1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105400" y="2209800"/>
            <a:ext cx="823913" cy="647700"/>
            <a:chOff x="2601" y="1392"/>
            <a:chExt cx="519" cy="408"/>
          </a:xfrm>
        </p:grpSpPr>
        <p:sp>
          <p:nvSpPr>
            <p:cNvPr id="37907" name="Oval 12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Text Box 13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4</a:t>
              </a:r>
            </a:p>
          </p:txBody>
        </p:sp>
      </p:grpSp>
      <p:sp>
        <p:nvSpPr>
          <p:cNvPr id="37897" name="Line 14"/>
          <p:cNvSpPr>
            <a:spLocks noChangeShapeType="1"/>
          </p:cNvSpPr>
          <p:nvPr/>
        </p:nvSpPr>
        <p:spPr bwMode="auto">
          <a:xfrm flipH="1">
            <a:off x="3854450" y="18669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898" name="Line 15"/>
          <p:cNvSpPr>
            <a:spLocks noChangeShapeType="1"/>
          </p:cNvSpPr>
          <p:nvPr/>
        </p:nvSpPr>
        <p:spPr bwMode="auto">
          <a:xfrm>
            <a:off x="5867400" y="2743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114800" y="3162300"/>
            <a:ext cx="823913" cy="647700"/>
            <a:chOff x="2601" y="1392"/>
            <a:chExt cx="519" cy="408"/>
          </a:xfrm>
        </p:grpSpPr>
        <p:sp>
          <p:nvSpPr>
            <p:cNvPr id="37905" name="Oval 17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Text Box 18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3</a:t>
              </a:r>
            </a:p>
          </p:txBody>
        </p:sp>
      </p:grpSp>
      <p:sp>
        <p:nvSpPr>
          <p:cNvPr id="37900" name="Line 19"/>
          <p:cNvSpPr>
            <a:spLocks noChangeShapeType="1"/>
          </p:cNvSpPr>
          <p:nvPr/>
        </p:nvSpPr>
        <p:spPr bwMode="auto">
          <a:xfrm flipH="1">
            <a:off x="4724400" y="2743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172200" y="3200400"/>
            <a:ext cx="823913" cy="647700"/>
            <a:chOff x="2601" y="1392"/>
            <a:chExt cx="519" cy="408"/>
          </a:xfrm>
        </p:grpSpPr>
        <p:sp>
          <p:nvSpPr>
            <p:cNvPr id="37903" name="Oval 21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Text Box 22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5</a:t>
              </a:r>
            </a:p>
          </p:txBody>
        </p:sp>
      </p:grpSp>
      <p:sp>
        <p:nvSpPr>
          <p:cNvPr id="37902" name="Text Box 23"/>
          <p:cNvSpPr txBox="1">
            <a:spLocks noChangeArrowheads="1"/>
          </p:cNvSpPr>
          <p:nvPr/>
        </p:nvSpPr>
        <p:spPr bwMode="auto">
          <a:xfrm>
            <a:off x="152400" y="1019175"/>
            <a:ext cx="3471863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On way down see</a:t>
            </a:r>
            <a:br>
              <a:rPr lang="en-US" b="0"/>
            </a:br>
            <a:r>
              <a:rPr lang="en-US" b="0"/>
              <a:t>4 with 2 red</a:t>
            </a:r>
            <a:br>
              <a:rPr lang="en-US" b="0"/>
            </a:br>
            <a:r>
              <a:rPr lang="en-US" b="0"/>
              <a:t>children. Make</a:t>
            </a:r>
            <a:br>
              <a:rPr lang="en-US" b="0"/>
            </a:br>
            <a:r>
              <a:rPr lang="en-US" b="0"/>
              <a:t>4 red and children</a:t>
            </a:r>
            <a:br>
              <a:rPr lang="en-US" b="0"/>
            </a:br>
            <a:r>
              <a:rPr lang="en-US" b="0"/>
              <a:t>black. 4's parent is</a:t>
            </a:r>
            <a:br>
              <a:rPr lang="en-US" b="0"/>
            </a:br>
            <a:r>
              <a:rPr lang="en-US" b="0"/>
              <a:t>black so no problem.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868972-5662-4BCC-82EE-EFD6B04588DE}" type="slidenum">
              <a:rPr lang="en-US">
                <a:ea typeface="ＭＳ Ｐゴシック" pitchFamily="34" charset="-128"/>
              </a:rPr>
              <a:pPr/>
              <a:t>39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Finishing insert of 6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59250" y="1295400"/>
            <a:ext cx="823913" cy="647700"/>
            <a:chOff x="2601" y="1392"/>
            <a:chExt cx="519" cy="408"/>
          </a:xfrm>
        </p:grpSpPr>
        <p:sp>
          <p:nvSpPr>
            <p:cNvPr id="38939" name="Oval 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0" name="Text Box 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2</a:t>
              </a:r>
            </a:p>
          </p:txBody>
        </p:sp>
      </p:grpSp>
      <p:sp>
        <p:nvSpPr>
          <p:cNvPr id="38917" name="Line 6"/>
          <p:cNvSpPr>
            <a:spLocks noChangeShapeType="1"/>
          </p:cNvSpPr>
          <p:nvPr/>
        </p:nvSpPr>
        <p:spPr bwMode="auto">
          <a:xfrm>
            <a:off x="4602163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8918" name="Line 7"/>
          <p:cNvSpPr>
            <a:spLocks noChangeShapeType="1"/>
          </p:cNvSpPr>
          <p:nvPr/>
        </p:nvSpPr>
        <p:spPr bwMode="auto">
          <a:xfrm>
            <a:off x="4845050" y="18669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168650" y="2247900"/>
            <a:ext cx="823913" cy="647700"/>
            <a:chOff x="2601" y="1392"/>
            <a:chExt cx="519" cy="408"/>
          </a:xfrm>
        </p:grpSpPr>
        <p:sp>
          <p:nvSpPr>
            <p:cNvPr id="38937" name="Oval 9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8" name="Text Box 10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1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105400" y="2209800"/>
            <a:ext cx="823913" cy="647700"/>
            <a:chOff x="2601" y="1392"/>
            <a:chExt cx="519" cy="408"/>
          </a:xfrm>
        </p:grpSpPr>
        <p:sp>
          <p:nvSpPr>
            <p:cNvPr id="38935" name="Oval 12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6" name="Text Box 13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4</a:t>
              </a:r>
            </a:p>
          </p:txBody>
        </p:sp>
      </p:grpSp>
      <p:sp>
        <p:nvSpPr>
          <p:cNvPr id="38921" name="Line 14"/>
          <p:cNvSpPr>
            <a:spLocks noChangeShapeType="1"/>
          </p:cNvSpPr>
          <p:nvPr/>
        </p:nvSpPr>
        <p:spPr bwMode="auto">
          <a:xfrm flipH="1">
            <a:off x="3854450" y="18669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8922" name="Line 15"/>
          <p:cNvSpPr>
            <a:spLocks noChangeShapeType="1"/>
          </p:cNvSpPr>
          <p:nvPr/>
        </p:nvSpPr>
        <p:spPr bwMode="auto">
          <a:xfrm>
            <a:off x="5867400" y="2743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114800" y="3162300"/>
            <a:ext cx="823913" cy="647700"/>
            <a:chOff x="2601" y="1392"/>
            <a:chExt cx="519" cy="408"/>
          </a:xfrm>
        </p:grpSpPr>
        <p:sp>
          <p:nvSpPr>
            <p:cNvPr id="38933" name="Oval 17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4" name="Text Box 18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3</a:t>
              </a:r>
            </a:p>
          </p:txBody>
        </p:sp>
      </p:grpSp>
      <p:sp>
        <p:nvSpPr>
          <p:cNvPr id="38924" name="Line 19"/>
          <p:cNvSpPr>
            <a:spLocks noChangeShapeType="1"/>
          </p:cNvSpPr>
          <p:nvPr/>
        </p:nvSpPr>
        <p:spPr bwMode="auto">
          <a:xfrm flipH="1">
            <a:off x="4724400" y="2743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172200" y="3200400"/>
            <a:ext cx="823913" cy="647700"/>
            <a:chOff x="2601" y="1392"/>
            <a:chExt cx="519" cy="408"/>
          </a:xfrm>
        </p:grpSpPr>
        <p:sp>
          <p:nvSpPr>
            <p:cNvPr id="38931" name="Oval 21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Text Box 22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5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7162800" y="4038600"/>
            <a:ext cx="823913" cy="647700"/>
            <a:chOff x="2601" y="1392"/>
            <a:chExt cx="519" cy="408"/>
          </a:xfrm>
        </p:grpSpPr>
        <p:sp>
          <p:nvSpPr>
            <p:cNvPr id="38929" name="Oval 2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0" name="Text Box 2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6</a:t>
              </a:r>
            </a:p>
          </p:txBody>
        </p:sp>
      </p:grpSp>
      <p:sp>
        <p:nvSpPr>
          <p:cNvPr id="38927" name="Line 26"/>
          <p:cNvSpPr>
            <a:spLocks noChangeShapeType="1"/>
          </p:cNvSpPr>
          <p:nvPr/>
        </p:nvSpPr>
        <p:spPr bwMode="auto">
          <a:xfrm>
            <a:off x="6934200" y="3733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8928" name="Text Box 27"/>
          <p:cNvSpPr txBox="1">
            <a:spLocks noChangeArrowheads="1"/>
          </p:cNvSpPr>
          <p:nvPr/>
        </p:nvSpPr>
        <p:spPr bwMode="auto">
          <a:xfrm>
            <a:off x="136525" y="1436688"/>
            <a:ext cx="3024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6's parent is black</a:t>
            </a:r>
            <a:br>
              <a:rPr lang="en-US" b="0"/>
            </a:br>
            <a:r>
              <a:rPr lang="en-US" b="0"/>
              <a:t>so done.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4612" y="714356"/>
            <a:ext cx="3675238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-4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368" y="2046992"/>
            <a:ext cx="7115284" cy="2473957"/>
          </a:xfrm>
          <a:prstGeom prst="rect">
            <a:avLst/>
          </a:prstGeom>
        </p:spPr>
        <p:txBody>
          <a:bodyPr vert="horz" wrap="square" lIns="0" tIns="97991" rIns="0" bIns="0" rtlCol="0">
            <a:spAutoFit/>
          </a:bodyPr>
          <a:lstStyle/>
          <a:p>
            <a:pPr marL="311790" indent="-300655">
              <a:spcBef>
                <a:spcPts val="772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We </a:t>
            </a:r>
            <a:r>
              <a:rPr sz="2800" spc="-9" dirty="0">
                <a:latin typeface="Arial"/>
                <a:cs typeface="Arial"/>
              </a:rPr>
              <a:t>want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9" dirty="0">
                <a:latin typeface="Arial"/>
                <a:cs typeface="Arial"/>
              </a:rPr>
              <a:t>balanced binary search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tree</a:t>
            </a:r>
            <a:endParaRPr sz="2800">
              <a:latin typeface="Arial"/>
              <a:cs typeface="Arial"/>
            </a:endParaRPr>
          </a:p>
          <a:p>
            <a:pPr marL="412008">
              <a:spcBef>
                <a:spcPts val="592"/>
              </a:spcBef>
            </a:pPr>
            <a:r>
              <a:rPr sz="2500" spc="-4" dirty="0">
                <a:latin typeface="Arial"/>
                <a:cs typeface="Arial"/>
              </a:rPr>
              <a:t>– Height </a:t>
            </a:r>
            <a:r>
              <a:rPr sz="2500" dirty="0">
                <a:latin typeface="Arial"/>
                <a:cs typeface="Arial"/>
              </a:rPr>
              <a:t>of </a:t>
            </a:r>
            <a:r>
              <a:rPr sz="2500" spc="-4" dirty="0">
                <a:latin typeface="Arial"/>
                <a:cs typeface="Arial"/>
              </a:rPr>
              <a:t>the tree </a:t>
            </a:r>
            <a:r>
              <a:rPr sz="2500" spc="-9" dirty="0">
                <a:latin typeface="Arial"/>
                <a:cs typeface="Arial"/>
              </a:rPr>
              <a:t>is </a:t>
            </a:r>
            <a:r>
              <a:rPr sz="2500" spc="-4" dirty="0">
                <a:latin typeface="Arial"/>
                <a:cs typeface="Arial"/>
              </a:rPr>
              <a:t>O(log</a:t>
            </a:r>
            <a:r>
              <a:rPr sz="2500" spc="-31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n)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11790" marR="121375" indent="-300655">
              <a:spcBef>
                <a:spcPts val="1574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Red-Black Tree is </a:t>
            </a:r>
            <a:r>
              <a:rPr sz="2800" spc="-9" dirty="0">
                <a:latin typeface="Arial"/>
                <a:cs typeface="Arial"/>
              </a:rPr>
              <a:t>one </a:t>
            </a:r>
            <a:r>
              <a:rPr sz="2800" spc="-4" dirty="0">
                <a:latin typeface="Arial"/>
                <a:cs typeface="Arial"/>
              </a:rPr>
              <a:t>of the </a:t>
            </a:r>
            <a:r>
              <a:rPr sz="2800" spc="-9" dirty="0">
                <a:latin typeface="Arial"/>
                <a:cs typeface="Arial"/>
              </a:rPr>
              <a:t>balanced  </a:t>
            </a:r>
            <a:r>
              <a:rPr sz="2800" spc="-4" dirty="0">
                <a:latin typeface="Arial"/>
                <a:cs typeface="Arial"/>
              </a:rPr>
              <a:t>binary search</a:t>
            </a:r>
            <a:r>
              <a:rPr sz="2800" spc="-18" dirty="0">
                <a:latin typeface="Arial"/>
                <a:cs typeface="Arial"/>
              </a:rPr>
              <a:t> </a:t>
            </a:r>
            <a:r>
              <a:rPr sz="2800" spc="-9" dirty="0">
                <a:latin typeface="Arial"/>
                <a:cs typeface="Arial"/>
              </a:rPr>
              <a:t>tree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1A19EF-1E30-4379-BAB5-35C4ADF4AAA1}" type="slidenum">
              <a:rPr lang="en-US">
                <a:ea typeface="ＭＳ Ｐゴシック" pitchFamily="34" charset="-128"/>
              </a:rPr>
              <a:pPr/>
              <a:t>40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Insert 7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295400"/>
            <a:ext cx="823913" cy="647700"/>
            <a:chOff x="2601" y="1392"/>
            <a:chExt cx="519" cy="408"/>
          </a:xfrm>
        </p:grpSpPr>
        <p:sp>
          <p:nvSpPr>
            <p:cNvPr id="39967" name="Oval 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8" name="Text Box 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2</a:t>
              </a:r>
            </a:p>
          </p:txBody>
        </p:sp>
      </p:grpSp>
      <p:sp>
        <p:nvSpPr>
          <p:cNvPr id="39941" name="Line 6"/>
          <p:cNvSpPr>
            <a:spLocks noChangeShapeType="1"/>
          </p:cNvSpPr>
          <p:nvPr/>
        </p:nvSpPr>
        <p:spPr bwMode="auto">
          <a:xfrm>
            <a:off x="4557713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>
            <a:off x="4800600" y="18669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124200" y="2247900"/>
            <a:ext cx="823913" cy="647700"/>
            <a:chOff x="2601" y="1392"/>
            <a:chExt cx="519" cy="408"/>
          </a:xfrm>
        </p:grpSpPr>
        <p:sp>
          <p:nvSpPr>
            <p:cNvPr id="39965" name="Oval 9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Text Box 10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1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060950" y="2209800"/>
            <a:ext cx="823913" cy="647700"/>
            <a:chOff x="2601" y="1392"/>
            <a:chExt cx="519" cy="408"/>
          </a:xfrm>
        </p:grpSpPr>
        <p:sp>
          <p:nvSpPr>
            <p:cNvPr id="39963" name="Oval 12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Text Box 13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4</a:t>
              </a:r>
            </a:p>
          </p:txBody>
        </p:sp>
      </p:grpSp>
      <p:sp>
        <p:nvSpPr>
          <p:cNvPr id="39945" name="Line 14"/>
          <p:cNvSpPr>
            <a:spLocks noChangeShapeType="1"/>
          </p:cNvSpPr>
          <p:nvPr/>
        </p:nvSpPr>
        <p:spPr bwMode="auto">
          <a:xfrm flipH="1">
            <a:off x="3810000" y="18669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46" name="Line 15"/>
          <p:cNvSpPr>
            <a:spLocks noChangeShapeType="1"/>
          </p:cNvSpPr>
          <p:nvPr/>
        </p:nvSpPr>
        <p:spPr bwMode="auto">
          <a:xfrm>
            <a:off x="5822950" y="2743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070350" y="3162300"/>
            <a:ext cx="823913" cy="647700"/>
            <a:chOff x="2601" y="1392"/>
            <a:chExt cx="519" cy="408"/>
          </a:xfrm>
        </p:grpSpPr>
        <p:sp>
          <p:nvSpPr>
            <p:cNvPr id="39961" name="Oval 17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Text Box 18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3</a:t>
              </a:r>
            </a:p>
          </p:txBody>
        </p:sp>
      </p:grpSp>
      <p:sp>
        <p:nvSpPr>
          <p:cNvPr id="39948" name="Line 19"/>
          <p:cNvSpPr>
            <a:spLocks noChangeShapeType="1"/>
          </p:cNvSpPr>
          <p:nvPr/>
        </p:nvSpPr>
        <p:spPr bwMode="auto">
          <a:xfrm flipH="1">
            <a:off x="4679950" y="2743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127750" y="3200400"/>
            <a:ext cx="823913" cy="647700"/>
            <a:chOff x="2601" y="1392"/>
            <a:chExt cx="519" cy="408"/>
          </a:xfrm>
        </p:grpSpPr>
        <p:sp>
          <p:nvSpPr>
            <p:cNvPr id="39959" name="Oval 21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Text Box 22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5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7118350" y="4038600"/>
            <a:ext cx="823913" cy="647700"/>
            <a:chOff x="2601" y="1392"/>
            <a:chExt cx="519" cy="408"/>
          </a:xfrm>
        </p:grpSpPr>
        <p:sp>
          <p:nvSpPr>
            <p:cNvPr id="39957" name="Oval 2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Text Box 2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6</a:t>
              </a:r>
            </a:p>
          </p:txBody>
        </p:sp>
      </p:grpSp>
      <p:sp>
        <p:nvSpPr>
          <p:cNvPr id="39951" name="Line 26"/>
          <p:cNvSpPr>
            <a:spLocks noChangeShapeType="1"/>
          </p:cNvSpPr>
          <p:nvPr/>
        </p:nvSpPr>
        <p:spPr bwMode="auto">
          <a:xfrm>
            <a:off x="6889750" y="3733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8077200" y="4876800"/>
            <a:ext cx="823913" cy="647700"/>
            <a:chOff x="2601" y="1392"/>
            <a:chExt cx="519" cy="408"/>
          </a:xfrm>
        </p:grpSpPr>
        <p:sp>
          <p:nvSpPr>
            <p:cNvPr id="39955" name="Oval 28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Text Box 29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7</a:t>
              </a:r>
            </a:p>
          </p:txBody>
        </p:sp>
      </p:grpSp>
      <p:sp>
        <p:nvSpPr>
          <p:cNvPr id="39953" name="Line 30"/>
          <p:cNvSpPr>
            <a:spLocks noChangeShapeType="1"/>
          </p:cNvSpPr>
          <p:nvPr/>
        </p:nvSpPr>
        <p:spPr bwMode="auto">
          <a:xfrm>
            <a:off x="7848600" y="4572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54" name="Rectangle 31"/>
          <p:cNvSpPr>
            <a:spLocks noChangeArrowheads="1"/>
          </p:cNvSpPr>
          <p:nvPr/>
        </p:nvSpPr>
        <p:spPr bwMode="auto">
          <a:xfrm>
            <a:off x="304800" y="1447800"/>
            <a:ext cx="40894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7's parent is red.</a:t>
            </a:r>
            <a:br>
              <a:rPr lang="en-US" b="0"/>
            </a:br>
            <a:r>
              <a:rPr lang="en-US" b="0"/>
              <a:t>Parent's sibling is</a:t>
            </a:r>
            <a:br>
              <a:rPr lang="en-US" b="0"/>
            </a:br>
            <a:r>
              <a:rPr lang="en-US" b="0"/>
              <a:t>black (null). 7 is</a:t>
            </a:r>
            <a:br>
              <a:rPr lang="en-US" b="0"/>
            </a:br>
            <a:r>
              <a:rPr lang="en-US" b="0"/>
              <a:t>outside relative to</a:t>
            </a:r>
            <a:br>
              <a:rPr lang="en-US" b="0"/>
            </a:br>
            <a:r>
              <a:rPr lang="en-US" b="0"/>
              <a:t>grandparent (5) so </a:t>
            </a:r>
            <a:br>
              <a:rPr lang="en-US" b="0"/>
            </a:br>
            <a:r>
              <a:rPr lang="en-US" b="0"/>
              <a:t>rotate parent and </a:t>
            </a:r>
            <a:br>
              <a:rPr lang="en-US" b="0"/>
            </a:br>
            <a:r>
              <a:rPr lang="en-US" b="0"/>
              <a:t>grandparent then recolor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2C6A23-70DE-4F9F-9097-3AB3DDDD6E51}" type="slidenum">
              <a:rPr lang="en-US">
                <a:ea typeface="ＭＳ Ｐゴシック" pitchFamily="34" charset="-128"/>
              </a:rPr>
              <a:pPr/>
              <a:t>41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Finish insert of 7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95600" y="1295400"/>
            <a:ext cx="823913" cy="647700"/>
            <a:chOff x="2601" y="1392"/>
            <a:chExt cx="519" cy="408"/>
          </a:xfrm>
        </p:grpSpPr>
        <p:sp>
          <p:nvSpPr>
            <p:cNvPr id="40990" name="Oval 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1" name="Text Box 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2</a:t>
              </a:r>
            </a:p>
          </p:txBody>
        </p:sp>
      </p:grpSp>
      <p:sp>
        <p:nvSpPr>
          <p:cNvPr id="40965" name="Line 6"/>
          <p:cNvSpPr>
            <a:spLocks noChangeShapeType="1"/>
          </p:cNvSpPr>
          <p:nvPr/>
        </p:nvSpPr>
        <p:spPr bwMode="auto">
          <a:xfrm>
            <a:off x="3338513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966" name="Line 7"/>
          <p:cNvSpPr>
            <a:spLocks noChangeShapeType="1"/>
          </p:cNvSpPr>
          <p:nvPr/>
        </p:nvSpPr>
        <p:spPr bwMode="auto">
          <a:xfrm>
            <a:off x="3581400" y="18669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905000" y="2247900"/>
            <a:ext cx="823913" cy="647700"/>
            <a:chOff x="2601" y="1392"/>
            <a:chExt cx="519" cy="408"/>
          </a:xfrm>
        </p:grpSpPr>
        <p:sp>
          <p:nvSpPr>
            <p:cNvPr id="40988" name="Oval 9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9" name="Text Box 10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1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841750" y="2209800"/>
            <a:ext cx="823913" cy="647700"/>
            <a:chOff x="2601" y="1392"/>
            <a:chExt cx="519" cy="408"/>
          </a:xfrm>
        </p:grpSpPr>
        <p:sp>
          <p:nvSpPr>
            <p:cNvPr id="40986" name="Oval 12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7" name="Text Box 13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4</a:t>
              </a:r>
            </a:p>
          </p:txBody>
        </p:sp>
      </p:grpSp>
      <p:sp>
        <p:nvSpPr>
          <p:cNvPr id="40969" name="Line 14"/>
          <p:cNvSpPr>
            <a:spLocks noChangeShapeType="1"/>
          </p:cNvSpPr>
          <p:nvPr/>
        </p:nvSpPr>
        <p:spPr bwMode="auto">
          <a:xfrm flipH="1">
            <a:off x="2590800" y="18669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970" name="Line 15"/>
          <p:cNvSpPr>
            <a:spLocks noChangeShapeType="1"/>
          </p:cNvSpPr>
          <p:nvPr/>
        </p:nvSpPr>
        <p:spPr bwMode="auto">
          <a:xfrm>
            <a:off x="4603750" y="2743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851150" y="3162300"/>
            <a:ext cx="823913" cy="647700"/>
            <a:chOff x="2601" y="1392"/>
            <a:chExt cx="519" cy="408"/>
          </a:xfrm>
        </p:grpSpPr>
        <p:sp>
          <p:nvSpPr>
            <p:cNvPr id="40984" name="Oval 17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5" name="Text Box 18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3</a:t>
              </a:r>
            </a:p>
          </p:txBody>
        </p:sp>
      </p:grpSp>
      <p:sp>
        <p:nvSpPr>
          <p:cNvPr id="40972" name="Line 19"/>
          <p:cNvSpPr>
            <a:spLocks noChangeShapeType="1"/>
          </p:cNvSpPr>
          <p:nvPr/>
        </p:nvSpPr>
        <p:spPr bwMode="auto">
          <a:xfrm flipH="1">
            <a:off x="3460750" y="2743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908550" y="3200400"/>
            <a:ext cx="823913" cy="647700"/>
            <a:chOff x="2601" y="1392"/>
            <a:chExt cx="519" cy="408"/>
          </a:xfrm>
        </p:grpSpPr>
        <p:sp>
          <p:nvSpPr>
            <p:cNvPr id="40982" name="Oval 21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Text Box 22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6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3962400" y="4114800"/>
            <a:ext cx="823913" cy="647700"/>
            <a:chOff x="2601" y="1392"/>
            <a:chExt cx="519" cy="408"/>
          </a:xfrm>
        </p:grpSpPr>
        <p:sp>
          <p:nvSpPr>
            <p:cNvPr id="40980" name="Oval 2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Text Box 2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5</a:t>
              </a:r>
            </a:p>
          </p:txBody>
        </p:sp>
      </p:grpSp>
      <p:sp>
        <p:nvSpPr>
          <p:cNvPr id="40975" name="Line 26"/>
          <p:cNvSpPr>
            <a:spLocks noChangeShapeType="1"/>
          </p:cNvSpPr>
          <p:nvPr/>
        </p:nvSpPr>
        <p:spPr bwMode="auto">
          <a:xfrm flipH="1">
            <a:off x="4724400" y="3810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943600" y="4038600"/>
            <a:ext cx="823913" cy="647700"/>
            <a:chOff x="2601" y="1392"/>
            <a:chExt cx="519" cy="408"/>
          </a:xfrm>
        </p:grpSpPr>
        <p:sp>
          <p:nvSpPr>
            <p:cNvPr id="40978" name="Oval 28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Text Box 29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7</a:t>
              </a:r>
            </a:p>
          </p:txBody>
        </p:sp>
      </p:grpSp>
      <p:sp>
        <p:nvSpPr>
          <p:cNvPr id="40977" name="Line 30"/>
          <p:cNvSpPr>
            <a:spLocks noChangeShapeType="1"/>
          </p:cNvSpPr>
          <p:nvPr/>
        </p:nvSpPr>
        <p:spPr bwMode="auto">
          <a:xfrm>
            <a:off x="5638800" y="3733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5B6C56-91EE-4E43-A987-853E99D4556B}" type="slidenum">
              <a:rPr lang="en-US">
                <a:ea typeface="ＭＳ Ｐゴシック" pitchFamily="34" charset="-128"/>
              </a:rPr>
              <a:pPr/>
              <a:t>42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Insert 8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40250" y="1219200"/>
            <a:ext cx="823913" cy="647700"/>
            <a:chOff x="2601" y="1392"/>
            <a:chExt cx="519" cy="408"/>
          </a:xfrm>
        </p:grpSpPr>
        <p:sp>
          <p:nvSpPr>
            <p:cNvPr id="42015" name="Oval 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Text Box 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2</a:t>
              </a:r>
            </a:p>
          </p:txBody>
        </p:sp>
      </p:grpSp>
      <p:sp>
        <p:nvSpPr>
          <p:cNvPr id="41989" name="Line 6"/>
          <p:cNvSpPr>
            <a:spLocks noChangeShapeType="1"/>
          </p:cNvSpPr>
          <p:nvPr/>
        </p:nvSpPr>
        <p:spPr bwMode="auto">
          <a:xfrm>
            <a:off x="4983163" y="76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1990" name="Line 7"/>
          <p:cNvSpPr>
            <a:spLocks noChangeShapeType="1"/>
          </p:cNvSpPr>
          <p:nvPr/>
        </p:nvSpPr>
        <p:spPr bwMode="auto">
          <a:xfrm>
            <a:off x="5226050" y="17907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49650" y="2171700"/>
            <a:ext cx="823913" cy="647700"/>
            <a:chOff x="2601" y="1392"/>
            <a:chExt cx="519" cy="408"/>
          </a:xfrm>
        </p:grpSpPr>
        <p:sp>
          <p:nvSpPr>
            <p:cNvPr id="42013" name="Oval 9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Text Box 10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1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486400" y="2133600"/>
            <a:ext cx="823913" cy="647700"/>
            <a:chOff x="2601" y="1392"/>
            <a:chExt cx="519" cy="408"/>
          </a:xfrm>
        </p:grpSpPr>
        <p:sp>
          <p:nvSpPr>
            <p:cNvPr id="42011" name="Oval 12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2" name="Text Box 13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4</a:t>
              </a:r>
            </a:p>
          </p:txBody>
        </p:sp>
      </p:grpSp>
      <p:sp>
        <p:nvSpPr>
          <p:cNvPr id="41993" name="Line 14"/>
          <p:cNvSpPr>
            <a:spLocks noChangeShapeType="1"/>
          </p:cNvSpPr>
          <p:nvPr/>
        </p:nvSpPr>
        <p:spPr bwMode="auto">
          <a:xfrm flipH="1">
            <a:off x="4235450" y="17907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1994" name="Line 15"/>
          <p:cNvSpPr>
            <a:spLocks noChangeShapeType="1"/>
          </p:cNvSpPr>
          <p:nvPr/>
        </p:nvSpPr>
        <p:spPr bwMode="auto">
          <a:xfrm>
            <a:off x="6248400" y="2667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495800" y="3086100"/>
            <a:ext cx="823913" cy="647700"/>
            <a:chOff x="2601" y="1392"/>
            <a:chExt cx="519" cy="408"/>
          </a:xfrm>
        </p:grpSpPr>
        <p:sp>
          <p:nvSpPr>
            <p:cNvPr id="42009" name="Oval 17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0" name="Text Box 18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3</a:t>
              </a:r>
            </a:p>
          </p:txBody>
        </p:sp>
      </p:grpSp>
      <p:sp>
        <p:nvSpPr>
          <p:cNvPr id="41996" name="Line 19"/>
          <p:cNvSpPr>
            <a:spLocks noChangeShapeType="1"/>
          </p:cNvSpPr>
          <p:nvPr/>
        </p:nvSpPr>
        <p:spPr bwMode="auto">
          <a:xfrm flipH="1">
            <a:off x="5105400" y="2667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553200" y="3124200"/>
            <a:ext cx="823913" cy="647700"/>
            <a:chOff x="2601" y="1392"/>
            <a:chExt cx="519" cy="408"/>
          </a:xfrm>
        </p:grpSpPr>
        <p:sp>
          <p:nvSpPr>
            <p:cNvPr id="42007" name="Oval 21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Text Box 22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6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5607050" y="4038600"/>
            <a:ext cx="823913" cy="647700"/>
            <a:chOff x="2601" y="1392"/>
            <a:chExt cx="519" cy="408"/>
          </a:xfrm>
        </p:grpSpPr>
        <p:sp>
          <p:nvSpPr>
            <p:cNvPr id="42005" name="Oval 2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Text Box 2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5</a:t>
              </a:r>
            </a:p>
          </p:txBody>
        </p:sp>
      </p:grpSp>
      <p:sp>
        <p:nvSpPr>
          <p:cNvPr id="41999" name="Line 26"/>
          <p:cNvSpPr>
            <a:spLocks noChangeShapeType="1"/>
          </p:cNvSpPr>
          <p:nvPr/>
        </p:nvSpPr>
        <p:spPr bwMode="auto">
          <a:xfrm flipH="1">
            <a:off x="6369050" y="3733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7588250" y="3962400"/>
            <a:ext cx="823913" cy="647700"/>
            <a:chOff x="2601" y="1392"/>
            <a:chExt cx="519" cy="408"/>
          </a:xfrm>
        </p:grpSpPr>
        <p:sp>
          <p:nvSpPr>
            <p:cNvPr id="42003" name="Oval 28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Text Box 29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7</a:t>
              </a:r>
            </a:p>
          </p:txBody>
        </p:sp>
      </p:grpSp>
      <p:sp>
        <p:nvSpPr>
          <p:cNvPr id="42001" name="Line 30"/>
          <p:cNvSpPr>
            <a:spLocks noChangeShapeType="1"/>
          </p:cNvSpPr>
          <p:nvPr/>
        </p:nvSpPr>
        <p:spPr bwMode="auto">
          <a:xfrm>
            <a:off x="7283450" y="3657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2002" name="Text Box 31"/>
          <p:cNvSpPr txBox="1">
            <a:spLocks noChangeArrowheads="1"/>
          </p:cNvSpPr>
          <p:nvPr/>
        </p:nvSpPr>
        <p:spPr bwMode="auto">
          <a:xfrm>
            <a:off x="288925" y="1055688"/>
            <a:ext cx="4033838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On way down see 6</a:t>
            </a:r>
            <a:br>
              <a:rPr lang="en-US" b="0"/>
            </a:br>
            <a:r>
              <a:rPr lang="en-US" b="0"/>
              <a:t>with 2 red children.</a:t>
            </a:r>
            <a:br>
              <a:rPr lang="en-US" b="0"/>
            </a:br>
            <a:r>
              <a:rPr lang="en-US" b="0"/>
              <a:t>Make 6 red and</a:t>
            </a:r>
            <a:br>
              <a:rPr lang="en-US" b="0"/>
            </a:br>
            <a:r>
              <a:rPr lang="en-US" b="0"/>
              <a:t>children black. This</a:t>
            </a:r>
            <a:br>
              <a:rPr lang="en-US" b="0"/>
            </a:br>
            <a:r>
              <a:rPr lang="en-US" b="0"/>
              <a:t>creates a problem</a:t>
            </a:r>
            <a:br>
              <a:rPr lang="en-US" b="0"/>
            </a:br>
            <a:r>
              <a:rPr lang="en-US" b="0"/>
              <a:t>because 6's parent, 4, is</a:t>
            </a:r>
            <a:br>
              <a:rPr lang="en-US" b="0"/>
            </a:br>
            <a:r>
              <a:rPr lang="en-US" b="0"/>
              <a:t>also red. Must perform</a:t>
            </a:r>
            <a:br>
              <a:rPr lang="en-US" b="0"/>
            </a:br>
            <a:r>
              <a:rPr lang="en-US" b="0"/>
              <a:t>rotation.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E564DE-5DBB-4E75-ACFA-4366921EB3E6}" type="slidenum">
              <a:rPr lang="en-US">
                <a:ea typeface="ＭＳ Ｐゴシック" pitchFamily="34" charset="-128"/>
              </a:rPr>
              <a:pPr/>
              <a:t>43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Still Inserting 8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59250" y="1295400"/>
            <a:ext cx="823913" cy="647700"/>
            <a:chOff x="2601" y="1392"/>
            <a:chExt cx="519" cy="408"/>
          </a:xfrm>
        </p:grpSpPr>
        <p:sp>
          <p:nvSpPr>
            <p:cNvPr id="43039" name="Oval 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0" name="Text Box 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2</a:t>
              </a:r>
            </a:p>
          </p:txBody>
        </p:sp>
      </p:grpSp>
      <p:sp>
        <p:nvSpPr>
          <p:cNvPr id="43013" name="Line 6"/>
          <p:cNvSpPr>
            <a:spLocks noChangeShapeType="1"/>
          </p:cNvSpPr>
          <p:nvPr/>
        </p:nvSpPr>
        <p:spPr bwMode="auto">
          <a:xfrm>
            <a:off x="4602163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4845050" y="18669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168650" y="2247900"/>
            <a:ext cx="823913" cy="647700"/>
            <a:chOff x="2601" y="1392"/>
            <a:chExt cx="519" cy="408"/>
          </a:xfrm>
        </p:grpSpPr>
        <p:sp>
          <p:nvSpPr>
            <p:cNvPr id="43037" name="Oval 9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Text Box 10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1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105400" y="2209800"/>
            <a:ext cx="823913" cy="647700"/>
            <a:chOff x="2601" y="1392"/>
            <a:chExt cx="519" cy="408"/>
          </a:xfrm>
        </p:grpSpPr>
        <p:sp>
          <p:nvSpPr>
            <p:cNvPr id="43035" name="Oval 12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Text Box 13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4</a:t>
              </a:r>
            </a:p>
          </p:txBody>
        </p:sp>
      </p:grpSp>
      <p:sp>
        <p:nvSpPr>
          <p:cNvPr id="43017" name="Line 14"/>
          <p:cNvSpPr>
            <a:spLocks noChangeShapeType="1"/>
          </p:cNvSpPr>
          <p:nvPr/>
        </p:nvSpPr>
        <p:spPr bwMode="auto">
          <a:xfrm flipH="1">
            <a:off x="3854450" y="18669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3018" name="Line 15"/>
          <p:cNvSpPr>
            <a:spLocks noChangeShapeType="1"/>
          </p:cNvSpPr>
          <p:nvPr/>
        </p:nvSpPr>
        <p:spPr bwMode="auto">
          <a:xfrm>
            <a:off x="5867400" y="2743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114800" y="3162300"/>
            <a:ext cx="823913" cy="647700"/>
            <a:chOff x="2601" y="1392"/>
            <a:chExt cx="519" cy="408"/>
          </a:xfrm>
        </p:grpSpPr>
        <p:sp>
          <p:nvSpPr>
            <p:cNvPr id="43033" name="Oval 17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Text Box 18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3</a:t>
              </a:r>
            </a:p>
          </p:txBody>
        </p:sp>
      </p:grpSp>
      <p:sp>
        <p:nvSpPr>
          <p:cNvPr id="43020" name="Line 19"/>
          <p:cNvSpPr>
            <a:spLocks noChangeShapeType="1"/>
          </p:cNvSpPr>
          <p:nvPr/>
        </p:nvSpPr>
        <p:spPr bwMode="auto">
          <a:xfrm flipH="1">
            <a:off x="4724400" y="2743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172200" y="3200400"/>
            <a:ext cx="823913" cy="647700"/>
            <a:chOff x="2601" y="1392"/>
            <a:chExt cx="519" cy="408"/>
          </a:xfrm>
        </p:grpSpPr>
        <p:sp>
          <p:nvSpPr>
            <p:cNvPr id="43031" name="Oval 21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Text Box 22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6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5226050" y="4114800"/>
            <a:ext cx="823913" cy="647700"/>
            <a:chOff x="2601" y="1392"/>
            <a:chExt cx="519" cy="408"/>
          </a:xfrm>
        </p:grpSpPr>
        <p:sp>
          <p:nvSpPr>
            <p:cNvPr id="43029" name="Oval 2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Text Box 2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5</a:t>
              </a:r>
            </a:p>
          </p:txBody>
        </p:sp>
      </p:grpSp>
      <p:sp>
        <p:nvSpPr>
          <p:cNvPr id="43023" name="Line 26"/>
          <p:cNvSpPr>
            <a:spLocks noChangeShapeType="1"/>
          </p:cNvSpPr>
          <p:nvPr/>
        </p:nvSpPr>
        <p:spPr bwMode="auto">
          <a:xfrm flipH="1">
            <a:off x="5988050" y="3810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7207250" y="4038600"/>
            <a:ext cx="823913" cy="647700"/>
            <a:chOff x="2601" y="1392"/>
            <a:chExt cx="519" cy="408"/>
          </a:xfrm>
        </p:grpSpPr>
        <p:sp>
          <p:nvSpPr>
            <p:cNvPr id="43027" name="Oval 28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Text Box 29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7</a:t>
              </a:r>
            </a:p>
          </p:txBody>
        </p:sp>
      </p:grpSp>
      <p:sp>
        <p:nvSpPr>
          <p:cNvPr id="43025" name="Line 30"/>
          <p:cNvSpPr>
            <a:spLocks noChangeShapeType="1"/>
          </p:cNvSpPr>
          <p:nvPr/>
        </p:nvSpPr>
        <p:spPr bwMode="auto">
          <a:xfrm>
            <a:off x="6902450" y="3733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3026" name="Text Box 31"/>
          <p:cNvSpPr txBox="1">
            <a:spLocks noChangeArrowheads="1"/>
          </p:cNvSpPr>
          <p:nvPr/>
        </p:nvSpPr>
        <p:spPr bwMode="auto">
          <a:xfrm>
            <a:off x="669925" y="1589088"/>
            <a:ext cx="256222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Recolored now</a:t>
            </a:r>
            <a:br>
              <a:rPr lang="en-US" b="0"/>
            </a:br>
            <a:r>
              <a:rPr lang="en-US" b="0"/>
              <a:t>need to</a:t>
            </a:r>
            <a:br>
              <a:rPr lang="en-US" b="0"/>
            </a:br>
            <a:r>
              <a:rPr lang="en-US" b="0"/>
              <a:t>rotate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7A41CB-488F-4B20-A19A-6BB971A69E93}" type="slidenum">
              <a:rPr lang="en-US">
                <a:ea typeface="ＭＳ Ｐゴシック" pitchFamily="34" charset="-128"/>
              </a:rPr>
              <a:pPr/>
              <a:t>44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Finish inserting 8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52800" y="1295400"/>
            <a:ext cx="823913" cy="647700"/>
            <a:chOff x="2601" y="1392"/>
            <a:chExt cx="519" cy="408"/>
          </a:xfrm>
        </p:grpSpPr>
        <p:sp>
          <p:nvSpPr>
            <p:cNvPr id="44067" name="Oval 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8" name="Text Box 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4</a:t>
              </a:r>
            </a:p>
          </p:txBody>
        </p:sp>
      </p:grpSp>
      <p:sp>
        <p:nvSpPr>
          <p:cNvPr id="44037" name="Line 6"/>
          <p:cNvSpPr>
            <a:spLocks noChangeShapeType="1"/>
          </p:cNvSpPr>
          <p:nvPr/>
        </p:nvSpPr>
        <p:spPr bwMode="auto">
          <a:xfrm>
            <a:off x="3795713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362200" y="2247900"/>
            <a:ext cx="823913" cy="647700"/>
            <a:chOff x="2601" y="1392"/>
            <a:chExt cx="519" cy="408"/>
          </a:xfrm>
        </p:grpSpPr>
        <p:sp>
          <p:nvSpPr>
            <p:cNvPr id="44065" name="Oval 9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6" name="Text Box 10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2</a:t>
              </a:r>
            </a:p>
          </p:txBody>
        </p:sp>
      </p:grpSp>
      <p:sp>
        <p:nvSpPr>
          <p:cNvPr id="44039" name="Line 14"/>
          <p:cNvSpPr>
            <a:spLocks noChangeShapeType="1"/>
          </p:cNvSpPr>
          <p:nvPr/>
        </p:nvSpPr>
        <p:spPr bwMode="auto">
          <a:xfrm flipH="1">
            <a:off x="3048000" y="18669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4040" name="Line 15"/>
          <p:cNvSpPr>
            <a:spLocks noChangeShapeType="1"/>
          </p:cNvSpPr>
          <p:nvPr/>
        </p:nvSpPr>
        <p:spPr bwMode="auto">
          <a:xfrm>
            <a:off x="4114800" y="18288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971800" y="3162300"/>
            <a:ext cx="823913" cy="647700"/>
            <a:chOff x="2601" y="1392"/>
            <a:chExt cx="519" cy="408"/>
          </a:xfrm>
        </p:grpSpPr>
        <p:sp>
          <p:nvSpPr>
            <p:cNvPr id="44063" name="Oval 17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4" name="Text Box 18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3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999038" y="2286000"/>
            <a:ext cx="823912" cy="647700"/>
            <a:chOff x="2601" y="1392"/>
            <a:chExt cx="519" cy="408"/>
          </a:xfrm>
        </p:grpSpPr>
        <p:sp>
          <p:nvSpPr>
            <p:cNvPr id="44061" name="Oval 21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2" name="Text Box 22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6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052888" y="3200400"/>
            <a:ext cx="823912" cy="647700"/>
            <a:chOff x="2601" y="1392"/>
            <a:chExt cx="519" cy="408"/>
          </a:xfrm>
        </p:grpSpPr>
        <p:sp>
          <p:nvSpPr>
            <p:cNvPr id="44059" name="Oval 2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0" name="Text Box 2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5</a:t>
              </a:r>
            </a:p>
          </p:txBody>
        </p:sp>
      </p:grpSp>
      <p:sp>
        <p:nvSpPr>
          <p:cNvPr id="44044" name="Line 26"/>
          <p:cNvSpPr>
            <a:spLocks noChangeShapeType="1"/>
          </p:cNvSpPr>
          <p:nvPr/>
        </p:nvSpPr>
        <p:spPr bwMode="auto">
          <a:xfrm flipH="1">
            <a:off x="4814888" y="2895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6034088" y="3124200"/>
            <a:ext cx="823912" cy="647700"/>
            <a:chOff x="2601" y="1392"/>
            <a:chExt cx="519" cy="408"/>
          </a:xfrm>
        </p:grpSpPr>
        <p:sp>
          <p:nvSpPr>
            <p:cNvPr id="44057" name="Oval 28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8" name="Text Box 29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7</a:t>
              </a:r>
            </a:p>
          </p:txBody>
        </p:sp>
      </p:grpSp>
      <p:sp>
        <p:nvSpPr>
          <p:cNvPr id="44046" name="Line 30"/>
          <p:cNvSpPr>
            <a:spLocks noChangeShapeType="1"/>
          </p:cNvSpPr>
          <p:nvPr/>
        </p:nvSpPr>
        <p:spPr bwMode="auto">
          <a:xfrm>
            <a:off x="5729288" y="2819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219200" y="3162300"/>
            <a:ext cx="823913" cy="647700"/>
            <a:chOff x="2601" y="1392"/>
            <a:chExt cx="519" cy="408"/>
          </a:xfrm>
        </p:grpSpPr>
        <p:sp>
          <p:nvSpPr>
            <p:cNvPr id="44055" name="Oval 32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6" name="Text Box 33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1</a:t>
              </a:r>
            </a:p>
          </p:txBody>
        </p:sp>
      </p:grpSp>
      <p:sp>
        <p:nvSpPr>
          <p:cNvPr id="44048" name="Line 34"/>
          <p:cNvSpPr>
            <a:spLocks noChangeShapeType="1"/>
          </p:cNvSpPr>
          <p:nvPr/>
        </p:nvSpPr>
        <p:spPr bwMode="auto">
          <a:xfrm flipH="1">
            <a:off x="1905000" y="27813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4049" name="Line 35"/>
          <p:cNvSpPr>
            <a:spLocks noChangeShapeType="1"/>
          </p:cNvSpPr>
          <p:nvPr/>
        </p:nvSpPr>
        <p:spPr bwMode="auto">
          <a:xfrm>
            <a:off x="30480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7086600" y="3962400"/>
            <a:ext cx="823913" cy="647700"/>
            <a:chOff x="2601" y="1392"/>
            <a:chExt cx="519" cy="408"/>
          </a:xfrm>
        </p:grpSpPr>
        <p:sp>
          <p:nvSpPr>
            <p:cNvPr id="44053" name="Oval 41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4" name="Text Box 42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8</a:t>
              </a:r>
            </a:p>
          </p:txBody>
        </p:sp>
      </p:grpSp>
      <p:sp>
        <p:nvSpPr>
          <p:cNvPr id="44051" name="Line 43"/>
          <p:cNvSpPr>
            <a:spLocks noChangeShapeType="1"/>
          </p:cNvSpPr>
          <p:nvPr/>
        </p:nvSpPr>
        <p:spPr bwMode="auto">
          <a:xfrm>
            <a:off x="6781800" y="3657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4052" name="Text Box 44"/>
          <p:cNvSpPr txBox="1">
            <a:spLocks noChangeArrowheads="1"/>
          </p:cNvSpPr>
          <p:nvPr/>
        </p:nvSpPr>
        <p:spPr bwMode="auto">
          <a:xfrm>
            <a:off x="669925" y="1589088"/>
            <a:ext cx="266065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Re colored now</a:t>
            </a:r>
            <a:br>
              <a:rPr lang="en-US" b="0"/>
            </a:br>
            <a:r>
              <a:rPr lang="en-US" b="0"/>
              <a:t>need to</a:t>
            </a:r>
            <a:br>
              <a:rPr lang="en-US" b="0"/>
            </a:br>
            <a:r>
              <a:rPr lang="en-US" b="0"/>
              <a:t>rotate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A1837F-0766-4D28-B004-288981392A28}" type="slidenum">
              <a:rPr lang="en-US">
                <a:ea typeface="ＭＳ Ｐゴシック" pitchFamily="34" charset="-128"/>
              </a:rPr>
              <a:pPr/>
              <a:t>45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Insert 9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24200" y="1295400"/>
            <a:ext cx="823913" cy="647700"/>
            <a:chOff x="2601" y="1392"/>
            <a:chExt cx="519" cy="408"/>
          </a:xfrm>
        </p:grpSpPr>
        <p:sp>
          <p:nvSpPr>
            <p:cNvPr id="45095" name="Oval 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6" name="Text Box 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4</a:t>
              </a:r>
            </a:p>
          </p:txBody>
        </p:sp>
      </p:grpSp>
      <p:sp>
        <p:nvSpPr>
          <p:cNvPr id="45061" name="Line 6"/>
          <p:cNvSpPr>
            <a:spLocks noChangeShapeType="1"/>
          </p:cNvSpPr>
          <p:nvPr/>
        </p:nvSpPr>
        <p:spPr bwMode="auto">
          <a:xfrm>
            <a:off x="3567113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33600" y="2247900"/>
            <a:ext cx="823913" cy="647700"/>
            <a:chOff x="2601" y="1392"/>
            <a:chExt cx="519" cy="408"/>
          </a:xfrm>
        </p:grpSpPr>
        <p:sp>
          <p:nvSpPr>
            <p:cNvPr id="45093" name="Oval 8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Text Box 9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2</a:t>
              </a:r>
            </a:p>
          </p:txBody>
        </p:sp>
      </p:grpSp>
      <p:sp>
        <p:nvSpPr>
          <p:cNvPr id="45063" name="Line 10"/>
          <p:cNvSpPr>
            <a:spLocks noChangeShapeType="1"/>
          </p:cNvSpPr>
          <p:nvPr/>
        </p:nvSpPr>
        <p:spPr bwMode="auto">
          <a:xfrm flipH="1">
            <a:off x="2819400" y="18669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5064" name="Line 11"/>
          <p:cNvSpPr>
            <a:spLocks noChangeShapeType="1"/>
          </p:cNvSpPr>
          <p:nvPr/>
        </p:nvSpPr>
        <p:spPr bwMode="auto">
          <a:xfrm>
            <a:off x="3886200" y="18288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743200" y="3162300"/>
            <a:ext cx="823913" cy="647700"/>
            <a:chOff x="2601" y="1392"/>
            <a:chExt cx="519" cy="408"/>
          </a:xfrm>
        </p:grpSpPr>
        <p:sp>
          <p:nvSpPr>
            <p:cNvPr id="45091" name="Oval 13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2" name="Text Box 14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3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770438" y="2286000"/>
            <a:ext cx="823912" cy="647700"/>
            <a:chOff x="2601" y="1392"/>
            <a:chExt cx="519" cy="408"/>
          </a:xfrm>
        </p:grpSpPr>
        <p:sp>
          <p:nvSpPr>
            <p:cNvPr id="45089" name="Oval 16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0" name="Text Box 17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6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824288" y="3200400"/>
            <a:ext cx="823912" cy="647700"/>
            <a:chOff x="2601" y="1392"/>
            <a:chExt cx="519" cy="408"/>
          </a:xfrm>
        </p:grpSpPr>
        <p:sp>
          <p:nvSpPr>
            <p:cNvPr id="45087" name="Oval 19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8" name="Text Box 20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5</a:t>
              </a:r>
            </a:p>
          </p:txBody>
        </p:sp>
      </p:grpSp>
      <p:sp>
        <p:nvSpPr>
          <p:cNvPr id="45068" name="Line 21"/>
          <p:cNvSpPr>
            <a:spLocks noChangeShapeType="1"/>
          </p:cNvSpPr>
          <p:nvPr/>
        </p:nvSpPr>
        <p:spPr bwMode="auto">
          <a:xfrm flipH="1">
            <a:off x="4586288" y="2895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805488" y="3124200"/>
            <a:ext cx="823912" cy="647700"/>
            <a:chOff x="2601" y="1392"/>
            <a:chExt cx="519" cy="408"/>
          </a:xfrm>
        </p:grpSpPr>
        <p:sp>
          <p:nvSpPr>
            <p:cNvPr id="45085" name="Oval 23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6" name="Text Box 24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7</a:t>
              </a:r>
            </a:p>
          </p:txBody>
        </p:sp>
      </p:grpSp>
      <p:sp>
        <p:nvSpPr>
          <p:cNvPr id="45070" name="Line 25"/>
          <p:cNvSpPr>
            <a:spLocks noChangeShapeType="1"/>
          </p:cNvSpPr>
          <p:nvPr/>
        </p:nvSpPr>
        <p:spPr bwMode="auto">
          <a:xfrm>
            <a:off x="5500688" y="2819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990600" y="3162300"/>
            <a:ext cx="823913" cy="647700"/>
            <a:chOff x="2601" y="1392"/>
            <a:chExt cx="519" cy="408"/>
          </a:xfrm>
        </p:grpSpPr>
        <p:sp>
          <p:nvSpPr>
            <p:cNvPr id="45083" name="Oval 27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4" name="Text Box 28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1</a:t>
              </a:r>
            </a:p>
          </p:txBody>
        </p:sp>
      </p:grpSp>
      <p:sp>
        <p:nvSpPr>
          <p:cNvPr id="45072" name="Line 29"/>
          <p:cNvSpPr>
            <a:spLocks noChangeShapeType="1"/>
          </p:cNvSpPr>
          <p:nvPr/>
        </p:nvSpPr>
        <p:spPr bwMode="auto">
          <a:xfrm flipH="1">
            <a:off x="1676400" y="27813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5073" name="Line 30"/>
          <p:cNvSpPr>
            <a:spLocks noChangeShapeType="1"/>
          </p:cNvSpPr>
          <p:nvPr/>
        </p:nvSpPr>
        <p:spPr bwMode="auto">
          <a:xfrm>
            <a:off x="28194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6858000" y="3962400"/>
            <a:ext cx="823913" cy="647700"/>
            <a:chOff x="2601" y="1392"/>
            <a:chExt cx="519" cy="408"/>
          </a:xfrm>
        </p:grpSpPr>
        <p:sp>
          <p:nvSpPr>
            <p:cNvPr id="45081" name="Oval 32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Text Box 33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8</a:t>
              </a:r>
            </a:p>
          </p:txBody>
        </p:sp>
      </p:grpSp>
      <p:sp>
        <p:nvSpPr>
          <p:cNvPr id="45075" name="Line 34"/>
          <p:cNvSpPr>
            <a:spLocks noChangeShapeType="1"/>
          </p:cNvSpPr>
          <p:nvPr/>
        </p:nvSpPr>
        <p:spPr bwMode="auto">
          <a:xfrm>
            <a:off x="6553200" y="3657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7848600" y="4800600"/>
            <a:ext cx="823913" cy="647700"/>
            <a:chOff x="2601" y="1392"/>
            <a:chExt cx="519" cy="408"/>
          </a:xfrm>
        </p:grpSpPr>
        <p:sp>
          <p:nvSpPr>
            <p:cNvPr id="45079" name="Oval 36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Text Box 37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9</a:t>
              </a:r>
            </a:p>
          </p:txBody>
        </p:sp>
      </p:grpSp>
      <p:sp>
        <p:nvSpPr>
          <p:cNvPr id="45077" name="Line 38"/>
          <p:cNvSpPr>
            <a:spLocks noChangeShapeType="1"/>
          </p:cNvSpPr>
          <p:nvPr/>
        </p:nvSpPr>
        <p:spPr bwMode="auto">
          <a:xfrm>
            <a:off x="7543800" y="4495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5078" name="Text Box 40"/>
          <p:cNvSpPr txBox="1">
            <a:spLocks noChangeArrowheads="1"/>
          </p:cNvSpPr>
          <p:nvPr/>
        </p:nvSpPr>
        <p:spPr bwMode="auto">
          <a:xfrm>
            <a:off x="304800" y="3962400"/>
            <a:ext cx="659923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On way down see 4 has two red children</a:t>
            </a:r>
            <a:br>
              <a:rPr lang="en-US" b="0"/>
            </a:br>
            <a:r>
              <a:rPr lang="en-US" b="0"/>
              <a:t>so recolor 4 red and children black. </a:t>
            </a:r>
            <a:br>
              <a:rPr lang="en-US" b="0"/>
            </a:br>
            <a:r>
              <a:rPr lang="en-US" b="0"/>
              <a:t>Realize 4 is the root so recolor black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DA016A-C0E2-4FF4-9489-A6B952D83DCD}" type="slidenum">
              <a:rPr lang="en-US">
                <a:ea typeface="ＭＳ Ｐゴシック" pitchFamily="34" charset="-128"/>
              </a:rPr>
              <a:pPr/>
              <a:t>46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Finish Inserting 9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24200" y="1295400"/>
            <a:ext cx="823913" cy="647700"/>
            <a:chOff x="2601" y="1392"/>
            <a:chExt cx="519" cy="408"/>
          </a:xfrm>
        </p:grpSpPr>
        <p:sp>
          <p:nvSpPr>
            <p:cNvPr id="46120" name="Oval 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Text Box 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4</a:t>
              </a:r>
            </a:p>
          </p:txBody>
        </p:sp>
      </p:grpSp>
      <p:sp>
        <p:nvSpPr>
          <p:cNvPr id="46085" name="Line 6"/>
          <p:cNvSpPr>
            <a:spLocks noChangeShapeType="1"/>
          </p:cNvSpPr>
          <p:nvPr/>
        </p:nvSpPr>
        <p:spPr bwMode="auto">
          <a:xfrm>
            <a:off x="3567113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33600" y="2247900"/>
            <a:ext cx="823913" cy="647700"/>
            <a:chOff x="2601" y="1392"/>
            <a:chExt cx="519" cy="408"/>
          </a:xfrm>
        </p:grpSpPr>
        <p:sp>
          <p:nvSpPr>
            <p:cNvPr id="46118" name="Oval 8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Text Box 9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2</a:t>
              </a:r>
            </a:p>
          </p:txBody>
        </p:sp>
      </p:grpSp>
      <p:sp>
        <p:nvSpPr>
          <p:cNvPr id="46087" name="Line 10"/>
          <p:cNvSpPr>
            <a:spLocks noChangeShapeType="1"/>
          </p:cNvSpPr>
          <p:nvPr/>
        </p:nvSpPr>
        <p:spPr bwMode="auto">
          <a:xfrm flipH="1">
            <a:off x="2819400" y="18669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6088" name="Line 11"/>
          <p:cNvSpPr>
            <a:spLocks noChangeShapeType="1"/>
          </p:cNvSpPr>
          <p:nvPr/>
        </p:nvSpPr>
        <p:spPr bwMode="auto">
          <a:xfrm>
            <a:off x="3886200" y="18288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743200" y="3162300"/>
            <a:ext cx="823913" cy="647700"/>
            <a:chOff x="2601" y="1392"/>
            <a:chExt cx="519" cy="408"/>
          </a:xfrm>
        </p:grpSpPr>
        <p:sp>
          <p:nvSpPr>
            <p:cNvPr id="46116" name="Oval 13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Text Box 14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3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770438" y="2286000"/>
            <a:ext cx="823912" cy="647700"/>
            <a:chOff x="2601" y="1392"/>
            <a:chExt cx="519" cy="408"/>
          </a:xfrm>
        </p:grpSpPr>
        <p:sp>
          <p:nvSpPr>
            <p:cNvPr id="46114" name="Oval 16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Text Box 17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6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824288" y="3200400"/>
            <a:ext cx="823912" cy="647700"/>
            <a:chOff x="2601" y="1392"/>
            <a:chExt cx="519" cy="408"/>
          </a:xfrm>
        </p:grpSpPr>
        <p:sp>
          <p:nvSpPr>
            <p:cNvPr id="46112" name="Oval 19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Text Box 20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5</a:t>
              </a:r>
            </a:p>
          </p:txBody>
        </p:sp>
      </p:grpSp>
      <p:sp>
        <p:nvSpPr>
          <p:cNvPr id="46092" name="Line 21"/>
          <p:cNvSpPr>
            <a:spLocks noChangeShapeType="1"/>
          </p:cNvSpPr>
          <p:nvPr/>
        </p:nvSpPr>
        <p:spPr bwMode="auto">
          <a:xfrm flipH="1">
            <a:off x="4586288" y="2895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805488" y="3124200"/>
            <a:ext cx="823912" cy="647700"/>
            <a:chOff x="2601" y="1392"/>
            <a:chExt cx="519" cy="408"/>
          </a:xfrm>
        </p:grpSpPr>
        <p:sp>
          <p:nvSpPr>
            <p:cNvPr id="46110" name="Oval 23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Text Box 24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8</a:t>
              </a:r>
            </a:p>
          </p:txBody>
        </p:sp>
      </p:grpSp>
      <p:sp>
        <p:nvSpPr>
          <p:cNvPr id="46094" name="Line 25"/>
          <p:cNvSpPr>
            <a:spLocks noChangeShapeType="1"/>
          </p:cNvSpPr>
          <p:nvPr/>
        </p:nvSpPr>
        <p:spPr bwMode="auto">
          <a:xfrm>
            <a:off x="5500688" y="2819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990600" y="3162300"/>
            <a:ext cx="823913" cy="647700"/>
            <a:chOff x="2601" y="1392"/>
            <a:chExt cx="519" cy="408"/>
          </a:xfrm>
        </p:grpSpPr>
        <p:sp>
          <p:nvSpPr>
            <p:cNvPr id="46108" name="Oval 27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Text Box 28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1</a:t>
              </a:r>
            </a:p>
          </p:txBody>
        </p:sp>
      </p:grpSp>
      <p:sp>
        <p:nvSpPr>
          <p:cNvPr id="46096" name="Line 29"/>
          <p:cNvSpPr>
            <a:spLocks noChangeShapeType="1"/>
          </p:cNvSpPr>
          <p:nvPr/>
        </p:nvSpPr>
        <p:spPr bwMode="auto">
          <a:xfrm flipH="1">
            <a:off x="1676400" y="27813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6097" name="Line 30"/>
          <p:cNvSpPr>
            <a:spLocks noChangeShapeType="1"/>
          </p:cNvSpPr>
          <p:nvPr/>
        </p:nvSpPr>
        <p:spPr bwMode="auto">
          <a:xfrm>
            <a:off x="28194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5029200" y="4114800"/>
            <a:ext cx="823913" cy="647700"/>
            <a:chOff x="2601" y="1392"/>
            <a:chExt cx="519" cy="408"/>
          </a:xfrm>
        </p:grpSpPr>
        <p:sp>
          <p:nvSpPr>
            <p:cNvPr id="46106" name="Oval 32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Text Box 33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7</a:t>
              </a:r>
            </a:p>
          </p:txBody>
        </p:sp>
      </p:grpSp>
      <p:sp>
        <p:nvSpPr>
          <p:cNvPr id="46099" name="Line 34"/>
          <p:cNvSpPr>
            <a:spLocks noChangeShapeType="1"/>
          </p:cNvSpPr>
          <p:nvPr/>
        </p:nvSpPr>
        <p:spPr bwMode="auto">
          <a:xfrm flipH="1">
            <a:off x="5638800" y="3733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6858000" y="4114800"/>
            <a:ext cx="823913" cy="647700"/>
            <a:chOff x="2601" y="1392"/>
            <a:chExt cx="519" cy="408"/>
          </a:xfrm>
        </p:grpSpPr>
        <p:sp>
          <p:nvSpPr>
            <p:cNvPr id="46104" name="Oval 36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Text Box 37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9</a:t>
              </a:r>
            </a:p>
          </p:txBody>
        </p:sp>
      </p:grpSp>
      <p:sp>
        <p:nvSpPr>
          <p:cNvPr id="46101" name="Line 38"/>
          <p:cNvSpPr>
            <a:spLocks noChangeShapeType="1"/>
          </p:cNvSpPr>
          <p:nvPr/>
        </p:nvSpPr>
        <p:spPr bwMode="auto">
          <a:xfrm>
            <a:off x="6477000" y="3657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6102" name="Text Box 40"/>
          <p:cNvSpPr txBox="1">
            <a:spLocks noChangeArrowheads="1"/>
          </p:cNvSpPr>
          <p:nvPr/>
        </p:nvSpPr>
        <p:spPr bwMode="auto">
          <a:xfrm>
            <a:off x="517525" y="4560888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103" name="Text Box 41"/>
          <p:cNvSpPr txBox="1">
            <a:spLocks noChangeArrowheads="1"/>
          </p:cNvSpPr>
          <p:nvPr/>
        </p:nvSpPr>
        <p:spPr bwMode="auto">
          <a:xfrm>
            <a:off x="381000" y="4495800"/>
            <a:ext cx="475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After rotations and recoloring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56141D-B0E9-4AD8-A8B0-3FD1FCB30EEB}" type="slidenum">
              <a:rPr lang="en-US">
                <a:ea typeface="ＭＳ Ｐゴシック" pitchFamily="34" charset="-128"/>
              </a:rPr>
              <a:pPr/>
              <a:t>47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Insert 10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24200" y="1295400"/>
            <a:ext cx="823913" cy="647700"/>
            <a:chOff x="2601" y="1392"/>
            <a:chExt cx="519" cy="408"/>
          </a:xfrm>
        </p:grpSpPr>
        <p:sp>
          <p:nvSpPr>
            <p:cNvPr id="47148" name="Oval 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9" name="Text Box 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4</a:t>
              </a:r>
            </a:p>
          </p:txBody>
        </p:sp>
      </p:grpSp>
      <p:sp>
        <p:nvSpPr>
          <p:cNvPr id="47109" name="Line 6"/>
          <p:cNvSpPr>
            <a:spLocks noChangeShapeType="1"/>
          </p:cNvSpPr>
          <p:nvPr/>
        </p:nvSpPr>
        <p:spPr bwMode="auto">
          <a:xfrm>
            <a:off x="3567113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33600" y="2247900"/>
            <a:ext cx="823913" cy="647700"/>
            <a:chOff x="2601" y="1392"/>
            <a:chExt cx="519" cy="408"/>
          </a:xfrm>
        </p:grpSpPr>
        <p:sp>
          <p:nvSpPr>
            <p:cNvPr id="47146" name="Oval 8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7" name="Text Box 9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2</a:t>
              </a:r>
            </a:p>
          </p:txBody>
        </p:sp>
      </p:grpSp>
      <p:sp>
        <p:nvSpPr>
          <p:cNvPr id="47111" name="Line 10"/>
          <p:cNvSpPr>
            <a:spLocks noChangeShapeType="1"/>
          </p:cNvSpPr>
          <p:nvPr/>
        </p:nvSpPr>
        <p:spPr bwMode="auto">
          <a:xfrm flipH="1">
            <a:off x="2819400" y="18669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7112" name="Line 11"/>
          <p:cNvSpPr>
            <a:spLocks noChangeShapeType="1"/>
          </p:cNvSpPr>
          <p:nvPr/>
        </p:nvSpPr>
        <p:spPr bwMode="auto">
          <a:xfrm>
            <a:off x="3886200" y="18288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743200" y="3162300"/>
            <a:ext cx="823913" cy="647700"/>
            <a:chOff x="2601" y="1392"/>
            <a:chExt cx="519" cy="408"/>
          </a:xfrm>
        </p:grpSpPr>
        <p:sp>
          <p:nvSpPr>
            <p:cNvPr id="47144" name="Oval 13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5" name="Text Box 14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3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770438" y="2286000"/>
            <a:ext cx="823912" cy="647700"/>
            <a:chOff x="2601" y="1392"/>
            <a:chExt cx="519" cy="408"/>
          </a:xfrm>
        </p:grpSpPr>
        <p:sp>
          <p:nvSpPr>
            <p:cNvPr id="47142" name="Oval 16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Text Box 17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6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824288" y="3200400"/>
            <a:ext cx="823912" cy="647700"/>
            <a:chOff x="2601" y="1392"/>
            <a:chExt cx="519" cy="408"/>
          </a:xfrm>
        </p:grpSpPr>
        <p:sp>
          <p:nvSpPr>
            <p:cNvPr id="47140" name="Oval 19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Text Box 20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5</a:t>
              </a:r>
            </a:p>
          </p:txBody>
        </p:sp>
      </p:grpSp>
      <p:sp>
        <p:nvSpPr>
          <p:cNvPr id="47116" name="Line 21"/>
          <p:cNvSpPr>
            <a:spLocks noChangeShapeType="1"/>
          </p:cNvSpPr>
          <p:nvPr/>
        </p:nvSpPr>
        <p:spPr bwMode="auto">
          <a:xfrm flipH="1">
            <a:off x="4586288" y="2895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805488" y="3124200"/>
            <a:ext cx="823912" cy="647700"/>
            <a:chOff x="2601" y="1392"/>
            <a:chExt cx="519" cy="408"/>
          </a:xfrm>
        </p:grpSpPr>
        <p:sp>
          <p:nvSpPr>
            <p:cNvPr id="47138" name="Oval 23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Text Box 24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8</a:t>
              </a:r>
            </a:p>
          </p:txBody>
        </p:sp>
      </p:grpSp>
      <p:sp>
        <p:nvSpPr>
          <p:cNvPr id="47118" name="Line 25"/>
          <p:cNvSpPr>
            <a:spLocks noChangeShapeType="1"/>
          </p:cNvSpPr>
          <p:nvPr/>
        </p:nvSpPr>
        <p:spPr bwMode="auto">
          <a:xfrm>
            <a:off x="5500688" y="2819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990600" y="3162300"/>
            <a:ext cx="823913" cy="647700"/>
            <a:chOff x="2601" y="1392"/>
            <a:chExt cx="519" cy="408"/>
          </a:xfrm>
        </p:grpSpPr>
        <p:sp>
          <p:nvSpPr>
            <p:cNvPr id="47136" name="Oval 27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Text Box 28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1</a:t>
              </a:r>
            </a:p>
          </p:txBody>
        </p:sp>
      </p:grpSp>
      <p:sp>
        <p:nvSpPr>
          <p:cNvPr id="47120" name="Line 29"/>
          <p:cNvSpPr>
            <a:spLocks noChangeShapeType="1"/>
          </p:cNvSpPr>
          <p:nvPr/>
        </p:nvSpPr>
        <p:spPr bwMode="auto">
          <a:xfrm flipH="1">
            <a:off x="1676400" y="27813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7121" name="Line 30"/>
          <p:cNvSpPr>
            <a:spLocks noChangeShapeType="1"/>
          </p:cNvSpPr>
          <p:nvPr/>
        </p:nvSpPr>
        <p:spPr bwMode="auto">
          <a:xfrm>
            <a:off x="28194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5029200" y="4114800"/>
            <a:ext cx="823913" cy="647700"/>
            <a:chOff x="2601" y="1392"/>
            <a:chExt cx="519" cy="408"/>
          </a:xfrm>
        </p:grpSpPr>
        <p:sp>
          <p:nvSpPr>
            <p:cNvPr id="47134" name="Oval 32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Text Box 33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7</a:t>
              </a:r>
            </a:p>
          </p:txBody>
        </p:sp>
      </p:grpSp>
      <p:sp>
        <p:nvSpPr>
          <p:cNvPr id="47123" name="Line 34"/>
          <p:cNvSpPr>
            <a:spLocks noChangeShapeType="1"/>
          </p:cNvSpPr>
          <p:nvPr/>
        </p:nvSpPr>
        <p:spPr bwMode="auto">
          <a:xfrm flipH="1">
            <a:off x="5638800" y="3733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6858000" y="4114800"/>
            <a:ext cx="823913" cy="647700"/>
            <a:chOff x="2601" y="1392"/>
            <a:chExt cx="519" cy="408"/>
          </a:xfrm>
        </p:grpSpPr>
        <p:sp>
          <p:nvSpPr>
            <p:cNvPr id="47132" name="Oval 36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Text Box 37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9</a:t>
              </a:r>
            </a:p>
          </p:txBody>
        </p:sp>
      </p:grpSp>
      <p:sp>
        <p:nvSpPr>
          <p:cNvPr id="47125" name="Line 38"/>
          <p:cNvSpPr>
            <a:spLocks noChangeShapeType="1"/>
          </p:cNvSpPr>
          <p:nvPr/>
        </p:nvSpPr>
        <p:spPr bwMode="auto">
          <a:xfrm>
            <a:off x="6477000" y="3657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7126" name="Text Box 39"/>
          <p:cNvSpPr txBox="1">
            <a:spLocks noChangeArrowheads="1"/>
          </p:cNvSpPr>
          <p:nvPr/>
        </p:nvSpPr>
        <p:spPr bwMode="auto">
          <a:xfrm>
            <a:off x="288925" y="4103688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7127" name="Text Box 40"/>
          <p:cNvSpPr txBox="1">
            <a:spLocks noChangeArrowheads="1"/>
          </p:cNvSpPr>
          <p:nvPr/>
        </p:nvSpPr>
        <p:spPr bwMode="auto">
          <a:xfrm>
            <a:off x="228600" y="4114800"/>
            <a:ext cx="463708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On way down see 8 has two</a:t>
            </a:r>
            <a:br>
              <a:rPr lang="en-US" b="0"/>
            </a:br>
            <a:r>
              <a:rPr lang="en-US" b="0"/>
              <a:t>red children so change 8 to</a:t>
            </a:r>
            <a:br>
              <a:rPr lang="en-US" b="0"/>
            </a:br>
            <a:r>
              <a:rPr lang="en-US" b="0"/>
              <a:t>red and children black</a:t>
            </a: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7924800" y="5029200"/>
            <a:ext cx="823913" cy="647700"/>
            <a:chOff x="2601" y="1392"/>
            <a:chExt cx="519" cy="408"/>
          </a:xfrm>
        </p:grpSpPr>
        <p:sp>
          <p:nvSpPr>
            <p:cNvPr id="47130" name="Oval 42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Text Box 43"/>
            <p:cNvSpPr txBox="1">
              <a:spLocks noChangeArrowheads="1"/>
            </p:cNvSpPr>
            <p:nvPr/>
          </p:nvSpPr>
          <p:spPr bwMode="auto">
            <a:xfrm>
              <a:off x="2736" y="1440"/>
              <a:ext cx="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10</a:t>
              </a:r>
            </a:p>
          </p:txBody>
        </p:sp>
      </p:grpSp>
      <p:sp>
        <p:nvSpPr>
          <p:cNvPr id="47129" name="Line 44"/>
          <p:cNvSpPr>
            <a:spLocks noChangeShapeType="1"/>
          </p:cNvSpPr>
          <p:nvPr/>
        </p:nvSpPr>
        <p:spPr bwMode="auto">
          <a:xfrm>
            <a:off x="7620000" y="4724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35EC5C-3E0D-401B-95D1-CDD862C1D138}" type="slidenum">
              <a:rPr lang="en-US">
                <a:ea typeface="ＭＳ Ｐゴシック" pitchFamily="34" charset="-128"/>
              </a:rPr>
              <a:pPr/>
              <a:t>48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Insert 11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4600" y="1143000"/>
            <a:ext cx="823913" cy="647700"/>
            <a:chOff x="2601" y="1392"/>
            <a:chExt cx="519" cy="408"/>
          </a:xfrm>
        </p:grpSpPr>
        <p:sp>
          <p:nvSpPr>
            <p:cNvPr id="48175" name="Oval 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6" name="Text Box 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4</a:t>
              </a:r>
            </a:p>
          </p:txBody>
        </p:sp>
      </p:grpSp>
      <p:sp>
        <p:nvSpPr>
          <p:cNvPr id="48133" name="Line 6"/>
          <p:cNvSpPr>
            <a:spLocks noChangeShapeType="1"/>
          </p:cNvSpPr>
          <p:nvPr/>
        </p:nvSpPr>
        <p:spPr bwMode="auto">
          <a:xfrm>
            <a:off x="2957513" y="68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524000" y="2095500"/>
            <a:ext cx="823913" cy="647700"/>
            <a:chOff x="2601" y="1392"/>
            <a:chExt cx="519" cy="408"/>
          </a:xfrm>
        </p:grpSpPr>
        <p:sp>
          <p:nvSpPr>
            <p:cNvPr id="48173" name="Oval 8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4" name="Text Box 9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2</a:t>
              </a:r>
            </a:p>
          </p:txBody>
        </p:sp>
      </p:grpSp>
      <p:sp>
        <p:nvSpPr>
          <p:cNvPr id="48135" name="Line 10"/>
          <p:cNvSpPr>
            <a:spLocks noChangeShapeType="1"/>
          </p:cNvSpPr>
          <p:nvPr/>
        </p:nvSpPr>
        <p:spPr bwMode="auto">
          <a:xfrm flipH="1">
            <a:off x="2209800" y="17145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8136" name="Line 11"/>
          <p:cNvSpPr>
            <a:spLocks noChangeShapeType="1"/>
          </p:cNvSpPr>
          <p:nvPr/>
        </p:nvSpPr>
        <p:spPr bwMode="auto">
          <a:xfrm>
            <a:off x="3276600" y="1676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133600" y="3009900"/>
            <a:ext cx="823913" cy="647700"/>
            <a:chOff x="2601" y="1392"/>
            <a:chExt cx="519" cy="408"/>
          </a:xfrm>
        </p:grpSpPr>
        <p:sp>
          <p:nvSpPr>
            <p:cNvPr id="48171" name="Oval 13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2" name="Text Box 14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3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160838" y="2133600"/>
            <a:ext cx="823912" cy="647700"/>
            <a:chOff x="2601" y="1392"/>
            <a:chExt cx="519" cy="408"/>
          </a:xfrm>
        </p:grpSpPr>
        <p:sp>
          <p:nvSpPr>
            <p:cNvPr id="48169" name="Oval 16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0" name="Text Box 17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6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214688" y="3048000"/>
            <a:ext cx="823912" cy="647700"/>
            <a:chOff x="2601" y="1392"/>
            <a:chExt cx="519" cy="408"/>
          </a:xfrm>
        </p:grpSpPr>
        <p:sp>
          <p:nvSpPr>
            <p:cNvPr id="48167" name="Oval 19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8" name="Text Box 20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5</a:t>
              </a:r>
            </a:p>
          </p:txBody>
        </p:sp>
      </p:grpSp>
      <p:sp>
        <p:nvSpPr>
          <p:cNvPr id="48140" name="Line 21"/>
          <p:cNvSpPr>
            <a:spLocks noChangeShapeType="1"/>
          </p:cNvSpPr>
          <p:nvPr/>
        </p:nvSpPr>
        <p:spPr bwMode="auto">
          <a:xfrm flipH="1">
            <a:off x="3976688" y="2743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195888" y="2971800"/>
            <a:ext cx="823912" cy="647700"/>
            <a:chOff x="2601" y="1392"/>
            <a:chExt cx="519" cy="408"/>
          </a:xfrm>
        </p:grpSpPr>
        <p:sp>
          <p:nvSpPr>
            <p:cNvPr id="48165" name="Oval 23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6" name="Text Box 24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8</a:t>
              </a:r>
            </a:p>
          </p:txBody>
        </p:sp>
      </p:grpSp>
      <p:sp>
        <p:nvSpPr>
          <p:cNvPr id="48142" name="Line 25"/>
          <p:cNvSpPr>
            <a:spLocks noChangeShapeType="1"/>
          </p:cNvSpPr>
          <p:nvPr/>
        </p:nvSpPr>
        <p:spPr bwMode="auto">
          <a:xfrm>
            <a:off x="4891088" y="2667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381000" y="3009900"/>
            <a:ext cx="823913" cy="647700"/>
            <a:chOff x="2601" y="1392"/>
            <a:chExt cx="519" cy="408"/>
          </a:xfrm>
        </p:grpSpPr>
        <p:sp>
          <p:nvSpPr>
            <p:cNvPr id="48163" name="Oval 27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4" name="Text Box 28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1</a:t>
              </a:r>
            </a:p>
          </p:txBody>
        </p:sp>
      </p:grpSp>
      <p:sp>
        <p:nvSpPr>
          <p:cNvPr id="48144" name="Line 29"/>
          <p:cNvSpPr>
            <a:spLocks noChangeShapeType="1"/>
          </p:cNvSpPr>
          <p:nvPr/>
        </p:nvSpPr>
        <p:spPr bwMode="auto">
          <a:xfrm flipH="1">
            <a:off x="1066800" y="26289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8145" name="Line 30"/>
          <p:cNvSpPr>
            <a:spLocks noChangeShapeType="1"/>
          </p:cNvSpPr>
          <p:nvPr/>
        </p:nvSpPr>
        <p:spPr bwMode="auto">
          <a:xfrm>
            <a:off x="2209800" y="2667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4419600" y="3962400"/>
            <a:ext cx="823913" cy="647700"/>
            <a:chOff x="2601" y="1392"/>
            <a:chExt cx="519" cy="408"/>
          </a:xfrm>
        </p:grpSpPr>
        <p:sp>
          <p:nvSpPr>
            <p:cNvPr id="48161" name="Oval 32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2" name="Text Box 33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7</a:t>
              </a:r>
            </a:p>
          </p:txBody>
        </p:sp>
      </p:grpSp>
      <p:sp>
        <p:nvSpPr>
          <p:cNvPr id="48147" name="Line 34"/>
          <p:cNvSpPr>
            <a:spLocks noChangeShapeType="1"/>
          </p:cNvSpPr>
          <p:nvPr/>
        </p:nvSpPr>
        <p:spPr bwMode="auto">
          <a:xfrm flipH="1">
            <a:off x="5029200" y="3581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6248400" y="3962400"/>
            <a:ext cx="823913" cy="647700"/>
            <a:chOff x="2601" y="1392"/>
            <a:chExt cx="519" cy="408"/>
          </a:xfrm>
        </p:grpSpPr>
        <p:sp>
          <p:nvSpPr>
            <p:cNvPr id="48159" name="Oval 36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0" name="Text Box 37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9</a:t>
              </a:r>
            </a:p>
          </p:txBody>
        </p:sp>
      </p:grpSp>
      <p:sp>
        <p:nvSpPr>
          <p:cNvPr id="48149" name="Line 38"/>
          <p:cNvSpPr>
            <a:spLocks noChangeShapeType="1"/>
          </p:cNvSpPr>
          <p:nvPr/>
        </p:nvSpPr>
        <p:spPr bwMode="auto">
          <a:xfrm>
            <a:off x="5867400" y="3505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7239000" y="4800600"/>
            <a:ext cx="823913" cy="647700"/>
            <a:chOff x="2601" y="1392"/>
            <a:chExt cx="519" cy="408"/>
          </a:xfrm>
        </p:grpSpPr>
        <p:sp>
          <p:nvSpPr>
            <p:cNvPr id="48157" name="Oval 40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8" name="Text Box 41"/>
            <p:cNvSpPr txBox="1">
              <a:spLocks noChangeArrowheads="1"/>
            </p:cNvSpPr>
            <p:nvPr/>
          </p:nvSpPr>
          <p:spPr bwMode="auto">
            <a:xfrm>
              <a:off x="2736" y="1440"/>
              <a:ext cx="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10</a:t>
              </a:r>
            </a:p>
          </p:txBody>
        </p:sp>
      </p:grpSp>
      <p:sp>
        <p:nvSpPr>
          <p:cNvPr id="48151" name="Line 42"/>
          <p:cNvSpPr>
            <a:spLocks noChangeShapeType="1"/>
          </p:cNvSpPr>
          <p:nvPr/>
        </p:nvSpPr>
        <p:spPr bwMode="auto">
          <a:xfrm>
            <a:off x="6934200" y="4495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8091488" y="5486400"/>
            <a:ext cx="823912" cy="647700"/>
            <a:chOff x="2601" y="1392"/>
            <a:chExt cx="519" cy="408"/>
          </a:xfrm>
        </p:grpSpPr>
        <p:sp>
          <p:nvSpPr>
            <p:cNvPr id="48155" name="Oval 4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6" name="Text Box 45"/>
            <p:cNvSpPr txBox="1">
              <a:spLocks noChangeArrowheads="1"/>
            </p:cNvSpPr>
            <p:nvPr/>
          </p:nvSpPr>
          <p:spPr bwMode="auto">
            <a:xfrm>
              <a:off x="2736" y="1440"/>
              <a:ext cx="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11</a:t>
              </a:r>
            </a:p>
          </p:txBody>
        </p:sp>
      </p:grpSp>
      <p:sp>
        <p:nvSpPr>
          <p:cNvPr id="48153" name="Line 46"/>
          <p:cNvSpPr>
            <a:spLocks noChangeShapeType="1"/>
          </p:cNvSpPr>
          <p:nvPr/>
        </p:nvSpPr>
        <p:spPr bwMode="auto">
          <a:xfrm>
            <a:off x="8001000" y="5334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8154" name="Text Box 47"/>
          <p:cNvSpPr txBox="1">
            <a:spLocks noChangeArrowheads="1"/>
          </p:cNvSpPr>
          <p:nvPr/>
        </p:nvSpPr>
        <p:spPr bwMode="auto">
          <a:xfrm>
            <a:off x="1050925" y="4484688"/>
            <a:ext cx="3035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Again a rotation is</a:t>
            </a:r>
            <a:br>
              <a:rPr lang="en-US" b="0"/>
            </a:br>
            <a:r>
              <a:rPr lang="en-US" b="0"/>
              <a:t>needed.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C674B2-1AA5-4618-B86B-2D5FC1CF3BA3}" type="slidenum">
              <a:rPr lang="en-US">
                <a:ea typeface="ＭＳ Ｐゴシック" pitchFamily="34" charset="-128"/>
              </a:rPr>
              <a:pPr/>
              <a:t>49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Finish inserting 11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4600" y="1143000"/>
            <a:ext cx="823913" cy="647700"/>
            <a:chOff x="2601" y="1392"/>
            <a:chExt cx="519" cy="408"/>
          </a:xfrm>
        </p:grpSpPr>
        <p:sp>
          <p:nvSpPr>
            <p:cNvPr id="49198" name="Oval 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9" name="Text Box 5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4</a:t>
              </a:r>
            </a:p>
          </p:txBody>
        </p:sp>
      </p:grpSp>
      <p:sp>
        <p:nvSpPr>
          <p:cNvPr id="49157" name="Line 6"/>
          <p:cNvSpPr>
            <a:spLocks noChangeShapeType="1"/>
          </p:cNvSpPr>
          <p:nvPr/>
        </p:nvSpPr>
        <p:spPr bwMode="auto">
          <a:xfrm>
            <a:off x="2957513" y="68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524000" y="2095500"/>
            <a:ext cx="823913" cy="647700"/>
            <a:chOff x="2601" y="1392"/>
            <a:chExt cx="519" cy="408"/>
          </a:xfrm>
        </p:grpSpPr>
        <p:sp>
          <p:nvSpPr>
            <p:cNvPr id="49196" name="Oval 8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7" name="Text Box 9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2</a:t>
              </a:r>
            </a:p>
          </p:txBody>
        </p:sp>
      </p:grpSp>
      <p:sp>
        <p:nvSpPr>
          <p:cNvPr id="49159" name="Line 10"/>
          <p:cNvSpPr>
            <a:spLocks noChangeShapeType="1"/>
          </p:cNvSpPr>
          <p:nvPr/>
        </p:nvSpPr>
        <p:spPr bwMode="auto">
          <a:xfrm flipH="1">
            <a:off x="2209800" y="17145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9160" name="Line 11"/>
          <p:cNvSpPr>
            <a:spLocks noChangeShapeType="1"/>
          </p:cNvSpPr>
          <p:nvPr/>
        </p:nvSpPr>
        <p:spPr bwMode="auto">
          <a:xfrm>
            <a:off x="3276600" y="1676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133600" y="3009900"/>
            <a:ext cx="823913" cy="647700"/>
            <a:chOff x="2601" y="1392"/>
            <a:chExt cx="519" cy="408"/>
          </a:xfrm>
        </p:grpSpPr>
        <p:sp>
          <p:nvSpPr>
            <p:cNvPr id="49194" name="Oval 13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5" name="Text Box 14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3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160838" y="2133600"/>
            <a:ext cx="823912" cy="647700"/>
            <a:chOff x="2601" y="1392"/>
            <a:chExt cx="519" cy="408"/>
          </a:xfrm>
        </p:grpSpPr>
        <p:sp>
          <p:nvSpPr>
            <p:cNvPr id="49192" name="Oval 16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3" name="Text Box 17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6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214688" y="3048000"/>
            <a:ext cx="823912" cy="647700"/>
            <a:chOff x="2601" y="1392"/>
            <a:chExt cx="519" cy="408"/>
          </a:xfrm>
        </p:grpSpPr>
        <p:sp>
          <p:nvSpPr>
            <p:cNvPr id="49190" name="Oval 19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1" name="Text Box 20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5</a:t>
              </a:r>
            </a:p>
          </p:txBody>
        </p:sp>
      </p:grpSp>
      <p:sp>
        <p:nvSpPr>
          <p:cNvPr id="49164" name="Line 21"/>
          <p:cNvSpPr>
            <a:spLocks noChangeShapeType="1"/>
          </p:cNvSpPr>
          <p:nvPr/>
        </p:nvSpPr>
        <p:spPr bwMode="auto">
          <a:xfrm flipH="1">
            <a:off x="3976688" y="2743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195888" y="2971800"/>
            <a:ext cx="823912" cy="647700"/>
            <a:chOff x="2601" y="1392"/>
            <a:chExt cx="519" cy="408"/>
          </a:xfrm>
        </p:grpSpPr>
        <p:sp>
          <p:nvSpPr>
            <p:cNvPr id="49188" name="Oval 23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9" name="Text Box 24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8</a:t>
              </a:r>
            </a:p>
          </p:txBody>
        </p:sp>
      </p:grpSp>
      <p:sp>
        <p:nvSpPr>
          <p:cNvPr id="49166" name="Line 25"/>
          <p:cNvSpPr>
            <a:spLocks noChangeShapeType="1"/>
          </p:cNvSpPr>
          <p:nvPr/>
        </p:nvSpPr>
        <p:spPr bwMode="auto">
          <a:xfrm>
            <a:off x="4891088" y="2667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381000" y="3009900"/>
            <a:ext cx="823913" cy="647700"/>
            <a:chOff x="2601" y="1392"/>
            <a:chExt cx="519" cy="408"/>
          </a:xfrm>
        </p:grpSpPr>
        <p:sp>
          <p:nvSpPr>
            <p:cNvPr id="49186" name="Oval 27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7" name="Text Box 28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1</a:t>
              </a:r>
            </a:p>
          </p:txBody>
        </p:sp>
      </p:grpSp>
      <p:sp>
        <p:nvSpPr>
          <p:cNvPr id="49168" name="Line 29"/>
          <p:cNvSpPr>
            <a:spLocks noChangeShapeType="1"/>
          </p:cNvSpPr>
          <p:nvPr/>
        </p:nvSpPr>
        <p:spPr bwMode="auto">
          <a:xfrm flipH="1">
            <a:off x="1066800" y="26289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9169" name="Line 30"/>
          <p:cNvSpPr>
            <a:spLocks noChangeShapeType="1"/>
          </p:cNvSpPr>
          <p:nvPr/>
        </p:nvSpPr>
        <p:spPr bwMode="auto">
          <a:xfrm>
            <a:off x="2209800" y="2667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4419600" y="3962400"/>
            <a:ext cx="823913" cy="647700"/>
            <a:chOff x="2601" y="1392"/>
            <a:chExt cx="519" cy="408"/>
          </a:xfrm>
        </p:grpSpPr>
        <p:sp>
          <p:nvSpPr>
            <p:cNvPr id="49184" name="Oval 32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5" name="Text Box 33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7</a:t>
              </a:r>
            </a:p>
          </p:txBody>
        </p:sp>
      </p:grpSp>
      <p:sp>
        <p:nvSpPr>
          <p:cNvPr id="49171" name="Line 34"/>
          <p:cNvSpPr>
            <a:spLocks noChangeShapeType="1"/>
          </p:cNvSpPr>
          <p:nvPr/>
        </p:nvSpPr>
        <p:spPr bwMode="auto">
          <a:xfrm flipH="1">
            <a:off x="5029200" y="3581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6248400" y="3962400"/>
            <a:ext cx="823913" cy="647700"/>
            <a:chOff x="2601" y="1392"/>
            <a:chExt cx="519" cy="408"/>
          </a:xfrm>
        </p:grpSpPr>
        <p:sp>
          <p:nvSpPr>
            <p:cNvPr id="49182" name="Oval 36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Text Box 37"/>
            <p:cNvSpPr txBox="1">
              <a:spLocks noChangeArrowheads="1"/>
            </p:cNvSpPr>
            <p:nvPr/>
          </p:nvSpPr>
          <p:spPr bwMode="auto">
            <a:xfrm>
              <a:off x="2736" y="1440"/>
              <a:ext cx="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10</a:t>
              </a:r>
            </a:p>
          </p:txBody>
        </p:sp>
      </p:grpSp>
      <p:sp>
        <p:nvSpPr>
          <p:cNvPr id="49173" name="Line 38"/>
          <p:cNvSpPr>
            <a:spLocks noChangeShapeType="1"/>
          </p:cNvSpPr>
          <p:nvPr/>
        </p:nvSpPr>
        <p:spPr bwMode="auto">
          <a:xfrm>
            <a:off x="5867400" y="3505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5410200" y="4800600"/>
            <a:ext cx="823913" cy="647700"/>
            <a:chOff x="2601" y="1392"/>
            <a:chExt cx="519" cy="408"/>
          </a:xfrm>
        </p:grpSpPr>
        <p:sp>
          <p:nvSpPr>
            <p:cNvPr id="49180" name="Oval 40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1" name="Text Box 41"/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9</a:t>
              </a:r>
            </a:p>
          </p:txBody>
        </p:sp>
      </p:grpSp>
      <p:sp>
        <p:nvSpPr>
          <p:cNvPr id="49175" name="Line 42"/>
          <p:cNvSpPr>
            <a:spLocks noChangeShapeType="1"/>
          </p:cNvSpPr>
          <p:nvPr/>
        </p:nvSpPr>
        <p:spPr bwMode="auto">
          <a:xfrm flipH="1">
            <a:off x="6019800" y="4572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7177088" y="4762500"/>
            <a:ext cx="823912" cy="647700"/>
            <a:chOff x="2601" y="1392"/>
            <a:chExt cx="519" cy="408"/>
          </a:xfrm>
        </p:grpSpPr>
        <p:sp>
          <p:nvSpPr>
            <p:cNvPr id="49178" name="Oval 44"/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9" name="Text Box 45"/>
            <p:cNvSpPr txBox="1">
              <a:spLocks noChangeArrowheads="1"/>
            </p:cNvSpPr>
            <p:nvPr/>
          </p:nvSpPr>
          <p:spPr bwMode="auto">
            <a:xfrm>
              <a:off x="2736" y="1440"/>
              <a:ext cx="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hlink"/>
                  </a:solidFill>
                </a:rPr>
                <a:t>11</a:t>
              </a:r>
            </a:p>
          </p:txBody>
        </p:sp>
      </p:grpSp>
      <p:sp>
        <p:nvSpPr>
          <p:cNvPr id="49177" name="Line 46"/>
          <p:cNvSpPr>
            <a:spLocks noChangeShapeType="1"/>
          </p:cNvSpPr>
          <p:nvPr/>
        </p:nvSpPr>
        <p:spPr bwMode="auto">
          <a:xfrm>
            <a:off x="7010400" y="4495800"/>
            <a:ext cx="3810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150350" y="6447818"/>
            <a:ext cx="548004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L10.</a:t>
            </a:r>
            <a:fld id="{81D60167-4931-47E6-BA6A-407CBD079E47}" type="slidenum">
              <a:rPr spc="-5" dirty="0"/>
              <a:pPr marL="12700">
                <a:lnSpc>
                  <a:spcPts val="1625"/>
                </a:lnSpc>
              </a:pPr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794" y="323342"/>
            <a:ext cx="37636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Red-black</a:t>
            </a:r>
            <a:r>
              <a:rPr spc="-50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3591" y="1467611"/>
            <a:ext cx="6882130" cy="45707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0320" marR="191770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This data structure requires an extra </a:t>
            </a:r>
            <a:r>
              <a:rPr sz="3200" dirty="0">
                <a:latin typeface="Times New Roman"/>
                <a:cs typeface="Times New Roman"/>
              </a:rPr>
              <a:t>one-  </a:t>
            </a:r>
            <a:r>
              <a:rPr sz="3200" spc="-5" dirty="0">
                <a:latin typeface="Times New Roman"/>
                <a:cs typeface="Times New Roman"/>
              </a:rPr>
              <a:t>bit </a:t>
            </a:r>
            <a:r>
              <a:rPr sz="3200" spc="-5" dirty="0">
                <a:solidFill>
                  <a:srgbClr val="008986"/>
                </a:solidFill>
                <a:latin typeface="Times New Roman"/>
                <a:cs typeface="Times New Roman"/>
              </a:rPr>
              <a:t>color </a:t>
            </a:r>
            <a:r>
              <a:rPr sz="3200" spc="-5" dirty="0">
                <a:latin typeface="Times New Roman"/>
                <a:cs typeface="Times New Roman"/>
              </a:rPr>
              <a:t>field in each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node.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829"/>
              </a:lnSpc>
              <a:spcBef>
                <a:spcPts val="11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Red-black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properties: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ts val="3829"/>
              </a:lnSpc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Every node is either red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black.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The root and leaves </a:t>
            </a:r>
            <a:r>
              <a:rPr sz="3200" spc="-30" dirty="0">
                <a:latin typeface="Times New Roman"/>
                <a:cs typeface="Times New Roman"/>
              </a:rPr>
              <a:t>(</a:t>
            </a:r>
            <a:r>
              <a:rPr sz="2400" spc="-30" dirty="0">
                <a:solidFill>
                  <a:srgbClr val="008986"/>
                </a:solidFill>
                <a:latin typeface="Times New Roman"/>
                <a:cs typeface="Times New Roman"/>
              </a:rPr>
              <a:t>NIL</a:t>
            </a:r>
            <a:r>
              <a:rPr sz="3200" spc="-30" dirty="0">
                <a:latin typeface="Times New Roman"/>
                <a:cs typeface="Times New Roman"/>
              </a:rPr>
              <a:t>’s)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black.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If a node is red, then its parent is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black.</a:t>
            </a:r>
            <a:endParaRPr sz="3200">
              <a:latin typeface="Times New Roman"/>
              <a:cs typeface="Times New Roman"/>
            </a:endParaRPr>
          </a:p>
          <a:p>
            <a:pPr marL="469900" marR="138430" indent="-457200">
              <a:lnSpc>
                <a:spcPts val="3460"/>
              </a:lnSpc>
              <a:spcBef>
                <a:spcPts val="815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All simple </a:t>
            </a:r>
            <a:r>
              <a:rPr sz="3200" dirty="0">
                <a:latin typeface="Times New Roman"/>
                <a:cs typeface="Times New Roman"/>
              </a:rPr>
              <a:t>paths </a:t>
            </a:r>
            <a:r>
              <a:rPr sz="3200" spc="-5" dirty="0">
                <a:latin typeface="Times New Roman"/>
                <a:cs typeface="Times New Roman"/>
              </a:rPr>
              <a:t>from any node </a:t>
            </a:r>
            <a:r>
              <a:rPr sz="32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x </a:t>
            </a:r>
            <a:r>
              <a:rPr sz="3200" spc="-5" dirty="0">
                <a:latin typeface="Times New Roman"/>
                <a:cs typeface="Times New Roman"/>
              </a:rPr>
              <a:t>to a  descendant leaf have the same number  of black </a:t>
            </a:r>
            <a:r>
              <a:rPr sz="3200" dirty="0">
                <a:latin typeface="Times New Roman"/>
                <a:cs typeface="Times New Roman"/>
              </a:rPr>
              <a:t>nodes </a:t>
            </a:r>
            <a:r>
              <a:rPr sz="3200" spc="-5" dirty="0">
                <a:solidFill>
                  <a:srgbClr val="008986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986"/>
                </a:solidFill>
                <a:latin typeface="Times New Roman"/>
                <a:cs typeface="Times New Roman"/>
              </a:rPr>
              <a:t>black-height(</a:t>
            </a:r>
            <a:r>
              <a:rPr sz="32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986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794" y="642918"/>
            <a:ext cx="5096398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-4" dirty="0"/>
              <a:t>Insertion</a:t>
            </a:r>
            <a:r>
              <a:rPr spc="-35" dirty="0"/>
              <a:t> </a:t>
            </a:r>
            <a:r>
              <a:rPr spc="-4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20" y="2049977"/>
            <a:ext cx="8429684" cy="3020014"/>
          </a:xfrm>
          <a:prstGeom prst="rect">
            <a:avLst/>
          </a:prstGeom>
        </p:spPr>
        <p:txBody>
          <a:bodyPr vert="horz" wrap="square" lIns="0" tIns="95207" rIns="0" bIns="0" rtlCol="0">
            <a:spAutoFit/>
          </a:bodyPr>
          <a:lstStyle/>
          <a:p>
            <a:pPr marL="311790" indent="-300655">
              <a:spcBef>
                <a:spcPts val="750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Arial"/>
                <a:cs typeface="Arial"/>
              </a:rPr>
              <a:t>Case 1 </a:t>
            </a:r>
            <a:r>
              <a:rPr sz="2800" spc="-9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2 </a:t>
            </a:r>
            <a:r>
              <a:rPr sz="2800" spc="-4" dirty="0">
                <a:latin typeface="Arial"/>
                <a:cs typeface="Arial"/>
              </a:rPr>
              <a:t>move </a:t>
            </a:r>
            <a:r>
              <a:rPr sz="2800" dirty="0">
                <a:latin typeface="Arial"/>
                <a:cs typeface="Arial"/>
              </a:rPr>
              <a:t>z </a:t>
            </a:r>
            <a:r>
              <a:rPr sz="2800" spc="-4" dirty="0">
                <a:latin typeface="Arial"/>
                <a:cs typeface="Arial"/>
              </a:rPr>
              <a:t>up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levels</a:t>
            </a:r>
            <a:endParaRPr sz="2800">
              <a:latin typeface="Arial"/>
              <a:cs typeface="Arial"/>
            </a:endParaRPr>
          </a:p>
          <a:p>
            <a:pPr marL="311790" marR="4454" indent="-300655">
              <a:spcBef>
                <a:spcPts val="662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Arial"/>
                <a:cs typeface="Arial"/>
              </a:rPr>
              <a:t>Case 3 </a:t>
            </a:r>
            <a:r>
              <a:rPr sz="2800" spc="-9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4 </a:t>
            </a:r>
            <a:r>
              <a:rPr sz="2800" spc="-4" dirty="0">
                <a:latin typeface="Arial"/>
                <a:cs typeface="Arial"/>
              </a:rPr>
              <a:t>will terminate after</a:t>
            </a:r>
            <a:r>
              <a:rPr sz="2800" spc="-96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some  </a:t>
            </a:r>
            <a:r>
              <a:rPr sz="2800" spc="-9" dirty="0">
                <a:latin typeface="Arial"/>
                <a:cs typeface="Arial"/>
              </a:rPr>
              <a:t>number </a:t>
            </a:r>
            <a:r>
              <a:rPr sz="2800" spc="-4" dirty="0">
                <a:latin typeface="Arial"/>
                <a:cs typeface="Arial"/>
              </a:rPr>
              <a:t>of</a:t>
            </a:r>
            <a:r>
              <a:rPr sz="2800" spc="-13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steps</a:t>
            </a:r>
            <a:endParaRPr sz="2800">
              <a:latin typeface="Arial"/>
              <a:cs typeface="Arial"/>
            </a:endParaRPr>
          </a:p>
          <a:p>
            <a:pPr marL="311790" marR="1390806" indent="-300655">
              <a:lnSpc>
                <a:spcPts val="4042"/>
              </a:lnSpc>
              <a:spcBef>
                <a:spcPts val="237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The </a:t>
            </a:r>
            <a:r>
              <a:rPr sz="2800" spc="-9" dirty="0">
                <a:latin typeface="Arial"/>
                <a:cs typeface="Arial"/>
              </a:rPr>
              <a:t>height </a:t>
            </a:r>
            <a:r>
              <a:rPr sz="2800" spc="-4" dirty="0">
                <a:latin typeface="Arial"/>
                <a:cs typeface="Arial"/>
              </a:rPr>
              <a:t>of </a:t>
            </a:r>
            <a:r>
              <a:rPr sz="2800" spc="-9" dirty="0">
                <a:latin typeface="Arial"/>
                <a:cs typeface="Arial"/>
              </a:rPr>
              <a:t>tree </a:t>
            </a:r>
            <a:r>
              <a:rPr sz="2800" spc="-4" dirty="0">
                <a:latin typeface="Arial"/>
                <a:cs typeface="Arial"/>
              </a:rPr>
              <a:t>is finite </a:t>
            </a:r>
            <a:r>
              <a:rPr sz="2800" spc="-9" dirty="0">
                <a:latin typeface="Arial"/>
                <a:cs typeface="Arial"/>
              </a:rPr>
              <a:t>and  </a:t>
            </a:r>
            <a:r>
              <a:rPr sz="2800" spc="-4" dirty="0">
                <a:latin typeface="Arial"/>
                <a:cs typeface="Arial"/>
              </a:rPr>
              <a:t>is O(log</a:t>
            </a:r>
            <a:r>
              <a:rPr sz="2800" spc="-13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n)</a:t>
            </a:r>
            <a:endParaRPr sz="2800">
              <a:latin typeface="Arial"/>
              <a:cs typeface="Arial"/>
            </a:endParaRPr>
          </a:p>
          <a:p>
            <a:pPr marL="311790" indent="-300655">
              <a:spcBef>
                <a:spcPts val="412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The </a:t>
            </a:r>
            <a:r>
              <a:rPr sz="2800" spc="-9" dirty="0">
                <a:latin typeface="Arial"/>
                <a:cs typeface="Arial"/>
              </a:rPr>
              <a:t>running </a:t>
            </a:r>
            <a:r>
              <a:rPr sz="2800" spc="-4" dirty="0">
                <a:latin typeface="Arial"/>
                <a:cs typeface="Arial"/>
              </a:rPr>
              <a:t>time is O(log</a:t>
            </a:r>
            <a:r>
              <a:rPr sz="2800" spc="-26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n)</a:t>
            </a:r>
            <a:endParaRPr sz="2800">
              <a:latin typeface="Arial"/>
              <a:cs typeface="Arial"/>
            </a:endParaRPr>
          </a:p>
          <a:p>
            <a:pPr marL="311790" indent="-300655">
              <a:spcBef>
                <a:spcPts val="662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At most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26" dirty="0">
                <a:latin typeface="Arial"/>
                <a:cs typeface="Arial"/>
              </a:rPr>
              <a:t> </a:t>
            </a:r>
            <a:r>
              <a:rPr sz="2800" spc="-9" dirty="0">
                <a:latin typeface="Arial"/>
                <a:cs typeface="Arial"/>
              </a:rPr>
              <a:t>rotations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414" y="928670"/>
            <a:ext cx="5241189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-4" dirty="0"/>
              <a:t>Deletion</a:t>
            </a:r>
            <a:r>
              <a:rPr spc="-66" dirty="0"/>
              <a:t> </a:t>
            </a:r>
            <a:r>
              <a:rPr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368" y="2049977"/>
            <a:ext cx="6057628" cy="2024870"/>
          </a:xfrm>
          <a:prstGeom prst="rect">
            <a:avLst/>
          </a:prstGeom>
        </p:spPr>
        <p:txBody>
          <a:bodyPr vert="horz" wrap="square" lIns="0" tIns="95207" rIns="0" bIns="0" rtlCol="0">
            <a:spAutoFit/>
          </a:bodyPr>
          <a:lstStyle/>
          <a:p>
            <a:pPr marL="311790" indent="-300655">
              <a:spcBef>
                <a:spcPts val="750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Review </a:t>
            </a:r>
            <a:r>
              <a:rPr sz="2800" spc="-9" dirty="0">
                <a:latin typeface="Arial"/>
                <a:cs typeface="Arial"/>
              </a:rPr>
              <a:t>deletion </a:t>
            </a:r>
            <a:r>
              <a:rPr sz="2800" spc="-4" dirty="0">
                <a:latin typeface="Arial"/>
                <a:cs typeface="Arial"/>
              </a:rPr>
              <a:t>of</a:t>
            </a:r>
            <a:r>
              <a:rPr sz="2800" spc="-18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BST</a:t>
            </a:r>
            <a:endParaRPr sz="2800">
              <a:latin typeface="Arial"/>
              <a:cs typeface="Arial"/>
            </a:endParaRPr>
          </a:p>
          <a:p>
            <a:pPr marL="311790" indent="-300655">
              <a:spcBef>
                <a:spcPts val="662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To </a:t>
            </a:r>
            <a:r>
              <a:rPr sz="2800" spc="-9" dirty="0">
                <a:latin typeface="Arial"/>
                <a:cs typeface="Arial"/>
              </a:rPr>
              <a:t>delete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9" dirty="0">
                <a:latin typeface="Arial"/>
                <a:cs typeface="Arial"/>
              </a:rPr>
              <a:t>node </a:t>
            </a:r>
            <a:r>
              <a:rPr sz="2800" dirty="0">
                <a:latin typeface="Arial"/>
                <a:cs typeface="Arial"/>
              </a:rPr>
              <a:t>z, </a:t>
            </a:r>
            <a:r>
              <a:rPr sz="2800" spc="-9" dirty="0">
                <a:latin typeface="Arial"/>
                <a:cs typeface="Arial"/>
              </a:rPr>
              <a:t>there </a:t>
            </a:r>
            <a:r>
              <a:rPr sz="2800" spc="-4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3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cases</a:t>
            </a:r>
            <a:endParaRPr sz="2800">
              <a:latin typeface="Arial"/>
              <a:cs typeface="Arial"/>
            </a:endParaRPr>
          </a:p>
          <a:p>
            <a:pPr marL="311790" indent="-300655">
              <a:spcBef>
                <a:spcPts val="675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Case1: </a:t>
            </a:r>
            <a:r>
              <a:rPr sz="2800" dirty="0">
                <a:latin typeface="Arial"/>
                <a:cs typeface="Arial"/>
              </a:rPr>
              <a:t>z </a:t>
            </a:r>
            <a:r>
              <a:rPr sz="2800" spc="-9" dirty="0">
                <a:latin typeface="Arial"/>
                <a:cs typeface="Arial"/>
              </a:rPr>
              <a:t>has </a:t>
            </a:r>
            <a:r>
              <a:rPr sz="2800" spc="-4" dirty="0">
                <a:latin typeface="Arial"/>
                <a:cs typeface="Arial"/>
              </a:rPr>
              <a:t>no</a:t>
            </a:r>
            <a:r>
              <a:rPr sz="2800" spc="-31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child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1174" y="3983403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1174" y="3983403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7222" y="3983403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7222" y="3983403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5061" y="4536654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5061" y="4536654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49786" y="4518442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z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07906" y="4219916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316992" y="0"/>
                </a:moveTo>
                <a:lnTo>
                  <a:pt x="0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3084" y="4398341"/>
            <a:ext cx="1303183" cy="207469"/>
          </a:xfrm>
          <a:custGeom>
            <a:avLst/>
            <a:gdLst/>
            <a:ahLst/>
            <a:cxnLst/>
            <a:rect l="l" t="t" r="r" b="b"/>
            <a:pathLst>
              <a:path w="1524000" h="228600">
                <a:moveTo>
                  <a:pt x="1143000" y="0"/>
                </a:moveTo>
                <a:lnTo>
                  <a:pt x="1143000" y="56387"/>
                </a:lnTo>
                <a:lnTo>
                  <a:pt x="0" y="56387"/>
                </a:lnTo>
                <a:lnTo>
                  <a:pt x="0" y="170687"/>
                </a:lnTo>
                <a:lnTo>
                  <a:pt x="1143000" y="170687"/>
                </a:lnTo>
                <a:lnTo>
                  <a:pt x="1143000" y="228599"/>
                </a:lnTo>
                <a:lnTo>
                  <a:pt x="1524000" y="114299"/>
                </a:lnTo>
                <a:lnTo>
                  <a:pt x="1143000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64020" y="4219916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0" y="0"/>
                </a:moveTo>
                <a:lnTo>
                  <a:pt x="316991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40066" y="4219916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0" y="0"/>
                </a:moveTo>
                <a:lnTo>
                  <a:pt x="316991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1273" y="1060627"/>
            <a:ext cx="4312495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-4" dirty="0"/>
              <a:t>Deletion</a:t>
            </a:r>
            <a:r>
              <a:rPr spc="-66" dirty="0"/>
              <a:t> </a:t>
            </a:r>
            <a:r>
              <a:rPr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367" y="2136700"/>
            <a:ext cx="4686393" cy="442131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311790" indent="-300655">
              <a:spcBef>
                <a:spcPts val="88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Arial"/>
                <a:cs typeface="Arial"/>
              </a:rPr>
              <a:t>Case </a:t>
            </a:r>
            <a:r>
              <a:rPr sz="2800" spc="-4" dirty="0">
                <a:latin typeface="Arial"/>
                <a:cs typeface="Arial"/>
              </a:rPr>
              <a:t>2: </a:t>
            </a:r>
            <a:r>
              <a:rPr sz="2800" dirty="0">
                <a:latin typeface="Arial"/>
                <a:cs typeface="Arial"/>
              </a:rPr>
              <a:t>z </a:t>
            </a:r>
            <a:r>
              <a:rPr sz="2800" spc="-9" dirty="0">
                <a:latin typeface="Arial"/>
                <a:cs typeface="Arial"/>
              </a:rPr>
              <a:t>has one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child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85061" y="315352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85061" y="315352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8947" y="370677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28947" y="370677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93672" y="3688566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z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72833" y="426002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2833" y="426002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07906" y="3390041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0" y="0"/>
                </a:moveTo>
                <a:lnTo>
                  <a:pt x="316992" y="3931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55247" y="3983403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0" y="0"/>
                </a:moveTo>
                <a:lnTo>
                  <a:pt x="316991" y="3931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51792" y="3390041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316992" y="0"/>
                </a:moveTo>
                <a:lnTo>
                  <a:pt x="0" y="3931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5678" y="3943291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316992" y="0"/>
                </a:moveTo>
                <a:lnTo>
                  <a:pt x="0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39563" y="4496542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316992" y="0"/>
                </a:moveTo>
                <a:lnTo>
                  <a:pt x="0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5678" y="4496542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0" y="0"/>
                </a:moveTo>
                <a:lnTo>
                  <a:pt x="316992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00471" y="3222684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0471" y="3222684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44357" y="3775934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44357" y="3775934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09083" y="3757722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z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88243" y="4329185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88243" y="4329185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23317" y="3459197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0" y="0"/>
                </a:moveTo>
                <a:lnTo>
                  <a:pt x="316991" y="3931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67203" y="3459197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316991" y="0"/>
                </a:moveTo>
                <a:lnTo>
                  <a:pt x="0" y="3931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11089" y="4012448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316991" y="0"/>
                </a:moveTo>
                <a:lnTo>
                  <a:pt x="0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4975" y="4565698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316991" y="0"/>
                </a:moveTo>
                <a:lnTo>
                  <a:pt x="0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11089" y="4565698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0" y="0"/>
                </a:moveTo>
                <a:lnTo>
                  <a:pt x="316991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57313" y="3298756"/>
            <a:ext cx="693402" cy="870217"/>
          </a:xfrm>
          <a:custGeom>
            <a:avLst/>
            <a:gdLst/>
            <a:ahLst/>
            <a:cxnLst/>
            <a:rect l="l" t="t" r="r" b="b"/>
            <a:pathLst>
              <a:path w="810895" h="958850">
                <a:moveTo>
                  <a:pt x="0" y="958596"/>
                </a:moveTo>
                <a:lnTo>
                  <a:pt x="6278" y="909241"/>
                </a:lnTo>
                <a:lnTo>
                  <a:pt x="14937" y="860190"/>
                </a:lnTo>
                <a:lnTo>
                  <a:pt x="25896" y="811537"/>
                </a:lnTo>
                <a:lnTo>
                  <a:pt x="39073" y="763377"/>
                </a:lnTo>
                <a:lnTo>
                  <a:pt x="54387" y="715803"/>
                </a:lnTo>
                <a:lnTo>
                  <a:pt x="71759" y="668910"/>
                </a:lnTo>
                <a:lnTo>
                  <a:pt x="91106" y="622792"/>
                </a:lnTo>
                <a:lnTo>
                  <a:pt x="112349" y="577542"/>
                </a:lnTo>
                <a:lnTo>
                  <a:pt x="135406" y="533256"/>
                </a:lnTo>
                <a:lnTo>
                  <a:pt x="160197" y="490027"/>
                </a:lnTo>
                <a:lnTo>
                  <a:pt x="186641" y="447949"/>
                </a:lnTo>
                <a:lnTo>
                  <a:pt x="214657" y="407116"/>
                </a:lnTo>
                <a:lnTo>
                  <a:pt x="244164" y="367624"/>
                </a:lnTo>
                <a:lnTo>
                  <a:pt x="275081" y="329564"/>
                </a:lnTo>
                <a:lnTo>
                  <a:pt x="307329" y="293033"/>
                </a:lnTo>
                <a:lnTo>
                  <a:pt x="340825" y="258124"/>
                </a:lnTo>
                <a:lnTo>
                  <a:pt x="375488" y="224931"/>
                </a:lnTo>
                <a:lnTo>
                  <a:pt x="411240" y="193549"/>
                </a:lnTo>
                <a:lnTo>
                  <a:pt x="447997" y="164070"/>
                </a:lnTo>
                <a:lnTo>
                  <a:pt x="485680" y="136591"/>
                </a:lnTo>
                <a:lnTo>
                  <a:pt x="524208" y="111204"/>
                </a:lnTo>
                <a:lnTo>
                  <a:pt x="563500" y="88004"/>
                </a:lnTo>
                <a:lnTo>
                  <a:pt x="603474" y="67085"/>
                </a:lnTo>
                <a:lnTo>
                  <a:pt x="644052" y="48541"/>
                </a:lnTo>
                <a:lnTo>
                  <a:pt x="685150" y="32466"/>
                </a:lnTo>
                <a:lnTo>
                  <a:pt x="726690" y="18955"/>
                </a:lnTo>
                <a:lnTo>
                  <a:pt x="768589" y="8101"/>
                </a:lnTo>
                <a:lnTo>
                  <a:pt x="810767" y="0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15611" y="4167358"/>
            <a:ext cx="84707" cy="92785"/>
          </a:xfrm>
          <a:custGeom>
            <a:avLst/>
            <a:gdLst/>
            <a:ahLst/>
            <a:cxnLst/>
            <a:rect l="l" t="t" r="r" b="b"/>
            <a:pathLst>
              <a:path w="99060" h="102235">
                <a:moveTo>
                  <a:pt x="0" y="0"/>
                </a:moveTo>
                <a:lnTo>
                  <a:pt x="44195" y="102107"/>
                </a:lnTo>
                <a:lnTo>
                  <a:pt x="99059" y="45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48000" y="3254495"/>
            <a:ext cx="87422" cy="89903"/>
          </a:xfrm>
          <a:custGeom>
            <a:avLst/>
            <a:gdLst/>
            <a:ahLst/>
            <a:cxnLst/>
            <a:rect l="l" t="t" r="r" b="b"/>
            <a:pathLst>
              <a:path w="102235" h="99060">
                <a:moveTo>
                  <a:pt x="0" y="0"/>
                </a:moveTo>
                <a:lnTo>
                  <a:pt x="7619" y="99060"/>
                </a:lnTo>
                <a:lnTo>
                  <a:pt x="102107" y="411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15883" y="3222684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15883" y="3222684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59769" y="3775934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59769" y="3775934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38727" y="3459197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0" y="0"/>
                </a:moveTo>
                <a:lnTo>
                  <a:pt x="316991" y="3931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82613" y="3459197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316991" y="0"/>
                </a:moveTo>
                <a:lnTo>
                  <a:pt x="0" y="3931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26499" y="4012448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316991" y="0"/>
                </a:moveTo>
                <a:lnTo>
                  <a:pt x="0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71493" y="3914247"/>
            <a:ext cx="456114" cy="276625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399288" y="0"/>
                </a:moveTo>
                <a:lnTo>
                  <a:pt x="399288" y="76199"/>
                </a:lnTo>
                <a:lnTo>
                  <a:pt x="0" y="76199"/>
                </a:lnTo>
                <a:lnTo>
                  <a:pt x="0" y="228599"/>
                </a:lnTo>
                <a:lnTo>
                  <a:pt x="399288" y="228599"/>
                </a:lnTo>
                <a:lnTo>
                  <a:pt x="399288" y="304799"/>
                </a:lnTo>
                <a:lnTo>
                  <a:pt x="533400" y="152399"/>
                </a:lnTo>
                <a:lnTo>
                  <a:pt x="399288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82381" y="3914247"/>
            <a:ext cx="456114" cy="276625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399288" y="0"/>
                </a:moveTo>
                <a:lnTo>
                  <a:pt x="399288" y="76199"/>
                </a:lnTo>
                <a:lnTo>
                  <a:pt x="0" y="76199"/>
                </a:lnTo>
                <a:lnTo>
                  <a:pt x="0" y="228599"/>
                </a:lnTo>
                <a:lnTo>
                  <a:pt x="399288" y="228599"/>
                </a:lnTo>
                <a:lnTo>
                  <a:pt x="399288" y="304799"/>
                </a:lnTo>
                <a:lnTo>
                  <a:pt x="533400" y="152399"/>
                </a:lnTo>
                <a:lnTo>
                  <a:pt x="399288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1273" y="1060627"/>
            <a:ext cx="5098313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-4" dirty="0"/>
              <a:t>Deletion</a:t>
            </a:r>
            <a:r>
              <a:rPr spc="-66" dirty="0"/>
              <a:t> </a:t>
            </a:r>
            <a:r>
              <a:rPr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7290" y="2143116"/>
            <a:ext cx="5643602" cy="442131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311790" indent="-300655">
              <a:spcBef>
                <a:spcPts val="88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Arial"/>
                <a:cs typeface="Arial"/>
              </a:rPr>
              <a:t>Case </a:t>
            </a:r>
            <a:r>
              <a:rPr sz="2800" spc="-4" dirty="0">
                <a:latin typeface="Arial"/>
                <a:cs typeface="Arial"/>
              </a:rPr>
              <a:t>3: </a:t>
            </a:r>
            <a:r>
              <a:rPr sz="2800" dirty="0">
                <a:latin typeface="Arial"/>
                <a:cs typeface="Arial"/>
              </a:rPr>
              <a:t>z </a:t>
            </a:r>
            <a:r>
              <a:rPr sz="2800" spc="-9" dirty="0">
                <a:latin typeface="Arial"/>
                <a:cs typeface="Arial"/>
              </a:rPr>
              <a:t>has </a:t>
            </a:r>
            <a:r>
              <a:rPr sz="2800" spc="-4" dirty="0">
                <a:latin typeface="Arial"/>
                <a:cs typeface="Arial"/>
              </a:rPr>
              <a:t>two</a:t>
            </a:r>
            <a:r>
              <a:rPr sz="2800" spc="-88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children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8947" y="315352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28947" y="315352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2833" y="370677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2833" y="370677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7558" y="3688566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z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6719" y="426002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6719" y="426002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51792" y="3390041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0" y="0"/>
                </a:moveTo>
                <a:lnTo>
                  <a:pt x="316992" y="3931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5678" y="3390041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316992" y="0"/>
                </a:moveTo>
                <a:lnTo>
                  <a:pt x="0" y="3931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39563" y="3943291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316992" y="0"/>
                </a:moveTo>
                <a:lnTo>
                  <a:pt x="0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3449" y="4496542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316992" y="0"/>
                </a:moveTo>
                <a:lnTo>
                  <a:pt x="0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39563" y="4496542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0" y="0"/>
                </a:moveTo>
                <a:lnTo>
                  <a:pt x="316992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947" y="426002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8947" y="426002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5678" y="3943291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0" y="0"/>
                </a:moveTo>
                <a:lnTo>
                  <a:pt x="316992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53402" y="315352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53402" y="315352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97288" y="370677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97288" y="370677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62015" y="3688566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z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41174" y="426002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41174" y="426002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76248" y="3390041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0" y="0"/>
                </a:moveTo>
                <a:lnTo>
                  <a:pt x="316991" y="3931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20134" y="3390041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316991" y="0"/>
                </a:moveTo>
                <a:lnTo>
                  <a:pt x="0" y="3931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64020" y="3943291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316991" y="0"/>
                </a:moveTo>
                <a:lnTo>
                  <a:pt x="0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07906" y="4496542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316992" y="0"/>
                </a:moveTo>
                <a:lnTo>
                  <a:pt x="0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64020" y="4496542"/>
            <a:ext cx="130318" cy="357308"/>
          </a:xfrm>
          <a:custGeom>
            <a:avLst/>
            <a:gdLst/>
            <a:ahLst/>
            <a:cxnLst/>
            <a:rect l="l" t="t" r="r" b="b"/>
            <a:pathLst>
              <a:path w="152400" h="393700">
                <a:moveTo>
                  <a:pt x="0" y="0"/>
                </a:moveTo>
                <a:lnTo>
                  <a:pt x="152400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53402" y="426002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53402" y="4260028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20134" y="3943291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0" y="0"/>
                </a:moveTo>
                <a:lnTo>
                  <a:pt x="316991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43018" y="3084371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43018" y="3084371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86903" y="3637622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86903" y="3637622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351630" y="3619410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z</a:t>
            </a:r>
            <a:endParaRPr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30789" y="4190872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30789" y="4190872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65862" y="3320885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0" y="0"/>
                </a:moveTo>
                <a:lnTo>
                  <a:pt x="316991" y="3931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09749" y="3320885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316991" y="0"/>
                </a:moveTo>
                <a:lnTo>
                  <a:pt x="0" y="3931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3635" y="3874135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316991" y="0"/>
                </a:moveTo>
                <a:lnTo>
                  <a:pt x="0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97521" y="4427385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316991" y="0"/>
                </a:moveTo>
                <a:lnTo>
                  <a:pt x="0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53635" y="4427385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0" y="0"/>
                </a:moveTo>
                <a:lnTo>
                  <a:pt x="316991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43018" y="4190872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43018" y="4190872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09749" y="3874135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0" y="0"/>
                </a:moveTo>
                <a:lnTo>
                  <a:pt x="316991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67474" y="3084371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67474" y="3084371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11360" y="3637622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11360" y="3637622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176085" y="3619410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655246" y="4190872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55246" y="4190872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90318" y="3320885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0" y="0"/>
                </a:moveTo>
                <a:lnTo>
                  <a:pt x="316991" y="3931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34204" y="3320885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316991" y="0"/>
                </a:moveTo>
                <a:lnTo>
                  <a:pt x="0" y="39319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78090" y="3874135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316991" y="0"/>
                </a:moveTo>
                <a:lnTo>
                  <a:pt x="0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21976" y="4427385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316991" y="0"/>
                </a:moveTo>
                <a:lnTo>
                  <a:pt x="0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78090" y="4427385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0" y="0"/>
                </a:moveTo>
                <a:lnTo>
                  <a:pt x="316991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67474" y="4190872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67474" y="4190872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34204" y="3874135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0" y="0"/>
                </a:moveTo>
                <a:lnTo>
                  <a:pt x="316991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71997" y="4427386"/>
            <a:ext cx="233487" cy="327916"/>
          </a:xfrm>
          <a:custGeom>
            <a:avLst/>
            <a:gdLst/>
            <a:ahLst/>
            <a:cxnLst/>
            <a:rect l="l" t="t" r="r" b="b"/>
            <a:pathLst>
              <a:path w="273050" h="361314">
                <a:moveTo>
                  <a:pt x="272795" y="0"/>
                </a:moveTo>
                <a:lnTo>
                  <a:pt x="0" y="361188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90318" y="4427385"/>
            <a:ext cx="206337" cy="357308"/>
          </a:xfrm>
          <a:custGeom>
            <a:avLst/>
            <a:gdLst/>
            <a:ahLst/>
            <a:cxnLst/>
            <a:rect l="l" t="t" r="r" b="b"/>
            <a:pathLst>
              <a:path w="241300" h="393700">
                <a:moveTo>
                  <a:pt x="0" y="0"/>
                </a:moveTo>
                <a:lnTo>
                  <a:pt x="240791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47540" y="5366529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47540" y="5366529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549712" y="4835063"/>
            <a:ext cx="193305" cy="790944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R="12805" algn="ctr">
              <a:spcBef>
                <a:spcPts val="88"/>
              </a:spcBef>
            </a:pPr>
            <a:r>
              <a:rPr sz="2100" dirty="0">
                <a:latin typeface="Arial"/>
                <a:cs typeface="Arial"/>
              </a:rPr>
              <a:t>+</a:t>
            </a:r>
            <a:endParaRPr sz="2100">
              <a:latin typeface="Arial"/>
              <a:cs typeface="Arial"/>
            </a:endParaRPr>
          </a:p>
          <a:p>
            <a:pPr marL="64028" algn="ctr">
              <a:spcBef>
                <a:spcPts val="1381"/>
              </a:spcBef>
            </a:pP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833470" y="4496542"/>
            <a:ext cx="233487" cy="327916"/>
          </a:xfrm>
          <a:custGeom>
            <a:avLst/>
            <a:gdLst/>
            <a:ahLst/>
            <a:cxnLst/>
            <a:rect l="l" t="t" r="r" b="b"/>
            <a:pathLst>
              <a:path w="273050" h="361314">
                <a:moveTo>
                  <a:pt x="272795" y="0"/>
                </a:moveTo>
                <a:lnTo>
                  <a:pt x="0" y="361188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51792" y="4496542"/>
            <a:ext cx="206337" cy="357308"/>
          </a:xfrm>
          <a:custGeom>
            <a:avLst/>
            <a:gdLst/>
            <a:ahLst/>
            <a:cxnLst/>
            <a:rect l="l" t="t" r="r" b="b"/>
            <a:pathLst>
              <a:path w="241300" h="393700">
                <a:moveTo>
                  <a:pt x="0" y="0"/>
                </a:moveTo>
                <a:lnTo>
                  <a:pt x="240792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62447" y="4813279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BA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62447" y="4813279"/>
            <a:ext cx="260637" cy="2766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6997" y="103778"/>
                </a:lnTo>
                <a:lnTo>
                  <a:pt x="275295" y="61886"/>
                </a:lnTo>
                <a:lnTo>
                  <a:pt x="242255" y="29065"/>
                </a:lnTo>
                <a:lnTo>
                  <a:pt x="200436" y="7656"/>
                </a:lnTo>
                <a:lnTo>
                  <a:pt x="152400" y="0"/>
                </a:ln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0436"/>
                </a:lnTo>
                <a:lnTo>
                  <a:pt x="29065" y="242255"/>
                </a:lnTo>
                <a:lnTo>
                  <a:pt x="61886" y="275295"/>
                </a:lnTo>
                <a:lnTo>
                  <a:pt x="103778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527174" y="4795067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685293" y="4496542"/>
            <a:ext cx="206337" cy="357308"/>
          </a:xfrm>
          <a:custGeom>
            <a:avLst/>
            <a:gdLst/>
            <a:ahLst/>
            <a:cxnLst/>
            <a:rect l="l" t="t" r="r" b="b"/>
            <a:pathLst>
              <a:path w="241300" h="393700">
                <a:moveTo>
                  <a:pt x="240791" y="0"/>
                </a:moveTo>
                <a:lnTo>
                  <a:pt x="0" y="393192"/>
                </a:lnTo>
              </a:path>
            </a:pathLst>
          </a:custGeom>
          <a:ln w="901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76248" y="4496542"/>
            <a:ext cx="271496" cy="357308"/>
          </a:xfrm>
          <a:custGeom>
            <a:avLst/>
            <a:gdLst/>
            <a:ahLst/>
            <a:cxnLst/>
            <a:rect l="l" t="t" r="r" b="b"/>
            <a:pathLst>
              <a:path w="317500" h="393700">
                <a:moveTo>
                  <a:pt x="0" y="0"/>
                </a:moveTo>
                <a:lnTo>
                  <a:pt x="316991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85293" y="5049792"/>
            <a:ext cx="76019" cy="218995"/>
          </a:xfrm>
          <a:custGeom>
            <a:avLst/>
            <a:gdLst/>
            <a:ahLst/>
            <a:cxnLst/>
            <a:rect l="l" t="t" r="r" b="b"/>
            <a:pathLst>
              <a:path w="88900" h="241300">
                <a:moveTo>
                  <a:pt x="0" y="0"/>
                </a:moveTo>
                <a:lnTo>
                  <a:pt x="88391" y="2407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74907" y="4427385"/>
            <a:ext cx="206337" cy="357308"/>
          </a:xfrm>
          <a:custGeom>
            <a:avLst/>
            <a:gdLst/>
            <a:ahLst/>
            <a:cxnLst/>
            <a:rect l="l" t="t" r="r" b="b"/>
            <a:pathLst>
              <a:path w="241300" h="393700">
                <a:moveTo>
                  <a:pt x="240791" y="0"/>
                </a:moveTo>
                <a:lnTo>
                  <a:pt x="0" y="39319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965862" y="4427385"/>
            <a:ext cx="233487" cy="386123"/>
          </a:xfrm>
          <a:custGeom>
            <a:avLst/>
            <a:gdLst/>
            <a:ahLst/>
            <a:cxnLst/>
            <a:rect l="l" t="t" r="r" b="b"/>
            <a:pathLst>
              <a:path w="273050" h="425450">
                <a:moveTo>
                  <a:pt x="0" y="0"/>
                </a:moveTo>
                <a:lnTo>
                  <a:pt x="272796" y="42519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80538" y="3775934"/>
            <a:ext cx="260637" cy="207469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599" y="0"/>
                </a:moveTo>
                <a:lnTo>
                  <a:pt x="228599" y="56387"/>
                </a:lnTo>
                <a:lnTo>
                  <a:pt x="0" y="56387"/>
                </a:lnTo>
                <a:lnTo>
                  <a:pt x="0" y="170687"/>
                </a:lnTo>
                <a:lnTo>
                  <a:pt x="228599" y="170687"/>
                </a:lnTo>
                <a:lnTo>
                  <a:pt x="228599" y="228599"/>
                </a:lnTo>
                <a:lnTo>
                  <a:pt x="304799" y="114300"/>
                </a:lnTo>
                <a:lnTo>
                  <a:pt x="228599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59769" y="3775934"/>
            <a:ext cx="260637" cy="207469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6387"/>
                </a:lnTo>
                <a:lnTo>
                  <a:pt x="0" y="56387"/>
                </a:lnTo>
                <a:lnTo>
                  <a:pt x="0" y="170687"/>
                </a:lnTo>
                <a:lnTo>
                  <a:pt x="228600" y="170687"/>
                </a:lnTo>
                <a:lnTo>
                  <a:pt x="228600" y="228599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04994" y="3775934"/>
            <a:ext cx="260637" cy="207469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6387"/>
                </a:lnTo>
                <a:lnTo>
                  <a:pt x="0" y="56387"/>
                </a:lnTo>
                <a:lnTo>
                  <a:pt x="0" y="170687"/>
                </a:lnTo>
                <a:lnTo>
                  <a:pt x="228600" y="170687"/>
                </a:lnTo>
                <a:lnTo>
                  <a:pt x="228600" y="228599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2252" y="1060627"/>
            <a:ext cx="2961450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/>
              <a:t>De</a:t>
            </a:r>
            <a:r>
              <a:rPr spc="4" dirty="0"/>
              <a:t>l</a:t>
            </a:r>
            <a:r>
              <a:rPr spc="-4" dirty="0"/>
              <a:t>e</a:t>
            </a:r>
            <a:r>
              <a:rPr spc="-13" dirty="0"/>
              <a:t>ti</a:t>
            </a:r>
            <a:r>
              <a:rPr spc="-4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368" y="2100739"/>
            <a:ext cx="7258160" cy="3488421"/>
          </a:xfrm>
          <a:prstGeom prst="rect">
            <a:avLst/>
          </a:prstGeom>
        </p:spPr>
        <p:txBody>
          <a:bodyPr vert="horz" wrap="square" lIns="0" tIns="61244" rIns="0" bIns="0" rtlCol="0">
            <a:spAutoFit/>
          </a:bodyPr>
          <a:lstStyle/>
          <a:p>
            <a:pPr marL="311790" marR="1159748" indent="-300655">
              <a:lnSpc>
                <a:spcPts val="3016"/>
              </a:lnSpc>
              <a:spcBef>
                <a:spcPts val="482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From </a:t>
            </a:r>
            <a:r>
              <a:rPr sz="2800" spc="-9" dirty="0">
                <a:latin typeface="Arial"/>
                <a:cs typeface="Arial"/>
              </a:rPr>
              <a:t>now on, </a:t>
            </a:r>
            <a:r>
              <a:rPr sz="2800" spc="-4" dirty="0">
                <a:latin typeface="Arial"/>
                <a:cs typeface="Arial"/>
              </a:rPr>
              <a:t>we always call </a:t>
            </a:r>
            <a:r>
              <a:rPr sz="2800" spc="-9" dirty="0">
                <a:latin typeface="Arial"/>
                <a:cs typeface="Arial"/>
              </a:rPr>
              <a:t>the  deleted node </a:t>
            </a:r>
            <a:r>
              <a:rPr sz="2800" spc="-4" dirty="0">
                <a:latin typeface="Arial"/>
                <a:cs typeface="Arial"/>
              </a:rPr>
              <a:t>to be</a:t>
            </a:r>
            <a:r>
              <a:rPr sz="2800" spc="-3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z</a:t>
            </a:r>
            <a:endParaRPr sz="2800">
              <a:latin typeface="Arial"/>
              <a:cs typeface="Arial"/>
            </a:endParaRPr>
          </a:p>
          <a:p>
            <a:pPr marL="311790" indent="-300655">
              <a:spcBef>
                <a:spcPts val="285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z </a:t>
            </a:r>
            <a:r>
              <a:rPr sz="2800" spc="-4" dirty="0">
                <a:latin typeface="Arial"/>
                <a:cs typeface="Arial"/>
              </a:rPr>
              <a:t>is </a:t>
            </a:r>
            <a:r>
              <a:rPr sz="2800" spc="-9" dirty="0">
                <a:latin typeface="Arial"/>
                <a:cs typeface="Arial"/>
              </a:rPr>
              <a:t>red, </a:t>
            </a:r>
            <a:r>
              <a:rPr sz="2800" spc="-4" dirty="0">
                <a:latin typeface="Arial"/>
                <a:cs typeface="Arial"/>
              </a:rPr>
              <a:t>it won't violate </a:t>
            </a:r>
            <a:r>
              <a:rPr sz="2800" spc="-9" dirty="0">
                <a:latin typeface="Arial"/>
                <a:cs typeface="Arial"/>
              </a:rPr>
              <a:t>any property</a:t>
            </a:r>
            <a:endParaRPr sz="2800">
              <a:latin typeface="Arial"/>
              <a:cs typeface="Arial"/>
            </a:endParaRPr>
          </a:p>
          <a:p>
            <a:pPr marL="311790" indent="-300655">
              <a:spcBef>
                <a:spcPts val="329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z </a:t>
            </a:r>
            <a:r>
              <a:rPr sz="2800" spc="-4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9" dirty="0">
                <a:latin typeface="Arial"/>
                <a:cs typeface="Arial"/>
              </a:rPr>
              <a:t>leaf, </a:t>
            </a:r>
            <a:r>
              <a:rPr sz="2800" spc="-4" dirty="0">
                <a:latin typeface="Arial"/>
                <a:cs typeface="Arial"/>
              </a:rPr>
              <a:t>it won't violate </a:t>
            </a:r>
            <a:r>
              <a:rPr sz="2800" spc="-9" dirty="0">
                <a:latin typeface="Arial"/>
                <a:cs typeface="Arial"/>
              </a:rPr>
              <a:t>any property</a:t>
            </a:r>
            <a:endParaRPr sz="2800">
              <a:latin typeface="Arial"/>
              <a:cs typeface="Arial"/>
            </a:endParaRPr>
          </a:p>
          <a:p>
            <a:pPr marL="311790" marR="270589" indent="-300655">
              <a:lnSpc>
                <a:spcPts val="3034"/>
              </a:lnSpc>
              <a:spcBef>
                <a:spcPts val="706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Otherwise </a:t>
            </a:r>
            <a:r>
              <a:rPr sz="2800" dirty="0">
                <a:latin typeface="Arial"/>
                <a:cs typeface="Arial"/>
              </a:rPr>
              <a:t>z </a:t>
            </a:r>
            <a:r>
              <a:rPr sz="2800" spc="-4" dirty="0">
                <a:latin typeface="Arial"/>
                <a:cs typeface="Arial"/>
              </a:rPr>
              <a:t>is black </a:t>
            </a:r>
            <a:r>
              <a:rPr sz="2800" spc="-9" dirty="0">
                <a:latin typeface="Arial"/>
                <a:cs typeface="Arial"/>
              </a:rPr>
              <a:t>and has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9" dirty="0">
                <a:latin typeface="Arial"/>
                <a:cs typeface="Arial"/>
              </a:rPr>
              <a:t>child, </a:t>
            </a:r>
            <a:r>
              <a:rPr sz="2800" spc="-4" dirty="0">
                <a:latin typeface="Arial"/>
                <a:cs typeface="Arial"/>
              </a:rPr>
              <a:t>it  will violate </a:t>
            </a:r>
            <a:r>
              <a:rPr sz="2800" spc="-9" dirty="0">
                <a:latin typeface="Arial"/>
                <a:cs typeface="Arial"/>
              </a:rPr>
              <a:t>property </a:t>
            </a:r>
            <a:r>
              <a:rPr sz="2800" spc="-4" dirty="0">
                <a:latin typeface="Arial"/>
                <a:cs typeface="Arial"/>
              </a:rPr>
              <a:t>2, </a:t>
            </a:r>
            <a:r>
              <a:rPr sz="2800" spc="-9" dirty="0">
                <a:latin typeface="Arial"/>
                <a:cs typeface="Arial"/>
              </a:rPr>
              <a:t>3, and</a:t>
            </a:r>
            <a:r>
              <a:rPr sz="2800" spc="-18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  <a:p>
            <a:pPr marL="311790" marR="431495" indent="-300655">
              <a:lnSpc>
                <a:spcPts val="3016"/>
              </a:lnSpc>
              <a:spcBef>
                <a:spcPts val="666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For </a:t>
            </a:r>
            <a:r>
              <a:rPr sz="2800" spc="-9" dirty="0">
                <a:latin typeface="Arial"/>
                <a:cs typeface="Arial"/>
              </a:rPr>
              <a:t>property </a:t>
            </a:r>
            <a:r>
              <a:rPr sz="2800" spc="-4" dirty="0">
                <a:latin typeface="Arial"/>
                <a:cs typeface="Arial"/>
              </a:rPr>
              <a:t>2, </a:t>
            </a:r>
            <a:r>
              <a:rPr sz="2800" spc="-9" dirty="0">
                <a:latin typeface="Arial"/>
                <a:cs typeface="Arial"/>
              </a:rPr>
              <a:t>set </a:t>
            </a:r>
            <a:r>
              <a:rPr sz="2800" spc="-4" dirty="0">
                <a:latin typeface="Arial"/>
                <a:cs typeface="Arial"/>
              </a:rPr>
              <a:t>the color of </a:t>
            </a:r>
            <a:r>
              <a:rPr sz="2800" spc="-9" dirty="0">
                <a:latin typeface="Arial"/>
                <a:cs typeface="Arial"/>
              </a:rPr>
              <a:t>root </a:t>
            </a:r>
            <a:r>
              <a:rPr sz="2800" spc="-4" dirty="0">
                <a:latin typeface="Arial"/>
                <a:cs typeface="Arial"/>
              </a:rPr>
              <a:t>to  black </a:t>
            </a:r>
            <a:r>
              <a:rPr sz="2800" spc="-9" dirty="0">
                <a:latin typeface="Arial"/>
                <a:cs typeface="Arial"/>
              </a:rPr>
              <a:t>after</a:t>
            </a:r>
            <a:r>
              <a:rPr sz="2800" spc="-4" dirty="0">
                <a:latin typeface="Arial"/>
                <a:cs typeface="Arial"/>
              </a:rPr>
              <a:t> </a:t>
            </a:r>
            <a:r>
              <a:rPr sz="2800" spc="-9" dirty="0">
                <a:latin typeface="Arial"/>
                <a:cs typeface="Arial"/>
              </a:rPr>
              <a:t>deletion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2252" y="1060627"/>
            <a:ext cx="3032888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/>
              <a:t>De</a:t>
            </a:r>
            <a:r>
              <a:rPr spc="4" dirty="0"/>
              <a:t>l</a:t>
            </a:r>
            <a:r>
              <a:rPr spc="-4" dirty="0"/>
              <a:t>e</a:t>
            </a:r>
            <a:r>
              <a:rPr spc="-13" dirty="0"/>
              <a:t>ti</a:t>
            </a:r>
            <a:r>
              <a:rPr spc="-4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368" y="2049977"/>
            <a:ext cx="6612024" cy="3379087"/>
          </a:xfrm>
          <a:prstGeom prst="rect">
            <a:avLst/>
          </a:prstGeom>
        </p:spPr>
        <p:txBody>
          <a:bodyPr vert="horz" wrap="square" lIns="0" tIns="95207" rIns="0" bIns="0" rtlCol="0">
            <a:spAutoFit/>
          </a:bodyPr>
          <a:lstStyle/>
          <a:p>
            <a:pPr marL="11135">
              <a:spcBef>
                <a:spcPts val="750"/>
              </a:spcBef>
            </a:pPr>
            <a:r>
              <a:rPr sz="2800" spc="-4" dirty="0">
                <a:latin typeface="Arial"/>
                <a:cs typeface="Arial"/>
              </a:rPr>
              <a:t>To fix </a:t>
            </a:r>
            <a:r>
              <a:rPr sz="2800" spc="-9" dirty="0">
                <a:latin typeface="Arial"/>
                <a:cs typeface="Arial"/>
              </a:rPr>
              <a:t>property </a:t>
            </a:r>
            <a:r>
              <a:rPr sz="2800" dirty="0">
                <a:latin typeface="Arial"/>
                <a:cs typeface="Arial"/>
              </a:rPr>
              <a:t>3 </a:t>
            </a:r>
            <a:r>
              <a:rPr sz="2800" spc="-9" dirty="0">
                <a:latin typeface="Arial"/>
                <a:cs typeface="Arial"/>
              </a:rPr>
              <a:t>and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4:</a:t>
            </a:r>
            <a:endParaRPr sz="2800">
              <a:latin typeface="Arial"/>
              <a:cs typeface="Arial"/>
            </a:endParaRPr>
          </a:p>
          <a:p>
            <a:pPr marL="311790" marR="4454" indent="-300655">
              <a:spcBef>
                <a:spcPts val="662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z's </a:t>
            </a:r>
            <a:r>
              <a:rPr sz="2800" spc="-4" dirty="0">
                <a:latin typeface="Arial"/>
                <a:cs typeface="Arial"/>
              </a:rPr>
              <a:t>child </a:t>
            </a:r>
            <a:r>
              <a:rPr sz="2800" dirty="0">
                <a:latin typeface="Arial"/>
                <a:cs typeface="Arial"/>
              </a:rPr>
              <a:t>x </a:t>
            </a:r>
            <a:r>
              <a:rPr sz="2800" spc="-4" dirty="0">
                <a:latin typeface="Arial"/>
                <a:cs typeface="Arial"/>
              </a:rPr>
              <a:t>(which is the </a:t>
            </a:r>
            <a:r>
              <a:rPr sz="2800" spc="-9" dirty="0">
                <a:latin typeface="Arial"/>
                <a:cs typeface="Arial"/>
              </a:rPr>
              <a:t>replacing node)  </a:t>
            </a:r>
            <a:r>
              <a:rPr sz="2800" spc="-4" dirty="0">
                <a:latin typeface="Arial"/>
                <a:cs typeface="Arial"/>
              </a:rPr>
              <a:t>is red, </a:t>
            </a:r>
            <a:r>
              <a:rPr sz="2800" spc="-9" dirty="0">
                <a:latin typeface="Arial"/>
                <a:cs typeface="Arial"/>
              </a:rPr>
              <a:t>set </a:t>
            </a:r>
            <a:r>
              <a:rPr sz="2800" dirty="0">
                <a:latin typeface="Arial"/>
                <a:cs typeface="Arial"/>
              </a:rPr>
              <a:t>x </a:t>
            </a:r>
            <a:r>
              <a:rPr sz="2800" spc="-4" dirty="0">
                <a:latin typeface="Arial"/>
                <a:cs typeface="Arial"/>
              </a:rPr>
              <a:t>to black.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9" dirty="0">
                <a:latin typeface="Arial"/>
                <a:cs typeface="Arial"/>
              </a:rPr>
              <a:t>Done!</a:t>
            </a:r>
            <a:endParaRPr sz="2800">
              <a:latin typeface="Arial"/>
              <a:cs typeface="Arial"/>
            </a:endParaRPr>
          </a:p>
          <a:p>
            <a:pPr marL="311790" marR="274487" indent="-300655">
              <a:spcBef>
                <a:spcPts val="662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x </a:t>
            </a:r>
            <a:r>
              <a:rPr sz="2800" spc="-4" dirty="0">
                <a:latin typeface="Arial"/>
                <a:cs typeface="Arial"/>
              </a:rPr>
              <a:t>is black, </a:t>
            </a:r>
            <a:r>
              <a:rPr sz="2800" spc="-9" dirty="0">
                <a:latin typeface="Arial"/>
                <a:cs typeface="Arial"/>
              </a:rPr>
              <a:t>add another </a:t>
            </a:r>
            <a:r>
              <a:rPr sz="2800" spc="-4" dirty="0">
                <a:latin typeface="Arial"/>
                <a:cs typeface="Arial"/>
              </a:rPr>
              <a:t>black to </a:t>
            </a:r>
            <a:r>
              <a:rPr sz="2800" dirty="0">
                <a:latin typeface="Arial"/>
                <a:cs typeface="Arial"/>
              </a:rPr>
              <a:t>x, </a:t>
            </a:r>
            <a:r>
              <a:rPr sz="2800" spc="-4" dirty="0">
                <a:latin typeface="Arial"/>
                <a:cs typeface="Arial"/>
              </a:rPr>
              <a:t>so  that </a:t>
            </a:r>
            <a:r>
              <a:rPr sz="2800" dirty="0">
                <a:latin typeface="Arial"/>
                <a:cs typeface="Arial"/>
              </a:rPr>
              <a:t>x </a:t>
            </a:r>
            <a:r>
              <a:rPr sz="2800" spc="-9" dirty="0">
                <a:latin typeface="Arial"/>
                <a:cs typeface="Arial"/>
              </a:rPr>
              <a:t>will </a:t>
            </a:r>
            <a:r>
              <a:rPr sz="2800" spc="-4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9" dirty="0">
                <a:latin typeface="Arial"/>
                <a:cs typeface="Arial"/>
              </a:rPr>
              <a:t>doubly </a:t>
            </a:r>
            <a:r>
              <a:rPr sz="2800" spc="-4" dirty="0">
                <a:latin typeface="Arial"/>
                <a:cs typeface="Arial"/>
              </a:rPr>
              <a:t>black </a:t>
            </a:r>
            <a:r>
              <a:rPr sz="2800" spc="-9" dirty="0">
                <a:latin typeface="Arial"/>
                <a:cs typeface="Arial"/>
              </a:rPr>
              <a:t>node, and  property </a:t>
            </a:r>
            <a:r>
              <a:rPr sz="2800" dirty="0">
                <a:latin typeface="Arial"/>
                <a:cs typeface="Arial"/>
              </a:rPr>
              <a:t>3 </a:t>
            </a:r>
            <a:r>
              <a:rPr sz="2800" spc="-9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4 </a:t>
            </a:r>
            <a:r>
              <a:rPr sz="2800" spc="-4" dirty="0">
                <a:latin typeface="Arial"/>
                <a:cs typeface="Arial"/>
              </a:rPr>
              <a:t>are fixed. But </a:t>
            </a:r>
            <a:r>
              <a:rPr sz="2800" spc="-9" dirty="0">
                <a:latin typeface="Arial"/>
                <a:cs typeface="Arial"/>
              </a:rPr>
              <a:t>property  </a:t>
            </a:r>
            <a:r>
              <a:rPr sz="2800" dirty="0">
                <a:latin typeface="Arial"/>
                <a:cs typeface="Arial"/>
              </a:rPr>
              <a:t>1 </a:t>
            </a:r>
            <a:r>
              <a:rPr sz="2800" spc="-4" dirty="0">
                <a:latin typeface="Arial"/>
                <a:cs typeface="Arial"/>
              </a:rPr>
              <a:t>is</a:t>
            </a:r>
            <a:r>
              <a:rPr sz="2800" spc="-13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violated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0298" y="857232"/>
            <a:ext cx="3318640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/>
              <a:t>De</a:t>
            </a:r>
            <a:r>
              <a:rPr spc="4" dirty="0"/>
              <a:t>l</a:t>
            </a:r>
            <a:r>
              <a:rPr spc="-4" dirty="0"/>
              <a:t>e</a:t>
            </a:r>
            <a:r>
              <a:rPr spc="-13" dirty="0"/>
              <a:t>ti</a:t>
            </a:r>
            <a:r>
              <a:rPr spc="-4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368" y="2046992"/>
            <a:ext cx="6078262" cy="3794831"/>
          </a:xfrm>
          <a:prstGeom prst="rect">
            <a:avLst/>
          </a:prstGeom>
        </p:spPr>
        <p:txBody>
          <a:bodyPr vert="horz" wrap="square" lIns="0" tIns="97991" rIns="0" bIns="0" rtlCol="0">
            <a:spAutoFit/>
          </a:bodyPr>
          <a:lstStyle/>
          <a:p>
            <a:pPr marL="311790" indent="-300655">
              <a:spcBef>
                <a:spcPts val="772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To fix </a:t>
            </a:r>
            <a:r>
              <a:rPr sz="2800" spc="-9" dirty="0">
                <a:latin typeface="Arial"/>
                <a:cs typeface="Arial"/>
              </a:rPr>
              <a:t>property 1, </a:t>
            </a:r>
            <a:r>
              <a:rPr sz="2800" dirty="0">
                <a:latin typeface="Arial"/>
                <a:cs typeface="Arial"/>
              </a:rPr>
              <a:t>we </a:t>
            </a:r>
            <a:r>
              <a:rPr sz="2800" spc="-4" dirty="0">
                <a:latin typeface="Arial"/>
                <a:cs typeface="Arial"/>
              </a:rPr>
              <a:t>will consider</a:t>
            </a:r>
            <a:r>
              <a:rPr sz="2800" spc="-39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if</a:t>
            </a:r>
            <a:endParaRPr sz="2800">
              <a:latin typeface="Arial"/>
              <a:cs typeface="Arial"/>
            </a:endParaRPr>
          </a:p>
          <a:p>
            <a:pPr marL="663111" lvl="1" indent="-251102">
              <a:spcBef>
                <a:spcPts val="592"/>
              </a:spcBef>
              <a:buChar char="–"/>
              <a:tabLst>
                <a:tab pos="663667" algn="l"/>
              </a:tabLst>
            </a:pPr>
            <a:r>
              <a:rPr sz="2500" spc="-4" dirty="0">
                <a:latin typeface="Arial"/>
                <a:cs typeface="Arial"/>
              </a:rPr>
              <a:t>x is a left </a:t>
            </a:r>
            <a:r>
              <a:rPr sz="2500" dirty="0">
                <a:latin typeface="Arial"/>
                <a:cs typeface="Arial"/>
              </a:rPr>
              <a:t>child or right</a:t>
            </a:r>
            <a:r>
              <a:rPr sz="2500" spc="-4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child</a:t>
            </a:r>
            <a:endParaRPr sz="2500">
              <a:latin typeface="Arial"/>
              <a:cs typeface="Arial"/>
            </a:endParaRPr>
          </a:p>
          <a:p>
            <a:pPr marL="663111" lvl="1" indent="-251102">
              <a:spcBef>
                <a:spcPts val="601"/>
              </a:spcBef>
              <a:buChar char="–"/>
              <a:tabLst>
                <a:tab pos="663667" algn="l"/>
              </a:tabLst>
            </a:pPr>
            <a:r>
              <a:rPr sz="2500" spc="-4" dirty="0">
                <a:latin typeface="Arial"/>
                <a:cs typeface="Arial"/>
              </a:rPr>
              <a:t>The </a:t>
            </a:r>
            <a:r>
              <a:rPr sz="2500" dirty="0">
                <a:latin typeface="Arial"/>
                <a:cs typeface="Arial"/>
              </a:rPr>
              <a:t>color of </a:t>
            </a:r>
            <a:r>
              <a:rPr sz="2500" spc="-4" dirty="0">
                <a:latin typeface="Arial"/>
                <a:cs typeface="Arial"/>
              </a:rPr>
              <a:t>x's </a:t>
            </a:r>
            <a:r>
              <a:rPr sz="2500" dirty="0">
                <a:latin typeface="Arial"/>
                <a:cs typeface="Arial"/>
              </a:rPr>
              <a:t>sibling </a:t>
            </a:r>
            <a:r>
              <a:rPr sz="2500" spc="-4" dirty="0">
                <a:latin typeface="Arial"/>
                <a:cs typeface="Arial"/>
              </a:rPr>
              <a:t>w is red </a:t>
            </a:r>
            <a:r>
              <a:rPr sz="2500" dirty="0">
                <a:latin typeface="Arial"/>
                <a:cs typeface="Arial"/>
              </a:rPr>
              <a:t>or</a:t>
            </a:r>
            <a:r>
              <a:rPr sz="2500" spc="13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black</a:t>
            </a:r>
            <a:endParaRPr sz="2500">
              <a:latin typeface="Arial"/>
              <a:cs typeface="Arial"/>
            </a:endParaRPr>
          </a:p>
          <a:p>
            <a:pPr marL="663111" lvl="1" indent="-251102">
              <a:spcBef>
                <a:spcPts val="587"/>
              </a:spcBef>
              <a:buChar char="–"/>
              <a:tabLst>
                <a:tab pos="663667" algn="l"/>
              </a:tabLst>
            </a:pPr>
            <a:r>
              <a:rPr sz="2500" spc="-4" dirty="0">
                <a:latin typeface="Arial"/>
                <a:cs typeface="Arial"/>
              </a:rPr>
              <a:t>The </a:t>
            </a:r>
            <a:r>
              <a:rPr sz="2500" dirty="0">
                <a:latin typeface="Arial"/>
                <a:cs typeface="Arial"/>
              </a:rPr>
              <a:t>colors of </a:t>
            </a:r>
            <a:r>
              <a:rPr sz="2500" spc="-9" dirty="0">
                <a:latin typeface="Arial"/>
                <a:cs typeface="Arial"/>
              </a:rPr>
              <a:t>w's</a:t>
            </a:r>
            <a:r>
              <a:rPr sz="2500" spc="13" dirty="0">
                <a:latin typeface="Arial"/>
                <a:cs typeface="Arial"/>
              </a:rPr>
              <a:t> </a:t>
            </a:r>
            <a:r>
              <a:rPr sz="2500" spc="-4" dirty="0">
                <a:latin typeface="Arial"/>
                <a:cs typeface="Arial"/>
              </a:rPr>
              <a:t>children</a:t>
            </a:r>
            <a:endParaRPr sz="2500">
              <a:latin typeface="Arial"/>
              <a:cs typeface="Arial"/>
            </a:endParaRPr>
          </a:p>
          <a:p>
            <a:pPr marL="311790" marR="4454" indent="-300655">
              <a:lnSpc>
                <a:spcPct val="99800"/>
              </a:lnSpc>
              <a:spcBef>
                <a:spcPts val="680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We consider </a:t>
            </a:r>
            <a:r>
              <a:rPr sz="2800" dirty="0">
                <a:latin typeface="Arial"/>
                <a:cs typeface="Arial"/>
              </a:rPr>
              <a:t>x </a:t>
            </a:r>
            <a:r>
              <a:rPr sz="2800" spc="-4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4" dirty="0">
                <a:latin typeface="Arial"/>
                <a:cs typeface="Arial"/>
              </a:rPr>
              <a:t>left </a:t>
            </a:r>
            <a:r>
              <a:rPr sz="2800" spc="-9" dirty="0">
                <a:latin typeface="Arial"/>
                <a:cs typeface="Arial"/>
              </a:rPr>
              <a:t>child </a:t>
            </a:r>
            <a:r>
              <a:rPr sz="2800" spc="-4" dirty="0">
                <a:latin typeface="Arial"/>
                <a:cs typeface="Arial"/>
              </a:rPr>
              <a:t>first, the  </a:t>
            </a:r>
            <a:r>
              <a:rPr sz="2800" spc="-9" dirty="0">
                <a:latin typeface="Arial"/>
                <a:cs typeface="Arial"/>
              </a:rPr>
              <a:t>other </a:t>
            </a:r>
            <a:r>
              <a:rPr sz="2800" spc="-4" dirty="0">
                <a:latin typeface="Arial"/>
                <a:cs typeface="Arial"/>
              </a:rPr>
              <a:t>case </a:t>
            </a:r>
            <a:r>
              <a:rPr sz="2800" spc="-9" dirty="0">
                <a:latin typeface="Arial"/>
                <a:cs typeface="Arial"/>
              </a:rPr>
              <a:t>can be done </a:t>
            </a:r>
            <a:r>
              <a:rPr sz="2800" spc="-4" dirty="0">
                <a:latin typeface="Arial"/>
                <a:cs typeface="Arial"/>
              </a:rPr>
              <a:t>by symmetric  </a:t>
            </a:r>
            <a:r>
              <a:rPr sz="2800" spc="-9" dirty="0">
                <a:latin typeface="Arial"/>
                <a:cs typeface="Arial"/>
              </a:rPr>
              <a:t>operation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4612" y="714356"/>
            <a:ext cx="2643206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/>
              <a:t>De</a:t>
            </a:r>
            <a:r>
              <a:rPr spc="4" dirty="0"/>
              <a:t>l</a:t>
            </a:r>
            <a:r>
              <a:rPr spc="-4" dirty="0"/>
              <a:t>e</a:t>
            </a:r>
            <a:r>
              <a:rPr spc="-13" dirty="0"/>
              <a:t>ti</a:t>
            </a:r>
            <a:r>
              <a:rPr spc="-4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368" y="2049977"/>
            <a:ext cx="6457271" cy="3615562"/>
          </a:xfrm>
          <a:prstGeom prst="rect">
            <a:avLst/>
          </a:prstGeom>
        </p:spPr>
        <p:txBody>
          <a:bodyPr vert="horz" wrap="square" lIns="0" tIns="95207" rIns="0" bIns="0" rtlCol="0">
            <a:spAutoFit/>
          </a:bodyPr>
          <a:lstStyle/>
          <a:p>
            <a:pPr marL="11135">
              <a:spcBef>
                <a:spcPts val="750"/>
              </a:spcBef>
            </a:pPr>
            <a:r>
              <a:rPr sz="2800" spc="-4" dirty="0">
                <a:latin typeface="Arial"/>
                <a:cs typeface="Arial"/>
              </a:rPr>
              <a:t>There </a:t>
            </a:r>
            <a:r>
              <a:rPr sz="2800" spc="-13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4</a:t>
            </a:r>
            <a:r>
              <a:rPr sz="2800" spc="-13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cases:</a:t>
            </a:r>
            <a:endParaRPr sz="2800">
              <a:latin typeface="Arial"/>
              <a:cs typeface="Arial"/>
            </a:endParaRPr>
          </a:p>
          <a:p>
            <a:pPr marL="311233" indent="-311233">
              <a:spcBef>
                <a:spcPts val="662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Arial"/>
                <a:cs typeface="Arial"/>
              </a:rPr>
              <a:t>Case </a:t>
            </a:r>
            <a:r>
              <a:rPr sz="2800" spc="-4" dirty="0">
                <a:latin typeface="Arial"/>
                <a:cs typeface="Arial"/>
              </a:rPr>
              <a:t>1: </a:t>
            </a:r>
            <a:r>
              <a:rPr sz="2800" dirty="0">
                <a:latin typeface="Arial"/>
                <a:cs typeface="Arial"/>
              </a:rPr>
              <a:t>w </a:t>
            </a:r>
            <a:r>
              <a:rPr sz="2800" spc="-4" dirty="0">
                <a:latin typeface="Arial"/>
                <a:cs typeface="Arial"/>
              </a:rPr>
              <a:t>is</a:t>
            </a:r>
            <a:r>
              <a:rPr sz="2800" spc="-206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red</a:t>
            </a:r>
            <a:endParaRPr sz="2800">
              <a:latin typeface="Arial"/>
              <a:cs typeface="Arial"/>
            </a:endParaRPr>
          </a:p>
          <a:p>
            <a:pPr marL="311233" marR="4454" indent="-311233">
              <a:lnSpc>
                <a:spcPct val="119700"/>
              </a:lnSpc>
              <a:spcBef>
                <a:spcPts val="9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Arial"/>
                <a:cs typeface="Arial"/>
              </a:rPr>
              <a:t>Case </a:t>
            </a:r>
            <a:r>
              <a:rPr sz="2800" spc="-4" dirty="0">
                <a:latin typeface="Arial"/>
                <a:cs typeface="Arial"/>
              </a:rPr>
              <a:t>2: </a:t>
            </a:r>
            <a:r>
              <a:rPr sz="2800" dirty="0">
                <a:latin typeface="Arial"/>
                <a:cs typeface="Arial"/>
              </a:rPr>
              <a:t>w </a:t>
            </a:r>
            <a:r>
              <a:rPr sz="2800" spc="-4" dirty="0">
                <a:latin typeface="Arial"/>
                <a:cs typeface="Arial"/>
              </a:rPr>
              <a:t>is black, both </a:t>
            </a:r>
            <a:r>
              <a:rPr sz="2800" dirty="0">
                <a:latin typeface="Arial"/>
                <a:cs typeface="Arial"/>
              </a:rPr>
              <a:t>w's </a:t>
            </a:r>
            <a:r>
              <a:rPr sz="2800" spc="-4" dirty="0">
                <a:latin typeface="Arial"/>
                <a:cs typeface="Arial"/>
              </a:rPr>
              <a:t>children</a:t>
            </a:r>
            <a:r>
              <a:rPr sz="2800" spc="-272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are  black</a:t>
            </a:r>
            <a:endParaRPr sz="2800">
              <a:latin typeface="Arial"/>
              <a:cs typeface="Arial"/>
            </a:endParaRPr>
          </a:p>
          <a:p>
            <a:pPr marL="311233" marR="281168" indent="-311233">
              <a:lnSpc>
                <a:spcPts val="4042"/>
              </a:lnSpc>
              <a:spcBef>
                <a:spcPts val="237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Arial"/>
                <a:cs typeface="Arial"/>
              </a:rPr>
              <a:t>Case </a:t>
            </a:r>
            <a:r>
              <a:rPr sz="2800" spc="-4" dirty="0">
                <a:latin typeface="Arial"/>
                <a:cs typeface="Arial"/>
              </a:rPr>
              <a:t>3: </a:t>
            </a:r>
            <a:r>
              <a:rPr sz="2800" dirty="0">
                <a:latin typeface="Arial"/>
                <a:cs typeface="Arial"/>
              </a:rPr>
              <a:t>w </a:t>
            </a:r>
            <a:r>
              <a:rPr sz="2800" spc="-4" dirty="0">
                <a:latin typeface="Arial"/>
                <a:cs typeface="Arial"/>
              </a:rPr>
              <a:t>is black, w's left child is</a:t>
            </a:r>
            <a:r>
              <a:rPr sz="2800" spc="-237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red,  </a:t>
            </a:r>
            <a:r>
              <a:rPr sz="2800" dirty="0">
                <a:latin typeface="Arial"/>
                <a:cs typeface="Arial"/>
              </a:rPr>
              <a:t>w's </a:t>
            </a:r>
            <a:r>
              <a:rPr sz="2800" spc="-4" dirty="0">
                <a:latin typeface="Arial"/>
                <a:cs typeface="Arial"/>
              </a:rPr>
              <a:t>right child is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black</a:t>
            </a:r>
            <a:endParaRPr sz="2800">
              <a:latin typeface="Arial"/>
              <a:cs typeface="Arial"/>
            </a:endParaRPr>
          </a:p>
          <a:p>
            <a:pPr marL="311233" indent="-311233">
              <a:spcBef>
                <a:spcPts val="412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Arial"/>
                <a:cs typeface="Arial"/>
              </a:rPr>
              <a:t>Case </a:t>
            </a:r>
            <a:r>
              <a:rPr sz="2800" spc="-4" dirty="0">
                <a:latin typeface="Arial"/>
                <a:cs typeface="Arial"/>
              </a:rPr>
              <a:t>4: </a:t>
            </a:r>
            <a:r>
              <a:rPr sz="2800" dirty="0">
                <a:latin typeface="Arial"/>
                <a:cs typeface="Arial"/>
              </a:rPr>
              <a:t>w </a:t>
            </a:r>
            <a:r>
              <a:rPr sz="2800" spc="-4" dirty="0">
                <a:latin typeface="Arial"/>
                <a:cs typeface="Arial"/>
              </a:rPr>
              <a:t>is black, w's </a:t>
            </a:r>
            <a:r>
              <a:rPr sz="2800" spc="-9" dirty="0">
                <a:latin typeface="Arial"/>
                <a:cs typeface="Arial"/>
              </a:rPr>
              <a:t>right </a:t>
            </a:r>
            <a:r>
              <a:rPr sz="2800" spc="-4" dirty="0">
                <a:latin typeface="Arial"/>
                <a:cs typeface="Arial"/>
              </a:rPr>
              <a:t>child is</a:t>
            </a:r>
            <a:r>
              <a:rPr sz="2800" spc="-206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red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380" y="1060627"/>
            <a:ext cx="3715157" cy="1365461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-4" dirty="0"/>
              <a:t>Deletion </a:t>
            </a:r>
            <a:r>
              <a:rPr dirty="0"/>
              <a:t>- Case</a:t>
            </a:r>
            <a:r>
              <a:rPr spc="-61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368" y="2136700"/>
            <a:ext cx="3329070" cy="442131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311790" indent="-300655">
              <a:spcBef>
                <a:spcPts val="88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Arial"/>
                <a:cs typeface="Arial"/>
              </a:rPr>
              <a:t>Case </a:t>
            </a:r>
            <a:r>
              <a:rPr sz="2800" spc="-4" dirty="0">
                <a:latin typeface="Arial"/>
                <a:cs typeface="Arial"/>
              </a:rPr>
              <a:t>1: </a:t>
            </a:r>
            <a:r>
              <a:rPr sz="2800" dirty="0">
                <a:latin typeface="Arial"/>
                <a:cs typeface="Arial"/>
              </a:rPr>
              <a:t>w </a:t>
            </a:r>
            <a:r>
              <a:rPr sz="2800" spc="-4" dirty="0">
                <a:latin typeface="Arial"/>
                <a:cs typeface="Arial"/>
              </a:rPr>
              <a:t>is</a:t>
            </a:r>
            <a:r>
              <a:rPr sz="2800" spc="-92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red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8311" y="34301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6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8311" y="34301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6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674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6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7674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6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4455" y="4186780"/>
            <a:ext cx="203187" cy="21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5728" y="4186780"/>
            <a:ext cx="203187" cy="21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95243" y="4138082"/>
            <a:ext cx="664080" cy="842240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  <a:tabLst>
                <a:tab pos="545076" algn="l"/>
              </a:tabLst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	b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28947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6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8947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6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39819" y="3723144"/>
            <a:ext cx="677112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  <a:tabLst>
                <a:tab pos="521135" algn="l"/>
              </a:tabLst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74482" y="3607192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10" h="219710">
                <a:moveTo>
                  <a:pt x="143256" y="0"/>
                </a:moveTo>
                <a:lnTo>
                  <a:pt x="0" y="219456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35118" y="3607192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10" h="219710">
                <a:moveTo>
                  <a:pt x="0" y="0"/>
                </a:moveTo>
                <a:lnTo>
                  <a:pt x="143256" y="219456"/>
                </a:lnTo>
              </a:path>
            </a:pathLst>
          </a:custGeom>
          <a:ln w="90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35118" y="3952973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10" h="295910">
                <a:moveTo>
                  <a:pt x="143256" y="0"/>
                </a:moveTo>
                <a:lnTo>
                  <a:pt x="0" y="29565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95755" y="3952973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10" h="295910">
                <a:moveTo>
                  <a:pt x="0" y="0"/>
                </a:moveTo>
                <a:lnTo>
                  <a:pt x="143256" y="29565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5732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5" h="186054">
                <a:moveTo>
                  <a:pt x="71627" y="0"/>
                </a:moveTo>
                <a:lnTo>
                  <a:pt x="0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35119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5" h="186054">
                <a:moveTo>
                  <a:pt x="0" y="0"/>
                </a:moveTo>
                <a:lnTo>
                  <a:pt x="71628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57005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5" h="186054">
                <a:moveTo>
                  <a:pt x="71627" y="0"/>
                </a:moveTo>
                <a:lnTo>
                  <a:pt x="0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56392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5" h="186054">
                <a:moveTo>
                  <a:pt x="0" y="0"/>
                </a:moveTo>
                <a:lnTo>
                  <a:pt x="71628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70060" y="3803251"/>
            <a:ext cx="169957" cy="180521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1100" spc="-4" dirty="0">
                <a:latin typeface="Arial"/>
                <a:cs typeface="Arial"/>
              </a:rPr>
              <a:t>+1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18140" y="34301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6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18140" y="34301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6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57504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6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57504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6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14285" y="4186780"/>
            <a:ext cx="203188" cy="21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5558" y="4186780"/>
            <a:ext cx="203188" cy="21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445073" y="4138082"/>
            <a:ext cx="664080" cy="842240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  <a:tabLst>
                <a:tab pos="545076" algn="l"/>
              </a:tabLst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	b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78777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6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78777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6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189648" y="3723144"/>
            <a:ext cx="675483" cy="842240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  <a:tabLst>
                <a:tab pos="520021" algn="l"/>
              </a:tabLst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x	w</a:t>
            </a:r>
            <a:endParaRPr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24310" y="3607192"/>
            <a:ext cx="121630" cy="199401"/>
          </a:xfrm>
          <a:custGeom>
            <a:avLst/>
            <a:gdLst/>
            <a:ahLst/>
            <a:cxnLst/>
            <a:rect l="l" t="t" r="r" b="b"/>
            <a:pathLst>
              <a:path w="142239" h="219710">
                <a:moveTo>
                  <a:pt x="141731" y="0"/>
                </a:moveTo>
                <a:lnTo>
                  <a:pt x="0" y="219456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84947" y="3607192"/>
            <a:ext cx="121630" cy="199401"/>
          </a:xfrm>
          <a:custGeom>
            <a:avLst/>
            <a:gdLst/>
            <a:ahLst/>
            <a:cxnLst/>
            <a:rect l="l" t="t" r="r" b="b"/>
            <a:pathLst>
              <a:path w="142239" h="219710">
                <a:moveTo>
                  <a:pt x="0" y="0"/>
                </a:moveTo>
                <a:lnTo>
                  <a:pt x="141731" y="219456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84947" y="3952973"/>
            <a:ext cx="121630" cy="268557"/>
          </a:xfrm>
          <a:custGeom>
            <a:avLst/>
            <a:gdLst/>
            <a:ahLst/>
            <a:cxnLst/>
            <a:rect l="l" t="t" r="r" b="b"/>
            <a:pathLst>
              <a:path w="142239" h="295910">
                <a:moveTo>
                  <a:pt x="141731" y="0"/>
                </a:moveTo>
                <a:lnTo>
                  <a:pt x="0" y="29565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45583" y="3952973"/>
            <a:ext cx="121630" cy="268557"/>
          </a:xfrm>
          <a:custGeom>
            <a:avLst/>
            <a:gdLst/>
            <a:ahLst/>
            <a:cxnLst/>
            <a:rect l="l" t="t" r="r" b="b"/>
            <a:pathLst>
              <a:path w="142239" h="295910">
                <a:moveTo>
                  <a:pt x="0" y="0"/>
                </a:moveTo>
                <a:lnTo>
                  <a:pt x="141731" y="29565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85561" y="4367911"/>
            <a:ext cx="60272" cy="168857"/>
          </a:xfrm>
          <a:custGeom>
            <a:avLst/>
            <a:gdLst/>
            <a:ahLst/>
            <a:cxnLst/>
            <a:rect l="l" t="t" r="r" b="b"/>
            <a:pathLst>
              <a:path w="70485" h="186054">
                <a:moveTo>
                  <a:pt x="70103" y="0"/>
                </a:moveTo>
                <a:lnTo>
                  <a:pt x="0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84947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4" h="186054">
                <a:moveTo>
                  <a:pt x="0" y="0"/>
                </a:moveTo>
                <a:lnTo>
                  <a:pt x="71627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06834" y="4367911"/>
            <a:ext cx="60272" cy="168857"/>
          </a:xfrm>
          <a:custGeom>
            <a:avLst/>
            <a:gdLst/>
            <a:ahLst/>
            <a:cxnLst/>
            <a:rect l="l" t="t" r="r" b="b"/>
            <a:pathLst>
              <a:path w="70485" h="186054">
                <a:moveTo>
                  <a:pt x="70103" y="0"/>
                </a:moveTo>
                <a:lnTo>
                  <a:pt x="0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06220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4" h="186054">
                <a:moveTo>
                  <a:pt x="0" y="0"/>
                </a:moveTo>
                <a:lnTo>
                  <a:pt x="71627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919889" y="3803251"/>
            <a:ext cx="169957" cy="180521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1100" spc="-4" dirty="0">
                <a:latin typeface="Arial"/>
                <a:cs typeface="Arial"/>
              </a:rPr>
              <a:t>+2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52063" y="34301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52063" y="34301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360751" y="3377363"/>
            <a:ext cx="179188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612700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12700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639632" y="3723144"/>
            <a:ext cx="142807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826935" y="4186780"/>
            <a:ext cx="203188" cy="21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48208" y="4186780"/>
            <a:ext cx="203188" cy="21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378996" y="4138082"/>
            <a:ext cx="142807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91426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91426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658336" y="4125635"/>
            <a:ext cx="335570" cy="27798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1100" spc="-4" dirty="0">
                <a:latin typeface="Arial"/>
                <a:cs typeface="Arial"/>
              </a:rPr>
              <a:t>+1</a:t>
            </a:r>
            <a:r>
              <a:rPr sz="1100" spc="92" dirty="0">
                <a:latin typeface="Arial"/>
                <a:cs typeface="Arial"/>
              </a:rPr>
              <a:t> </a:t>
            </a:r>
            <a:r>
              <a:rPr sz="2600" baseline="-2777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600" baseline="-2777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258235" y="3607192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10" h="219710">
                <a:moveTo>
                  <a:pt x="143256" y="0"/>
                </a:moveTo>
                <a:lnTo>
                  <a:pt x="0" y="219456"/>
                </a:lnTo>
              </a:path>
            </a:pathLst>
          </a:custGeom>
          <a:ln w="90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18871" y="3607192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09" h="219710">
                <a:moveTo>
                  <a:pt x="0" y="0"/>
                </a:moveTo>
                <a:lnTo>
                  <a:pt x="143256" y="219456"/>
                </a:lnTo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97598" y="3952973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10" h="295910">
                <a:moveTo>
                  <a:pt x="143256" y="0"/>
                </a:moveTo>
                <a:lnTo>
                  <a:pt x="0" y="29565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58235" y="3952973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10" h="295910">
                <a:moveTo>
                  <a:pt x="0" y="0"/>
                </a:moveTo>
                <a:lnTo>
                  <a:pt x="143256" y="29565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19484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4" h="186054">
                <a:moveTo>
                  <a:pt x="71628" y="0"/>
                </a:moveTo>
                <a:lnTo>
                  <a:pt x="0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18871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4" h="186054">
                <a:moveTo>
                  <a:pt x="0" y="0"/>
                </a:moveTo>
                <a:lnTo>
                  <a:pt x="71628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0121" y="3952974"/>
            <a:ext cx="61358" cy="99700"/>
          </a:xfrm>
          <a:custGeom>
            <a:avLst/>
            <a:gdLst/>
            <a:ahLst/>
            <a:cxnLst/>
            <a:rect l="l" t="t" r="r" b="b"/>
            <a:pathLst>
              <a:path w="71754" h="109854">
                <a:moveTo>
                  <a:pt x="71627" y="0"/>
                </a:moveTo>
                <a:lnTo>
                  <a:pt x="0" y="1097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79508" y="3952974"/>
            <a:ext cx="61358" cy="99700"/>
          </a:xfrm>
          <a:custGeom>
            <a:avLst/>
            <a:gdLst/>
            <a:ahLst/>
            <a:cxnLst/>
            <a:rect l="l" t="t" r="r" b="b"/>
            <a:pathLst>
              <a:path w="71754" h="109854">
                <a:moveTo>
                  <a:pt x="0" y="0"/>
                </a:moveTo>
                <a:lnTo>
                  <a:pt x="71627" y="1097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46202" y="34301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46202" y="34301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06838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06838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21073" y="4186780"/>
            <a:ext cx="203188" cy="21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042346" y="4186780"/>
            <a:ext cx="203188" cy="21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7054889" y="4138082"/>
            <a:ext cx="179188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785565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85565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352473" y="4125635"/>
            <a:ext cx="335570" cy="27798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1100" spc="-4" dirty="0">
                <a:latin typeface="Arial"/>
                <a:cs typeface="Arial"/>
              </a:rPr>
              <a:t>+1</a:t>
            </a:r>
            <a:r>
              <a:rPr sz="1100" spc="92" dirty="0">
                <a:latin typeface="Arial"/>
                <a:cs typeface="Arial"/>
              </a:rPr>
              <a:t> </a:t>
            </a:r>
            <a:r>
              <a:rPr sz="2600" baseline="-2777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600" baseline="-2777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952372" y="3607192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09" h="219710">
                <a:moveTo>
                  <a:pt x="143255" y="0"/>
                </a:moveTo>
                <a:lnTo>
                  <a:pt x="0" y="219456"/>
                </a:lnTo>
              </a:path>
            </a:pathLst>
          </a:custGeom>
          <a:ln w="90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13009" y="3607192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09" h="219710">
                <a:moveTo>
                  <a:pt x="0" y="0"/>
                </a:moveTo>
                <a:lnTo>
                  <a:pt x="143255" y="219456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91736" y="3952973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09" h="295910">
                <a:moveTo>
                  <a:pt x="143255" y="0"/>
                </a:moveTo>
                <a:lnTo>
                  <a:pt x="0" y="29565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52372" y="3952973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09" h="295910">
                <a:moveTo>
                  <a:pt x="0" y="0"/>
                </a:moveTo>
                <a:lnTo>
                  <a:pt x="143255" y="29565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13622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4" h="186054">
                <a:moveTo>
                  <a:pt x="71627" y="0"/>
                </a:moveTo>
                <a:lnTo>
                  <a:pt x="0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13009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4" h="186054">
                <a:moveTo>
                  <a:pt x="0" y="0"/>
                </a:moveTo>
                <a:lnTo>
                  <a:pt x="71627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74259" y="3952974"/>
            <a:ext cx="61358" cy="99700"/>
          </a:xfrm>
          <a:custGeom>
            <a:avLst/>
            <a:gdLst/>
            <a:ahLst/>
            <a:cxnLst/>
            <a:rect l="l" t="t" r="r" b="b"/>
            <a:pathLst>
              <a:path w="71754" h="109854">
                <a:moveTo>
                  <a:pt x="71627" y="0"/>
                </a:moveTo>
                <a:lnTo>
                  <a:pt x="0" y="1097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473646" y="3952974"/>
            <a:ext cx="61358" cy="99700"/>
          </a:xfrm>
          <a:custGeom>
            <a:avLst/>
            <a:gdLst/>
            <a:ahLst/>
            <a:cxnLst/>
            <a:rect l="l" t="t" r="r" b="b"/>
            <a:pathLst>
              <a:path w="71754" h="109854">
                <a:moveTo>
                  <a:pt x="0" y="0"/>
                </a:moveTo>
                <a:lnTo>
                  <a:pt x="71627" y="1097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50220" y="3914247"/>
            <a:ext cx="260637" cy="207469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6387"/>
                </a:lnTo>
                <a:lnTo>
                  <a:pt x="0" y="56387"/>
                </a:lnTo>
                <a:lnTo>
                  <a:pt x="0" y="170687"/>
                </a:lnTo>
                <a:lnTo>
                  <a:pt x="228600" y="170687"/>
                </a:lnTo>
                <a:lnTo>
                  <a:pt x="228600" y="228599"/>
                </a:lnTo>
                <a:lnTo>
                  <a:pt x="304799" y="114299"/>
                </a:lnTo>
                <a:lnTo>
                  <a:pt x="228600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74675" y="3914247"/>
            <a:ext cx="260637" cy="207469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6387"/>
                </a:lnTo>
                <a:lnTo>
                  <a:pt x="0" y="56387"/>
                </a:lnTo>
                <a:lnTo>
                  <a:pt x="0" y="170687"/>
                </a:lnTo>
                <a:lnTo>
                  <a:pt x="228600" y="170687"/>
                </a:lnTo>
                <a:lnTo>
                  <a:pt x="228600" y="228599"/>
                </a:lnTo>
                <a:lnTo>
                  <a:pt x="304800" y="114299"/>
                </a:lnTo>
                <a:lnTo>
                  <a:pt x="228600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33973" y="3914247"/>
            <a:ext cx="260637" cy="207469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6387"/>
                </a:lnTo>
                <a:lnTo>
                  <a:pt x="0" y="56387"/>
                </a:lnTo>
                <a:lnTo>
                  <a:pt x="0" y="170687"/>
                </a:lnTo>
                <a:lnTo>
                  <a:pt x="228600" y="170687"/>
                </a:lnTo>
                <a:lnTo>
                  <a:pt x="228600" y="228599"/>
                </a:lnTo>
                <a:lnTo>
                  <a:pt x="304800" y="114299"/>
                </a:lnTo>
                <a:lnTo>
                  <a:pt x="228600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981042" y="4882435"/>
            <a:ext cx="195477" cy="345782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284987"/>
                </a:moveTo>
                <a:lnTo>
                  <a:pt x="56387" y="284987"/>
                </a:lnTo>
                <a:lnTo>
                  <a:pt x="56387" y="0"/>
                </a:lnTo>
                <a:lnTo>
                  <a:pt x="170687" y="0"/>
                </a:lnTo>
                <a:lnTo>
                  <a:pt x="170687" y="284987"/>
                </a:lnTo>
                <a:lnTo>
                  <a:pt x="228600" y="284987"/>
                </a:lnTo>
                <a:lnTo>
                  <a:pt x="114300" y="380999"/>
                </a:lnTo>
                <a:lnTo>
                  <a:pt x="0" y="284987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460637" y="5349586"/>
            <a:ext cx="1426985" cy="657575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2100" spc="-4" dirty="0">
                <a:latin typeface="Arial"/>
                <a:cs typeface="Arial"/>
              </a:rPr>
              <a:t>Case 2, </a:t>
            </a:r>
            <a:r>
              <a:rPr sz="2100" spc="-9" dirty="0">
                <a:latin typeface="Arial"/>
                <a:cs typeface="Arial"/>
              </a:rPr>
              <a:t>3,</a:t>
            </a:r>
            <a:r>
              <a:rPr sz="2100" spc="-44" dirty="0">
                <a:latin typeface="Arial"/>
                <a:cs typeface="Arial"/>
              </a:rPr>
              <a:t> </a:t>
            </a:r>
            <a:r>
              <a:rPr sz="2100" spc="-4" dirty="0">
                <a:latin typeface="Arial"/>
                <a:cs typeface="Arial"/>
              </a:rPr>
              <a:t>4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380" y="1060627"/>
            <a:ext cx="4503826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-4" dirty="0"/>
              <a:t>Deletion </a:t>
            </a:r>
            <a:r>
              <a:rPr dirty="0"/>
              <a:t>- Case</a:t>
            </a:r>
            <a:r>
              <a:rPr spc="-61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368" y="2136699"/>
            <a:ext cx="6489851" cy="873018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311790" marR="4454" indent="-300655">
              <a:spcBef>
                <a:spcPts val="88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Arial"/>
                <a:cs typeface="Arial"/>
              </a:rPr>
              <a:t>Case </a:t>
            </a:r>
            <a:r>
              <a:rPr sz="2800" spc="-4" dirty="0">
                <a:latin typeface="Arial"/>
                <a:cs typeface="Arial"/>
              </a:rPr>
              <a:t>2: </a:t>
            </a:r>
            <a:r>
              <a:rPr sz="2800" dirty="0">
                <a:latin typeface="Arial"/>
                <a:cs typeface="Arial"/>
              </a:rPr>
              <a:t>w </a:t>
            </a:r>
            <a:r>
              <a:rPr sz="2800" spc="-4" dirty="0">
                <a:latin typeface="Arial"/>
                <a:cs typeface="Arial"/>
              </a:rPr>
              <a:t>is black, both w’s children are  black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0221" y="34301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6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9584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6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9584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6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6365" y="4186780"/>
            <a:ext cx="203187" cy="21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67638" y="4186780"/>
            <a:ext cx="203188" cy="21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77152" y="4138082"/>
            <a:ext cx="664080" cy="842240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  <a:tabLst>
                <a:tab pos="545076" algn="l"/>
              </a:tabLst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	b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0856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56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21729" y="3723144"/>
            <a:ext cx="677112" cy="842240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  <a:tabLst>
                <a:tab pos="521135" algn="l"/>
              </a:tabLst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x	w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56391" y="3607192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10" h="219710">
                <a:moveTo>
                  <a:pt x="143256" y="0"/>
                </a:moveTo>
                <a:lnTo>
                  <a:pt x="0" y="219456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7028" y="3607192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10" h="219710">
                <a:moveTo>
                  <a:pt x="0" y="0"/>
                </a:moveTo>
                <a:lnTo>
                  <a:pt x="143256" y="219456"/>
                </a:lnTo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7028" y="3952973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10" h="295910">
                <a:moveTo>
                  <a:pt x="143256" y="0"/>
                </a:moveTo>
                <a:lnTo>
                  <a:pt x="0" y="29565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7665" y="3952973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10" h="295910">
                <a:moveTo>
                  <a:pt x="0" y="0"/>
                </a:moveTo>
                <a:lnTo>
                  <a:pt x="143256" y="29565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17641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5" h="186054">
                <a:moveTo>
                  <a:pt x="71627" y="0"/>
                </a:moveTo>
                <a:lnTo>
                  <a:pt x="0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17028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5" h="186054">
                <a:moveTo>
                  <a:pt x="0" y="0"/>
                </a:moveTo>
                <a:lnTo>
                  <a:pt x="71628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38914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4" h="186054">
                <a:moveTo>
                  <a:pt x="71628" y="0"/>
                </a:moveTo>
                <a:lnTo>
                  <a:pt x="0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38301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4" h="186054">
                <a:moveTo>
                  <a:pt x="0" y="0"/>
                </a:moveTo>
                <a:lnTo>
                  <a:pt x="71627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51970" y="3803251"/>
            <a:ext cx="169957" cy="180521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1100" spc="-4" dirty="0">
                <a:latin typeface="Arial"/>
                <a:cs typeface="Arial"/>
              </a:rPr>
              <a:t>+1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74676" y="34301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14039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14039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70821" y="4186780"/>
            <a:ext cx="203188" cy="21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92094" y="4186780"/>
            <a:ext cx="203188" cy="21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01609" y="4138082"/>
            <a:ext cx="664080" cy="842240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  <a:tabLst>
                <a:tab pos="545076" algn="l"/>
              </a:tabLst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	b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35312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35312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80847" y="3607192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10" h="219710">
                <a:moveTo>
                  <a:pt x="143256" y="0"/>
                </a:moveTo>
                <a:lnTo>
                  <a:pt x="0" y="219456"/>
                </a:lnTo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41484" y="3607192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10" h="219710">
                <a:moveTo>
                  <a:pt x="0" y="0"/>
                </a:moveTo>
                <a:lnTo>
                  <a:pt x="143256" y="219456"/>
                </a:lnTo>
              </a:path>
            </a:pathLst>
          </a:custGeom>
          <a:ln w="90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41484" y="3952973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10" h="295910">
                <a:moveTo>
                  <a:pt x="143256" y="0"/>
                </a:moveTo>
                <a:lnTo>
                  <a:pt x="0" y="29565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02121" y="3952973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10" h="295910">
                <a:moveTo>
                  <a:pt x="0" y="0"/>
                </a:moveTo>
                <a:lnTo>
                  <a:pt x="143256" y="29565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42096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4" h="186054">
                <a:moveTo>
                  <a:pt x="71628" y="0"/>
                </a:moveTo>
                <a:lnTo>
                  <a:pt x="0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41484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4" h="186054">
                <a:moveTo>
                  <a:pt x="0" y="0"/>
                </a:moveTo>
                <a:lnTo>
                  <a:pt x="71627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63370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4" h="186054">
                <a:moveTo>
                  <a:pt x="71628" y="0"/>
                </a:moveTo>
                <a:lnTo>
                  <a:pt x="0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62757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4" h="186054">
                <a:moveTo>
                  <a:pt x="0" y="0"/>
                </a:moveTo>
                <a:lnTo>
                  <a:pt x="71627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146185" y="3397738"/>
            <a:ext cx="677112" cy="1215618"/>
          </a:xfrm>
          <a:prstGeom prst="rect">
            <a:avLst/>
          </a:prstGeom>
        </p:spPr>
        <p:txBody>
          <a:bodyPr vert="horz" wrap="square" lIns="0" tIns="68482" rIns="0" bIns="0" rtlCol="0">
            <a:spAutoFit/>
          </a:bodyPr>
          <a:lstStyle/>
          <a:p>
            <a:pPr marL="68482">
              <a:spcBef>
                <a:spcPts val="539"/>
              </a:spcBef>
            </a:pPr>
            <a:r>
              <a:rPr sz="1100" spc="-4" dirty="0">
                <a:latin typeface="Arial"/>
                <a:cs typeface="Arial"/>
              </a:rPr>
              <a:t>+1</a:t>
            </a:r>
            <a:endParaRPr sz="1100">
              <a:latin typeface="Arial"/>
              <a:cs typeface="Arial"/>
            </a:endParaRPr>
          </a:p>
          <a:p>
            <a:pPr marL="11135">
              <a:spcBef>
                <a:spcPts val="762"/>
              </a:spcBef>
              <a:tabLst>
                <a:tab pos="521135" algn="l"/>
              </a:tabLst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x	</a:t>
            </a:r>
            <a:r>
              <a:rPr dirty="0"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329451" y="34301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68814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68814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25595" y="4186780"/>
            <a:ext cx="203188" cy="21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46869" y="4186780"/>
            <a:ext cx="203188" cy="21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356383" y="4138082"/>
            <a:ext cx="664080" cy="842240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  <a:tabLst>
                <a:tab pos="545076" algn="l"/>
              </a:tabLst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	b</a:t>
            </a:r>
            <a:endParaRPr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590088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90088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598775" y="3723144"/>
            <a:ext cx="179188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235622" y="3607192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09" h="219710">
                <a:moveTo>
                  <a:pt x="143255" y="0"/>
                </a:moveTo>
                <a:lnTo>
                  <a:pt x="0" y="219456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96258" y="3607192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09" h="219710">
                <a:moveTo>
                  <a:pt x="0" y="0"/>
                </a:moveTo>
                <a:lnTo>
                  <a:pt x="143255" y="219456"/>
                </a:lnTo>
              </a:path>
            </a:pathLst>
          </a:custGeom>
          <a:ln w="90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96258" y="3952973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09" h="295910">
                <a:moveTo>
                  <a:pt x="143255" y="0"/>
                </a:moveTo>
                <a:lnTo>
                  <a:pt x="0" y="29565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56895" y="3952973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09" h="295910">
                <a:moveTo>
                  <a:pt x="0" y="0"/>
                </a:moveTo>
                <a:lnTo>
                  <a:pt x="143255" y="29565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96872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4" h="186054">
                <a:moveTo>
                  <a:pt x="71627" y="0"/>
                </a:moveTo>
                <a:lnTo>
                  <a:pt x="0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96259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4" h="186054">
                <a:moveTo>
                  <a:pt x="0" y="0"/>
                </a:moveTo>
                <a:lnTo>
                  <a:pt x="71627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18145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4" h="186054">
                <a:moveTo>
                  <a:pt x="71627" y="0"/>
                </a:moveTo>
                <a:lnTo>
                  <a:pt x="0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17532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4" h="186054">
                <a:moveTo>
                  <a:pt x="0" y="0"/>
                </a:moveTo>
                <a:lnTo>
                  <a:pt x="71627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156996" y="3364915"/>
            <a:ext cx="335570" cy="27798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1100" spc="-4" dirty="0">
                <a:latin typeface="Arial"/>
                <a:cs typeface="Arial"/>
              </a:rPr>
              <a:t>+1</a:t>
            </a:r>
            <a:r>
              <a:rPr sz="1100" spc="92" dirty="0">
                <a:latin typeface="Arial"/>
                <a:cs typeface="Arial"/>
              </a:rPr>
              <a:t> </a:t>
            </a:r>
            <a:r>
              <a:rPr sz="2600" baseline="-2777" dirty="0">
                <a:latin typeface="Arial"/>
                <a:cs typeface="Arial"/>
              </a:rPr>
              <a:t>x</a:t>
            </a:r>
            <a:endParaRPr sz="2600" baseline="-2777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527607" y="3983403"/>
            <a:ext cx="325796" cy="207469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284988" y="0"/>
                </a:moveTo>
                <a:lnTo>
                  <a:pt x="284988" y="56387"/>
                </a:lnTo>
                <a:lnTo>
                  <a:pt x="0" y="56387"/>
                </a:lnTo>
                <a:lnTo>
                  <a:pt x="0" y="170687"/>
                </a:lnTo>
                <a:lnTo>
                  <a:pt x="284988" y="170687"/>
                </a:lnTo>
                <a:lnTo>
                  <a:pt x="284988" y="228599"/>
                </a:lnTo>
                <a:lnTo>
                  <a:pt x="381000" y="114299"/>
                </a:lnTo>
                <a:lnTo>
                  <a:pt x="284988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82381" y="3983403"/>
            <a:ext cx="325796" cy="207469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284988" y="0"/>
                </a:moveTo>
                <a:lnTo>
                  <a:pt x="284988" y="56387"/>
                </a:lnTo>
                <a:lnTo>
                  <a:pt x="0" y="56387"/>
                </a:lnTo>
                <a:lnTo>
                  <a:pt x="0" y="170687"/>
                </a:lnTo>
                <a:lnTo>
                  <a:pt x="284988" y="170687"/>
                </a:lnTo>
                <a:lnTo>
                  <a:pt x="284988" y="228599"/>
                </a:lnTo>
                <a:lnTo>
                  <a:pt x="381000" y="114299"/>
                </a:lnTo>
                <a:lnTo>
                  <a:pt x="284988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59769" y="4882435"/>
            <a:ext cx="195477" cy="345782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284987"/>
                </a:moveTo>
                <a:lnTo>
                  <a:pt x="56387" y="284987"/>
                </a:lnTo>
                <a:lnTo>
                  <a:pt x="56387" y="0"/>
                </a:lnTo>
                <a:lnTo>
                  <a:pt x="170687" y="0"/>
                </a:lnTo>
                <a:lnTo>
                  <a:pt x="170687" y="284987"/>
                </a:lnTo>
                <a:lnTo>
                  <a:pt x="228600" y="284987"/>
                </a:lnTo>
                <a:lnTo>
                  <a:pt x="114300" y="380999"/>
                </a:lnTo>
                <a:lnTo>
                  <a:pt x="0" y="284987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484553" y="5388313"/>
            <a:ext cx="2356046" cy="657575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2100" spc="-4" dirty="0">
                <a:latin typeface="Arial"/>
                <a:cs typeface="Arial"/>
              </a:rPr>
              <a:t>Recursively delete</a:t>
            </a:r>
            <a:r>
              <a:rPr sz="2100" spc="-26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x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794" y="323342"/>
            <a:ext cx="66649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 a red-black</a:t>
            </a:r>
            <a:r>
              <a:rPr spc="-15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8420100" y="1219200"/>
            <a:ext cx="76200" cy="3733800"/>
          </a:xfrm>
          <a:custGeom>
            <a:avLst/>
            <a:gdLst/>
            <a:ahLst/>
            <a:cxnLst/>
            <a:rect l="l" t="t" r="r" b="b"/>
            <a:pathLst>
              <a:path w="76200" h="3733800">
                <a:moveTo>
                  <a:pt x="0" y="3657600"/>
                </a:moveTo>
                <a:lnTo>
                  <a:pt x="38100" y="3733800"/>
                </a:lnTo>
                <a:lnTo>
                  <a:pt x="63500" y="3683000"/>
                </a:lnTo>
                <a:lnTo>
                  <a:pt x="26924" y="3683000"/>
                </a:lnTo>
                <a:lnTo>
                  <a:pt x="26924" y="3675549"/>
                </a:lnTo>
                <a:lnTo>
                  <a:pt x="0" y="3657600"/>
                </a:lnTo>
                <a:close/>
              </a:path>
              <a:path w="76200" h="3733800">
                <a:moveTo>
                  <a:pt x="26924" y="3675549"/>
                </a:moveTo>
                <a:lnTo>
                  <a:pt x="26924" y="3683000"/>
                </a:lnTo>
                <a:lnTo>
                  <a:pt x="38100" y="3683000"/>
                </a:lnTo>
                <a:lnTo>
                  <a:pt x="26924" y="3675549"/>
                </a:lnTo>
                <a:close/>
              </a:path>
              <a:path w="76200" h="3733800">
                <a:moveTo>
                  <a:pt x="38100" y="50800"/>
                </a:moveTo>
                <a:lnTo>
                  <a:pt x="27051" y="58166"/>
                </a:lnTo>
                <a:lnTo>
                  <a:pt x="27050" y="3675634"/>
                </a:lnTo>
                <a:lnTo>
                  <a:pt x="38100" y="3683000"/>
                </a:lnTo>
                <a:lnTo>
                  <a:pt x="49149" y="3675634"/>
                </a:lnTo>
                <a:lnTo>
                  <a:pt x="49149" y="58166"/>
                </a:lnTo>
                <a:lnTo>
                  <a:pt x="38100" y="50800"/>
                </a:lnTo>
                <a:close/>
              </a:path>
              <a:path w="76200" h="3733800">
                <a:moveTo>
                  <a:pt x="49149" y="3675634"/>
                </a:moveTo>
                <a:lnTo>
                  <a:pt x="38100" y="3683000"/>
                </a:lnTo>
                <a:lnTo>
                  <a:pt x="49149" y="3683000"/>
                </a:lnTo>
                <a:lnTo>
                  <a:pt x="49149" y="3675634"/>
                </a:lnTo>
                <a:close/>
              </a:path>
              <a:path w="76200" h="3733800">
                <a:moveTo>
                  <a:pt x="76200" y="3657600"/>
                </a:moveTo>
                <a:lnTo>
                  <a:pt x="49275" y="3675549"/>
                </a:lnTo>
                <a:lnTo>
                  <a:pt x="49149" y="3683000"/>
                </a:lnTo>
                <a:lnTo>
                  <a:pt x="63500" y="3683000"/>
                </a:lnTo>
                <a:lnTo>
                  <a:pt x="76200" y="3657600"/>
                </a:lnTo>
                <a:close/>
              </a:path>
              <a:path w="76200" h="3733800">
                <a:moveTo>
                  <a:pt x="38100" y="0"/>
                </a:moveTo>
                <a:lnTo>
                  <a:pt x="0" y="76200"/>
                </a:lnTo>
                <a:lnTo>
                  <a:pt x="26924" y="58250"/>
                </a:lnTo>
                <a:lnTo>
                  <a:pt x="26924" y="50800"/>
                </a:lnTo>
                <a:lnTo>
                  <a:pt x="63500" y="50800"/>
                </a:lnTo>
                <a:lnTo>
                  <a:pt x="38100" y="0"/>
                </a:lnTo>
                <a:close/>
              </a:path>
              <a:path w="76200" h="3733800">
                <a:moveTo>
                  <a:pt x="63500" y="50800"/>
                </a:moveTo>
                <a:lnTo>
                  <a:pt x="49149" y="50800"/>
                </a:lnTo>
                <a:lnTo>
                  <a:pt x="49276" y="58250"/>
                </a:lnTo>
                <a:lnTo>
                  <a:pt x="76200" y="76200"/>
                </a:lnTo>
                <a:lnTo>
                  <a:pt x="63500" y="50800"/>
                </a:lnTo>
                <a:close/>
              </a:path>
              <a:path w="76200" h="3733800">
                <a:moveTo>
                  <a:pt x="38100" y="50800"/>
                </a:moveTo>
                <a:lnTo>
                  <a:pt x="26924" y="50800"/>
                </a:lnTo>
                <a:lnTo>
                  <a:pt x="26924" y="58250"/>
                </a:lnTo>
                <a:lnTo>
                  <a:pt x="38100" y="50800"/>
                </a:lnTo>
                <a:close/>
              </a:path>
              <a:path w="76200" h="3733800">
                <a:moveTo>
                  <a:pt x="49149" y="50800"/>
                </a:moveTo>
                <a:lnTo>
                  <a:pt x="38100" y="50800"/>
                </a:lnTo>
                <a:lnTo>
                  <a:pt x="49149" y="58166"/>
                </a:lnTo>
                <a:lnTo>
                  <a:pt x="49149" y="508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47025" y="2797238"/>
            <a:ext cx="1022350" cy="579755"/>
          </a:xfrm>
          <a:custGeom>
            <a:avLst/>
            <a:gdLst/>
            <a:ahLst/>
            <a:cxnLst/>
            <a:rect l="l" t="t" r="r" b="b"/>
            <a:pathLst>
              <a:path w="1022350" h="579754">
                <a:moveTo>
                  <a:pt x="0" y="579437"/>
                </a:moveTo>
                <a:lnTo>
                  <a:pt x="1022350" y="579437"/>
                </a:lnTo>
                <a:lnTo>
                  <a:pt x="1022350" y="0"/>
                </a:lnTo>
                <a:lnTo>
                  <a:pt x="0" y="0"/>
                </a:lnTo>
                <a:lnTo>
                  <a:pt x="0" y="579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7161" y="2816860"/>
            <a:ext cx="863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8986"/>
                </a:solidFill>
                <a:latin typeface="Times New Roman"/>
                <a:cs typeface="Times New Roman"/>
              </a:rPr>
              <a:t>=</a:t>
            </a:r>
            <a:r>
              <a:rPr sz="3200" spc="-9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77767" y="3880865"/>
            <a:ext cx="620267" cy="620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3864" y="3870197"/>
            <a:ext cx="695706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06775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06775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09594" y="38770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47488" y="3880865"/>
            <a:ext cx="621029" cy="620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72050" y="3870197"/>
            <a:ext cx="861060" cy="534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76876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43" y="3990"/>
                </a:lnTo>
                <a:lnTo>
                  <a:pt x="208434" y="15544"/>
                </a:lnTo>
                <a:lnTo>
                  <a:pt x="164697" y="34032"/>
                </a:lnTo>
                <a:lnTo>
                  <a:pt x="124760" y="58826"/>
                </a:lnTo>
                <a:lnTo>
                  <a:pt x="89249" y="89296"/>
                </a:lnTo>
                <a:lnTo>
                  <a:pt x="58789" y="124815"/>
                </a:lnTo>
                <a:lnTo>
                  <a:pt x="34008" y="164753"/>
                </a:lnTo>
                <a:lnTo>
                  <a:pt x="15532" y="208483"/>
                </a:lnTo>
                <a:lnTo>
                  <a:pt x="3987" y="255374"/>
                </a:lnTo>
                <a:lnTo>
                  <a:pt x="0" y="304800"/>
                </a:lnTo>
                <a:lnTo>
                  <a:pt x="3987" y="354225"/>
                </a:lnTo>
                <a:lnTo>
                  <a:pt x="15532" y="401116"/>
                </a:lnTo>
                <a:lnTo>
                  <a:pt x="34008" y="444846"/>
                </a:lnTo>
                <a:lnTo>
                  <a:pt x="58789" y="484784"/>
                </a:lnTo>
                <a:lnTo>
                  <a:pt x="89249" y="520303"/>
                </a:lnTo>
                <a:lnTo>
                  <a:pt x="124760" y="550773"/>
                </a:lnTo>
                <a:lnTo>
                  <a:pt x="164697" y="575567"/>
                </a:lnTo>
                <a:lnTo>
                  <a:pt x="208434" y="594055"/>
                </a:lnTo>
                <a:lnTo>
                  <a:pt x="255343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76876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7" y="255374"/>
                </a:lnTo>
                <a:lnTo>
                  <a:pt x="15532" y="208483"/>
                </a:lnTo>
                <a:lnTo>
                  <a:pt x="34008" y="164753"/>
                </a:lnTo>
                <a:lnTo>
                  <a:pt x="58789" y="124815"/>
                </a:lnTo>
                <a:lnTo>
                  <a:pt x="89249" y="89296"/>
                </a:lnTo>
                <a:lnTo>
                  <a:pt x="124760" y="58826"/>
                </a:lnTo>
                <a:lnTo>
                  <a:pt x="164697" y="34032"/>
                </a:lnTo>
                <a:lnTo>
                  <a:pt x="208434" y="15544"/>
                </a:lnTo>
                <a:lnTo>
                  <a:pt x="255343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43" y="605609"/>
                </a:lnTo>
                <a:lnTo>
                  <a:pt x="208434" y="594055"/>
                </a:lnTo>
                <a:lnTo>
                  <a:pt x="164697" y="575567"/>
                </a:lnTo>
                <a:lnTo>
                  <a:pt x="124760" y="550773"/>
                </a:lnTo>
                <a:lnTo>
                  <a:pt x="89249" y="520303"/>
                </a:lnTo>
                <a:lnTo>
                  <a:pt x="58789" y="484784"/>
                </a:lnTo>
                <a:lnTo>
                  <a:pt x="34008" y="444846"/>
                </a:lnTo>
                <a:lnTo>
                  <a:pt x="15532" y="401116"/>
                </a:lnTo>
                <a:lnTo>
                  <a:pt x="3987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97526" y="3877055"/>
            <a:ext cx="3562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0" dirty="0">
                <a:solidFill>
                  <a:srgbClr val="CCCCFF"/>
                </a:solidFill>
                <a:latin typeface="Times New Roman"/>
                <a:cs typeface="Times New Roman"/>
              </a:rPr>
              <a:t>11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61865" y="2966466"/>
            <a:ext cx="620267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79570" y="2955798"/>
            <a:ext cx="874013" cy="534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910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04865" y="2128266"/>
            <a:ext cx="620267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22570" y="2117598"/>
            <a:ext cx="874013" cy="5349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34000" y="2057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34000" y="2057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3957" y="3880865"/>
            <a:ext cx="621029" cy="6202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02423" y="3870197"/>
            <a:ext cx="874014" cy="5349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13600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13600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47866" y="2966466"/>
            <a:ext cx="620268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65570" y="2955798"/>
            <a:ext cx="874014" cy="5349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770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770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305553" y="2962401"/>
            <a:ext cx="2668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8700" algn="l"/>
              </a:tabLst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10	22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42466" y="2128266"/>
            <a:ext cx="620268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8561" y="2117598"/>
            <a:ext cx="695706" cy="5349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71600" y="2057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71600" y="2057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23665" y="1290066"/>
            <a:ext cx="620267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29761" y="1279397"/>
            <a:ext cx="695706" cy="5349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52800" y="1219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52800" y="1219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574291" y="1286002"/>
            <a:ext cx="4256405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1915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3874135" algn="l"/>
              </a:tabLst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3	18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676400" y="1739900"/>
            <a:ext cx="1765300" cy="317500"/>
          </a:xfrm>
          <a:custGeom>
            <a:avLst/>
            <a:gdLst/>
            <a:ahLst/>
            <a:cxnLst/>
            <a:rect l="l" t="t" r="r" b="b"/>
            <a:pathLst>
              <a:path w="1765300" h="317500">
                <a:moveTo>
                  <a:pt x="0" y="317500"/>
                </a:moveTo>
                <a:lnTo>
                  <a:pt x="17653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73500" y="1739900"/>
            <a:ext cx="1765300" cy="317500"/>
          </a:xfrm>
          <a:custGeom>
            <a:avLst/>
            <a:gdLst/>
            <a:ahLst/>
            <a:cxnLst/>
            <a:rect l="l" t="t" r="r" b="b"/>
            <a:pathLst>
              <a:path w="1765300" h="317500">
                <a:moveTo>
                  <a:pt x="1765300" y="3175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54700" y="2578100"/>
            <a:ext cx="927100" cy="317500"/>
          </a:xfrm>
          <a:custGeom>
            <a:avLst/>
            <a:gdLst/>
            <a:ahLst/>
            <a:cxnLst/>
            <a:rect l="l" t="t" r="r" b="b"/>
            <a:pathLst>
              <a:path w="927100" h="317500">
                <a:moveTo>
                  <a:pt x="927100" y="3175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95800" y="2578100"/>
            <a:ext cx="927100" cy="317500"/>
          </a:xfrm>
          <a:custGeom>
            <a:avLst/>
            <a:gdLst/>
            <a:ahLst/>
            <a:cxnLst/>
            <a:rect l="l" t="t" r="r" b="b"/>
            <a:pathLst>
              <a:path w="927100" h="317500">
                <a:moveTo>
                  <a:pt x="0" y="317500"/>
                </a:moveTo>
                <a:lnTo>
                  <a:pt x="9271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11575" y="3416300"/>
            <a:ext cx="568325" cy="393700"/>
          </a:xfrm>
          <a:custGeom>
            <a:avLst/>
            <a:gdLst/>
            <a:ahLst/>
            <a:cxnLst/>
            <a:rect l="l" t="t" r="r" b="b"/>
            <a:pathLst>
              <a:path w="568325" h="393700">
                <a:moveTo>
                  <a:pt x="0" y="393700"/>
                </a:moveTo>
                <a:lnTo>
                  <a:pt x="5683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11700" y="3416300"/>
            <a:ext cx="570230" cy="393700"/>
          </a:xfrm>
          <a:custGeom>
            <a:avLst/>
            <a:gdLst/>
            <a:ahLst/>
            <a:cxnLst/>
            <a:rect l="l" t="t" r="r" b="b"/>
            <a:pathLst>
              <a:path w="570229" h="393700">
                <a:moveTo>
                  <a:pt x="569976" y="3937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97700" y="3416300"/>
            <a:ext cx="520700" cy="393700"/>
          </a:xfrm>
          <a:custGeom>
            <a:avLst/>
            <a:gdLst/>
            <a:ahLst/>
            <a:cxnLst/>
            <a:rect l="l" t="t" r="r" b="b"/>
            <a:pathLst>
              <a:path w="520700" h="393700">
                <a:moveTo>
                  <a:pt x="520700" y="3937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41510" y="2567304"/>
            <a:ext cx="328930" cy="295275"/>
          </a:xfrm>
          <a:custGeom>
            <a:avLst/>
            <a:gdLst/>
            <a:ahLst/>
            <a:cxnLst/>
            <a:rect l="l" t="t" r="r" b="b"/>
            <a:pathLst>
              <a:path w="328930" h="295275">
                <a:moveTo>
                  <a:pt x="45646" y="209343"/>
                </a:moveTo>
                <a:lnTo>
                  <a:pt x="29345" y="211381"/>
                </a:lnTo>
                <a:lnTo>
                  <a:pt x="14570" y="219836"/>
                </a:lnTo>
                <a:lnTo>
                  <a:pt x="4219" y="233318"/>
                </a:lnTo>
                <a:lnTo>
                  <a:pt x="0" y="249205"/>
                </a:lnTo>
                <a:lnTo>
                  <a:pt x="2043" y="265521"/>
                </a:lnTo>
                <a:lnTo>
                  <a:pt x="10480" y="280289"/>
                </a:lnTo>
                <a:lnTo>
                  <a:pt x="23998" y="290621"/>
                </a:lnTo>
                <a:lnTo>
                  <a:pt x="39881" y="294846"/>
                </a:lnTo>
                <a:lnTo>
                  <a:pt x="56182" y="292808"/>
                </a:lnTo>
                <a:lnTo>
                  <a:pt x="70958" y="284353"/>
                </a:lnTo>
                <a:lnTo>
                  <a:pt x="81308" y="270871"/>
                </a:lnTo>
                <a:lnTo>
                  <a:pt x="83428" y="262890"/>
                </a:lnTo>
                <a:lnTo>
                  <a:pt x="52162" y="262890"/>
                </a:lnTo>
                <a:lnTo>
                  <a:pt x="33366" y="241300"/>
                </a:lnTo>
                <a:lnTo>
                  <a:pt x="63439" y="215028"/>
                </a:lnTo>
                <a:lnTo>
                  <a:pt x="61529" y="213568"/>
                </a:lnTo>
                <a:lnTo>
                  <a:pt x="45646" y="209343"/>
                </a:lnTo>
                <a:close/>
              </a:path>
              <a:path w="328930" h="295275">
                <a:moveTo>
                  <a:pt x="63439" y="215028"/>
                </a:moveTo>
                <a:lnTo>
                  <a:pt x="33366" y="241300"/>
                </a:lnTo>
                <a:lnTo>
                  <a:pt x="52162" y="262890"/>
                </a:lnTo>
                <a:lnTo>
                  <a:pt x="82287" y="236573"/>
                </a:lnTo>
                <a:lnTo>
                  <a:pt x="75047" y="223901"/>
                </a:lnTo>
                <a:lnTo>
                  <a:pt x="63439" y="215028"/>
                </a:lnTo>
                <a:close/>
              </a:path>
              <a:path w="328930" h="295275">
                <a:moveTo>
                  <a:pt x="82287" y="236573"/>
                </a:moveTo>
                <a:lnTo>
                  <a:pt x="52162" y="262890"/>
                </a:lnTo>
                <a:lnTo>
                  <a:pt x="83428" y="262890"/>
                </a:lnTo>
                <a:lnTo>
                  <a:pt x="85528" y="254984"/>
                </a:lnTo>
                <a:lnTo>
                  <a:pt x="83484" y="238668"/>
                </a:lnTo>
                <a:lnTo>
                  <a:pt x="82287" y="236573"/>
                </a:lnTo>
                <a:close/>
              </a:path>
              <a:path w="328930" h="295275">
                <a:moveTo>
                  <a:pt x="309591" y="0"/>
                </a:moveTo>
                <a:lnTo>
                  <a:pt x="63439" y="215028"/>
                </a:lnTo>
                <a:lnTo>
                  <a:pt x="75047" y="223901"/>
                </a:lnTo>
                <a:lnTo>
                  <a:pt x="82287" y="236573"/>
                </a:lnTo>
                <a:lnTo>
                  <a:pt x="328387" y="21589"/>
                </a:lnTo>
                <a:lnTo>
                  <a:pt x="309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75520" y="4322190"/>
            <a:ext cx="231775" cy="292735"/>
          </a:xfrm>
          <a:custGeom>
            <a:avLst/>
            <a:gdLst/>
            <a:ahLst/>
            <a:cxnLst/>
            <a:rect l="l" t="t" r="r" b="b"/>
            <a:pathLst>
              <a:path w="231775" h="292735">
                <a:moveTo>
                  <a:pt x="35925" y="207454"/>
                </a:moveTo>
                <a:lnTo>
                  <a:pt x="20445" y="212978"/>
                </a:lnTo>
                <a:lnTo>
                  <a:pt x="7810" y="224408"/>
                </a:lnTo>
                <a:lnTo>
                  <a:pt x="666" y="239829"/>
                </a:lnTo>
                <a:lnTo>
                  <a:pt x="0" y="256238"/>
                </a:lnTo>
                <a:lnTo>
                  <a:pt x="5524" y="271718"/>
                </a:lnTo>
                <a:lnTo>
                  <a:pt x="16954" y="284352"/>
                </a:lnTo>
                <a:lnTo>
                  <a:pt x="32375" y="291496"/>
                </a:lnTo>
                <a:lnTo>
                  <a:pt x="48783" y="292163"/>
                </a:lnTo>
                <a:lnTo>
                  <a:pt x="64263" y="286638"/>
                </a:lnTo>
                <a:lnTo>
                  <a:pt x="76898" y="275208"/>
                </a:lnTo>
                <a:lnTo>
                  <a:pt x="84042" y="259788"/>
                </a:lnTo>
                <a:lnTo>
                  <a:pt x="84101" y="258317"/>
                </a:lnTo>
                <a:lnTo>
                  <a:pt x="53911" y="258317"/>
                </a:lnTo>
                <a:lnTo>
                  <a:pt x="30797" y="241299"/>
                </a:lnTo>
                <a:lnTo>
                  <a:pt x="54504" y="209126"/>
                </a:lnTo>
                <a:lnTo>
                  <a:pt x="52333" y="208121"/>
                </a:lnTo>
                <a:lnTo>
                  <a:pt x="35925" y="207454"/>
                </a:lnTo>
                <a:close/>
              </a:path>
              <a:path w="231775" h="292735">
                <a:moveTo>
                  <a:pt x="54504" y="209126"/>
                </a:moveTo>
                <a:lnTo>
                  <a:pt x="30797" y="241299"/>
                </a:lnTo>
                <a:lnTo>
                  <a:pt x="53911" y="258317"/>
                </a:lnTo>
                <a:lnTo>
                  <a:pt x="77608" y="226157"/>
                </a:lnTo>
                <a:lnTo>
                  <a:pt x="67754" y="215264"/>
                </a:lnTo>
                <a:lnTo>
                  <a:pt x="54504" y="209126"/>
                </a:lnTo>
                <a:close/>
              </a:path>
              <a:path w="231775" h="292735">
                <a:moveTo>
                  <a:pt x="77608" y="226157"/>
                </a:moveTo>
                <a:lnTo>
                  <a:pt x="53911" y="258317"/>
                </a:lnTo>
                <a:lnTo>
                  <a:pt x="84101" y="258317"/>
                </a:lnTo>
                <a:lnTo>
                  <a:pt x="84709" y="243379"/>
                </a:lnTo>
                <a:lnTo>
                  <a:pt x="79184" y="227899"/>
                </a:lnTo>
                <a:lnTo>
                  <a:pt x="77608" y="226157"/>
                </a:lnTo>
                <a:close/>
              </a:path>
              <a:path w="231775" h="292735">
                <a:moveTo>
                  <a:pt x="208597" y="0"/>
                </a:moveTo>
                <a:lnTo>
                  <a:pt x="54504" y="209126"/>
                </a:lnTo>
                <a:lnTo>
                  <a:pt x="67754" y="215264"/>
                </a:lnTo>
                <a:lnTo>
                  <a:pt x="77608" y="226157"/>
                </a:lnTo>
                <a:lnTo>
                  <a:pt x="231711" y="17017"/>
                </a:lnTo>
                <a:lnTo>
                  <a:pt x="208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47097" y="4322317"/>
            <a:ext cx="230504" cy="292100"/>
          </a:xfrm>
          <a:custGeom>
            <a:avLst/>
            <a:gdLst/>
            <a:ahLst/>
            <a:cxnLst/>
            <a:rect l="l" t="t" r="r" b="b"/>
            <a:pathLst>
              <a:path w="230504" h="292100">
                <a:moveTo>
                  <a:pt x="35750" y="207279"/>
                </a:moveTo>
                <a:lnTo>
                  <a:pt x="20294" y="212885"/>
                </a:lnTo>
                <a:lnTo>
                  <a:pt x="7731" y="224408"/>
                </a:lnTo>
                <a:lnTo>
                  <a:pt x="609" y="239847"/>
                </a:lnTo>
                <a:lnTo>
                  <a:pt x="0" y="256285"/>
                </a:lnTo>
                <a:lnTo>
                  <a:pt x="5605" y="271772"/>
                </a:lnTo>
                <a:lnTo>
                  <a:pt x="17129" y="284352"/>
                </a:lnTo>
                <a:lnTo>
                  <a:pt x="32567" y="291421"/>
                </a:lnTo>
                <a:lnTo>
                  <a:pt x="49006" y="292036"/>
                </a:lnTo>
                <a:lnTo>
                  <a:pt x="64492" y="286460"/>
                </a:lnTo>
                <a:lnTo>
                  <a:pt x="77073" y="274954"/>
                </a:lnTo>
                <a:lnTo>
                  <a:pt x="84141" y="259462"/>
                </a:lnTo>
                <a:lnTo>
                  <a:pt x="84193" y="258063"/>
                </a:lnTo>
                <a:lnTo>
                  <a:pt x="53959" y="258063"/>
                </a:lnTo>
                <a:lnTo>
                  <a:pt x="30845" y="241299"/>
                </a:lnTo>
                <a:lnTo>
                  <a:pt x="54480" y="208945"/>
                </a:lnTo>
                <a:lnTo>
                  <a:pt x="52183" y="207889"/>
                </a:lnTo>
                <a:lnTo>
                  <a:pt x="35750" y="207279"/>
                </a:lnTo>
                <a:close/>
              </a:path>
              <a:path w="230504" h="292100">
                <a:moveTo>
                  <a:pt x="54480" y="208945"/>
                </a:moveTo>
                <a:lnTo>
                  <a:pt x="30845" y="241299"/>
                </a:lnTo>
                <a:lnTo>
                  <a:pt x="53959" y="258063"/>
                </a:lnTo>
                <a:lnTo>
                  <a:pt x="77531" y="225773"/>
                </a:lnTo>
                <a:lnTo>
                  <a:pt x="67675" y="215010"/>
                </a:lnTo>
                <a:lnTo>
                  <a:pt x="54480" y="208945"/>
                </a:lnTo>
                <a:close/>
              </a:path>
              <a:path w="230504" h="292100">
                <a:moveTo>
                  <a:pt x="77531" y="225773"/>
                </a:moveTo>
                <a:lnTo>
                  <a:pt x="53959" y="258063"/>
                </a:lnTo>
                <a:lnTo>
                  <a:pt x="84193" y="258063"/>
                </a:lnTo>
                <a:lnTo>
                  <a:pt x="84756" y="243030"/>
                </a:lnTo>
                <a:lnTo>
                  <a:pt x="79180" y="227574"/>
                </a:lnTo>
                <a:lnTo>
                  <a:pt x="77531" y="225773"/>
                </a:lnTo>
                <a:close/>
              </a:path>
              <a:path w="230504" h="292100">
                <a:moveTo>
                  <a:pt x="207121" y="0"/>
                </a:moveTo>
                <a:lnTo>
                  <a:pt x="54480" y="208945"/>
                </a:lnTo>
                <a:lnTo>
                  <a:pt x="67675" y="215010"/>
                </a:lnTo>
                <a:lnTo>
                  <a:pt x="77531" y="225773"/>
                </a:lnTo>
                <a:lnTo>
                  <a:pt x="230108" y="16763"/>
                </a:lnTo>
                <a:lnTo>
                  <a:pt x="2071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79059" y="4322064"/>
            <a:ext cx="234950" cy="292735"/>
          </a:xfrm>
          <a:custGeom>
            <a:avLst/>
            <a:gdLst/>
            <a:ahLst/>
            <a:cxnLst/>
            <a:rect l="l" t="t" r="r" b="b"/>
            <a:pathLst>
              <a:path w="234950" h="292735">
                <a:moveTo>
                  <a:pt x="36385" y="207470"/>
                </a:moveTo>
                <a:lnTo>
                  <a:pt x="20881" y="212842"/>
                </a:lnTo>
                <a:lnTo>
                  <a:pt x="8175" y="224154"/>
                </a:lnTo>
                <a:lnTo>
                  <a:pt x="843" y="239577"/>
                </a:lnTo>
                <a:lnTo>
                  <a:pt x="0" y="256000"/>
                </a:lnTo>
                <a:lnTo>
                  <a:pt x="5371" y="271518"/>
                </a:lnTo>
                <a:lnTo>
                  <a:pt x="16684" y="284226"/>
                </a:lnTo>
                <a:lnTo>
                  <a:pt x="32107" y="291556"/>
                </a:lnTo>
                <a:lnTo>
                  <a:pt x="48529" y="292385"/>
                </a:lnTo>
                <a:lnTo>
                  <a:pt x="64047" y="286976"/>
                </a:lnTo>
                <a:lnTo>
                  <a:pt x="76755" y="275590"/>
                </a:lnTo>
                <a:lnTo>
                  <a:pt x="84085" y="260240"/>
                </a:lnTo>
                <a:lnTo>
                  <a:pt x="84176" y="258445"/>
                </a:lnTo>
                <a:lnTo>
                  <a:pt x="53895" y="258445"/>
                </a:lnTo>
                <a:lnTo>
                  <a:pt x="31035" y="241300"/>
                </a:lnTo>
                <a:lnTo>
                  <a:pt x="54982" y="209370"/>
                </a:lnTo>
                <a:lnTo>
                  <a:pt x="52770" y="208313"/>
                </a:lnTo>
                <a:lnTo>
                  <a:pt x="36385" y="207470"/>
                </a:lnTo>
                <a:close/>
              </a:path>
              <a:path w="234950" h="292735">
                <a:moveTo>
                  <a:pt x="54982" y="209370"/>
                </a:moveTo>
                <a:lnTo>
                  <a:pt x="31035" y="241300"/>
                </a:lnTo>
                <a:lnTo>
                  <a:pt x="53895" y="258445"/>
                </a:lnTo>
                <a:lnTo>
                  <a:pt x="77850" y="226504"/>
                </a:lnTo>
                <a:lnTo>
                  <a:pt x="68119" y="215646"/>
                </a:lnTo>
                <a:lnTo>
                  <a:pt x="54982" y="209370"/>
                </a:lnTo>
                <a:close/>
              </a:path>
              <a:path w="234950" h="292735">
                <a:moveTo>
                  <a:pt x="77850" y="226504"/>
                </a:moveTo>
                <a:lnTo>
                  <a:pt x="53895" y="258445"/>
                </a:lnTo>
                <a:lnTo>
                  <a:pt x="84176" y="258445"/>
                </a:lnTo>
                <a:lnTo>
                  <a:pt x="84915" y="243855"/>
                </a:lnTo>
                <a:lnTo>
                  <a:pt x="79505" y="228351"/>
                </a:lnTo>
                <a:lnTo>
                  <a:pt x="77850" y="226504"/>
                </a:lnTo>
                <a:close/>
              </a:path>
              <a:path w="234950" h="292735">
                <a:moveTo>
                  <a:pt x="212010" y="0"/>
                </a:moveTo>
                <a:lnTo>
                  <a:pt x="54982" y="209370"/>
                </a:lnTo>
                <a:lnTo>
                  <a:pt x="68119" y="215646"/>
                </a:lnTo>
                <a:lnTo>
                  <a:pt x="77850" y="226504"/>
                </a:lnTo>
                <a:lnTo>
                  <a:pt x="234870" y="17145"/>
                </a:lnTo>
                <a:lnTo>
                  <a:pt x="212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23187" y="3407155"/>
            <a:ext cx="254000" cy="293370"/>
          </a:xfrm>
          <a:custGeom>
            <a:avLst/>
            <a:gdLst/>
            <a:ahLst/>
            <a:cxnLst/>
            <a:rect l="l" t="t" r="r" b="b"/>
            <a:pathLst>
              <a:path w="254000" h="293370">
                <a:moveTo>
                  <a:pt x="38687" y="207756"/>
                </a:moveTo>
                <a:lnTo>
                  <a:pt x="22915" y="212405"/>
                </a:lnTo>
                <a:lnTo>
                  <a:pt x="9667" y="223139"/>
                </a:lnTo>
                <a:lnTo>
                  <a:pt x="1613" y="238101"/>
                </a:lnTo>
                <a:lnTo>
                  <a:pt x="0" y="254444"/>
                </a:lnTo>
                <a:lnTo>
                  <a:pt x="4649" y="270216"/>
                </a:lnTo>
                <a:lnTo>
                  <a:pt x="15382" y="283464"/>
                </a:lnTo>
                <a:lnTo>
                  <a:pt x="30345" y="291518"/>
                </a:lnTo>
                <a:lnTo>
                  <a:pt x="46688" y="293131"/>
                </a:lnTo>
                <a:lnTo>
                  <a:pt x="62460" y="288482"/>
                </a:lnTo>
                <a:lnTo>
                  <a:pt x="75707" y="277749"/>
                </a:lnTo>
                <a:lnTo>
                  <a:pt x="83762" y="262786"/>
                </a:lnTo>
                <a:lnTo>
                  <a:pt x="84078" y="259588"/>
                </a:lnTo>
                <a:lnTo>
                  <a:pt x="53736" y="259588"/>
                </a:lnTo>
                <a:lnTo>
                  <a:pt x="31638" y="241300"/>
                </a:lnTo>
                <a:lnTo>
                  <a:pt x="57158" y="210514"/>
                </a:lnTo>
                <a:lnTo>
                  <a:pt x="55030" y="209369"/>
                </a:lnTo>
                <a:lnTo>
                  <a:pt x="38687" y="207756"/>
                </a:lnTo>
                <a:close/>
              </a:path>
              <a:path w="254000" h="293370">
                <a:moveTo>
                  <a:pt x="57158" y="210514"/>
                </a:moveTo>
                <a:lnTo>
                  <a:pt x="31638" y="241300"/>
                </a:lnTo>
                <a:lnTo>
                  <a:pt x="53736" y="259588"/>
                </a:lnTo>
                <a:lnTo>
                  <a:pt x="79233" y="228829"/>
                </a:lnTo>
                <a:lnTo>
                  <a:pt x="69992" y="217424"/>
                </a:lnTo>
                <a:lnTo>
                  <a:pt x="57158" y="210514"/>
                </a:lnTo>
                <a:close/>
              </a:path>
              <a:path w="254000" h="293370">
                <a:moveTo>
                  <a:pt x="79233" y="228829"/>
                </a:moveTo>
                <a:lnTo>
                  <a:pt x="53736" y="259588"/>
                </a:lnTo>
                <a:lnTo>
                  <a:pt x="84078" y="259588"/>
                </a:lnTo>
                <a:lnTo>
                  <a:pt x="85375" y="246443"/>
                </a:lnTo>
                <a:lnTo>
                  <a:pt x="80726" y="230671"/>
                </a:lnTo>
                <a:lnTo>
                  <a:pt x="79233" y="228829"/>
                </a:lnTo>
                <a:close/>
              </a:path>
              <a:path w="254000" h="293370">
                <a:moveTo>
                  <a:pt x="231663" y="0"/>
                </a:moveTo>
                <a:lnTo>
                  <a:pt x="57158" y="210514"/>
                </a:lnTo>
                <a:lnTo>
                  <a:pt x="69992" y="217424"/>
                </a:lnTo>
                <a:lnTo>
                  <a:pt x="79233" y="228829"/>
                </a:lnTo>
                <a:lnTo>
                  <a:pt x="253761" y="18288"/>
                </a:lnTo>
                <a:lnTo>
                  <a:pt x="231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24013" y="4320794"/>
            <a:ext cx="285115" cy="294640"/>
          </a:xfrm>
          <a:custGeom>
            <a:avLst/>
            <a:gdLst/>
            <a:ahLst/>
            <a:cxnLst/>
            <a:rect l="l" t="t" r="r" b="b"/>
            <a:pathLst>
              <a:path w="285115" h="294639">
                <a:moveTo>
                  <a:pt x="204075" y="232274"/>
                </a:moveTo>
                <a:lnTo>
                  <a:pt x="202664" y="234311"/>
                </a:lnTo>
                <a:lnTo>
                  <a:pt x="199199" y="250348"/>
                </a:lnTo>
                <a:lnTo>
                  <a:pt x="202021" y="266529"/>
                </a:lnTo>
                <a:lnTo>
                  <a:pt x="211201" y="280923"/>
                </a:lnTo>
                <a:lnTo>
                  <a:pt x="225167" y="290603"/>
                </a:lnTo>
                <a:lnTo>
                  <a:pt x="241204" y="294068"/>
                </a:lnTo>
                <a:lnTo>
                  <a:pt x="257385" y="291246"/>
                </a:lnTo>
                <a:lnTo>
                  <a:pt x="271780" y="282066"/>
                </a:lnTo>
                <a:lnTo>
                  <a:pt x="281441" y="268100"/>
                </a:lnTo>
                <a:lnTo>
                  <a:pt x="282938" y="261111"/>
                </a:lnTo>
                <a:lnTo>
                  <a:pt x="231775" y="261111"/>
                </a:lnTo>
                <a:lnTo>
                  <a:pt x="204075" y="232274"/>
                </a:lnTo>
                <a:close/>
              </a:path>
              <a:path w="285115" h="294639">
                <a:moveTo>
                  <a:pt x="224670" y="212484"/>
                </a:moveTo>
                <a:lnTo>
                  <a:pt x="212344" y="220344"/>
                </a:lnTo>
                <a:lnTo>
                  <a:pt x="204075" y="232274"/>
                </a:lnTo>
                <a:lnTo>
                  <a:pt x="231775" y="261111"/>
                </a:lnTo>
                <a:lnTo>
                  <a:pt x="252349" y="241299"/>
                </a:lnTo>
                <a:lnTo>
                  <a:pt x="224670" y="212484"/>
                </a:lnTo>
                <a:close/>
              </a:path>
              <a:path w="285115" h="294639">
                <a:moveTo>
                  <a:pt x="242919" y="208343"/>
                </a:moveTo>
                <a:lnTo>
                  <a:pt x="226738" y="211165"/>
                </a:lnTo>
                <a:lnTo>
                  <a:pt x="224670" y="212484"/>
                </a:lnTo>
                <a:lnTo>
                  <a:pt x="252349" y="241299"/>
                </a:lnTo>
                <a:lnTo>
                  <a:pt x="231775" y="261111"/>
                </a:lnTo>
                <a:lnTo>
                  <a:pt x="282938" y="261111"/>
                </a:lnTo>
                <a:lnTo>
                  <a:pt x="284876" y="252063"/>
                </a:lnTo>
                <a:lnTo>
                  <a:pt x="282049" y="235882"/>
                </a:lnTo>
                <a:lnTo>
                  <a:pt x="272923" y="221487"/>
                </a:lnTo>
                <a:lnTo>
                  <a:pt x="258956" y="211808"/>
                </a:lnTo>
                <a:lnTo>
                  <a:pt x="242919" y="208343"/>
                </a:lnTo>
                <a:close/>
              </a:path>
              <a:path w="285115" h="294639">
                <a:moveTo>
                  <a:pt x="20574" y="0"/>
                </a:moveTo>
                <a:lnTo>
                  <a:pt x="0" y="19811"/>
                </a:lnTo>
                <a:lnTo>
                  <a:pt x="204075" y="232274"/>
                </a:lnTo>
                <a:lnTo>
                  <a:pt x="212344" y="220344"/>
                </a:lnTo>
                <a:lnTo>
                  <a:pt x="224670" y="212484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83029" y="2567177"/>
            <a:ext cx="334645" cy="295275"/>
          </a:xfrm>
          <a:custGeom>
            <a:avLst/>
            <a:gdLst/>
            <a:ahLst/>
            <a:cxnLst/>
            <a:rect l="l" t="t" r="r" b="b"/>
            <a:pathLst>
              <a:path w="334644" h="295275">
                <a:moveTo>
                  <a:pt x="252135" y="237150"/>
                </a:moveTo>
                <a:lnTo>
                  <a:pt x="250942" y="239301"/>
                </a:lnTo>
                <a:lnTo>
                  <a:pt x="249094" y="255635"/>
                </a:lnTo>
                <a:lnTo>
                  <a:pt x="253509" y="271468"/>
                </a:lnTo>
                <a:lnTo>
                  <a:pt x="264033" y="284861"/>
                </a:lnTo>
                <a:lnTo>
                  <a:pt x="278925" y="293125"/>
                </a:lnTo>
                <a:lnTo>
                  <a:pt x="295259" y="294973"/>
                </a:lnTo>
                <a:lnTo>
                  <a:pt x="311092" y="290558"/>
                </a:lnTo>
                <a:lnTo>
                  <a:pt x="324485" y="280035"/>
                </a:lnTo>
                <a:lnTo>
                  <a:pt x="332749" y="265142"/>
                </a:lnTo>
                <a:lnTo>
                  <a:pt x="332975" y="263144"/>
                </a:lnTo>
                <a:lnTo>
                  <a:pt x="282575" y="263144"/>
                </a:lnTo>
                <a:lnTo>
                  <a:pt x="252135" y="237150"/>
                </a:lnTo>
                <a:close/>
              </a:path>
              <a:path w="334644" h="295275">
                <a:moveTo>
                  <a:pt x="270732" y="215353"/>
                </a:moveTo>
                <a:lnTo>
                  <a:pt x="259207" y="224409"/>
                </a:lnTo>
                <a:lnTo>
                  <a:pt x="252135" y="237150"/>
                </a:lnTo>
                <a:lnTo>
                  <a:pt x="282575" y="263144"/>
                </a:lnTo>
                <a:lnTo>
                  <a:pt x="301117" y="241300"/>
                </a:lnTo>
                <a:lnTo>
                  <a:pt x="270732" y="215353"/>
                </a:lnTo>
                <a:close/>
              </a:path>
              <a:path w="334644" h="295275">
                <a:moveTo>
                  <a:pt x="288432" y="209470"/>
                </a:moveTo>
                <a:lnTo>
                  <a:pt x="272599" y="213885"/>
                </a:lnTo>
                <a:lnTo>
                  <a:pt x="270732" y="215353"/>
                </a:lnTo>
                <a:lnTo>
                  <a:pt x="301117" y="241300"/>
                </a:lnTo>
                <a:lnTo>
                  <a:pt x="282575" y="263144"/>
                </a:lnTo>
                <a:lnTo>
                  <a:pt x="332975" y="263144"/>
                </a:lnTo>
                <a:lnTo>
                  <a:pt x="334597" y="248808"/>
                </a:lnTo>
                <a:lnTo>
                  <a:pt x="330182" y="232975"/>
                </a:lnTo>
                <a:lnTo>
                  <a:pt x="319659" y="219583"/>
                </a:lnTo>
                <a:lnTo>
                  <a:pt x="304766" y="211318"/>
                </a:lnTo>
                <a:lnTo>
                  <a:pt x="288432" y="209470"/>
                </a:lnTo>
                <a:close/>
              </a:path>
              <a:path w="334644" h="295275">
                <a:moveTo>
                  <a:pt x="18542" y="0"/>
                </a:moveTo>
                <a:lnTo>
                  <a:pt x="0" y="21844"/>
                </a:lnTo>
                <a:lnTo>
                  <a:pt x="252135" y="237150"/>
                </a:lnTo>
                <a:lnTo>
                  <a:pt x="259207" y="224409"/>
                </a:lnTo>
                <a:lnTo>
                  <a:pt x="270732" y="215353"/>
                </a:lnTo>
                <a:lnTo>
                  <a:pt x="185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86019" y="4322317"/>
            <a:ext cx="230504" cy="292100"/>
          </a:xfrm>
          <a:custGeom>
            <a:avLst/>
            <a:gdLst/>
            <a:ahLst/>
            <a:cxnLst/>
            <a:rect l="l" t="t" r="r" b="b"/>
            <a:pathLst>
              <a:path w="230504" h="292100">
                <a:moveTo>
                  <a:pt x="152569" y="225763"/>
                </a:moveTo>
                <a:lnTo>
                  <a:pt x="150909" y="227574"/>
                </a:lnTo>
                <a:lnTo>
                  <a:pt x="145303" y="243030"/>
                </a:lnTo>
                <a:lnTo>
                  <a:pt x="145913" y="259462"/>
                </a:lnTo>
                <a:lnTo>
                  <a:pt x="153035" y="274954"/>
                </a:lnTo>
                <a:lnTo>
                  <a:pt x="165598" y="286460"/>
                </a:lnTo>
                <a:lnTo>
                  <a:pt x="181054" y="292036"/>
                </a:lnTo>
                <a:lnTo>
                  <a:pt x="197486" y="291421"/>
                </a:lnTo>
                <a:lnTo>
                  <a:pt x="212979" y="284352"/>
                </a:lnTo>
                <a:lnTo>
                  <a:pt x="224484" y="271772"/>
                </a:lnTo>
                <a:lnTo>
                  <a:pt x="229420" y="258063"/>
                </a:lnTo>
                <a:lnTo>
                  <a:pt x="176149" y="258063"/>
                </a:lnTo>
                <a:lnTo>
                  <a:pt x="152569" y="225763"/>
                </a:lnTo>
                <a:close/>
              </a:path>
              <a:path w="230504" h="292100">
                <a:moveTo>
                  <a:pt x="175615" y="208929"/>
                </a:moveTo>
                <a:lnTo>
                  <a:pt x="162433" y="215010"/>
                </a:lnTo>
                <a:lnTo>
                  <a:pt x="152569" y="225763"/>
                </a:lnTo>
                <a:lnTo>
                  <a:pt x="176149" y="258063"/>
                </a:lnTo>
                <a:lnTo>
                  <a:pt x="199263" y="241299"/>
                </a:lnTo>
                <a:lnTo>
                  <a:pt x="175615" y="208929"/>
                </a:lnTo>
                <a:close/>
              </a:path>
              <a:path w="230504" h="292100">
                <a:moveTo>
                  <a:pt x="194310" y="207279"/>
                </a:moveTo>
                <a:lnTo>
                  <a:pt x="177871" y="207889"/>
                </a:lnTo>
                <a:lnTo>
                  <a:pt x="175615" y="208929"/>
                </a:lnTo>
                <a:lnTo>
                  <a:pt x="199263" y="241299"/>
                </a:lnTo>
                <a:lnTo>
                  <a:pt x="176149" y="258063"/>
                </a:lnTo>
                <a:lnTo>
                  <a:pt x="229420" y="258063"/>
                </a:lnTo>
                <a:lnTo>
                  <a:pt x="230060" y="256285"/>
                </a:lnTo>
                <a:lnTo>
                  <a:pt x="229445" y="239847"/>
                </a:lnTo>
                <a:lnTo>
                  <a:pt x="222377" y="224408"/>
                </a:lnTo>
                <a:lnTo>
                  <a:pt x="209796" y="212885"/>
                </a:lnTo>
                <a:lnTo>
                  <a:pt x="194310" y="207279"/>
                </a:lnTo>
                <a:close/>
              </a:path>
              <a:path w="230504" h="292100">
                <a:moveTo>
                  <a:pt x="22987" y="0"/>
                </a:moveTo>
                <a:lnTo>
                  <a:pt x="0" y="16763"/>
                </a:lnTo>
                <a:lnTo>
                  <a:pt x="152569" y="225763"/>
                </a:lnTo>
                <a:lnTo>
                  <a:pt x="162433" y="215010"/>
                </a:lnTo>
                <a:lnTo>
                  <a:pt x="175615" y="208929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5917" y="4322317"/>
            <a:ext cx="230504" cy="292100"/>
          </a:xfrm>
          <a:custGeom>
            <a:avLst/>
            <a:gdLst/>
            <a:ahLst/>
            <a:cxnLst/>
            <a:rect l="l" t="t" r="r" b="b"/>
            <a:pathLst>
              <a:path w="230504" h="292100">
                <a:moveTo>
                  <a:pt x="152659" y="225735"/>
                </a:moveTo>
                <a:lnTo>
                  <a:pt x="150983" y="227574"/>
                </a:lnTo>
                <a:lnTo>
                  <a:pt x="145414" y="243030"/>
                </a:lnTo>
                <a:lnTo>
                  <a:pt x="146038" y="259462"/>
                </a:lnTo>
                <a:lnTo>
                  <a:pt x="153161" y="274954"/>
                </a:lnTo>
                <a:lnTo>
                  <a:pt x="165725" y="286460"/>
                </a:lnTo>
                <a:lnTo>
                  <a:pt x="181181" y="292036"/>
                </a:lnTo>
                <a:lnTo>
                  <a:pt x="197613" y="291421"/>
                </a:lnTo>
                <a:lnTo>
                  <a:pt x="213105" y="284352"/>
                </a:lnTo>
                <a:lnTo>
                  <a:pt x="224555" y="271772"/>
                </a:lnTo>
                <a:lnTo>
                  <a:pt x="229484" y="258063"/>
                </a:lnTo>
                <a:lnTo>
                  <a:pt x="176275" y="258063"/>
                </a:lnTo>
                <a:lnTo>
                  <a:pt x="152659" y="225735"/>
                </a:lnTo>
                <a:close/>
              </a:path>
              <a:path w="230504" h="292100">
                <a:moveTo>
                  <a:pt x="175639" y="208939"/>
                </a:moveTo>
                <a:lnTo>
                  <a:pt x="162432" y="215010"/>
                </a:lnTo>
                <a:lnTo>
                  <a:pt x="152659" y="225735"/>
                </a:lnTo>
                <a:lnTo>
                  <a:pt x="176275" y="258063"/>
                </a:lnTo>
                <a:lnTo>
                  <a:pt x="199262" y="241299"/>
                </a:lnTo>
                <a:lnTo>
                  <a:pt x="175639" y="208939"/>
                </a:lnTo>
                <a:close/>
              </a:path>
              <a:path w="230504" h="292100">
                <a:moveTo>
                  <a:pt x="194357" y="207279"/>
                </a:moveTo>
                <a:lnTo>
                  <a:pt x="177925" y="207889"/>
                </a:lnTo>
                <a:lnTo>
                  <a:pt x="175639" y="208939"/>
                </a:lnTo>
                <a:lnTo>
                  <a:pt x="199262" y="241299"/>
                </a:lnTo>
                <a:lnTo>
                  <a:pt x="176275" y="258063"/>
                </a:lnTo>
                <a:lnTo>
                  <a:pt x="229484" y="258063"/>
                </a:lnTo>
                <a:lnTo>
                  <a:pt x="230123" y="256285"/>
                </a:lnTo>
                <a:lnTo>
                  <a:pt x="229500" y="239847"/>
                </a:lnTo>
                <a:lnTo>
                  <a:pt x="222376" y="224408"/>
                </a:lnTo>
                <a:lnTo>
                  <a:pt x="209813" y="212885"/>
                </a:lnTo>
                <a:lnTo>
                  <a:pt x="194357" y="207279"/>
                </a:lnTo>
                <a:close/>
              </a:path>
              <a:path w="230504" h="292100">
                <a:moveTo>
                  <a:pt x="23113" y="0"/>
                </a:moveTo>
                <a:lnTo>
                  <a:pt x="0" y="16763"/>
                </a:lnTo>
                <a:lnTo>
                  <a:pt x="152659" y="225735"/>
                </a:lnTo>
                <a:lnTo>
                  <a:pt x="162432" y="215010"/>
                </a:lnTo>
                <a:lnTo>
                  <a:pt x="175639" y="208939"/>
                </a:lnTo>
                <a:lnTo>
                  <a:pt x="23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917702" y="2842005"/>
            <a:ext cx="152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2400" spc="-5" dirty="0">
                <a:solidFill>
                  <a:srgbClr val="008986"/>
                </a:solidFill>
                <a:latin typeface="Times New Roman"/>
                <a:cs typeface="Times New Roman"/>
              </a:rPr>
              <a:t>NIL	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4294967295"/>
          </p:nvPr>
        </p:nvSpPr>
        <p:spPr>
          <a:xfrm>
            <a:off x="8150350" y="6447818"/>
            <a:ext cx="548004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L10.</a:t>
            </a:r>
            <a:fld id="{81D60167-4931-47E6-BA6A-407CBD079E47}" type="slidenum">
              <a:rPr spc="-5" dirty="0"/>
              <a:pPr marL="12700">
                <a:lnSpc>
                  <a:spcPts val="1625"/>
                </a:lnSpc>
              </a:pPr>
              <a:t>6</a:t>
            </a:fld>
            <a:endParaRPr spc="-5" dirty="0"/>
          </a:p>
        </p:txBody>
      </p:sp>
      <p:sp>
        <p:nvSpPr>
          <p:cNvPr id="59" name="object 59"/>
          <p:cNvSpPr txBox="1"/>
          <p:nvPr/>
        </p:nvSpPr>
        <p:spPr>
          <a:xfrm>
            <a:off x="3051555" y="4594859"/>
            <a:ext cx="2889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8195" algn="l"/>
                <a:tab pos="1584325" algn="l"/>
                <a:tab pos="2367915" algn="l"/>
              </a:tabLst>
            </a:pPr>
            <a:r>
              <a:rPr sz="2400" spc="-5" dirty="0">
                <a:solidFill>
                  <a:srgbClr val="008986"/>
                </a:solidFill>
                <a:latin typeface="Times New Roman"/>
                <a:cs typeface="Times New Roman"/>
              </a:rPr>
              <a:t>NIL	NIL	NIL	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99809" y="3680205"/>
            <a:ext cx="534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986"/>
                </a:solidFill>
                <a:latin typeface="Times New Roman"/>
                <a:cs typeface="Times New Roman"/>
              </a:rPr>
              <a:t>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855459" y="3877055"/>
            <a:ext cx="1377950" cy="110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191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26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290"/>
              </a:spcBef>
              <a:tabLst>
                <a:tab pos="843915" algn="l"/>
              </a:tabLst>
            </a:pPr>
            <a:r>
              <a:rPr sz="2400" spc="-5" dirty="0">
                <a:solidFill>
                  <a:srgbClr val="008986"/>
                </a:solidFill>
                <a:latin typeface="Times New Roman"/>
                <a:cs typeface="Times New Roman"/>
              </a:rPr>
              <a:t>NIL	NIL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380" y="1060627"/>
            <a:ext cx="4360950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-4" dirty="0"/>
              <a:t>Deletion </a:t>
            </a:r>
            <a:r>
              <a:rPr dirty="0"/>
              <a:t>- Case</a:t>
            </a:r>
            <a:r>
              <a:rPr spc="-61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368" y="2136699"/>
            <a:ext cx="6219440" cy="873018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311790" marR="4454" indent="-300655">
              <a:spcBef>
                <a:spcPts val="88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Arial"/>
                <a:cs typeface="Arial"/>
              </a:rPr>
              <a:t>Case </a:t>
            </a:r>
            <a:r>
              <a:rPr sz="2800" spc="-4" dirty="0">
                <a:latin typeface="Arial"/>
                <a:cs typeface="Arial"/>
              </a:rPr>
              <a:t>3: </a:t>
            </a:r>
            <a:r>
              <a:rPr sz="2800" dirty="0">
                <a:latin typeface="Arial"/>
                <a:cs typeface="Arial"/>
              </a:rPr>
              <a:t>w </a:t>
            </a:r>
            <a:r>
              <a:rPr sz="2800" spc="-4" dirty="0">
                <a:latin typeface="Arial"/>
                <a:cs typeface="Arial"/>
              </a:rPr>
              <a:t>is black, w’s </a:t>
            </a:r>
            <a:r>
              <a:rPr sz="2800" spc="-9" dirty="0">
                <a:latin typeface="Arial"/>
                <a:cs typeface="Arial"/>
              </a:rPr>
              <a:t>left </a:t>
            </a:r>
            <a:r>
              <a:rPr sz="2800" spc="-4" dirty="0">
                <a:latin typeface="Arial"/>
                <a:cs typeface="Arial"/>
              </a:rPr>
              <a:t>child is red,  w’s right child is</a:t>
            </a:r>
            <a:r>
              <a:rPr sz="2800" spc="-26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black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3152" y="34301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6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2515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6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2515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6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9296" y="4186780"/>
            <a:ext cx="203187" cy="21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0569" y="4186780"/>
            <a:ext cx="203187" cy="215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30084" y="4138082"/>
            <a:ext cx="664080" cy="873018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  <a:tabLst>
                <a:tab pos="545076" algn="l"/>
              </a:tabLst>
            </a:pPr>
            <a:r>
              <a:rPr dirty="0">
                <a:latin typeface="Arial"/>
                <a:cs typeface="Arial"/>
              </a:rPr>
              <a:t>a	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63788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6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63788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6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72476" y="3723144"/>
            <a:ext cx="179188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9322" y="3607192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10" h="219710">
                <a:moveTo>
                  <a:pt x="143256" y="0"/>
                </a:moveTo>
                <a:lnTo>
                  <a:pt x="0" y="219456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69959" y="3607192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10" h="219710">
                <a:moveTo>
                  <a:pt x="0" y="0"/>
                </a:moveTo>
                <a:lnTo>
                  <a:pt x="143256" y="219456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9959" y="3952973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10" h="295910">
                <a:moveTo>
                  <a:pt x="143256" y="0"/>
                </a:moveTo>
                <a:lnTo>
                  <a:pt x="0" y="295655"/>
                </a:lnTo>
              </a:path>
            </a:pathLst>
          </a:custGeom>
          <a:ln w="90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0596" y="3952973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10" h="295910">
                <a:moveTo>
                  <a:pt x="0" y="0"/>
                </a:moveTo>
                <a:lnTo>
                  <a:pt x="143256" y="29565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2833" y="45366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6" y="33146"/>
                </a:lnTo>
                <a:lnTo>
                  <a:pt x="8858" y="69437"/>
                </a:lnTo>
                <a:lnTo>
                  <a:pt x="0" y="114299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299"/>
                </a:ln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72833" y="45366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299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6"/>
                </a:lnTo>
                <a:lnTo>
                  <a:pt x="8858" y="69437"/>
                </a:lnTo>
                <a:lnTo>
                  <a:pt x="0" y="114299"/>
                </a:lnTo>
                <a:lnTo>
                  <a:pt x="8858" y="158519"/>
                </a:lnTo>
                <a:lnTo>
                  <a:pt x="33146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2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33470" y="45366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6" y="33146"/>
                </a:lnTo>
                <a:lnTo>
                  <a:pt x="8858" y="69437"/>
                </a:lnTo>
                <a:lnTo>
                  <a:pt x="0" y="114299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299"/>
                </a:ln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33470" y="45366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299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6"/>
                </a:lnTo>
                <a:lnTo>
                  <a:pt x="8858" y="69437"/>
                </a:lnTo>
                <a:lnTo>
                  <a:pt x="0" y="114299"/>
                </a:lnTo>
                <a:lnTo>
                  <a:pt x="8858" y="158519"/>
                </a:lnTo>
                <a:lnTo>
                  <a:pt x="33146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2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04977" y="4483863"/>
            <a:ext cx="398557" cy="842240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  <a:tabLst>
                <a:tab pos="272816" algn="l"/>
              </a:tabLst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c	d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70572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5" h="186054">
                <a:moveTo>
                  <a:pt x="71627" y="0"/>
                </a:moveTo>
                <a:lnTo>
                  <a:pt x="0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69959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5" h="186054">
                <a:moveTo>
                  <a:pt x="0" y="0"/>
                </a:moveTo>
                <a:lnTo>
                  <a:pt x="71628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91846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5" h="186054">
                <a:moveTo>
                  <a:pt x="71627" y="0"/>
                </a:moveTo>
                <a:lnTo>
                  <a:pt x="0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91233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5" h="186054">
                <a:moveTo>
                  <a:pt x="0" y="0"/>
                </a:moveTo>
                <a:lnTo>
                  <a:pt x="71628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49209" y="3710697"/>
            <a:ext cx="356202" cy="27798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1100" spc="-4" dirty="0">
                <a:latin typeface="Arial"/>
                <a:cs typeface="Arial"/>
              </a:rPr>
              <a:t>+1</a:t>
            </a:r>
            <a:r>
              <a:rPr sz="1100" spc="259" dirty="0">
                <a:latin typeface="Arial"/>
                <a:cs typeface="Arial"/>
              </a:rPr>
              <a:t> </a:t>
            </a:r>
            <a:r>
              <a:rPr sz="2600" baseline="-2777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600" baseline="-2777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62448" y="34301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01811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01811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58593" y="4186780"/>
            <a:ext cx="203188" cy="215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89380" y="4138082"/>
            <a:ext cx="142807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79866" y="4186780"/>
            <a:ext cx="203188" cy="215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23084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23084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731773" y="3723144"/>
            <a:ext cx="179188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68619" y="3607192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10" h="219710">
                <a:moveTo>
                  <a:pt x="143256" y="0"/>
                </a:moveTo>
                <a:lnTo>
                  <a:pt x="0" y="219456"/>
                </a:lnTo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29256" y="3607192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10" h="219710">
                <a:moveTo>
                  <a:pt x="0" y="0"/>
                </a:moveTo>
                <a:lnTo>
                  <a:pt x="143256" y="219456"/>
                </a:lnTo>
              </a:path>
            </a:pathLst>
          </a:custGeom>
          <a:ln w="90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29256" y="3952973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10" h="295910">
                <a:moveTo>
                  <a:pt x="143256" y="0"/>
                </a:moveTo>
                <a:lnTo>
                  <a:pt x="0" y="29565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89893" y="3952973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10" h="295910">
                <a:moveTo>
                  <a:pt x="0" y="0"/>
                </a:moveTo>
                <a:lnTo>
                  <a:pt x="143256" y="29565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32129" y="45366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6"/>
                </a:lnTo>
                <a:lnTo>
                  <a:pt x="8858" y="69437"/>
                </a:lnTo>
                <a:lnTo>
                  <a:pt x="0" y="114299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299"/>
                </a:ln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32129" y="45366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299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6"/>
                </a:lnTo>
                <a:lnTo>
                  <a:pt x="8858" y="69437"/>
                </a:lnTo>
                <a:lnTo>
                  <a:pt x="0" y="114299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2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92766" y="45366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6"/>
                </a:lnTo>
                <a:lnTo>
                  <a:pt x="8858" y="69437"/>
                </a:lnTo>
                <a:lnTo>
                  <a:pt x="0" y="114299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299"/>
                </a:ln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92766" y="45366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299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6"/>
                </a:lnTo>
                <a:lnTo>
                  <a:pt x="8858" y="69437"/>
                </a:lnTo>
                <a:lnTo>
                  <a:pt x="0" y="114299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2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364275" y="4483863"/>
            <a:ext cx="398557" cy="842240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  <a:tabLst>
                <a:tab pos="272816" algn="l"/>
              </a:tabLst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c	d</a:t>
            </a:r>
            <a:endParaRPr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429868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4" h="186054">
                <a:moveTo>
                  <a:pt x="71628" y="0"/>
                </a:moveTo>
                <a:lnTo>
                  <a:pt x="0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29256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4" h="186054">
                <a:moveTo>
                  <a:pt x="0" y="0"/>
                </a:moveTo>
                <a:lnTo>
                  <a:pt x="71627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51142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4" h="186054">
                <a:moveTo>
                  <a:pt x="71628" y="0"/>
                </a:moveTo>
                <a:lnTo>
                  <a:pt x="0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50529" y="4367911"/>
            <a:ext cx="61358" cy="168857"/>
          </a:xfrm>
          <a:custGeom>
            <a:avLst/>
            <a:gdLst/>
            <a:ahLst/>
            <a:cxnLst/>
            <a:rect l="l" t="t" r="r" b="b"/>
            <a:pathLst>
              <a:path w="71754" h="186054">
                <a:moveTo>
                  <a:pt x="0" y="0"/>
                </a:moveTo>
                <a:lnTo>
                  <a:pt x="71627" y="1859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008506" y="3710697"/>
            <a:ext cx="356202" cy="27798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1100" spc="-4" dirty="0">
                <a:latin typeface="Arial"/>
                <a:cs typeface="Arial"/>
              </a:rPr>
              <a:t>+1</a:t>
            </a:r>
            <a:r>
              <a:rPr sz="1100" spc="259" dirty="0">
                <a:latin typeface="Arial"/>
                <a:cs typeface="Arial"/>
              </a:rPr>
              <a:t> </a:t>
            </a:r>
            <a:r>
              <a:rPr sz="2600" baseline="-2777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600" baseline="-2777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091426" y="34301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30790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30790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52063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52063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378996" y="3723144"/>
            <a:ext cx="142807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869481" y="4532561"/>
            <a:ext cx="203188" cy="215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12700" y="4121716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6"/>
                </a:lnTo>
                <a:lnTo>
                  <a:pt x="8858" y="69437"/>
                </a:lnTo>
                <a:lnTo>
                  <a:pt x="0" y="114299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299"/>
                </a:ln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12700" y="4121716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299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6"/>
                </a:lnTo>
                <a:lnTo>
                  <a:pt x="8858" y="69437"/>
                </a:lnTo>
                <a:lnTo>
                  <a:pt x="0" y="114299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2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97598" y="3607192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10" h="219710">
                <a:moveTo>
                  <a:pt x="143256" y="0"/>
                </a:moveTo>
                <a:lnTo>
                  <a:pt x="0" y="219456"/>
                </a:lnTo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58235" y="3607192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10" h="219710">
                <a:moveTo>
                  <a:pt x="0" y="0"/>
                </a:moveTo>
                <a:lnTo>
                  <a:pt x="143256" y="219456"/>
                </a:lnTo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18871" y="3952973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09" h="219710">
                <a:moveTo>
                  <a:pt x="143256" y="219455"/>
                </a:moveTo>
                <a:lnTo>
                  <a:pt x="0" y="0"/>
                </a:lnTo>
              </a:path>
            </a:pathLst>
          </a:custGeom>
          <a:ln w="90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79508" y="4298755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09" h="295910">
                <a:moveTo>
                  <a:pt x="0" y="0"/>
                </a:moveTo>
                <a:lnTo>
                  <a:pt x="143255" y="29565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2731" y="4186780"/>
            <a:ext cx="203188" cy="215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188732" y="4138082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478527" y="4532561"/>
            <a:ext cx="203188" cy="215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509314" y="3931028"/>
            <a:ext cx="533762" cy="1408058"/>
          </a:xfrm>
          <a:prstGeom prst="rect">
            <a:avLst/>
          </a:prstGeom>
        </p:spPr>
        <p:txBody>
          <a:bodyPr vert="horz" wrap="square" lIns="0" tIns="144760" rIns="0" bIns="0" rtlCol="0">
            <a:spAutoFit/>
          </a:bodyPr>
          <a:lstStyle/>
          <a:p>
            <a:pPr marL="125830">
              <a:spcBef>
                <a:spcPts val="1140"/>
              </a:spcBef>
            </a:pPr>
            <a:r>
              <a:rPr dirty="0"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  <a:p>
            <a:pPr marL="11135">
              <a:spcBef>
                <a:spcPts val="1052"/>
              </a:spcBef>
              <a:tabLst>
                <a:tab pos="411452" algn="l"/>
              </a:tabLst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d	b</a:t>
            </a:r>
            <a:endParaRPr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254325" y="3952974"/>
            <a:ext cx="126517" cy="238013"/>
          </a:xfrm>
          <a:custGeom>
            <a:avLst/>
            <a:gdLst/>
            <a:ahLst/>
            <a:cxnLst/>
            <a:rect l="l" t="t" r="r" b="b"/>
            <a:pathLst>
              <a:path w="147954" h="262254">
                <a:moveTo>
                  <a:pt x="147828" y="0"/>
                </a:moveTo>
                <a:lnTo>
                  <a:pt x="0" y="2621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80121" y="4298755"/>
            <a:ext cx="61358" cy="238013"/>
          </a:xfrm>
          <a:custGeom>
            <a:avLst/>
            <a:gdLst/>
            <a:ahLst/>
            <a:cxnLst/>
            <a:rect l="l" t="t" r="r" b="b"/>
            <a:pathLst>
              <a:path w="71754" h="262254">
                <a:moveTo>
                  <a:pt x="71627" y="0"/>
                </a:moveTo>
                <a:lnTo>
                  <a:pt x="0" y="2621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40758" y="4713693"/>
            <a:ext cx="61358" cy="238013"/>
          </a:xfrm>
          <a:custGeom>
            <a:avLst/>
            <a:gdLst/>
            <a:ahLst/>
            <a:cxnLst/>
            <a:rect l="l" t="t" r="r" b="b"/>
            <a:pathLst>
              <a:path w="71754" h="262254">
                <a:moveTo>
                  <a:pt x="71627" y="0"/>
                </a:moveTo>
                <a:lnTo>
                  <a:pt x="0" y="2621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40145" y="4713693"/>
            <a:ext cx="61358" cy="238013"/>
          </a:xfrm>
          <a:custGeom>
            <a:avLst/>
            <a:gdLst/>
            <a:ahLst/>
            <a:cxnLst/>
            <a:rect l="l" t="t" r="r" b="b"/>
            <a:pathLst>
              <a:path w="71754" h="262254">
                <a:moveTo>
                  <a:pt x="0" y="0"/>
                </a:moveTo>
                <a:lnTo>
                  <a:pt x="71627" y="2621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637485" y="3710697"/>
            <a:ext cx="356202" cy="27798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1100" spc="-4" dirty="0">
                <a:latin typeface="Arial"/>
                <a:cs typeface="Arial"/>
              </a:rPr>
              <a:t>+1</a:t>
            </a:r>
            <a:r>
              <a:rPr sz="1100" spc="259" dirty="0">
                <a:latin typeface="Arial"/>
                <a:cs typeface="Arial"/>
              </a:rPr>
              <a:t> </a:t>
            </a:r>
            <a:r>
              <a:rPr sz="2600" baseline="-2777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600" baseline="-2777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720406" y="3430153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459769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59769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81042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81042" y="3775934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6989730" y="3723144"/>
            <a:ext cx="179188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498460" y="4532561"/>
            <a:ext cx="203188" cy="215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41679" y="4121716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6"/>
                </a:lnTo>
                <a:lnTo>
                  <a:pt x="8858" y="69437"/>
                </a:lnTo>
                <a:lnTo>
                  <a:pt x="0" y="114299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299"/>
                </a:ln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41679" y="4121716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299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6"/>
                </a:lnTo>
                <a:lnTo>
                  <a:pt x="8858" y="69437"/>
                </a:lnTo>
                <a:lnTo>
                  <a:pt x="0" y="114299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2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26577" y="3607192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09" h="219710">
                <a:moveTo>
                  <a:pt x="143255" y="0"/>
                </a:moveTo>
                <a:lnTo>
                  <a:pt x="0" y="219456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87213" y="3607192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09" h="219710">
                <a:moveTo>
                  <a:pt x="0" y="0"/>
                </a:moveTo>
                <a:lnTo>
                  <a:pt x="143255" y="219456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147850" y="3952973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09" h="219710">
                <a:moveTo>
                  <a:pt x="143255" y="219455"/>
                </a:moveTo>
                <a:lnTo>
                  <a:pt x="0" y="0"/>
                </a:lnTo>
              </a:path>
            </a:pathLst>
          </a:custGeom>
          <a:ln w="90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408486" y="4298755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09" h="295910">
                <a:moveTo>
                  <a:pt x="0" y="0"/>
                </a:moveTo>
                <a:lnTo>
                  <a:pt x="143255" y="295655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81709" y="4186780"/>
            <a:ext cx="203188" cy="215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07505" y="4532561"/>
            <a:ext cx="203188" cy="215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883304" y="3952974"/>
            <a:ext cx="126517" cy="238013"/>
          </a:xfrm>
          <a:custGeom>
            <a:avLst/>
            <a:gdLst/>
            <a:ahLst/>
            <a:cxnLst/>
            <a:rect l="l" t="t" r="r" b="b"/>
            <a:pathLst>
              <a:path w="147954" h="262254">
                <a:moveTo>
                  <a:pt x="147827" y="0"/>
                </a:moveTo>
                <a:lnTo>
                  <a:pt x="0" y="2621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209100" y="4298755"/>
            <a:ext cx="61358" cy="238013"/>
          </a:xfrm>
          <a:custGeom>
            <a:avLst/>
            <a:gdLst/>
            <a:ahLst/>
            <a:cxnLst/>
            <a:rect l="l" t="t" r="r" b="b"/>
            <a:pathLst>
              <a:path w="71754" h="262254">
                <a:moveTo>
                  <a:pt x="71627" y="0"/>
                </a:moveTo>
                <a:lnTo>
                  <a:pt x="0" y="2621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469736" y="4713693"/>
            <a:ext cx="61358" cy="238013"/>
          </a:xfrm>
          <a:custGeom>
            <a:avLst/>
            <a:gdLst/>
            <a:ahLst/>
            <a:cxnLst/>
            <a:rect l="l" t="t" r="r" b="b"/>
            <a:pathLst>
              <a:path w="71754" h="262254">
                <a:moveTo>
                  <a:pt x="71627" y="0"/>
                </a:moveTo>
                <a:lnTo>
                  <a:pt x="0" y="2621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69123" y="4713693"/>
            <a:ext cx="61358" cy="238013"/>
          </a:xfrm>
          <a:custGeom>
            <a:avLst/>
            <a:gdLst/>
            <a:ahLst/>
            <a:cxnLst/>
            <a:rect l="l" t="t" r="r" b="b"/>
            <a:pathLst>
              <a:path w="71754" h="262254">
                <a:moveTo>
                  <a:pt x="0" y="0"/>
                </a:moveTo>
                <a:lnTo>
                  <a:pt x="71627" y="262127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611524" y="3979311"/>
            <a:ext cx="203187" cy="215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64959" y="3979311"/>
            <a:ext cx="203188" cy="215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370821" y="3979311"/>
            <a:ext cx="203188" cy="215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46202" y="5089904"/>
            <a:ext cx="195477" cy="276625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228599"/>
                </a:moveTo>
                <a:lnTo>
                  <a:pt x="56387" y="228599"/>
                </a:lnTo>
                <a:lnTo>
                  <a:pt x="56387" y="0"/>
                </a:lnTo>
                <a:lnTo>
                  <a:pt x="170687" y="0"/>
                </a:lnTo>
                <a:lnTo>
                  <a:pt x="170687" y="228599"/>
                </a:lnTo>
                <a:lnTo>
                  <a:pt x="228600" y="228599"/>
                </a:lnTo>
                <a:lnTo>
                  <a:pt x="114300" y="304799"/>
                </a:lnTo>
                <a:lnTo>
                  <a:pt x="0" y="2285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6722578" y="5457469"/>
            <a:ext cx="848698" cy="334409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2100" spc="-4" dirty="0">
                <a:latin typeface="Arial"/>
                <a:cs typeface="Arial"/>
              </a:rPr>
              <a:t>Case</a:t>
            </a:r>
            <a:r>
              <a:rPr sz="2100" spc="-61" dirty="0">
                <a:latin typeface="Arial"/>
                <a:cs typeface="Arial"/>
              </a:rPr>
              <a:t> </a:t>
            </a:r>
            <a:r>
              <a:rPr sz="2100" spc="-4" dirty="0">
                <a:latin typeface="Arial"/>
                <a:cs typeface="Arial"/>
              </a:rPr>
              <a:t>4</a:t>
            </a:r>
            <a:endParaRPr sz="21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010653" y="4084140"/>
            <a:ext cx="341000" cy="27798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2600" baseline="-125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600" spc="-237" baseline="-1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" dirty="0">
                <a:latin typeface="Arial"/>
                <a:cs typeface="Arial"/>
              </a:rPr>
              <a:t>+1</a:t>
            </a:r>
            <a:endParaRPr sz="11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287314" y="3710697"/>
            <a:ext cx="335570" cy="27798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1100" spc="-4" dirty="0">
                <a:latin typeface="Arial"/>
                <a:cs typeface="Arial"/>
              </a:rPr>
              <a:t>+1</a:t>
            </a:r>
            <a:r>
              <a:rPr sz="1100" spc="92" dirty="0">
                <a:latin typeface="Arial"/>
                <a:cs typeface="Arial"/>
              </a:rPr>
              <a:t> </a:t>
            </a:r>
            <a:r>
              <a:rPr sz="2600" baseline="-2777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600" baseline="-277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380" y="1060627"/>
            <a:ext cx="4789578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-4" dirty="0"/>
              <a:t>Deletion </a:t>
            </a:r>
            <a:r>
              <a:rPr dirty="0"/>
              <a:t>- Case</a:t>
            </a:r>
            <a:r>
              <a:rPr spc="-61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368" y="2136700"/>
            <a:ext cx="7115284" cy="442131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311790" indent="-300655">
              <a:spcBef>
                <a:spcPts val="88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Arial"/>
                <a:cs typeface="Arial"/>
              </a:rPr>
              <a:t>Case </a:t>
            </a:r>
            <a:r>
              <a:rPr sz="2800" spc="-4" dirty="0">
                <a:latin typeface="Arial"/>
                <a:cs typeface="Arial"/>
              </a:rPr>
              <a:t>4: </a:t>
            </a:r>
            <a:r>
              <a:rPr sz="2800" dirty="0">
                <a:latin typeface="Arial"/>
                <a:cs typeface="Arial"/>
              </a:rPr>
              <a:t>w </a:t>
            </a:r>
            <a:r>
              <a:rPr sz="2800" spc="-4" dirty="0">
                <a:latin typeface="Arial"/>
                <a:cs typeface="Arial"/>
              </a:rPr>
              <a:t>is black, w’s right child is</a:t>
            </a:r>
            <a:r>
              <a:rPr sz="2800" spc="-53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red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0221" y="3360996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6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0221" y="3360996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6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9584" y="3706778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6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9584" y="3706778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6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6365" y="4117624"/>
            <a:ext cx="203187" cy="21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7638" y="4117624"/>
            <a:ext cx="203188" cy="215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856" y="3706778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56" y="3706778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21729" y="3653988"/>
            <a:ext cx="677112" cy="842240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  <a:tabLst>
                <a:tab pos="521135" algn="l"/>
              </a:tabLst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x	w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56391" y="3538035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10" h="219710">
                <a:moveTo>
                  <a:pt x="143256" y="0"/>
                </a:moveTo>
                <a:lnTo>
                  <a:pt x="0" y="219456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7028" y="3538035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10" h="219710">
                <a:moveTo>
                  <a:pt x="0" y="0"/>
                </a:moveTo>
                <a:lnTo>
                  <a:pt x="143256" y="219456"/>
                </a:lnTo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7028" y="3883817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10" h="295910">
                <a:moveTo>
                  <a:pt x="143256" y="0"/>
                </a:moveTo>
                <a:lnTo>
                  <a:pt x="0" y="295656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7665" y="3883817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10" h="295910">
                <a:moveTo>
                  <a:pt x="0" y="0"/>
                </a:moveTo>
                <a:lnTo>
                  <a:pt x="143256" y="295656"/>
                </a:lnTo>
              </a:path>
            </a:pathLst>
          </a:custGeom>
          <a:ln w="90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51970" y="3734095"/>
            <a:ext cx="169957" cy="180521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1100" spc="-4" dirty="0">
                <a:latin typeface="Arial"/>
                <a:cs typeface="Arial"/>
              </a:rPr>
              <a:t>+1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39835" y="3360996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39835" y="3360996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79198" y="3706778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79198" y="3706778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35980" y="4117624"/>
            <a:ext cx="203188" cy="21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57253" y="4117624"/>
            <a:ext cx="203188" cy="215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00471" y="3706778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00471" y="3706778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11345" y="3653988"/>
            <a:ext cx="677112" cy="842240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  <a:tabLst>
                <a:tab pos="521135" algn="l"/>
              </a:tabLst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x	w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46007" y="3538035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10" h="219710">
                <a:moveTo>
                  <a:pt x="143256" y="0"/>
                </a:moveTo>
                <a:lnTo>
                  <a:pt x="0" y="219456"/>
                </a:lnTo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06643" y="3538035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10" h="219710">
                <a:moveTo>
                  <a:pt x="0" y="0"/>
                </a:moveTo>
                <a:lnTo>
                  <a:pt x="143256" y="219456"/>
                </a:lnTo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06643" y="3883817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10" h="295910">
                <a:moveTo>
                  <a:pt x="143256" y="0"/>
                </a:moveTo>
                <a:lnTo>
                  <a:pt x="0" y="295656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67280" y="3883817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10" h="295910">
                <a:moveTo>
                  <a:pt x="0" y="0"/>
                </a:moveTo>
                <a:lnTo>
                  <a:pt x="143256" y="295656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59769" y="3360996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59769" y="3360996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600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468457" y="3308206"/>
            <a:ext cx="179188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199133" y="3706778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99133" y="3706778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55914" y="4117624"/>
            <a:ext cx="203188" cy="21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20406" y="3706778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lnTo>
                  <a:pt x="219527" y="69437"/>
                </a:lnTo>
                <a:lnTo>
                  <a:pt x="194881" y="33147"/>
                </a:lnTo>
                <a:lnTo>
                  <a:pt x="158519" y="885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20406" y="3706778"/>
            <a:ext cx="195477" cy="20746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19527" y="69437"/>
                </a:lnTo>
                <a:lnTo>
                  <a:pt x="194881" y="33146"/>
                </a:lnTo>
                <a:lnTo>
                  <a:pt x="158519" y="8858"/>
                </a:lnTo>
                <a:lnTo>
                  <a:pt x="114300" y="0"/>
                </a:lnTo>
                <a:lnTo>
                  <a:pt x="69437" y="8858"/>
                </a:lnTo>
                <a:lnTo>
                  <a:pt x="33147" y="33147"/>
                </a:lnTo>
                <a:lnTo>
                  <a:pt x="8858" y="69437"/>
                </a:lnTo>
                <a:lnTo>
                  <a:pt x="0" y="114300"/>
                </a:lnTo>
                <a:lnTo>
                  <a:pt x="8858" y="158519"/>
                </a:lnTo>
                <a:lnTo>
                  <a:pt x="33147" y="194881"/>
                </a:lnTo>
                <a:lnTo>
                  <a:pt x="69437" y="219527"/>
                </a:lnTo>
                <a:lnTo>
                  <a:pt x="114300" y="228599"/>
                </a:lnTo>
                <a:lnTo>
                  <a:pt x="158519" y="219527"/>
                </a:lnTo>
                <a:lnTo>
                  <a:pt x="194881" y="194881"/>
                </a:lnTo>
                <a:lnTo>
                  <a:pt x="219527" y="158519"/>
                </a:lnTo>
                <a:lnTo>
                  <a:pt x="228600" y="11430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65940" y="3538035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09" h="219710">
                <a:moveTo>
                  <a:pt x="143255" y="0"/>
                </a:moveTo>
                <a:lnTo>
                  <a:pt x="0" y="219456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26577" y="3538035"/>
            <a:ext cx="122716" cy="199401"/>
          </a:xfrm>
          <a:custGeom>
            <a:avLst/>
            <a:gdLst/>
            <a:ahLst/>
            <a:cxnLst/>
            <a:rect l="l" t="t" r="r" b="b"/>
            <a:pathLst>
              <a:path w="143509" h="219710">
                <a:moveTo>
                  <a:pt x="0" y="0"/>
                </a:moveTo>
                <a:lnTo>
                  <a:pt x="143255" y="219456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65940" y="3883817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09" h="295910">
                <a:moveTo>
                  <a:pt x="0" y="0"/>
                </a:moveTo>
                <a:lnTo>
                  <a:pt x="143255" y="295656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34641" y="4117624"/>
            <a:ext cx="203188" cy="215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970641" y="4068926"/>
            <a:ext cx="130861" cy="288243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105303" y="3883817"/>
            <a:ext cx="122716" cy="268557"/>
          </a:xfrm>
          <a:custGeom>
            <a:avLst/>
            <a:gdLst/>
            <a:ahLst/>
            <a:cxnLst/>
            <a:rect l="l" t="t" r="r" b="b"/>
            <a:pathLst>
              <a:path w="143509" h="295910">
                <a:moveTo>
                  <a:pt x="143255" y="0"/>
                </a:moveTo>
                <a:lnTo>
                  <a:pt x="0" y="295656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27606" y="3637621"/>
            <a:ext cx="260637" cy="207469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6387"/>
                </a:lnTo>
                <a:lnTo>
                  <a:pt x="0" y="56387"/>
                </a:lnTo>
                <a:lnTo>
                  <a:pt x="0" y="170687"/>
                </a:lnTo>
                <a:lnTo>
                  <a:pt x="228600" y="170687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17222" y="3637621"/>
            <a:ext cx="260637" cy="207469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6387"/>
                </a:lnTo>
                <a:lnTo>
                  <a:pt x="0" y="56387"/>
                </a:lnTo>
                <a:lnTo>
                  <a:pt x="0" y="170687"/>
                </a:lnTo>
                <a:lnTo>
                  <a:pt x="228600" y="170687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24928" y="4605810"/>
            <a:ext cx="195477" cy="276625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228599"/>
                </a:moveTo>
                <a:lnTo>
                  <a:pt x="56387" y="228599"/>
                </a:lnTo>
                <a:lnTo>
                  <a:pt x="56387" y="0"/>
                </a:lnTo>
                <a:lnTo>
                  <a:pt x="170687" y="0"/>
                </a:lnTo>
                <a:lnTo>
                  <a:pt x="170687" y="228599"/>
                </a:lnTo>
                <a:lnTo>
                  <a:pt x="228600" y="228599"/>
                </a:lnTo>
                <a:lnTo>
                  <a:pt x="114300" y="304799"/>
                </a:lnTo>
                <a:lnTo>
                  <a:pt x="0" y="228599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070986" y="5111687"/>
            <a:ext cx="1139199" cy="657575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2100" spc="-4" dirty="0">
                <a:latin typeface="Arial"/>
                <a:cs typeface="Arial"/>
              </a:rPr>
              <a:t>Complete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3042" y="714356"/>
            <a:ext cx="5275200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-4" dirty="0"/>
              <a:t>Deletion</a:t>
            </a:r>
            <a:r>
              <a:rPr spc="-44" dirty="0"/>
              <a:t> </a:t>
            </a:r>
            <a:r>
              <a:rPr spc="-4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034" y="2049977"/>
            <a:ext cx="8001056" cy="3020014"/>
          </a:xfrm>
          <a:prstGeom prst="rect">
            <a:avLst/>
          </a:prstGeom>
        </p:spPr>
        <p:txBody>
          <a:bodyPr vert="horz" wrap="square" lIns="0" tIns="95207" rIns="0" bIns="0" rtlCol="0">
            <a:spAutoFit/>
          </a:bodyPr>
          <a:lstStyle/>
          <a:p>
            <a:pPr marL="311790" indent="-300655">
              <a:spcBef>
                <a:spcPts val="750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Arial"/>
                <a:cs typeface="Arial"/>
              </a:rPr>
              <a:t>Case 2 </a:t>
            </a:r>
            <a:r>
              <a:rPr sz="2800" spc="-4" dirty="0">
                <a:latin typeface="Arial"/>
                <a:cs typeface="Arial"/>
              </a:rPr>
              <a:t>move </a:t>
            </a:r>
            <a:r>
              <a:rPr sz="2800" dirty="0">
                <a:latin typeface="Arial"/>
                <a:cs typeface="Arial"/>
              </a:rPr>
              <a:t>x </a:t>
            </a:r>
            <a:r>
              <a:rPr sz="2800" spc="-4" dirty="0">
                <a:latin typeface="Arial"/>
                <a:cs typeface="Arial"/>
              </a:rPr>
              <a:t>up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79" dirty="0">
                <a:latin typeface="Arial"/>
                <a:cs typeface="Arial"/>
              </a:rPr>
              <a:t> </a:t>
            </a:r>
            <a:r>
              <a:rPr sz="2800" spc="-9" dirty="0">
                <a:latin typeface="Arial"/>
                <a:cs typeface="Arial"/>
              </a:rPr>
              <a:t>level</a:t>
            </a:r>
            <a:endParaRPr sz="2800">
              <a:latin typeface="Arial"/>
              <a:cs typeface="Arial"/>
            </a:endParaRPr>
          </a:p>
          <a:p>
            <a:pPr marL="311790" marR="4454" indent="-300655">
              <a:spcBef>
                <a:spcPts val="662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Arial"/>
                <a:cs typeface="Arial"/>
              </a:rPr>
              <a:t>Case </a:t>
            </a:r>
            <a:r>
              <a:rPr sz="2800" spc="-4" dirty="0">
                <a:latin typeface="Arial"/>
                <a:cs typeface="Arial"/>
              </a:rPr>
              <a:t>1, </a:t>
            </a:r>
            <a:r>
              <a:rPr sz="2800" dirty="0">
                <a:latin typeface="Arial"/>
                <a:cs typeface="Arial"/>
              </a:rPr>
              <a:t>3 </a:t>
            </a:r>
            <a:r>
              <a:rPr sz="2800" spc="-9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4 </a:t>
            </a:r>
            <a:r>
              <a:rPr sz="2800" spc="-4" dirty="0">
                <a:latin typeface="Arial"/>
                <a:cs typeface="Arial"/>
              </a:rPr>
              <a:t>will terminate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after  some </a:t>
            </a:r>
            <a:r>
              <a:rPr sz="2800" spc="-9" dirty="0">
                <a:latin typeface="Arial"/>
                <a:cs typeface="Arial"/>
              </a:rPr>
              <a:t>number </a:t>
            </a:r>
            <a:r>
              <a:rPr sz="2800" spc="-4" dirty="0">
                <a:latin typeface="Arial"/>
                <a:cs typeface="Arial"/>
              </a:rPr>
              <a:t>of</a:t>
            </a:r>
            <a:r>
              <a:rPr sz="2800" spc="-26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steps</a:t>
            </a:r>
            <a:endParaRPr sz="2800">
              <a:latin typeface="Arial"/>
              <a:cs typeface="Arial"/>
            </a:endParaRPr>
          </a:p>
          <a:p>
            <a:pPr marL="311790" marR="815665" indent="-300655">
              <a:lnSpc>
                <a:spcPts val="4042"/>
              </a:lnSpc>
              <a:spcBef>
                <a:spcPts val="237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The </a:t>
            </a:r>
            <a:r>
              <a:rPr sz="2800" spc="-9" dirty="0">
                <a:latin typeface="Arial"/>
                <a:cs typeface="Arial"/>
              </a:rPr>
              <a:t>height </a:t>
            </a:r>
            <a:r>
              <a:rPr sz="2800" spc="-4" dirty="0">
                <a:latin typeface="Arial"/>
                <a:cs typeface="Arial"/>
              </a:rPr>
              <a:t>of </a:t>
            </a:r>
            <a:r>
              <a:rPr sz="2800" spc="-9" dirty="0">
                <a:latin typeface="Arial"/>
                <a:cs typeface="Arial"/>
              </a:rPr>
              <a:t>tree </a:t>
            </a:r>
            <a:r>
              <a:rPr sz="2800" spc="-4" dirty="0">
                <a:latin typeface="Arial"/>
                <a:cs typeface="Arial"/>
              </a:rPr>
              <a:t>is finite </a:t>
            </a:r>
            <a:r>
              <a:rPr sz="2800" spc="-9" dirty="0">
                <a:latin typeface="Arial"/>
                <a:cs typeface="Arial"/>
              </a:rPr>
              <a:t>and  </a:t>
            </a:r>
            <a:r>
              <a:rPr sz="2800" spc="-4" dirty="0">
                <a:latin typeface="Arial"/>
                <a:cs typeface="Arial"/>
              </a:rPr>
              <a:t>is O(log</a:t>
            </a:r>
            <a:r>
              <a:rPr sz="2800" spc="-13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n)</a:t>
            </a:r>
            <a:endParaRPr sz="2800">
              <a:latin typeface="Arial"/>
              <a:cs typeface="Arial"/>
            </a:endParaRPr>
          </a:p>
          <a:p>
            <a:pPr marL="311790" indent="-300655">
              <a:spcBef>
                <a:spcPts val="412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The </a:t>
            </a:r>
            <a:r>
              <a:rPr sz="2800" spc="-9" dirty="0">
                <a:latin typeface="Arial"/>
                <a:cs typeface="Arial"/>
              </a:rPr>
              <a:t>running </a:t>
            </a:r>
            <a:r>
              <a:rPr sz="2800" spc="-4" dirty="0">
                <a:latin typeface="Arial"/>
                <a:cs typeface="Arial"/>
              </a:rPr>
              <a:t>time is O(log</a:t>
            </a:r>
            <a:r>
              <a:rPr sz="2800" spc="-26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n)</a:t>
            </a:r>
            <a:endParaRPr sz="2800">
              <a:latin typeface="Arial"/>
              <a:cs typeface="Arial"/>
            </a:endParaRPr>
          </a:p>
          <a:p>
            <a:pPr marL="311790" indent="-300655">
              <a:spcBef>
                <a:spcPts val="662"/>
              </a:spcBef>
              <a:buChar char="•"/>
              <a:tabLst>
                <a:tab pos="311233" algn="l"/>
                <a:tab pos="311790" algn="l"/>
              </a:tabLst>
            </a:pPr>
            <a:r>
              <a:rPr sz="2800" spc="-4" dirty="0">
                <a:latin typeface="Arial"/>
                <a:cs typeface="Arial"/>
              </a:rPr>
              <a:t>At most </a:t>
            </a:r>
            <a:r>
              <a:rPr sz="2800" dirty="0">
                <a:latin typeface="Arial"/>
                <a:cs typeface="Arial"/>
              </a:rPr>
              <a:t>3</a:t>
            </a:r>
            <a:r>
              <a:rPr sz="2800" spc="-26" dirty="0">
                <a:latin typeface="Arial"/>
                <a:cs typeface="Arial"/>
              </a:rPr>
              <a:t> </a:t>
            </a:r>
            <a:r>
              <a:rPr sz="2800" spc="-9" dirty="0">
                <a:latin typeface="Arial"/>
                <a:cs typeface="Arial"/>
              </a:rPr>
              <a:t>rotations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794" y="323342"/>
            <a:ext cx="66649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 a red-black</a:t>
            </a:r>
            <a:r>
              <a:rPr spc="-15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3477767" y="3880865"/>
            <a:ext cx="620267" cy="620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83864" y="3870197"/>
            <a:ext cx="695706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6775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6775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09594" y="38770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47488" y="3880865"/>
            <a:ext cx="621029" cy="620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2050" y="3870197"/>
            <a:ext cx="861060" cy="534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76876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43" y="3990"/>
                </a:lnTo>
                <a:lnTo>
                  <a:pt x="208434" y="15544"/>
                </a:lnTo>
                <a:lnTo>
                  <a:pt x="164697" y="34032"/>
                </a:lnTo>
                <a:lnTo>
                  <a:pt x="124760" y="58826"/>
                </a:lnTo>
                <a:lnTo>
                  <a:pt x="89249" y="89296"/>
                </a:lnTo>
                <a:lnTo>
                  <a:pt x="58789" y="124815"/>
                </a:lnTo>
                <a:lnTo>
                  <a:pt x="34008" y="164753"/>
                </a:lnTo>
                <a:lnTo>
                  <a:pt x="15532" y="208483"/>
                </a:lnTo>
                <a:lnTo>
                  <a:pt x="3987" y="255374"/>
                </a:lnTo>
                <a:lnTo>
                  <a:pt x="0" y="304800"/>
                </a:lnTo>
                <a:lnTo>
                  <a:pt x="3987" y="354225"/>
                </a:lnTo>
                <a:lnTo>
                  <a:pt x="15532" y="401116"/>
                </a:lnTo>
                <a:lnTo>
                  <a:pt x="34008" y="444846"/>
                </a:lnTo>
                <a:lnTo>
                  <a:pt x="58789" y="484784"/>
                </a:lnTo>
                <a:lnTo>
                  <a:pt x="89249" y="520303"/>
                </a:lnTo>
                <a:lnTo>
                  <a:pt x="124760" y="550773"/>
                </a:lnTo>
                <a:lnTo>
                  <a:pt x="164697" y="575567"/>
                </a:lnTo>
                <a:lnTo>
                  <a:pt x="208434" y="594055"/>
                </a:lnTo>
                <a:lnTo>
                  <a:pt x="255343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76876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7" y="255374"/>
                </a:lnTo>
                <a:lnTo>
                  <a:pt x="15532" y="208483"/>
                </a:lnTo>
                <a:lnTo>
                  <a:pt x="34008" y="164753"/>
                </a:lnTo>
                <a:lnTo>
                  <a:pt x="58789" y="124815"/>
                </a:lnTo>
                <a:lnTo>
                  <a:pt x="89249" y="89296"/>
                </a:lnTo>
                <a:lnTo>
                  <a:pt x="124760" y="58826"/>
                </a:lnTo>
                <a:lnTo>
                  <a:pt x="164697" y="34032"/>
                </a:lnTo>
                <a:lnTo>
                  <a:pt x="208434" y="15544"/>
                </a:lnTo>
                <a:lnTo>
                  <a:pt x="255343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43" y="605609"/>
                </a:lnTo>
                <a:lnTo>
                  <a:pt x="208434" y="594055"/>
                </a:lnTo>
                <a:lnTo>
                  <a:pt x="164697" y="575567"/>
                </a:lnTo>
                <a:lnTo>
                  <a:pt x="124760" y="550773"/>
                </a:lnTo>
                <a:lnTo>
                  <a:pt x="89249" y="520303"/>
                </a:lnTo>
                <a:lnTo>
                  <a:pt x="58789" y="484784"/>
                </a:lnTo>
                <a:lnTo>
                  <a:pt x="34008" y="444846"/>
                </a:lnTo>
                <a:lnTo>
                  <a:pt x="15532" y="401116"/>
                </a:lnTo>
                <a:lnTo>
                  <a:pt x="3987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97526" y="3877055"/>
            <a:ext cx="3562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0" dirty="0">
                <a:solidFill>
                  <a:srgbClr val="CCCCFF"/>
                </a:solidFill>
                <a:latin typeface="Times New Roman"/>
                <a:cs typeface="Times New Roman"/>
              </a:rPr>
              <a:t>11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61865" y="2966466"/>
            <a:ext cx="620267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79570" y="2955798"/>
            <a:ext cx="874013" cy="534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10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10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04865" y="2128266"/>
            <a:ext cx="620267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22570" y="2117598"/>
            <a:ext cx="874013" cy="5349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4000" y="2057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4000" y="2057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83957" y="3880865"/>
            <a:ext cx="621029" cy="6202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02423" y="3870197"/>
            <a:ext cx="874014" cy="5349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13600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13600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47866" y="2966466"/>
            <a:ext cx="620268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65570" y="2955798"/>
            <a:ext cx="874014" cy="5349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770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770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305553" y="2962401"/>
            <a:ext cx="2668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8700" algn="l"/>
              </a:tabLst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10	22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42466" y="2128266"/>
            <a:ext cx="620268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8561" y="2117598"/>
            <a:ext cx="695706" cy="5349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71600" y="2057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71600" y="2057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23665" y="1290066"/>
            <a:ext cx="620267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29761" y="1279397"/>
            <a:ext cx="695706" cy="5349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52800" y="1219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52800" y="1219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574291" y="1286002"/>
            <a:ext cx="4256405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1915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3874135" algn="l"/>
              </a:tabLst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3	18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76400" y="1739900"/>
            <a:ext cx="1765300" cy="317500"/>
          </a:xfrm>
          <a:custGeom>
            <a:avLst/>
            <a:gdLst/>
            <a:ahLst/>
            <a:cxnLst/>
            <a:rect l="l" t="t" r="r" b="b"/>
            <a:pathLst>
              <a:path w="1765300" h="317500">
                <a:moveTo>
                  <a:pt x="0" y="317500"/>
                </a:moveTo>
                <a:lnTo>
                  <a:pt x="17653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73500" y="1739900"/>
            <a:ext cx="1765300" cy="317500"/>
          </a:xfrm>
          <a:custGeom>
            <a:avLst/>
            <a:gdLst/>
            <a:ahLst/>
            <a:cxnLst/>
            <a:rect l="l" t="t" r="r" b="b"/>
            <a:pathLst>
              <a:path w="1765300" h="317500">
                <a:moveTo>
                  <a:pt x="1765300" y="3175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54700" y="2578100"/>
            <a:ext cx="927100" cy="317500"/>
          </a:xfrm>
          <a:custGeom>
            <a:avLst/>
            <a:gdLst/>
            <a:ahLst/>
            <a:cxnLst/>
            <a:rect l="l" t="t" r="r" b="b"/>
            <a:pathLst>
              <a:path w="927100" h="317500">
                <a:moveTo>
                  <a:pt x="927100" y="3175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95800" y="2578100"/>
            <a:ext cx="927100" cy="317500"/>
          </a:xfrm>
          <a:custGeom>
            <a:avLst/>
            <a:gdLst/>
            <a:ahLst/>
            <a:cxnLst/>
            <a:rect l="l" t="t" r="r" b="b"/>
            <a:pathLst>
              <a:path w="927100" h="317500">
                <a:moveTo>
                  <a:pt x="0" y="317500"/>
                </a:moveTo>
                <a:lnTo>
                  <a:pt x="9271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11575" y="3416300"/>
            <a:ext cx="568325" cy="393700"/>
          </a:xfrm>
          <a:custGeom>
            <a:avLst/>
            <a:gdLst/>
            <a:ahLst/>
            <a:cxnLst/>
            <a:rect l="l" t="t" r="r" b="b"/>
            <a:pathLst>
              <a:path w="568325" h="393700">
                <a:moveTo>
                  <a:pt x="0" y="393700"/>
                </a:moveTo>
                <a:lnTo>
                  <a:pt x="5683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11700" y="3416300"/>
            <a:ext cx="570230" cy="393700"/>
          </a:xfrm>
          <a:custGeom>
            <a:avLst/>
            <a:gdLst/>
            <a:ahLst/>
            <a:cxnLst/>
            <a:rect l="l" t="t" r="r" b="b"/>
            <a:pathLst>
              <a:path w="570229" h="393700">
                <a:moveTo>
                  <a:pt x="569976" y="3937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97700" y="3416300"/>
            <a:ext cx="520700" cy="393700"/>
          </a:xfrm>
          <a:custGeom>
            <a:avLst/>
            <a:gdLst/>
            <a:ahLst/>
            <a:cxnLst/>
            <a:rect l="l" t="t" r="r" b="b"/>
            <a:pathLst>
              <a:path w="520700" h="393700">
                <a:moveTo>
                  <a:pt x="520700" y="3937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41510" y="2567304"/>
            <a:ext cx="328930" cy="295275"/>
          </a:xfrm>
          <a:custGeom>
            <a:avLst/>
            <a:gdLst/>
            <a:ahLst/>
            <a:cxnLst/>
            <a:rect l="l" t="t" r="r" b="b"/>
            <a:pathLst>
              <a:path w="328930" h="295275">
                <a:moveTo>
                  <a:pt x="45646" y="209343"/>
                </a:moveTo>
                <a:lnTo>
                  <a:pt x="29345" y="211381"/>
                </a:lnTo>
                <a:lnTo>
                  <a:pt x="14570" y="219836"/>
                </a:lnTo>
                <a:lnTo>
                  <a:pt x="4219" y="233318"/>
                </a:lnTo>
                <a:lnTo>
                  <a:pt x="0" y="249205"/>
                </a:lnTo>
                <a:lnTo>
                  <a:pt x="2043" y="265521"/>
                </a:lnTo>
                <a:lnTo>
                  <a:pt x="10480" y="280289"/>
                </a:lnTo>
                <a:lnTo>
                  <a:pt x="23998" y="290621"/>
                </a:lnTo>
                <a:lnTo>
                  <a:pt x="39881" y="294846"/>
                </a:lnTo>
                <a:lnTo>
                  <a:pt x="56182" y="292808"/>
                </a:lnTo>
                <a:lnTo>
                  <a:pt x="70958" y="284353"/>
                </a:lnTo>
                <a:lnTo>
                  <a:pt x="81308" y="270871"/>
                </a:lnTo>
                <a:lnTo>
                  <a:pt x="83428" y="262890"/>
                </a:lnTo>
                <a:lnTo>
                  <a:pt x="52162" y="262890"/>
                </a:lnTo>
                <a:lnTo>
                  <a:pt x="33366" y="241300"/>
                </a:lnTo>
                <a:lnTo>
                  <a:pt x="63439" y="215028"/>
                </a:lnTo>
                <a:lnTo>
                  <a:pt x="61529" y="213568"/>
                </a:lnTo>
                <a:lnTo>
                  <a:pt x="45646" y="209343"/>
                </a:lnTo>
                <a:close/>
              </a:path>
              <a:path w="328930" h="295275">
                <a:moveTo>
                  <a:pt x="63439" y="215028"/>
                </a:moveTo>
                <a:lnTo>
                  <a:pt x="33366" y="241300"/>
                </a:lnTo>
                <a:lnTo>
                  <a:pt x="52162" y="262890"/>
                </a:lnTo>
                <a:lnTo>
                  <a:pt x="82287" y="236573"/>
                </a:lnTo>
                <a:lnTo>
                  <a:pt x="75047" y="223901"/>
                </a:lnTo>
                <a:lnTo>
                  <a:pt x="63439" y="215028"/>
                </a:lnTo>
                <a:close/>
              </a:path>
              <a:path w="328930" h="295275">
                <a:moveTo>
                  <a:pt x="82287" y="236573"/>
                </a:moveTo>
                <a:lnTo>
                  <a:pt x="52162" y="262890"/>
                </a:lnTo>
                <a:lnTo>
                  <a:pt x="83428" y="262890"/>
                </a:lnTo>
                <a:lnTo>
                  <a:pt x="85528" y="254984"/>
                </a:lnTo>
                <a:lnTo>
                  <a:pt x="83484" y="238668"/>
                </a:lnTo>
                <a:lnTo>
                  <a:pt x="82287" y="236573"/>
                </a:lnTo>
                <a:close/>
              </a:path>
              <a:path w="328930" h="295275">
                <a:moveTo>
                  <a:pt x="309591" y="0"/>
                </a:moveTo>
                <a:lnTo>
                  <a:pt x="63439" y="215028"/>
                </a:lnTo>
                <a:lnTo>
                  <a:pt x="75047" y="223901"/>
                </a:lnTo>
                <a:lnTo>
                  <a:pt x="82287" y="236573"/>
                </a:lnTo>
                <a:lnTo>
                  <a:pt x="328387" y="21589"/>
                </a:lnTo>
                <a:lnTo>
                  <a:pt x="309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75520" y="4322190"/>
            <a:ext cx="231775" cy="292735"/>
          </a:xfrm>
          <a:custGeom>
            <a:avLst/>
            <a:gdLst/>
            <a:ahLst/>
            <a:cxnLst/>
            <a:rect l="l" t="t" r="r" b="b"/>
            <a:pathLst>
              <a:path w="231775" h="292735">
                <a:moveTo>
                  <a:pt x="35925" y="207454"/>
                </a:moveTo>
                <a:lnTo>
                  <a:pt x="20445" y="212978"/>
                </a:lnTo>
                <a:lnTo>
                  <a:pt x="7810" y="224408"/>
                </a:lnTo>
                <a:lnTo>
                  <a:pt x="666" y="239829"/>
                </a:lnTo>
                <a:lnTo>
                  <a:pt x="0" y="256238"/>
                </a:lnTo>
                <a:lnTo>
                  <a:pt x="5524" y="271718"/>
                </a:lnTo>
                <a:lnTo>
                  <a:pt x="16954" y="284352"/>
                </a:lnTo>
                <a:lnTo>
                  <a:pt x="32375" y="291496"/>
                </a:lnTo>
                <a:lnTo>
                  <a:pt x="48783" y="292163"/>
                </a:lnTo>
                <a:lnTo>
                  <a:pt x="64263" y="286638"/>
                </a:lnTo>
                <a:lnTo>
                  <a:pt x="76898" y="275208"/>
                </a:lnTo>
                <a:lnTo>
                  <a:pt x="84042" y="259788"/>
                </a:lnTo>
                <a:lnTo>
                  <a:pt x="84101" y="258317"/>
                </a:lnTo>
                <a:lnTo>
                  <a:pt x="53911" y="258317"/>
                </a:lnTo>
                <a:lnTo>
                  <a:pt x="30797" y="241299"/>
                </a:lnTo>
                <a:lnTo>
                  <a:pt x="54504" y="209126"/>
                </a:lnTo>
                <a:lnTo>
                  <a:pt x="52333" y="208121"/>
                </a:lnTo>
                <a:lnTo>
                  <a:pt x="35925" y="207454"/>
                </a:lnTo>
                <a:close/>
              </a:path>
              <a:path w="231775" h="292735">
                <a:moveTo>
                  <a:pt x="54504" y="209126"/>
                </a:moveTo>
                <a:lnTo>
                  <a:pt x="30797" y="241299"/>
                </a:lnTo>
                <a:lnTo>
                  <a:pt x="53911" y="258317"/>
                </a:lnTo>
                <a:lnTo>
                  <a:pt x="77608" y="226157"/>
                </a:lnTo>
                <a:lnTo>
                  <a:pt x="67754" y="215264"/>
                </a:lnTo>
                <a:lnTo>
                  <a:pt x="54504" y="209126"/>
                </a:lnTo>
                <a:close/>
              </a:path>
              <a:path w="231775" h="292735">
                <a:moveTo>
                  <a:pt x="77608" y="226157"/>
                </a:moveTo>
                <a:lnTo>
                  <a:pt x="53911" y="258317"/>
                </a:lnTo>
                <a:lnTo>
                  <a:pt x="84101" y="258317"/>
                </a:lnTo>
                <a:lnTo>
                  <a:pt x="84709" y="243379"/>
                </a:lnTo>
                <a:lnTo>
                  <a:pt x="79184" y="227899"/>
                </a:lnTo>
                <a:lnTo>
                  <a:pt x="77608" y="226157"/>
                </a:lnTo>
                <a:close/>
              </a:path>
              <a:path w="231775" h="292735">
                <a:moveTo>
                  <a:pt x="208597" y="0"/>
                </a:moveTo>
                <a:lnTo>
                  <a:pt x="54504" y="209126"/>
                </a:lnTo>
                <a:lnTo>
                  <a:pt x="67754" y="215264"/>
                </a:lnTo>
                <a:lnTo>
                  <a:pt x="77608" y="226157"/>
                </a:lnTo>
                <a:lnTo>
                  <a:pt x="231711" y="17017"/>
                </a:lnTo>
                <a:lnTo>
                  <a:pt x="208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47097" y="4322317"/>
            <a:ext cx="230504" cy="292100"/>
          </a:xfrm>
          <a:custGeom>
            <a:avLst/>
            <a:gdLst/>
            <a:ahLst/>
            <a:cxnLst/>
            <a:rect l="l" t="t" r="r" b="b"/>
            <a:pathLst>
              <a:path w="230504" h="292100">
                <a:moveTo>
                  <a:pt x="35750" y="207279"/>
                </a:moveTo>
                <a:lnTo>
                  <a:pt x="20294" y="212885"/>
                </a:lnTo>
                <a:lnTo>
                  <a:pt x="7731" y="224408"/>
                </a:lnTo>
                <a:lnTo>
                  <a:pt x="609" y="239847"/>
                </a:lnTo>
                <a:lnTo>
                  <a:pt x="0" y="256285"/>
                </a:lnTo>
                <a:lnTo>
                  <a:pt x="5605" y="271772"/>
                </a:lnTo>
                <a:lnTo>
                  <a:pt x="17129" y="284352"/>
                </a:lnTo>
                <a:lnTo>
                  <a:pt x="32567" y="291421"/>
                </a:lnTo>
                <a:lnTo>
                  <a:pt x="49006" y="292036"/>
                </a:lnTo>
                <a:lnTo>
                  <a:pt x="64492" y="286460"/>
                </a:lnTo>
                <a:lnTo>
                  <a:pt x="77073" y="274954"/>
                </a:lnTo>
                <a:lnTo>
                  <a:pt x="84141" y="259462"/>
                </a:lnTo>
                <a:lnTo>
                  <a:pt x="84193" y="258063"/>
                </a:lnTo>
                <a:lnTo>
                  <a:pt x="53959" y="258063"/>
                </a:lnTo>
                <a:lnTo>
                  <a:pt x="30845" y="241299"/>
                </a:lnTo>
                <a:lnTo>
                  <a:pt x="54480" y="208945"/>
                </a:lnTo>
                <a:lnTo>
                  <a:pt x="52183" y="207889"/>
                </a:lnTo>
                <a:lnTo>
                  <a:pt x="35750" y="207279"/>
                </a:lnTo>
                <a:close/>
              </a:path>
              <a:path w="230504" h="292100">
                <a:moveTo>
                  <a:pt x="54480" y="208945"/>
                </a:moveTo>
                <a:lnTo>
                  <a:pt x="30845" y="241299"/>
                </a:lnTo>
                <a:lnTo>
                  <a:pt x="53959" y="258063"/>
                </a:lnTo>
                <a:lnTo>
                  <a:pt x="77531" y="225773"/>
                </a:lnTo>
                <a:lnTo>
                  <a:pt x="67675" y="215010"/>
                </a:lnTo>
                <a:lnTo>
                  <a:pt x="54480" y="208945"/>
                </a:lnTo>
                <a:close/>
              </a:path>
              <a:path w="230504" h="292100">
                <a:moveTo>
                  <a:pt x="77531" y="225773"/>
                </a:moveTo>
                <a:lnTo>
                  <a:pt x="53959" y="258063"/>
                </a:lnTo>
                <a:lnTo>
                  <a:pt x="84193" y="258063"/>
                </a:lnTo>
                <a:lnTo>
                  <a:pt x="84756" y="243030"/>
                </a:lnTo>
                <a:lnTo>
                  <a:pt x="79180" y="227574"/>
                </a:lnTo>
                <a:lnTo>
                  <a:pt x="77531" y="225773"/>
                </a:lnTo>
                <a:close/>
              </a:path>
              <a:path w="230504" h="292100">
                <a:moveTo>
                  <a:pt x="207121" y="0"/>
                </a:moveTo>
                <a:lnTo>
                  <a:pt x="54480" y="208945"/>
                </a:lnTo>
                <a:lnTo>
                  <a:pt x="67675" y="215010"/>
                </a:lnTo>
                <a:lnTo>
                  <a:pt x="77531" y="225773"/>
                </a:lnTo>
                <a:lnTo>
                  <a:pt x="230108" y="16763"/>
                </a:lnTo>
                <a:lnTo>
                  <a:pt x="2071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79059" y="4322064"/>
            <a:ext cx="234950" cy="292735"/>
          </a:xfrm>
          <a:custGeom>
            <a:avLst/>
            <a:gdLst/>
            <a:ahLst/>
            <a:cxnLst/>
            <a:rect l="l" t="t" r="r" b="b"/>
            <a:pathLst>
              <a:path w="234950" h="292735">
                <a:moveTo>
                  <a:pt x="36385" y="207470"/>
                </a:moveTo>
                <a:lnTo>
                  <a:pt x="20881" y="212842"/>
                </a:lnTo>
                <a:lnTo>
                  <a:pt x="8175" y="224154"/>
                </a:lnTo>
                <a:lnTo>
                  <a:pt x="843" y="239577"/>
                </a:lnTo>
                <a:lnTo>
                  <a:pt x="0" y="256000"/>
                </a:lnTo>
                <a:lnTo>
                  <a:pt x="5371" y="271518"/>
                </a:lnTo>
                <a:lnTo>
                  <a:pt x="16684" y="284226"/>
                </a:lnTo>
                <a:lnTo>
                  <a:pt x="32107" y="291556"/>
                </a:lnTo>
                <a:lnTo>
                  <a:pt x="48529" y="292385"/>
                </a:lnTo>
                <a:lnTo>
                  <a:pt x="64047" y="286976"/>
                </a:lnTo>
                <a:lnTo>
                  <a:pt x="76755" y="275590"/>
                </a:lnTo>
                <a:lnTo>
                  <a:pt x="84085" y="260240"/>
                </a:lnTo>
                <a:lnTo>
                  <a:pt x="84176" y="258445"/>
                </a:lnTo>
                <a:lnTo>
                  <a:pt x="53895" y="258445"/>
                </a:lnTo>
                <a:lnTo>
                  <a:pt x="31035" y="241300"/>
                </a:lnTo>
                <a:lnTo>
                  <a:pt x="54982" y="209370"/>
                </a:lnTo>
                <a:lnTo>
                  <a:pt x="52770" y="208313"/>
                </a:lnTo>
                <a:lnTo>
                  <a:pt x="36385" y="207470"/>
                </a:lnTo>
                <a:close/>
              </a:path>
              <a:path w="234950" h="292735">
                <a:moveTo>
                  <a:pt x="54982" y="209370"/>
                </a:moveTo>
                <a:lnTo>
                  <a:pt x="31035" y="241300"/>
                </a:lnTo>
                <a:lnTo>
                  <a:pt x="53895" y="258445"/>
                </a:lnTo>
                <a:lnTo>
                  <a:pt x="77850" y="226504"/>
                </a:lnTo>
                <a:lnTo>
                  <a:pt x="68119" y="215646"/>
                </a:lnTo>
                <a:lnTo>
                  <a:pt x="54982" y="209370"/>
                </a:lnTo>
                <a:close/>
              </a:path>
              <a:path w="234950" h="292735">
                <a:moveTo>
                  <a:pt x="77850" y="226504"/>
                </a:moveTo>
                <a:lnTo>
                  <a:pt x="53895" y="258445"/>
                </a:lnTo>
                <a:lnTo>
                  <a:pt x="84176" y="258445"/>
                </a:lnTo>
                <a:lnTo>
                  <a:pt x="84915" y="243855"/>
                </a:lnTo>
                <a:lnTo>
                  <a:pt x="79505" y="228351"/>
                </a:lnTo>
                <a:lnTo>
                  <a:pt x="77850" y="226504"/>
                </a:lnTo>
                <a:close/>
              </a:path>
              <a:path w="234950" h="292735">
                <a:moveTo>
                  <a:pt x="212010" y="0"/>
                </a:moveTo>
                <a:lnTo>
                  <a:pt x="54982" y="209370"/>
                </a:lnTo>
                <a:lnTo>
                  <a:pt x="68119" y="215646"/>
                </a:lnTo>
                <a:lnTo>
                  <a:pt x="77850" y="226504"/>
                </a:lnTo>
                <a:lnTo>
                  <a:pt x="234870" y="17145"/>
                </a:lnTo>
                <a:lnTo>
                  <a:pt x="212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23187" y="3407155"/>
            <a:ext cx="254000" cy="293370"/>
          </a:xfrm>
          <a:custGeom>
            <a:avLst/>
            <a:gdLst/>
            <a:ahLst/>
            <a:cxnLst/>
            <a:rect l="l" t="t" r="r" b="b"/>
            <a:pathLst>
              <a:path w="254000" h="293370">
                <a:moveTo>
                  <a:pt x="38687" y="207756"/>
                </a:moveTo>
                <a:lnTo>
                  <a:pt x="22915" y="212405"/>
                </a:lnTo>
                <a:lnTo>
                  <a:pt x="9667" y="223139"/>
                </a:lnTo>
                <a:lnTo>
                  <a:pt x="1613" y="238101"/>
                </a:lnTo>
                <a:lnTo>
                  <a:pt x="0" y="254444"/>
                </a:lnTo>
                <a:lnTo>
                  <a:pt x="4649" y="270216"/>
                </a:lnTo>
                <a:lnTo>
                  <a:pt x="15382" y="283464"/>
                </a:lnTo>
                <a:lnTo>
                  <a:pt x="30345" y="291518"/>
                </a:lnTo>
                <a:lnTo>
                  <a:pt x="46688" y="293131"/>
                </a:lnTo>
                <a:lnTo>
                  <a:pt x="62460" y="288482"/>
                </a:lnTo>
                <a:lnTo>
                  <a:pt x="75707" y="277749"/>
                </a:lnTo>
                <a:lnTo>
                  <a:pt x="83762" y="262786"/>
                </a:lnTo>
                <a:lnTo>
                  <a:pt x="84078" y="259588"/>
                </a:lnTo>
                <a:lnTo>
                  <a:pt x="53736" y="259588"/>
                </a:lnTo>
                <a:lnTo>
                  <a:pt x="31638" y="241300"/>
                </a:lnTo>
                <a:lnTo>
                  <a:pt x="57158" y="210514"/>
                </a:lnTo>
                <a:lnTo>
                  <a:pt x="55030" y="209369"/>
                </a:lnTo>
                <a:lnTo>
                  <a:pt x="38687" y="207756"/>
                </a:lnTo>
                <a:close/>
              </a:path>
              <a:path w="254000" h="293370">
                <a:moveTo>
                  <a:pt x="57158" y="210514"/>
                </a:moveTo>
                <a:lnTo>
                  <a:pt x="31638" y="241300"/>
                </a:lnTo>
                <a:lnTo>
                  <a:pt x="53736" y="259588"/>
                </a:lnTo>
                <a:lnTo>
                  <a:pt x="79233" y="228829"/>
                </a:lnTo>
                <a:lnTo>
                  <a:pt x="69992" y="217424"/>
                </a:lnTo>
                <a:lnTo>
                  <a:pt x="57158" y="210514"/>
                </a:lnTo>
                <a:close/>
              </a:path>
              <a:path w="254000" h="293370">
                <a:moveTo>
                  <a:pt x="79233" y="228829"/>
                </a:moveTo>
                <a:lnTo>
                  <a:pt x="53736" y="259588"/>
                </a:lnTo>
                <a:lnTo>
                  <a:pt x="84078" y="259588"/>
                </a:lnTo>
                <a:lnTo>
                  <a:pt x="85375" y="246443"/>
                </a:lnTo>
                <a:lnTo>
                  <a:pt x="80726" y="230671"/>
                </a:lnTo>
                <a:lnTo>
                  <a:pt x="79233" y="228829"/>
                </a:lnTo>
                <a:close/>
              </a:path>
              <a:path w="254000" h="293370">
                <a:moveTo>
                  <a:pt x="231663" y="0"/>
                </a:moveTo>
                <a:lnTo>
                  <a:pt x="57158" y="210514"/>
                </a:lnTo>
                <a:lnTo>
                  <a:pt x="69992" y="217424"/>
                </a:lnTo>
                <a:lnTo>
                  <a:pt x="79233" y="228829"/>
                </a:lnTo>
                <a:lnTo>
                  <a:pt x="253761" y="18288"/>
                </a:lnTo>
                <a:lnTo>
                  <a:pt x="231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24013" y="4320794"/>
            <a:ext cx="285115" cy="294640"/>
          </a:xfrm>
          <a:custGeom>
            <a:avLst/>
            <a:gdLst/>
            <a:ahLst/>
            <a:cxnLst/>
            <a:rect l="l" t="t" r="r" b="b"/>
            <a:pathLst>
              <a:path w="285115" h="294639">
                <a:moveTo>
                  <a:pt x="204075" y="232274"/>
                </a:moveTo>
                <a:lnTo>
                  <a:pt x="202664" y="234311"/>
                </a:lnTo>
                <a:lnTo>
                  <a:pt x="199199" y="250348"/>
                </a:lnTo>
                <a:lnTo>
                  <a:pt x="202021" y="266529"/>
                </a:lnTo>
                <a:lnTo>
                  <a:pt x="211201" y="280923"/>
                </a:lnTo>
                <a:lnTo>
                  <a:pt x="225167" y="290603"/>
                </a:lnTo>
                <a:lnTo>
                  <a:pt x="241204" y="294068"/>
                </a:lnTo>
                <a:lnTo>
                  <a:pt x="257385" y="291246"/>
                </a:lnTo>
                <a:lnTo>
                  <a:pt x="271780" y="282066"/>
                </a:lnTo>
                <a:lnTo>
                  <a:pt x="281441" y="268100"/>
                </a:lnTo>
                <a:lnTo>
                  <a:pt x="282938" y="261111"/>
                </a:lnTo>
                <a:lnTo>
                  <a:pt x="231775" y="261111"/>
                </a:lnTo>
                <a:lnTo>
                  <a:pt x="204075" y="232274"/>
                </a:lnTo>
                <a:close/>
              </a:path>
              <a:path w="285115" h="294639">
                <a:moveTo>
                  <a:pt x="224670" y="212484"/>
                </a:moveTo>
                <a:lnTo>
                  <a:pt x="212344" y="220344"/>
                </a:lnTo>
                <a:lnTo>
                  <a:pt x="204075" y="232274"/>
                </a:lnTo>
                <a:lnTo>
                  <a:pt x="231775" y="261111"/>
                </a:lnTo>
                <a:lnTo>
                  <a:pt x="252349" y="241299"/>
                </a:lnTo>
                <a:lnTo>
                  <a:pt x="224670" y="212484"/>
                </a:lnTo>
                <a:close/>
              </a:path>
              <a:path w="285115" h="294639">
                <a:moveTo>
                  <a:pt x="242919" y="208343"/>
                </a:moveTo>
                <a:lnTo>
                  <a:pt x="226738" y="211165"/>
                </a:lnTo>
                <a:lnTo>
                  <a:pt x="224670" y="212484"/>
                </a:lnTo>
                <a:lnTo>
                  <a:pt x="252349" y="241299"/>
                </a:lnTo>
                <a:lnTo>
                  <a:pt x="231775" y="261111"/>
                </a:lnTo>
                <a:lnTo>
                  <a:pt x="282938" y="261111"/>
                </a:lnTo>
                <a:lnTo>
                  <a:pt x="284876" y="252063"/>
                </a:lnTo>
                <a:lnTo>
                  <a:pt x="282049" y="235882"/>
                </a:lnTo>
                <a:lnTo>
                  <a:pt x="272923" y="221487"/>
                </a:lnTo>
                <a:lnTo>
                  <a:pt x="258956" y="211808"/>
                </a:lnTo>
                <a:lnTo>
                  <a:pt x="242919" y="208343"/>
                </a:lnTo>
                <a:close/>
              </a:path>
              <a:path w="285115" h="294639">
                <a:moveTo>
                  <a:pt x="20574" y="0"/>
                </a:moveTo>
                <a:lnTo>
                  <a:pt x="0" y="19811"/>
                </a:lnTo>
                <a:lnTo>
                  <a:pt x="204075" y="232274"/>
                </a:lnTo>
                <a:lnTo>
                  <a:pt x="212344" y="220344"/>
                </a:lnTo>
                <a:lnTo>
                  <a:pt x="224670" y="212484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83029" y="2567177"/>
            <a:ext cx="334645" cy="295275"/>
          </a:xfrm>
          <a:custGeom>
            <a:avLst/>
            <a:gdLst/>
            <a:ahLst/>
            <a:cxnLst/>
            <a:rect l="l" t="t" r="r" b="b"/>
            <a:pathLst>
              <a:path w="334644" h="295275">
                <a:moveTo>
                  <a:pt x="252135" y="237150"/>
                </a:moveTo>
                <a:lnTo>
                  <a:pt x="250942" y="239301"/>
                </a:lnTo>
                <a:lnTo>
                  <a:pt x="249094" y="255635"/>
                </a:lnTo>
                <a:lnTo>
                  <a:pt x="253509" y="271468"/>
                </a:lnTo>
                <a:lnTo>
                  <a:pt x="264033" y="284861"/>
                </a:lnTo>
                <a:lnTo>
                  <a:pt x="278925" y="293125"/>
                </a:lnTo>
                <a:lnTo>
                  <a:pt x="295259" y="294973"/>
                </a:lnTo>
                <a:lnTo>
                  <a:pt x="311092" y="290558"/>
                </a:lnTo>
                <a:lnTo>
                  <a:pt x="324485" y="280035"/>
                </a:lnTo>
                <a:lnTo>
                  <a:pt x="332749" y="265142"/>
                </a:lnTo>
                <a:lnTo>
                  <a:pt x="332975" y="263144"/>
                </a:lnTo>
                <a:lnTo>
                  <a:pt x="282575" y="263144"/>
                </a:lnTo>
                <a:lnTo>
                  <a:pt x="252135" y="237150"/>
                </a:lnTo>
                <a:close/>
              </a:path>
              <a:path w="334644" h="295275">
                <a:moveTo>
                  <a:pt x="270732" y="215353"/>
                </a:moveTo>
                <a:lnTo>
                  <a:pt x="259207" y="224409"/>
                </a:lnTo>
                <a:lnTo>
                  <a:pt x="252135" y="237150"/>
                </a:lnTo>
                <a:lnTo>
                  <a:pt x="282575" y="263144"/>
                </a:lnTo>
                <a:lnTo>
                  <a:pt x="301117" y="241300"/>
                </a:lnTo>
                <a:lnTo>
                  <a:pt x="270732" y="215353"/>
                </a:lnTo>
                <a:close/>
              </a:path>
              <a:path w="334644" h="295275">
                <a:moveTo>
                  <a:pt x="288432" y="209470"/>
                </a:moveTo>
                <a:lnTo>
                  <a:pt x="272599" y="213885"/>
                </a:lnTo>
                <a:lnTo>
                  <a:pt x="270732" y="215353"/>
                </a:lnTo>
                <a:lnTo>
                  <a:pt x="301117" y="241300"/>
                </a:lnTo>
                <a:lnTo>
                  <a:pt x="282575" y="263144"/>
                </a:lnTo>
                <a:lnTo>
                  <a:pt x="332975" y="263144"/>
                </a:lnTo>
                <a:lnTo>
                  <a:pt x="334597" y="248808"/>
                </a:lnTo>
                <a:lnTo>
                  <a:pt x="330182" y="232975"/>
                </a:lnTo>
                <a:lnTo>
                  <a:pt x="319659" y="219583"/>
                </a:lnTo>
                <a:lnTo>
                  <a:pt x="304766" y="211318"/>
                </a:lnTo>
                <a:lnTo>
                  <a:pt x="288432" y="209470"/>
                </a:lnTo>
                <a:close/>
              </a:path>
              <a:path w="334644" h="295275">
                <a:moveTo>
                  <a:pt x="18542" y="0"/>
                </a:moveTo>
                <a:lnTo>
                  <a:pt x="0" y="21844"/>
                </a:lnTo>
                <a:lnTo>
                  <a:pt x="252135" y="237150"/>
                </a:lnTo>
                <a:lnTo>
                  <a:pt x="259207" y="224409"/>
                </a:lnTo>
                <a:lnTo>
                  <a:pt x="270732" y="215353"/>
                </a:lnTo>
                <a:lnTo>
                  <a:pt x="185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86019" y="4322317"/>
            <a:ext cx="230504" cy="292100"/>
          </a:xfrm>
          <a:custGeom>
            <a:avLst/>
            <a:gdLst/>
            <a:ahLst/>
            <a:cxnLst/>
            <a:rect l="l" t="t" r="r" b="b"/>
            <a:pathLst>
              <a:path w="230504" h="292100">
                <a:moveTo>
                  <a:pt x="152569" y="225763"/>
                </a:moveTo>
                <a:lnTo>
                  <a:pt x="150909" y="227574"/>
                </a:lnTo>
                <a:lnTo>
                  <a:pt x="145303" y="243030"/>
                </a:lnTo>
                <a:lnTo>
                  <a:pt x="145913" y="259462"/>
                </a:lnTo>
                <a:lnTo>
                  <a:pt x="153035" y="274954"/>
                </a:lnTo>
                <a:lnTo>
                  <a:pt x="165598" y="286460"/>
                </a:lnTo>
                <a:lnTo>
                  <a:pt x="181054" y="292036"/>
                </a:lnTo>
                <a:lnTo>
                  <a:pt x="197486" y="291421"/>
                </a:lnTo>
                <a:lnTo>
                  <a:pt x="212979" y="284352"/>
                </a:lnTo>
                <a:lnTo>
                  <a:pt x="224484" y="271772"/>
                </a:lnTo>
                <a:lnTo>
                  <a:pt x="229420" y="258063"/>
                </a:lnTo>
                <a:lnTo>
                  <a:pt x="176149" y="258063"/>
                </a:lnTo>
                <a:lnTo>
                  <a:pt x="152569" y="225763"/>
                </a:lnTo>
                <a:close/>
              </a:path>
              <a:path w="230504" h="292100">
                <a:moveTo>
                  <a:pt x="175615" y="208929"/>
                </a:moveTo>
                <a:lnTo>
                  <a:pt x="162433" y="215010"/>
                </a:lnTo>
                <a:lnTo>
                  <a:pt x="152569" y="225763"/>
                </a:lnTo>
                <a:lnTo>
                  <a:pt x="176149" y="258063"/>
                </a:lnTo>
                <a:lnTo>
                  <a:pt x="199263" y="241299"/>
                </a:lnTo>
                <a:lnTo>
                  <a:pt x="175615" y="208929"/>
                </a:lnTo>
                <a:close/>
              </a:path>
              <a:path w="230504" h="292100">
                <a:moveTo>
                  <a:pt x="194310" y="207279"/>
                </a:moveTo>
                <a:lnTo>
                  <a:pt x="177871" y="207889"/>
                </a:lnTo>
                <a:lnTo>
                  <a:pt x="175615" y="208929"/>
                </a:lnTo>
                <a:lnTo>
                  <a:pt x="199263" y="241299"/>
                </a:lnTo>
                <a:lnTo>
                  <a:pt x="176149" y="258063"/>
                </a:lnTo>
                <a:lnTo>
                  <a:pt x="229420" y="258063"/>
                </a:lnTo>
                <a:lnTo>
                  <a:pt x="230060" y="256285"/>
                </a:lnTo>
                <a:lnTo>
                  <a:pt x="229445" y="239847"/>
                </a:lnTo>
                <a:lnTo>
                  <a:pt x="222377" y="224408"/>
                </a:lnTo>
                <a:lnTo>
                  <a:pt x="209796" y="212885"/>
                </a:lnTo>
                <a:lnTo>
                  <a:pt x="194310" y="207279"/>
                </a:lnTo>
                <a:close/>
              </a:path>
              <a:path w="230504" h="292100">
                <a:moveTo>
                  <a:pt x="22987" y="0"/>
                </a:moveTo>
                <a:lnTo>
                  <a:pt x="0" y="16763"/>
                </a:lnTo>
                <a:lnTo>
                  <a:pt x="152569" y="225763"/>
                </a:lnTo>
                <a:lnTo>
                  <a:pt x="162433" y="215010"/>
                </a:lnTo>
                <a:lnTo>
                  <a:pt x="175615" y="208929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15917" y="4322317"/>
            <a:ext cx="230504" cy="292100"/>
          </a:xfrm>
          <a:custGeom>
            <a:avLst/>
            <a:gdLst/>
            <a:ahLst/>
            <a:cxnLst/>
            <a:rect l="l" t="t" r="r" b="b"/>
            <a:pathLst>
              <a:path w="230504" h="292100">
                <a:moveTo>
                  <a:pt x="152659" y="225735"/>
                </a:moveTo>
                <a:lnTo>
                  <a:pt x="150983" y="227574"/>
                </a:lnTo>
                <a:lnTo>
                  <a:pt x="145414" y="243030"/>
                </a:lnTo>
                <a:lnTo>
                  <a:pt x="146038" y="259462"/>
                </a:lnTo>
                <a:lnTo>
                  <a:pt x="153161" y="274954"/>
                </a:lnTo>
                <a:lnTo>
                  <a:pt x="165725" y="286460"/>
                </a:lnTo>
                <a:lnTo>
                  <a:pt x="181181" y="292036"/>
                </a:lnTo>
                <a:lnTo>
                  <a:pt x="197613" y="291421"/>
                </a:lnTo>
                <a:lnTo>
                  <a:pt x="213105" y="284352"/>
                </a:lnTo>
                <a:lnTo>
                  <a:pt x="224555" y="271772"/>
                </a:lnTo>
                <a:lnTo>
                  <a:pt x="229484" y="258063"/>
                </a:lnTo>
                <a:lnTo>
                  <a:pt x="176275" y="258063"/>
                </a:lnTo>
                <a:lnTo>
                  <a:pt x="152659" y="225735"/>
                </a:lnTo>
                <a:close/>
              </a:path>
              <a:path w="230504" h="292100">
                <a:moveTo>
                  <a:pt x="175639" y="208939"/>
                </a:moveTo>
                <a:lnTo>
                  <a:pt x="162432" y="215010"/>
                </a:lnTo>
                <a:lnTo>
                  <a:pt x="152659" y="225735"/>
                </a:lnTo>
                <a:lnTo>
                  <a:pt x="176275" y="258063"/>
                </a:lnTo>
                <a:lnTo>
                  <a:pt x="199262" y="241299"/>
                </a:lnTo>
                <a:lnTo>
                  <a:pt x="175639" y="208939"/>
                </a:lnTo>
                <a:close/>
              </a:path>
              <a:path w="230504" h="292100">
                <a:moveTo>
                  <a:pt x="194357" y="207279"/>
                </a:moveTo>
                <a:lnTo>
                  <a:pt x="177925" y="207889"/>
                </a:lnTo>
                <a:lnTo>
                  <a:pt x="175639" y="208939"/>
                </a:lnTo>
                <a:lnTo>
                  <a:pt x="199262" y="241299"/>
                </a:lnTo>
                <a:lnTo>
                  <a:pt x="176275" y="258063"/>
                </a:lnTo>
                <a:lnTo>
                  <a:pt x="229484" y="258063"/>
                </a:lnTo>
                <a:lnTo>
                  <a:pt x="230123" y="256285"/>
                </a:lnTo>
                <a:lnTo>
                  <a:pt x="229500" y="239847"/>
                </a:lnTo>
                <a:lnTo>
                  <a:pt x="222376" y="224408"/>
                </a:lnTo>
                <a:lnTo>
                  <a:pt x="209813" y="212885"/>
                </a:lnTo>
                <a:lnTo>
                  <a:pt x="194357" y="207279"/>
                </a:lnTo>
                <a:close/>
              </a:path>
              <a:path w="230504" h="292100">
                <a:moveTo>
                  <a:pt x="23113" y="0"/>
                </a:moveTo>
                <a:lnTo>
                  <a:pt x="0" y="16763"/>
                </a:lnTo>
                <a:lnTo>
                  <a:pt x="152659" y="225735"/>
                </a:lnTo>
                <a:lnTo>
                  <a:pt x="162432" y="215010"/>
                </a:lnTo>
                <a:lnTo>
                  <a:pt x="175639" y="208939"/>
                </a:lnTo>
                <a:lnTo>
                  <a:pt x="23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917702" y="2842005"/>
            <a:ext cx="152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2400" spc="-5" dirty="0">
                <a:solidFill>
                  <a:srgbClr val="008986"/>
                </a:solidFill>
                <a:latin typeface="Times New Roman"/>
                <a:cs typeface="Times New Roman"/>
              </a:rPr>
              <a:t>NIL	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4294967295"/>
          </p:nvPr>
        </p:nvSpPr>
        <p:spPr>
          <a:xfrm>
            <a:off x="8150350" y="6447818"/>
            <a:ext cx="548004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L10.</a:t>
            </a:r>
            <a:fld id="{81D60167-4931-47E6-BA6A-407CBD079E47}" type="slidenum">
              <a:rPr spc="-5" dirty="0"/>
              <a:pPr marL="12700">
                <a:lnSpc>
                  <a:spcPts val="1625"/>
                </a:lnSpc>
              </a:pPr>
              <a:t>7</a:t>
            </a:fld>
            <a:endParaRPr spc="-5" dirty="0"/>
          </a:p>
        </p:txBody>
      </p:sp>
      <p:sp>
        <p:nvSpPr>
          <p:cNvPr id="56" name="object 56"/>
          <p:cNvSpPr txBox="1"/>
          <p:nvPr/>
        </p:nvSpPr>
        <p:spPr>
          <a:xfrm>
            <a:off x="6099809" y="3680205"/>
            <a:ext cx="534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986"/>
                </a:solidFill>
                <a:latin typeface="Times New Roman"/>
                <a:cs typeface="Times New Roman"/>
              </a:rPr>
              <a:t>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55459" y="3877055"/>
            <a:ext cx="1377950" cy="110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191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26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290"/>
              </a:spcBef>
              <a:tabLst>
                <a:tab pos="843915" algn="l"/>
              </a:tabLst>
            </a:pPr>
            <a:r>
              <a:rPr sz="2400" spc="-5" dirty="0">
                <a:solidFill>
                  <a:srgbClr val="008986"/>
                </a:solidFill>
                <a:latin typeface="Times New Roman"/>
                <a:cs typeface="Times New Roman"/>
              </a:rPr>
              <a:t>NIL	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16939" y="4594859"/>
            <a:ext cx="5887085" cy="135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935">
              <a:lnSpc>
                <a:spcPct val="100000"/>
              </a:lnSpc>
              <a:spcBef>
                <a:spcPts val="100"/>
              </a:spcBef>
              <a:tabLst>
                <a:tab pos="2933065" algn="l"/>
                <a:tab pos="3718560" algn="l"/>
                <a:tab pos="4502785" algn="l"/>
              </a:tabLst>
            </a:pPr>
            <a:r>
              <a:rPr sz="2400" spc="-5" dirty="0">
                <a:solidFill>
                  <a:srgbClr val="008986"/>
                </a:solidFill>
                <a:latin typeface="Times New Roman"/>
                <a:cs typeface="Times New Roman"/>
              </a:rPr>
              <a:t>NIL	NIL	NIL	NIL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1. </a:t>
            </a:r>
            <a:r>
              <a:rPr sz="3200" spc="-5" dirty="0">
                <a:latin typeface="Times New Roman"/>
                <a:cs typeface="Times New Roman"/>
              </a:rPr>
              <a:t>Every node is either red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3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black.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794" y="323342"/>
            <a:ext cx="66649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 a red-black</a:t>
            </a:r>
            <a:r>
              <a:rPr spc="-15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3477767" y="3880865"/>
            <a:ext cx="620267" cy="620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83864" y="3870197"/>
            <a:ext cx="695706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6775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6775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09594" y="38770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47488" y="3880865"/>
            <a:ext cx="621029" cy="620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2050" y="3870197"/>
            <a:ext cx="861060" cy="534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76876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43" y="3990"/>
                </a:lnTo>
                <a:lnTo>
                  <a:pt x="208434" y="15544"/>
                </a:lnTo>
                <a:lnTo>
                  <a:pt x="164697" y="34032"/>
                </a:lnTo>
                <a:lnTo>
                  <a:pt x="124760" y="58826"/>
                </a:lnTo>
                <a:lnTo>
                  <a:pt x="89249" y="89296"/>
                </a:lnTo>
                <a:lnTo>
                  <a:pt x="58789" y="124815"/>
                </a:lnTo>
                <a:lnTo>
                  <a:pt x="34008" y="164753"/>
                </a:lnTo>
                <a:lnTo>
                  <a:pt x="15532" y="208483"/>
                </a:lnTo>
                <a:lnTo>
                  <a:pt x="3987" y="255374"/>
                </a:lnTo>
                <a:lnTo>
                  <a:pt x="0" y="304800"/>
                </a:lnTo>
                <a:lnTo>
                  <a:pt x="3987" y="354225"/>
                </a:lnTo>
                <a:lnTo>
                  <a:pt x="15532" y="401116"/>
                </a:lnTo>
                <a:lnTo>
                  <a:pt x="34008" y="444846"/>
                </a:lnTo>
                <a:lnTo>
                  <a:pt x="58789" y="484784"/>
                </a:lnTo>
                <a:lnTo>
                  <a:pt x="89249" y="520303"/>
                </a:lnTo>
                <a:lnTo>
                  <a:pt x="124760" y="550773"/>
                </a:lnTo>
                <a:lnTo>
                  <a:pt x="164697" y="575567"/>
                </a:lnTo>
                <a:lnTo>
                  <a:pt x="208434" y="594055"/>
                </a:lnTo>
                <a:lnTo>
                  <a:pt x="255343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76876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7" y="255374"/>
                </a:lnTo>
                <a:lnTo>
                  <a:pt x="15532" y="208483"/>
                </a:lnTo>
                <a:lnTo>
                  <a:pt x="34008" y="164753"/>
                </a:lnTo>
                <a:lnTo>
                  <a:pt x="58789" y="124815"/>
                </a:lnTo>
                <a:lnTo>
                  <a:pt x="89249" y="89296"/>
                </a:lnTo>
                <a:lnTo>
                  <a:pt x="124760" y="58826"/>
                </a:lnTo>
                <a:lnTo>
                  <a:pt x="164697" y="34032"/>
                </a:lnTo>
                <a:lnTo>
                  <a:pt x="208434" y="15544"/>
                </a:lnTo>
                <a:lnTo>
                  <a:pt x="255343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43" y="605609"/>
                </a:lnTo>
                <a:lnTo>
                  <a:pt x="208434" y="594055"/>
                </a:lnTo>
                <a:lnTo>
                  <a:pt x="164697" y="575567"/>
                </a:lnTo>
                <a:lnTo>
                  <a:pt x="124760" y="550773"/>
                </a:lnTo>
                <a:lnTo>
                  <a:pt x="89249" y="520303"/>
                </a:lnTo>
                <a:lnTo>
                  <a:pt x="58789" y="484784"/>
                </a:lnTo>
                <a:lnTo>
                  <a:pt x="34008" y="444846"/>
                </a:lnTo>
                <a:lnTo>
                  <a:pt x="15532" y="401116"/>
                </a:lnTo>
                <a:lnTo>
                  <a:pt x="3987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97526" y="3877055"/>
            <a:ext cx="3562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0" dirty="0">
                <a:solidFill>
                  <a:srgbClr val="CCCCFF"/>
                </a:solidFill>
                <a:latin typeface="Times New Roman"/>
                <a:cs typeface="Times New Roman"/>
              </a:rPr>
              <a:t>11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61865" y="2966466"/>
            <a:ext cx="620267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79570" y="2955798"/>
            <a:ext cx="874013" cy="534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10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10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04865" y="2128266"/>
            <a:ext cx="620267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22570" y="2117598"/>
            <a:ext cx="874013" cy="5349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4000" y="2057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4000" y="2057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83957" y="3880865"/>
            <a:ext cx="621029" cy="6202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02423" y="3870197"/>
            <a:ext cx="874014" cy="5349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13600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13600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47866" y="2966466"/>
            <a:ext cx="620268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65570" y="2955798"/>
            <a:ext cx="874014" cy="5349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770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770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305553" y="2962401"/>
            <a:ext cx="2668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8700" algn="l"/>
              </a:tabLst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10	22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42466" y="2128266"/>
            <a:ext cx="620268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8561" y="2117598"/>
            <a:ext cx="695706" cy="5349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71600" y="2057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71600" y="2057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23665" y="1290066"/>
            <a:ext cx="620267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29761" y="1279397"/>
            <a:ext cx="695706" cy="5349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52800" y="1219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52800" y="1219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574291" y="1286002"/>
            <a:ext cx="4256405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1915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3874135" algn="l"/>
              </a:tabLst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3	18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76400" y="1739900"/>
            <a:ext cx="1765300" cy="317500"/>
          </a:xfrm>
          <a:custGeom>
            <a:avLst/>
            <a:gdLst/>
            <a:ahLst/>
            <a:cxnLst/>
            <a:rect l="l" t="t" r="r" b="b"/>
            <a:pathLst>
              <a:path w="1765300" h="317500">
                <a:moveTo>
                  <a:pt x="0" y="317500"/>
                </a:moveTo>
                <a:lnTo>
                  <a:pt x="17653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73500" y="1739900"/>
            <a:ext cx="1765300" cy="317500"/>
          </a:xfrm>
          <a:custGeom>
            <a:avLst/>
            <a:gdLst/>
            <a:ahLst/>
            <a:cxnLst/>
            <a:rect l="l" t="t" r="r" b="b"/>
            <a:pathLst>
              <a:path w="1765300" h="317500">
                <a:moveTo>
                  <a:pt x="1765300" y="3175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54700" y="2578100"/>
            <a:ext cx="927100" cy="317500"/>
          </a:xfrm>
          <a:custGeom>
            <a:avLst/>
            <a:gdLst/>
            <a:ahLst/>
            <a:cxnLst/>
            <a:rect l="l" t="t" r="r" b="b"/>
            <a:pathLst>
              <a:path w="927100" h="317500">
                <a:moveTo>
                  <a:pt x="927100" y="3175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95800" y="2578100"/>
            <a:ext cx="927100" cy="317500"/>
          </a:xfrm>
          <a:custGeom>
            <a:avLst/>
            <a:gdLst/>
            <a:ahLst/>
            <a:cxnLst/>
            <a:rect l="l" t="t" r="r" b="b"/>
            <a:pathLst>
              <a:path w="927100" h="317500">
                <a:moveTo>
                  <a:pt x="0" y="317500"/>
                </a:moveTo>
                <a:lnTo>
                  <a:pt x="9271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11575" y="3416300"/>
            <a:ext cx="568325" cy="393700"/>
          </a:xfrm>
          <a:custGeom>
            <a:avLst/>
            <a:gdLst/>
            <a:ahLst/>
            <a:cxnLst/>
            <a:rect l="l" t="t" r="r" b="b"/>
            <a:pathLst>
              <a:path w="568325" h="393700">
                <a:moveTo>
                  <a:pt x="0" y="393700"/>
                </a:moveTo>
                <a:lnTo>
                  <a:pt x="5683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11700" y="3416300"/>
            <a:ext cx="570230" cy="393700"/>
          </a:xfrm>
          <a:custGeom>
            <a:avLst/>
            <a:gdLst/>
            <a:ahLst/>
            <a:cxnLst/>
            <a:rect l="l" t="t" r="r" b="b"/>
            <a:pathLst>
              <a:path w="570229" h="393700">
                <a:moveTo>
                  <a:pt x="569976" y="3937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97700" y="3416300"/>
            <a:ext cx="520700" cy="393700"/>
          </a:xfrm>
          <a:custGeom>
            <a:avLst/>
            <a:gdLst/>
            <a:ahLst/>
            <a:cxnLst/>
            <a:rect l="l" t="t" r="r" b="b"/>
            <a:pathLst>
              <a:path w="520700" h="393700">
                <a:moveTo>
                  <a:pt x="520700" y="3937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41510" y="2567304"/>
            <a:ext cx="328930" cy="295275"/>
          </a:xfrm>
          <a:custGeom>
            <a:avLst/>
            <a:gdLst/>
            <a:ahLst/>
            <a:cxnLst/>
            <a:rect l="l" t="t" r="r" b="b"/>
            <a:pathLst>
              <a:path w="328930" h="295275">
                <a:moveTo>
                  <a:pt x="45646" y="209343"/>
                </a:moveTo>
                <a:lnTo>
                  <a:pt x="29345" y="211381"/>
                </a:lnTo>
                <a:lnTo>
                  <a:pt x="14570" y="219836"/>
                </a:lnTo>
                <a:lnTo>
                  <a:pt x="4219" y="233318"/>
                </a:lnTo>
                <a:lnTo>
                  <a:pt x="0" y="249205"/>
                </a:lnTo>
                <a:lnTo>
                  <a:pt x="2043" y="265521"/>
                </a:lnTo>
                <a:lnTo>
                  <a:pt x="10480" y="280289"/>
                </a:lnTo>
                <a:lnTo>
                  <a:pt x="23998" y="290621"/>
                </a:lnTo>
                <a:lnTo>
                  <a:pt x="39881" y="294846"/>
                </a:lnTo>
                <a:lnTo>
                  <a:pt x="56182" y="292808"/>
                </a:lnTo>
                <a:lnTo>
                  <a:pt x="70958" y="284353"/>
                </a:lnTo>
                <a:lnTo>
                  <a:pt x="81308" y="270871"/>
                </a:lnTo>
                <a:lnTo>
                  <a:pt x="83428" y="262890"/>
                </a:lnTo>
                <a:lnTo>
                  <a:pt x="52162" y="262890"/>
                </a:lnTo>
                <a:lnTo>
                  <a:pt x="33366" y="241300"/>
                </a:lnTo>
                <a:lnTo>
                  <a:pt x="63439" y="215028"/>
                </a:lnTo>
                <a:lnTo>
                  <a:pt x="61529" y="213568"/>
                </a:lnTo>
                <a:lnTo>
                  <a:pt x="45646" y="209343"/>
                </a:lnTo>
                <a:close/>
              </a:path>
              <a:path w="328930" h="295275">
                <a:moveTo>
                  <a:pt x="63439" y="215028"/>
                </a:moveTo>
                <a:lnTo>
                  <a:pt x="33366" y="241300"/>
                </a:lnTo>
                <a:lnTo>
                  <a:pt x="52162" y="262890"/>
                </a:lnTo>
                <a:lnTo>
                  <a:pt x="82287" y="236573"/>
                </a:lnTo>
                <a:lnTo>
                  <a:pt x="75047" y="223901"/>
                </a:lnTo>
                <a:lnTo>
                  <a:pt x="63439" y="215028"/>
                </a:lnTo>
                <a:close/>
              </a:path>
              <a:path w="328930" h="295275">
                <a:moveTo>
                  <a:pt x="82287" y="236573"/>
                </a:moveTo>
                <a:lnTo>
                  <a:pt x="52162" y="262890"/>
                </a:lnTo>
                <a:lnTo>
                  <a:pt x="83428" y="262890"/>
                </a:lnTo>
                <a:lnTo>
                  <a:pt x="85528" y="254984"/>
                </a:lnTo>
                <a:lnTo>
                  <a:pt x="83484" y="238668"/>
                </a:lnTo>
                <a:lnTo>
                  <a:pt x="82287" y="236573"/>
                </a:lnTo>
                <a:close/>
              </a:path>
              <a:path w="328930" h="295275">
                <a:moveTo>
                  <a:pt x="309591" y="0"/>
                </a:moveTo>
                <a:lnTo>
                  <a:pt x="63439" y="215028"/>
                </a:lnTo>
                <a:lnTo>
                  <a:pt x="75047" y="223901"/>
                </a:lnTo>
                <a:lnTo>
                  <a:pt x="82287" y="236573"/>
                </a:lnTo>
                <a:lnTo>
                  <a:pt x="328387" y="21589"/>
                </a:lnTo>
                <a:lnTo>
                  <a:pt x="309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75520" y="4322190"/>
            <a:ext cx="231775" cy="292735"/>
          </a:xfrm>
          <a:custGeom>
            <a:avLst/>
            <a:gdLst/>
            <a:ahLst/>
            <a:cxnLst/>
            <a:rect l="l" t="t" r="r" b="b"/>
            <a:pathLst>
              <a:path w="231775" h="292735">
                <a:moveTo>
                  <a:pt x="35925" y="207454"/>
                </a:moveTo>
                <a:lnTo>
                  <a:pt x="20445" y="212978"/>
                </a:lnTo>
                <a:lnTo>
                  <a:pt x="7810" y="224408"/>
                </a:lnTo>
                <a:lnTo>
                  <a:pt x="666" y="239829"/>
                </a:lnTo>
                <a:lnTo>
                  <a:pt x="0" y="256238"/>
                </a:lnTo>
                <a:lnTo>
                  <a:pt x="5524" y="271718"/>
                </a:lnTo>
                <a:lnTo>
                  <a:pt x="16954" y="284352"/>
                </a:lnTo>
                <a:lnTo>
                  <a:pt x="32375" y="291496"/>
                </a:lnTo>
                <a:lnTo>
                  <a:pt x="48783" y="292163"/>
                </a:lnTo>
                <a:lnTo>
                  <a:pt x="64263" y="286638"/>
                </a:lnTo>
                <a:lnTo>
                  <a:pt x="76898" y="275208"/>
                </a:lnTo>
                <a:lnTo>
                  <a:pt x="84042" y="259788"/>
                </a:lnTo>
                <a:lnTo>
                  <a:pt x="84101" y="258317"/>
                </a:lnTo>
                <a:lnTo>
                  <a:pt x="53911" y="258317"/>
                </a:lnTo>
                <a:lnTo>
                  <a:pt x="30797" y="241299"/>
                </a:lnTo>
                <a:lnTo>
                  <a:pt x="54504" y="209126"/>
                </a:lnTo>
                <a:lnTo>
                  <a:pt x="52333" y="208121"/>
                </a:lnTo>
                <a:lnTo>
                  <a:pt x="35925" y="207454"/>
                </a:lnTo>
                <a:close/>
              </a:path>
              <a:path w="231775" h="292735">
                <a:moveTo>
                  <a:pt x="54504" y="209126"/>
                </a:moveTo>
                <a:lnTo>
                  <a:pt x="30797" y="241299"/>
                </a:lnTo>
                <a:lnTo>
                  <a:pt x="53911" y="258317"/>
                </a:lnTo>
                <a:lnTo>
                  <a:pt x="77608" y="226157"/>
                </a:lnTo>
                <a:lnTo>
                  <a:pt x="67754" y="215264"/>
                </a:lnTo>
                <a:lnTo>
                  <a:pt x="54504" y="209126"/>
                </a:lnTo>
                <a:close/>
              </a:path>
              <a:path w="231775" h="292735">
                <a:moveTo>
                  <a:pt x="77608" y="226157"/>
                </a:moveTo>
                <a:lnTo>
                  <a:pt x="53911" y="258317"/>
                </a:lnTo>
                <a:lnTo>
                  <a:pt x="84101" y="258317"/>
                </a:lnTo>
                <a:lnTo>
                  <a:pt x="84709" y="243379"/>
                </a:lnTo>
                <a:lnTo>
                  <a:pt x="79184" y="227899"/>
                </a:lnTo>
                <a:lnTo>
                  <a:pt x="77608" y="226157"/>
                </a:lnTo>
                <a:close/>
              </a:path>
              <a:path w="231775" h="292735">
                <a:moveTo>
                  <a:pt x="208597" y="0"/>
                </a:moveTo>
                <a:lnTo>
                  <a:pt x="54504" y="209126"/>
                </a:lnTo>
                <a:lnTo>
                  <a:pt x="67754" y="215264"/>
                </a:lnTo>
                <a:lnTo>
                  <a:pt x="77608" y="226157"/>
                </a:lnTo>
                <a:lnTo>
                  <a:pt x="231711" y="17017"/>
                </a:lnTo>
                <a:lnTo>
                  <a:pt x="208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47097" y="4322317"/>
            <a:ext cx="230504" cy="292100"/>
          </a:xfrm>
          <a:custGeom>
            <a:avLst/>
            <a:gdLst/>
            <a:ahLst/>
            <a:cxnLst/>
            <a:rect l="l" t="t" r="r" b="b"/>
            <a:pathLst>
              <a:path w="230504" h="292100">
                <a:moveTo>
                  <a:pt x="35750" y="207279"/>
                </a:moveTo>
                <a:lnTo>
                  <a:pt x="20294" y="212885"/>
                </a:lnTo>
                <a:lnTo>
                  <a:pt x="7731" y="224408"/>
                </a:lnTo>
                <a:lnTo>
                  <a:pt x="609" y="239847"/>
                </a:lnTo>
                <a:lnTo>
                  <a:pt x="0" y="256285"/>
                </a:lnTo>
                <a:lnTo>
                  <a:pt x="5605" y="271772"/>
                </a:lnTo>
                <a:lnTo>
                  <a:pt x="17129" y="284352"/>
                </a:lnTo>
                <a:lnTo>
                  <a:pt x="32567" y="291421"/>
                </a:lnTo>
                <a:lnTo>
                  <a:pt x="49006" y="292036"/>
                </a:lnTo>
                <a:lnTo>
                  <a:pt x="64492" y="286460"/>
                </a:lnTo>
                <a:lnTo>
                  <a:pt x="77073" y="274954"/>
                </a:lnTo>
                <a:lnTo>
                  <a:pt x="84141" y="259462"/>
                </a:lnTo>
                <a:lnTo>
                  <a:pt x="84193" y="258063"/>
                </a:lnTo>
                <a:lnTo>
                  <a:pt x="53959" y="258063"/>
                </a:lnTo>
                <a:lnTo>
                  <a:pt x="30845" y="241299"/>
                </a:lnTo>
                <a:lnTo>
                  <a:pt x="54480" y="208945"/>
                </a:lnTo>
                <a:lnTo>
                  <a:pt x="52183" y="207889"/>
                </a:lnTo>
                <a:lnTo>
                  <a:pt x="35750" y="207279"/>
                </a:lnTo>
                <a:close/>
              </a:path>
              <a:path w="230504" h="292100">
                <a:moveTo>
                  <a:pt x="54480" y="208945"/>
                </a:moveTo>
                <a:lnTo>
                  <a:pt x="30845" y="241299"/>
                </a:lnTo>
                <a:lnTo>
                  <a:pt x="53959" y="258063"/>
                </a:lnTo>
                <a:lnTo>
                  <a:pt x="77531" y="225773"/>
                </a:lnTo>
                <a:lnTo>
                  <a:pt x="67675" y="215010"/>
                </a:lnTo>
                <a:lnTo>
                  <a:pt x="54480" y="208945"/>
                </a:lnTo>
                <a:close/>
              </a:path>
              <a:path w="230504" h="292100">
                <a:moveTo>
                  <a:pt x="77531" y="225773"/>
                </a:moveTo>
                <a:lnTo>
                  <a:pt x="53959" y="258063"/>
                </a:lnTo>
                <a:lnTo>
                  <a:pt x="84193" y="258063"/>
                </a:lnTo>
                <a:lnTo>
                  <a:pt x="84756" y="243030"/>
                </a:lnTo>
                <a:lnTo>
                  <a:pt x="79180" y="227574"/>
                </a:lnTo>
                <a:lnTo>
                  <a:pt x="77531" y="225773"/>
                </a:lnTo>
                <a:close/>
              </a:path>
              <a:path w="230504" h="292100">
                <a:moveTo>
                  <a:pt x="207121" y="0"/>
                </a:moveTo>
                <a:lnTo>
                  <a:pt x="54480" y="208945"/>
                </a:lnTo>
                <a:lnTo>
                  <a:pt x="67675" y="215010"/>
                </a:lnTo>
                <a:lnTo>
                  <a:pt x="77531" y="225773"/>
                </a:lnTo>
                <a:lnTo>
                  <a:pt x="230108" y="16763"/>
                </a:lnTo>
                <a:lnTo>
                  <a:pt x="2071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79059" y="4322064"/>
            <a:ext cx="234950" cy="292735"/>
          </a:xfrm>
          <a:custGeom>
            <a:avLst/>
            <a:gdLst/>
            <a:ahLst/>
            <a:cxnLst/>
            <a:rect l="l" t="t" r="r" b="b"/>
            <a:pathLst>
              <a:path w="234950" h="292735">
                <a:moveTo>
                  <a:pt x="36385" y="207470"/>
                </a:moveTo>
                <a:lnTo>
                  <a:pt x="20881" y="212842"/>
                </a:lnTo>
                <a:lnTo>
                  <a:pt x="8175" y="224154"/>
                </a:lnTo>
                <a:lnTo>
                  <a:pt x="843" y="239577"/>
                </a:lnTo>
                <a:lnTo>
                  <a:pt x="0" y="256000"/>
                </a:lnTo>
                <a:lnTo>
                  <a:pt x="5371" y="271518"/>
                </a:lnTo>
                <a:lnTo>
                  <a:pt x="16684" y="284226"/>
                </a:lnTo>
                <a:lnTo>
                  <a:pt x="32107" y="291556"/>
                </a:lnTo>
                <a:lnTo>
                  <a:pt x="48529" y="292385"/>
                </a:lnTo>
                <a:lnTo>
                  <a:pt x="64047" y="286976"/>
                </a:lnTo>
                <a:lnTo>
                  <a:pt x="76755" y="275590"/>
                </a:lnTo>
                <a:lnTo>
                  <a:pt x="84085" y="260240"/>
                </a:lnTo>
                <a:lnTo>
                  <a:pt x="84176" y="258445"/>
                </a:lnTo>
                <a:lnTo>
                  <a:pt x="53895" y="258445"/>
                </a:lnTo>
                <a:lnTo>
                  <a:pt x="31035" y="241300"/>
                </a:lnTo>
                <a:lnTo>
                  <a:pt x="54982" y="209370"/>
                </a:lnTo>
                <a:lnTo>
                  <a:pt x="52770" y="208313"/>
                </a:lnTo>
                <a:lnTo>
                  <a:pt x="36385" y="207470"/>
                </a:lnTo>
                <a:close/>
              </a:path>
              <a:path w="234950" h="292735">
                <a:moveTo>
                  <a:pt x="54982" y="209370"/>
                </a:moveTo>
                <a:lnTo>
                  <a:pt x="31035" y="241300"/>
                </a:lnTo>
                <a:lnTo>
                  <a:pt x="53895" y="258445"/>
                </a:lnTo>
                <a:lnTo>
                  <a:pt x="77850" y="226504"/>
                </a:lnTo>
                <a:lnTo>
                  <a:pt x="68119" y="215646"/>
                </a:lnTo>
                <a:lnTo>
                  <a:pt x="54982" y="209370"/>
                </a:lnTo>
                <a:close/>
              </a:path>
              <a:path w="234950" h="292735">
                <a:moveTo>
                  <a:pt x="77850" y="226504"/>
                </a:moveTo>
                <a:lnTo>
                  <a:pt x="53895" y="258445"/>
                </a:lnTo>
                <a:lnTo>
                  <a:pt x="84176" y="258445"/>
                </a:lnTo>
                <a:lnTo>
                  <a:pt x="84915" y="243855"/>
                </a:lnTo>
                <a:lnTo>
                  <a:pt x="79505" y="228351"/>
                </a:lnTo>
                <a:lnTo>
                  <a:pt x="77850" y="226504"/>
                </a:lnTo>
                <a:close/>
              </a:path>
              <a:path w="234950" h="292735">
                <a:moveTo>
                  <a:pt x="212010" y="0"/>
                </a:moveTo>
                <a:lnTo>
                  <a:pt x="54982" y="209370"/>
                </a:lnTo>
                <a:lnTo>
                  <a:pt x="68119" y="215646"/>
                </a:lnTo>
                <a:lnTo>
                  <a:pt x="77850" y="226504"/>
                </a:lnTo>
                <a:lnTo>
                  <a:pt x="234870" y="17145"/>
                </a:lnTo>
                <a:lnTo>
                  <a:pt x="212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23187" y="3407155"/>
            <a:ext cx="254000" cy="293370"/>
          </a:xfrm>
          <a:custGeom>
            <a:avLst/>
            <a:gdLst/>
            <a:ahLst/>
            <a:cxnLst/>
            <a:rect l="l" t="t" r="r" b="b"/>
            <a:pathLst>
              <a:path w="254000" h="293370">
                <a:moveTo>
                  <a:pt x="38687" y="207756"/>
                </a:moveTo>
                <a:lnTo>
                  <a:pt x="22915" y="212405"/>
                </a:lnTo>
                <a:lnTo>
                  <a:pt x="9667" y="223139"/>
                </a:lnTo>
                <a:lnTo>
                  <a:pt x="1613" y="238101"/>
                </a:lnTo>
                <a:lnTo>
                  <a:pt x="0" y="254444"/>
                </a:lnTo>
                <a:lnTo>
                  <a:pt x="4649" y="270216"/>
                </a:lnTo>
                <a:lnTo>
                  <a:pt x="15382" y="283464"/>
                </a:lnTo>
                <a:lnTo>
                  <a:pt x="30345" y="291518"/>
                </a:lnTo>
                <a:lnTo>
                  <a:pt x="46688" y="293131"/>
                </a:lnTo>
                <a:lnTo>
                  <a:pt x="62460" y="288482"/>
                </a:lnTo>
                <a:lnTo>
                  <a:pt x="75707" y="277749"/>
                </a:lnTo>
                <a:lnTo>
                  <a:pt x="83762" y="262786"/>
                </a:lnTo>
                <a:lnTo>
                  <a:pt x="84078" y="259588"/>
                </a:lnTo>
                <a:lnTo>
                  <a:pt x="53736" y="259588"/>
                </a:lnTo>
                <a:lnTo>
                  <a:pt x="31638" y="241300"/>
                </a:lnTo>
                <a:lnTo>
                  <a:pt x="57158" y="210514"/>
                </a:lnTo>
                <a:lnTo>
                  <a:pt x="55030" y="209369"/>
                </a:lnTo>
                <a:lnTo>
                  <a:pt x="38687" y="207756"/>
                </a:lnTo>
                <a:close/>
              </a:path>
              <a:path w="254000" h="293370">
                <a:moveTo>
                  <a:pt x="57158" y="210514"/>
                </a:moveTo>
                <a:lnTo>
                  <a:pt x="31638" y="241300"/>
                </a:lnTo>
                <a:lnTo>
                  <a:pt x="53736" y="259588"/>
                </a:lnTo>
                <a:lnTo>
                  <a:pt x="79233" y="228829"/>
                </a:lnTo>
                <a:lnTo>
                  <a:pt x="69992" y="217424"/>
                </a:lnTo>
                <a:lnTo>
                  <a:pt x="57158" y="210514"/>
                </a:lnTo>
                <a:close/>
              </a:path>
              <a:path w="254000" h="293370">
                <a:moveTo>
                  <a:pt x="79233" y="228829"/>
                </a:moveTo>
                <a:lnTo>
                  <a:pt x="53736" y="259588"/>
                </a:lnTo>
                <a:lnTo>
                  <a:pt x="84078" y="259588"/>
                </a:lnTo>
                <a:lnTo>
                  <a:pt x="85375" y="246443"/>
                </a:lnTo>
                <a:lnTo>
                  <a:pt x="80726" y="230671"/>
                </a:lnTo>
                <a:lnTo>
                  <a:pt x="79233" y="228829"/>
                </a:lnTo>
                <a:close/>
              </a:path>
              <a:path w="254000" h="293370">
                <a:moveTo>
                  <a:pt x="231663" y="0"/>
                </a:moveTo>
                <a:lnTo>
                  <a:pt x="57158" y="210514"/>
                </a:lnTo>
                <a:lnTo>
                  <a:pt x="69992" y="217424"/>
                </a:lnTo>
                <a:lnTo>
                  <a:pt x="79233" y="228829"/>
                </a:lnTo>
                <a:lnTo>
                  <a:pt x="253761" y="18288"/>
                </a:lnTo>
                <a:lnTo>
                  <a:pt x="231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24013" y="4320794"/>
            <a:ext cx="285115" cy="294640"/>
          </a:xfrm>
          <a:custGeom>
            <a:avLst/>
            <a:gdLst/>
            <a:ahLst/>
            <a:cxnLst/>
            <a:rect l="l" t="t" r="r" b="b"/>
            <a:pathLst>
              <a:path w="285115" h="294639">
                <a:moveTo>
                  <a:pt x="204075" y="232274"/>
                </a:moveTo>
                <a:lnTo>
                  <a:pt x="202664" y="234311"/>
                </a:lnTo>
                <a:lnTo>
                  <a:pt x="199199" y="250348"/>
                </a:lnTo>
                <a:lnTo>
                  <a:pt x="202021" y="266529"/>
                </a:lnTo>
                <a:lnTo>
                  <a:pt x="211201" y="280923"/>
                </a:lnTo>
                <a:lnTo>
                  <a:pt x="225167" y="290603"/>
                </a:lnTo>
                <a:lnTo>
                  <a:pt x="241204" y="294068"/>
                </a:lnTo>
                <a:lnTo>
                  <a:pt x="257385" y="291246"/>
                </a:lnTo>
                <a:lnTo>
                  <a:pt x="271780" y="282066"/>
                </a:lnTo>
                <a:lnTo>
                  <a:pt x="281441" y="268100"/>
                </a:lnTo>
                <a:lnTo>
                  <a:pt x="282938" y="261111"/>
                </a:lnTo>
                <a:lnTo>
                  <a:pt x="231775" y="261111"/>
                </a:lnTo>
                <a:lnTo>
                  <a:pt x="204075" y="232274"/>
                </a:lnTo>
                <a:close/>
              </a:path>
              <a:path w="285115" h="294639">
                <a:moveTo>
                  <a:pt x="224670" y="212484"/>
                </a:moveTo>
                <a:lnTo>
                  <a:pt x="212344" y="220344"/>
                </a:lnTo>
                <a:lnTo>
                  <a:pt x="204075" y="232274"/>
                </a:lnTo>
                <a:lnTo>
                  <a:pt x="231775" y="261111"/>
                </a:lnTo>
                <a:lnTo>
                  <a:pt x="252349" y="241299"/>
                </a:lnTo>
                <a:lnTo>
                  <a:pt x="224670" y="212484"/>
                </a:lnTo>
                <a:close/>
              </a:path>
              <a:path w="285115" h="294639">
                <a:moveTo>
                  <a:pt x="242919" y="208343"/>
                </a:moveTo>
                <a:lnTo>
                  <a:pt x="226738" y="211165"/>
                </a:lnTo>
                <a:lnTo>
                  <a:pt x="224670" y="212484"/>
                </a:lnTo>
                <a:lnTo>
                  <a:pt x="252349" y="241299"/>
                </a:lnTo>
                <a:lnTo>
                  <a:pt x="231775" y="261111"/>
                </a:lnTo>
                <a:lnTo>
                  <a:pt x="282938" y="261111"/>
                </a:lnTo>
                <a:lnTo>
                  <a:pt x="284876" y="252063"/>
                </a:lnTo>
                <a:lnTo>
                  <a:pt x="282049" y="235882"/>
                </a:lnTo>
                <a:lnTo>
                  <a:pt x="272923" y="221487"/>
                </a:lnTo>
                <a:lnTo>
                  <a:pt x="258956" y="211808"/>
                </a:lnTo>
                <a:lnTo>
                  <a:pt x="242919" y="208343"/>
                </a:lnTo>
                <a:close/>
              </a:path>
              <a:path w="285115" h="294639">
                <a:moveTo>
                  <a:pt x="20574" y="0"/>
                </a:moveTo>
                <a:lnTo>
                  <a:pt x="0" y="19811"/>
                </a:lnTo>
                <a:lnTo>
                  <a:pt x="204075" y="232274"/>
                </a:lnTo>
                <a:lnTo>
                  <a:pt x="212344" y="220344"/>
                </a:lnTo>
                <a:lnTo>
                  <a:pt x="224670" y="212484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83029" y="2567177"/>
            <a:ext cx="334645" cy="295275"/>
          </a:xfrm>
          <a:custGeom>
            <a:avLst/>
            <a:gdLst/>
            <a:ahLst/>
            <a:cxnLst/>
            <a:rect l="l" t="t" r="r" b="b"/>
            <a:pathLst>
              <a:path w="334644" h="295275">
                <a:moveTo>
                  <a:pt x="252135" y="237150"/>
                </a:moveTo>
                <a:lnTo>
                  <a:pt x="250942" y="239301"/>
                </a:lnTo>
                <a:lnTo>
                  <a:pt x="249094" y="255635"/>
                </a:lnTo>
                <a:lnTo>
                  <a:pt x="253509" y="271468"/>
                </a:lnTo>
                <a:lnTo>
                  <a:pt x="264033" y="284861"/>
                </a:lnTo>
                <a:lnTo>
                  <a:pt x="278925" y="293125"/>
                </a:lnTo>
                <a:lnTo>
                  <a:pt x="295259" y="294973"/>
                </a:lnTo>
                <a:lnTo>
                  <a:pt x="311092" y="290558"/>
                </a:lnTo>
                <a:lnTo>
                  <a:pt x="324485" y="280035"/>
                </a:lnTo>
                <a:lnTo>
                  <a:pt x="332749" y="265142"/>
                </a:lnTo>
                <a:lnTo>
                  <a:pt x="332975" y="263144"/>
                </a:lnTo>
                <a:lnTo>
                  <a:pt x="282575" y="263144"/>
                </a:lnTo>
                <a:lnTo>
                  <a:pt x="252135" y="237150"/>
                </a:lnTo>
                <a:close/>
              </a:path>
              <a:path w="334644" h="295275">
                <a:moveTo>
                  <a:pt x="270732" y="215353"/>
                </a:moveTo>
                <a:lnTo>
                  <a:pt x="259207" y="224409"/>
                </a:lnTo>
                <a:lnTo>
                  <a:pt x="252135" y="237150"/>
                </a:lnTo>
                <a:lnTo>
                  <a:pt x="282575" y="263144"/>
                </a:lnTo>
                <a:lnTo>
                  <a:pt x="301117" y="241300"/>
                </a:lnTo>
                <a:lnTo>
                  <a:pt x="270732" y="215353"/>
                </a:lnTo>
                <a:close/>
              </a:path>
              <a:path w="334644" h="295275">
                <a:moveTo>
                  <a:pt x="288432" y="209470"/>
                </a:moveTo>
                <a:lnTo>
                  <a:pt x="272599" y="213885"/>
                </a:lnTo>
                <a:lnTo>
                  <a:pt x="270732" y="215353"/>
                </a:lnTo>
                <a:lnTo>
                  <a:pt x="301117" y="241300"/>
                </a:lnTo>
                <a:lnTo>
                  <a:pt x="282575" y="263144"/>
                </a:lnTo>
                <a:lnTo>
                  <a:pt x="332975" y="263144"/>
                </a:lnTo>
                <a:lnTo>
                  <a:pt x="334597" y="248808"/>
                </a:lnTo>
                <a:lnTo>
                  <a:pt x="330182" y="232975"/>
                </a:lnTo>
                <a:lnTo>
                  <a:pt x="319659" y="219583"/>
                </a:lnTo>
                <a:lnTo>
                  <a:pt x="304766" y="211318"/>
                </a:lnTo>
                <a:lnTo>
                  <a:pt x="288432" y="209470"/>
                </a:lnTo>
                <a:close/>
              </a:path>
              <a:path w="334644" h="295275">
                <a:moveTo>
                  <a:pt x="18542" y="0"/>
                </a:moveTo>
                <a:lnTo>
                  <a:pt x="0" y="21844"/>
                </a:lnTo>
                <a:lnTo>
                  <a:pt x="252135" y="237150"/>
                </a:lnTo>
                <a:lnTo>
                  <a:pt x="259207" y="224409"/>
                </a:lnTo>
                <a:lnTo>
                  <a:pt x="270732" y="215353"/>
                </a:lnTo>
                <a:lnTo>
                  <a:pt x="185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86019" y="4322317"/>
            <a:ext cx="230504" cy="292100"/>
          </a:xfrm>
          <a:custGeom>
            <a:avLst/>
            <a:gdLst/>
            <a:ahLst/>
            <a:cxnLst/>
            <a:rect l="l" t="t" r="r" b="b"/>
            <a:pathLst>
              <a:path w="230504" h="292100">
                <a:moveTo>
                  <a:pt x="152569" y="225763"/>
                </a:moveTo>
                <a:lnTo>
                  <a:pt x="150909" y="227574"/>
                </a:lnTo>
                <a:lnTo>
                  <a:pt x="145303" y="243030"/>
                </a:lnTo>
                <a:lnTo>
                  <a:pt x="145913" y="259462"/>
                </a:lnTo>
                <a:lnTo>
                  <a:pt x="153035" y="274954"/>
                </a:lnTo>
                <a:lnTo>
                  <a:pt x="165598" y="286460"/>
                </a:lnTo>
                <a:lnTo>
                  <a:pt x="181054" y="292036"/>
                </a:lnTo>
                <a:lnTo>
                  <a:pt x="197486" y="291421"/>
                </a:lnTo>
                <a:lnTo>
                  <a:pt x="212979" y="284352"/>
                </a:lnTo>
                <a:lnTo>
                  <a:pt x="224484" y="271772"/>
                </a:lnTo>
                <a:lnTo>
                  <a:pt x="229420" y="258063"/>
                </a:lnTo>
                <a:lnTo>
                  <a:pt x="176149" y="258063"/>
                </a:lnTo>
                <a:lnTo>
                  <a:pt x="152569" y="225763"/>
                </a:lnTo>
                <a:close/>
              </a:path>
              <a:path w="230504" h="292100">
                <a:moveTo>
                  <a:pt x="175615" y="208929"/>
                </a:moveTo>
                <a:lnTo>
                  <a:pt x="162433" y="215010"/>
                </a:lnTo>
                <a:lnTo>
                  <a:pt x="152569" y="225763"/>
                </a:lnTo>
                <a:lnTo>
                  <a:pt x="176149" y="258063"/>
                </a:lnTo>
                <a:lnTo>
                  <a:pt x="199263" y="241299"/>
                </a:lnTo>
                <a:lnTo>
                  <a:pt x="175615" y="208929"/>
                </a:lnTo>
                <a:close/>
              </a:path>
              <a:path w="230504" h="292100">
                <a:moveTo>
                  <a:pt x="194310" y="207279"/>
                </a:moveTo>
                <a:lnTo>
                  <a:pt x="177871" y="207889"/>
                </a:lnTo>
                <a:lnTo>
                  <a:pt x="175615" y="208929"/>
                </a:lnTo>
                <a:lnTo>
                  <a:pt x="199263" y="241299"/>
                </a:lnTo>
                <a:lnTo>
                  <a:pt x="176149" y="258063"/>
                </a:lnTo>
                <a:lnTo>
                  <a:pt x="229420" y="258063"/>
                </a:lnTo>
                <a:lnTo>
                  <a:pt x="230060" y="256285"/>
                </a:lnTo>
                <a:lnTo>
                  <a:pt x="229445" y="239847"/>
                </a:lnTo>
                <a:lnTo>
                  <a:pt x="222377" y="224408"/>
                </a:lnTo>
                <a:lnTo>
                  <a:pt x="209796" y="212885"/>
                </a:lnTo>
                <a:lnTo>
                  <a:pt x="194310" y="207279"/>
                </a:lnTo>
                <a:close/>
              </a:path>
              <a:path w="230504" h="292100">
                <a:moveTo>
                  <a:pt x="22987" y="0"/>
                </a:moveTo>
                <a:lnTo>
                  <a:pt x="0" y="16763"/>
                </a:lnTo>
                <a:lnTo>
                  <a:pt x="152569" y="225763"/>
                </a:lnTo>
                <a:lnTo>
                  <a:pt x="162433" y="215010"/>
                </a:lnTo>
                <a:lnTo>
                  <a:pt x="175615" y="208929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15917" y="4322317"/>
            <a:ext cx="230504" cy="292100"/>
          </a:xfrm>
          <a:custGeom>
            <a:avLst/>
            <a:gdLst/>
            <a:ahLst/>
            <a:cxnLst/>
            <a:rect l="l" t="t" r="r" b="b"/>
            <a:pathLst>
              <a:path w="230504" h="292100">
                <a:moveTo>
                  <a:pt x="152659" y="225735"/>
                </a:moveTo>
                <a:lnTo>
                  <a:pt x="150983" y="227574"/>
                </a:lnTo>
                <a:lnTo>
                  <a:pt x="145414" y="243030"/>
                </a:lnTo>
                <a:lnTo>
                  <a:pt x="146038" y="259462"/>
                </a:lnTo>
                <a:lnTo>
                  <a:pt x="153161" y="274954"/>
                </a:lnTo>
                <a:lnTo>
                  <a:pt x="165725" y="286460"/>
                </a:lnTo>
                <a:lnTo>
                  <a:pt x="181181" y="292036"/>
                </a:lnTo>
                <a:lnTo>
                  <a:pt x="197613" y="291421"/>
                </a:lnTo>
                <a:lnTo>
                  <a:pt x="213105" y="284352"/>
                </a:lnTo>
                <a:lnTo>
                  <a:pt x="224555" y="271772"/>
                </a:lnTo>
                <a:lnTo>
                  <a:pt x="229484" y="258063"/>
                </a:lnTo>
                <a:lnTo>
                  <a:pt x="176275" y="258063"/>
                </a:lnTo>
                <a:lnTo>
                  <a:pt x="152659" y="225735"/>
                </a:lnTo>
                <a:close/>
              </a:path>
              <a:path w="230504" h="292100">
                <a:moveTo>
                  <a:pt x="175639" y="208939"/>
                </a:moveTo>
                <a:lnTo>
                  <a:pt x="162432" y="215010"/>
                </a:lnTo>
                <a:lnTo>
                  <a:pt x="152659" y="225735"/>
                </a:lnTo>
                <a:lnTo>
                  <a:pt x="176275" y="258063"/>
                </a:lnTo>
                <a:lnTo>
                  <a:pt x="199262" y="241299"/>
                </a:lnTo>
                <a:lnTo>
                  <a:pt x="175639" y="208939"/>
                </a:lnTo>
                <a:close/>
              </a:path>
              <a:path w="230504" h="292100">
                <a:moveTo>
                  <a:pt x="194357" y="207279"/>
                </a:moveTo>
                <a:lnTo>
                  <a:pt x="177925" y="207889"/>
                </a:lnTo>
                <a:lnTo>
                  <a:pt x="175639" y="208939"/>
                </a:lnTo>
                <a:lnTo>
                  <a:pt x="199262" y="241299"/>
                </a:lnTo>
                <a:lnTo>
                  <a:pt x="176275" y="258063"/>
                </a:lnTo>
                <a:lnTo>
                  <a:pt x="229484" y="258063"/>
                </a:lnTo>
                <a:lnTo>
                  <a:pt x="230123" y="256285"/>
                </a:lnTo>
                <a:lnTo>
                  <a:pt x="229500" y="239847"/>
                </a:lnTo>
                <a:lnTo>
                  <a:pt x="222376" y="224408"/>
                </a:lnTo>
                <a:lnTo>
                  <a:pt x="209813" y="212885"/>
                </a:lnTo>
                <a:lnTo>
                  <a:pt x="194357" y="207279"/>
                </a:lnTo>
                <a:close/>
              </a:path>
              <a:path w="230504" h="292100">
                <a:moveTo>
                  <a:pt x="23113" y="0"/>
                </a:moveTo>
                <a:lnTo>
                  <a:pt x="0" y="16763"/>
                </a:lnTo>
                <a:lnTo>
                  <a:pt x="152659" y="225735"/>
                </a:lnTo>
                <a:lnTo>
                  <a:pt x="162432" y="215010"/>
                </a:lnTo>
                <a:lnTo>
                  <a:pt x="175639" y="208939"/>
                </a:lnTo>
                <a:lnTo>
                  <a:pt x="23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917702" y="2842005"/>
            <a:ext cx="152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2400" spc="-5" dirty="0">
                <a:solidFill>
                  <a:srgbClr val="008986"/>
                </a:solidFill>
                <a:latin typeface="Times New Roman"/>
                <a:cs typeface="Times New Roman"/>
              </a:rPr>
              <a:t>NIL	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4294967295"/>
          </p:nvPr>
        </p:nvSpPr>
        <p:spPr>
          <a:xfrm>
            <a:off x="8150350" y="6447818"/>
            <a:ext cx="548004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L10.</a:t>
            </a:r>
            <a:fld id="{81D60167-4931-47E6-BA6A-407CBD079E47}" type="slidenum">
              <a:rPr spc="-5" dirty="0"/>
              <a:pPr marL="12700">
                <a:lnSpc>
                  <a:spcPts val="1625"/>
                </a:lnSpc>
              </a:pPr>
              <a:t>8</a:t>
            </a:fld>
            <a:endParaRPr spc="-5" dirty="0"/>
          </a:p>
        </p:txBody>
      </p:sp>
      <p:sp>
        <p:nvSpPr>
          <p:cNvPr id="56" name="object 56"/>
          <p:cNvSpPr txBox="1"/>
          <p:nvPr/>
        </p:nvSpPr>
        <p:spPr>
          <a:xfrm>
            <a:off x="3051555" y="4594859"/>
            <a:ext cx="2889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8195" algn="l"/>
                <a:tab pos="1584325" algn="l"/>
                <a:tab pos="2367915" algn="l"/>
              </a:tabLst>
            </a:pPr>
            <a:r>
              <a:rPr sz="2400" spc="-5" dirty="0">
                <a:solidFill>
                  <a:srgbClr val="008986"/>
                </a:solidFill>
                <a:latin typeface="Times New Roman"/>
                <a:cs typeface="Times New Roman"/>
              </a:rPr>
              <a:t>NIL	NIL	NIL	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099809" y="3680205"/>
            <a:ext cx="534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986"/>
                </a:solidFill>
                <a:latin typeface="Times New Roman"/>
                <a:cs typeface="Times New Roman"/>
              </a:rPr>
              <a:t>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55459" y="3877055"/>
            <a:ext cx="1377950" cy="110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191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26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290"/>
              </a:spcBef>
              <a:tabLst>
                <a:tab pos="843915" algn="l"/>
              </a:tabLst>
            </a:pPr>
            <a:r>
              <a:rPr sz="2400" spc="-5" dirty="0">
                <a:solidFill>
                  <a:srgbClr val="008986"/>
                </a:solidFill>
                <a:latin typeface="Times New Roman"/>
                <a:cs typeface="Times New Roman"/>
              </a:rPr>
              <a:t>NIL	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16939" y="5438394"/>
            <a:ext cx="65100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2. </a:t>
            </a:r>
            <a:r>
              <a:rPr sz="3200" spc="-5" dirty="0">
                <a:latin typeface="Times New Roman"/>
                <a:cs typeface="Times New Roman"/>
              </a:rPr>
              <a:t>The root and leaves </a:t>
            </a:r>
            <a:r>
              <a:rPr sz="3200" spc="-30" dirty="0">
                <a:latin typeface="Times New Roman"/>
                <a:cs typeface="Times New Roman"/>
              </a:rPr>
              <a:t>(</a:t>
            </a:r>
            <a:r>
              <a:rPr sz="2400" spc="-30" dirty="0">
                <a:solidFill>
                  <a:srgbClr val="008986"/>
                </a:solidFill>
                <a:latin typeface="Times New Roman"/>
                <a:cs typeface="Times New Roman"/>
              </a:rPr>
              <a:t>NIL</a:t>
            </a:r>
            <a:r>
              <a:rPr sz="3200" spc="-30" dirty="0">
                <a:latin typeface="Times New Roman"/>
                <a:cs typeface="Times New Roman"/>
              </a:rPr>
              <a:t>’s)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spc="-3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black.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794" y="323342"/>
            <a:ext cx="66649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 a red-black</a:t>
            </a:r>
            <a:r>
              <a:rPr spc="-15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3477767" y="3880865"/>
            <a:ext cx="620267" cy="620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83864" y="3870197"/>
            <a:ext cx="695706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6775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6775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7488" y="3880865"/>
            <a:ext cx="621029" cy="620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2050" y="3870197"/>
            <a:ext cx="861060" cy="534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6876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43" y="3990"/>
                </a:lnTo>
                <a:lnTo>
                  <a:pt x="208434" y="15544"/>
                </a:lnTo>
                <a:lnTo>
                  <a:pt x="164697" y="34032"/>
                </a:lnTo>
                <a:lnTo>
                  <a:pt x="124760" y="58826"/>
                </a:lnTo>
                <a:lnTo>
                  <a:pt x="89249" y="89296"/>
                </a:lnTo>
                <a:lnTo>
                  <a:pt x="58789" y="124815"/>
                </a:lnTo>
                <a:lnTo>
                  <a:pt x="34008" y="164753"/>
                </a:lnTo>
                <a:lnTo>
                  <a:pt x="15532" y="208483"/>
                </a:lnTo>
                <a:lnTo>
                  <a:pt x="3987" y="255374"/>
                </a:lnTo>
                <a:lnTo>
                  <a:pt x="0" y="304800"/>
                </a:lnTo>
                <a:lnTo>
                  <a:pt x="3987" y="354225"/>
                </a:lnTo>
                <a:lnTo>
                  <a:pt x="15532" y="401116"/>
                </a:lnTo>
                <a:lnTo>
                  <a:pt x="34008" y="444846"/>
                </a:lnTo>
                <a:lnTo>
                  <a:pt x="58789" y="484784"/>
                </a:lnTo>
                <a:lnTo>
                  <a:pt x="89249" y="520303"/>
                </a:lnTo>
                <a:lnTo>
                  <a:pt x="124760" y="550773"/>
                </a:lnTo>
                <a:lnTo>
                  <a:pt x="164697" y="575567"/>
                </a:lnTo>
                <a:lnTo>
                  <a:pt x="208434" y="594055"/>
                </a:lnTo>
                <a:lnTo>
                  <a:pt x="255343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76876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7" y="255374"/>
                </a:lnTo>
                <a:lnTo>
                  <a:pt x="15532" y="208483"/>
                </a:lnTo>
                <a:lnTo>
                  <a:pt x="34008" y="164753"/>
                </a:lnTo>
                <a:lnTo>
                  <a:pt x="58789" y="124815"/>
                </a:lnTo>
                <a:lnTo>
                  <a:pt x="89249" y="89296"/>
                </a:lnTo>
                <a:lnTo>
                  <a:pt x="124760" y="58826"/>
                </a:lnTo>
                <a:lnTo>
                  <a:pt x="164697" y="34032"/>
                </a:lnTo>
                <a:lnTo>
                  <a:pt x="208434" y="15544"/>
                </a:lnTo>
                <a:lnTo>
                  <a:pt x="255343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43" y="605609"/>
                </a:lnTo>
                <a:lnTo>
                  <a:pt x="208434" y="594055"/>
                </a:lnTo>
                <a:lnTo>
                  <a:pt x="164697" y="575567"/>
                </a:lnTo>
                <a:lnTo>
                  <a:pt x="124760" y="550773"/>
                </a:lnTo>
                <a:lnTo>
                  <a:pt x="89249" y="520303"/>
                </a:lnTo>
                <a:lnTo>
                  <a:pt x="58789" y="484784"/>
                </a:lnTo>
                <a:lnTo>
                  <a:pt x="34008" y="444846"/>
                </a:lnTo>
                <a:lnTo>
                  <a:pt x="15532" y="401116"/>
                </a:lnTo>
                <a:lnTo>
                  <a:pt x="3987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1865" y="2966466"/>
            <a:ext cx="620267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79570" y="2955798"/>
            <a:ext cx="874013" cy="534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10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10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04865" y="2128266"/>
            <a:ext cx="620267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22570" y="2117598"/>
            <a:ext cx="874013" cy="5349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34000" y="2057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34000" y="2057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3957" y="3880865"/>
            <a:ext cx="621029" cy="6202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02423" y="3870197"/>
            <a:ext cx="874014" cy="5349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13600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13600" y="3810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47866" y="2966466"/>
            <a:ext cx="620268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65570" y="2955798"/>
            <a:ext cx="874014" cy="5349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770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770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305553" y="2962401"/>
            <a:ext cx="2668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8700" algn="l"/>
              </a:tabLst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10	22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42466" y="2128266"/>
            <a:ext cx="620268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48561" y="2117598"/>
            <a:ext cx="695706" cy="5349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71600" y="2057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1600" y="2057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23665" y="1290066"/>
            <a:ext cx="620267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29761" y="1279397"/>
            <a:ext cx="695706" cy="5349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52800" y="1219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52800" y="1219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574291" y="1286002"/>
            <a:ext cx="4256405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1915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3874135" algn="l"/>
              </a:tabLst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3	18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76400" y="1739900"/>
            <a:ext cx="1765300" cy="317500"/>
          </a:xfrm>
          <a:custGeom>
            <a:avLst/>
            <a:gdLst/>
            <a:ahLst/>
            <a:cxnLst/>
            <a:rect l="l" t="t" r="r" b="b"/>
            <a:pathLst>
              <a:path w="1765300" h="317500">
                <a:moveTo>
                  <a:pt x="0" y="317500"/>
                </a:moveTo>
                <a:lnTo>
                  <a:pt x="17653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3500" y="1739900"/>
            <a:ext cx="1765300" cy="317500"/>
          </a:xfrm>
          <a:custGeom>
            <a:avLst/>
            <a:gdLst/>
            <a:ahLst/>
            <a:cxnLst/>
            <a:rect l="l" t="t" r="r" b="b"/>
            <a:pathLst>
              <a:path w="1765300" h="317500">
                <a:moveTo>
                  <a:pt x="1765300" y="3175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54700" y="2578100"/>
            <a:ext cx="927100" cy="317500"/>
          </a:xfrm>
          <a:custGeom>
            <a:avLst/>
            <a:gdLst/>
            <a:ahLst/>
            <a:cxnLst/>
            <a:rect l="l" t="t" r="r" b="b"/>
            <a:pathLst>
              <a:path w="927100" h="317500">
                <a:moveTo>
                  <a:pt x="927100" y="3175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95800" y="2578100"/>
            <a:ext cx="927100" cy="317500"/>
          </a:xfrm>
          <a:custGeom>
            <a:avLst/>
            <a:gdLst/>
            <a:ahLst/>
            <a:cxnLst/>
            <a:rect l="l" t="t" r="r" b="b"/>
            <a:pathLst>
              <a:path w="927100" h="317500">
                <a:moveTo>
                  <a:pt x="0" y="317500"/>
                </a:moveTo>
                <a:lnTo>
                  <a:pt x="9271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11575" y="3416300"/>
            <a:ext cx="568325" cy="393700"/>
          </a:xfrm>
          <a:custGeom>
            <a:avLst/>
            <a:gdLst/>
            <a:ahLst/>
            <a:cxnLst/>
            <a:rect l="l" t="t" r="r" b="b"/>
            <a:pathLst>
              <a:path w="568325" h="393700">
                <a:moveTo>
                  <a:pt x="0" y="393700"/>
                </a:moveTo>
                <a:lnTo>
                  <a:pt x="5683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1700" y="3416300"/>
            <a:ext cx="570230" cy="393700"/>
          </a:xfrm>
          <a:custGeom>
            <a:avLst/>
            <a:gdLst/>
            <a:ahLst/>
            <a:cxnLst/>
            <a:rect l="l" t="t" r="r" b="b"/>
            <a:pathLst>
              <a:path w="570229" h="393700">
                <a:moveTo>
                  <a:pt x="569976" y="3937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97700" y="3416300"/>
            <a:ext cx="520700" cy="393700"/>
          </a:xfrm>
          <a:custGeom>
            <a:avLst/>
            <a:gdLst/>
            <a:ahLst/>
            <a:cxnLst/>
            <a:rect l="l" t="t" r="r" b="b"/>
            <a:pathLst>
              <a:path w="520700" h="393700">
                <a:moveTo>
                  <a:pt x="520700" y="3937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41510" y="2567304"/>
            <a:ext cx="328930" cy="295275"/>
          </a:xfrm>
          <a:custGeom>
            <a:avLst/>
            <a:gdLst/>
            <a:ahLst/>
            <a:cxnLst/>
            <a:rect l="l" t="t" r="r" b="b"/>
            <a:pathLst>
              <a:path w="328930" h="295275">
                <a:moveTo>
                  <a:pt x="45646" y="209343"/>
                </a:moveTo>
                <a:lnTo>
                  <a:pt x="29345" y="211381"/>
                </a:lnTo>
                <a:lnTo>
                  <a:pt x="14570" y="219836"/>
                </a:lnTo>
                <a:lnTo>
                  <a:pt x="4219" y="233318"/>
                </a:lnTo>
                <a:lnTo>
                  <a:pt x="0" y="249205"/>
                </a:lnTo>
                <a:lnTo>
                  <a:pt x="2043" y="265521"/>
                </a:lnTo>
                <a:lnTo>
                  <a:pt x="10480" y="280289"/>
                </a:lnTo>
                <a:lnTo>
                  <a:pt x="23998" y="290621"/>
                </a:lnTo>
                <a:lnTo>
                  <a:pt x="39881" y="294846"/>
                </a:lnTo>
                <a:lnTo>
                  <a:pt x="56182" y="292808"/>
                </a:lnTo>
                <a:lnTo>
                  <a:pt x="70958" y="284353"/>
                </a:lnTo>
                <a:lnTo>
                  <a:pt x="81308" y="270871"/>
                </a:lnTo>
                <a:lnTo>
                  <a:pt x="83428" y="262890"/>
                </a:lnTo>
                <a:lnTo>
                  <a:pt x="52162" y="262890"/>
                </a:lnTo>
                <a:lnTo>
                  <a:pt x="33366" y="241300"/>
                </a:lnTo>
                <a:lnTo>
                  <a:pt x="63439" y="215028"/>
                </a:lnTo>
                <a:lnTo>
                  <a:pt x="61529" y="213568"/>
                </a:lnTo>
                <a:lnTo>
                  <a:pt x="45646" y="209343"/>
                </a:lnTo>
                <a:close/>
              </a:path>
              <a:path w="328930" h="295275">
                <a:moveTo>
                  <a:pt x="63439" y="215028"/>
                </a:moveTo>
                <a:lnTo>
                  <a:pt x="33366" y="241300"/>
                </a:lnTo>
                <a:lnTo>
                  <a:pt x="52162" y="262890"/>
                </a:lnTo>
                <a:lnTo>
                  <a:pt x="82287" y="236573"/>
                </a:lnTo>
                <a:lnTo>
                  <a:pt x="75047" y="223901"/>
                </a:lnTo>
                <a:lnTo>
                  <a:pt x="63439" y="215028"/>
                </a:lnTo>
                <a:close/>
              </a:path>
              <a:path w="328930" h="295275">
                <a:moveTo>
                  <a:pt x="82287" y="236573"/>
                </a:moveTo>
                <a:lnTo>
                  <a:pt x="52162" y="262890"/>
                </a:lnTo>
                <a:lnTo>
                  <a:pt x="83428" y="262890"/>
                </a:lnTo>
                <a:lnTo>
                  <a:pt x="85528" y="254984"/>
                </a:lnTo>
                <a:lnTo>
                  <a:pt x="83484" y="238668"/>
                </a:lnTo>
                <a:lnTo>
                  <a:pt x="82287" y="236573"/>
                </a:lnTo>
                <a:close/>
              </a:path>
              <a:path w="328930" h="295275">
                <a:moveTo>
                  <a:pt x="309591" y="0"/>
                </a:moveTo>
                <a:lnTo>
                  <a:pt x="63439" y="215028"/>
                </a:lnTo>
                <a:lnTo>
                  <a:pt x="75047" y="223901"/>
                </a:lnTo>
                <a:lnTo>
                  <a:pt x="82287" y="236573"/>
                </a:lnTo>
                <a:lnTo>
                  <a:pt x="328387" y="21589"/>
                </a:lnTo>
                <a:lnTo>
                  <a:pt x="309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75520" y="4322190"/>
            <a:ext cx="231775" cy="292735"/>
          </a:xfrm>
          <a:custGeom>
            <a:avLst/>
            <a:gdLst/>
            <a:ahLst/>
            <a:cxnLst/>
            <a:rect l="l" t="t" r="r" b="b"/>
            <a:pathLst>
              <a:path w="231775" h="292735">
                <a:moveTo>
                  <a:pt x="35925" y="207454"/>
                </a:moveTo>
                <a:lnTo>
                  <a:pt x="20445" y="212978"/>
                </a:lnTo>
                <a:lnTo>
                  <a:pt x="7810" y="224408"/>
                </a:lnTo>
                <a:lnTo>
                  <a:pt x="666" y="239829"/>
                </a:lnTo>
                <a:lnTo>
                  <a:pt x="0" y="256238"/>
                </a:lnTo>
                <a:lnTo>
                  <a:pt x="5524" y="271718"/>
                </a:lnTo>
                <a:lnTo>
                  <a:pt x="16954" y="284352"/>
                </a:lnTo>
                <a:lnTo>
                  <a:pt x="32375" y="291496"/>
                </a:lnTo>
                <a:lnTo>
                  <a:pt x="48783" y="292163"/>
                </a:lnTo>
                <a:lnTo>
                  <a:pt x="64263" y="286638"/>
                </a:lnTo>
                <a:lnTo>
                  <a:pt x="76898" y="275208"/>
                </a:lnTo>
                <a:lnTo>
                  <a:pt x="84042" y="259788"/>
                </a:lnTo>
                <a:lnTo>
                  <a:pt x="84101" y="258317"/>
                </a:lnTo>
                <a:lnTo>
                  <a:pt x="53911" y="258317"/>
                </a:lnTo>
                <a:lnTo>
                  <a:pt x="30797" y="241299"/>
                </a:lnTo>
                <a:lnTo>
                  <a:pt x="54504" y="209126"/>
                </a:lnTo>
                <a:lnTo>
                  <a:pt x="52333" y="208121"/>
                </a:lnTo>
                <a:lnTo>
                  <a:pt x="35925" y="207454"/>
                </a:lnTo>
                <a:close/>
              </a:path>
              <a:path w="231775" h="292735">
                <a:moveTo>
                  <a:pt x="54504" y="209126"/>
                </a:moveTo>
                <a:lnTo>
                  <a:pt x="30797" y="241299"/>
                </a:lnTo>
                <a:lnTo>
                  <a:pt x="53911" y="258317"/>
                </a:lnTo>
                <a:lnTo>
                  <a:pt x="77608" y="226157"/>
                </a:lnTo>
                <a:lnTo>
                  <a:pt x="67754" y="215264"/>
                </a:lnTo>
                <a:lnTo>
                  <a:pt x="54504" y="209126"/>
                </a:lnTo>
                <a:close/>
              </a:path>
              <a:path w="231775" h="292735">
                <a:moveTo>
                  <a:pt x="77608" y="226157"/>
                </a:moveTo>
                <a:lnTo>
                  <a:pt x="53911" y="258317"/>
                </a:lnTo>
                <a:lnTo>
                  <a:pt x="84101" y="258317"/>
                </a:lnTo>
                <a:lnTo>
                  <a:pt x="84709" y="243379"/>
                </a:lnTo>
                <a:lnTo>
                  <a:pt x="79184" y="227899"/>
                </a:lnTo>
                <a:lnTo>
                  <a:pt x="77608" y="226157"/>
                </a:lnTo>
                <a:close/>
              </a:path>
              <a:path w="231775" h="292735">
                <a:moveTo>
                  <a:pt x="208597" y="0"/>
                </a:moveTo>
                <a:lnTo>
                  <a:pt x="54504" y="209126"/>
                </a:lnTo>
                <a:lnTo>
                  <a:pt x="67754" y="215264"/>
                </a:lnTo>
                <a:lnTo>
                  <a:pt x="77608" y="226157"/>
                </a:lnTo>
                <a:lnTo>
                  <a:pt x="231711" y="17017"/>
                </a:lnTo>
                <a:lnTo>
                  <a:pt x="208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47097" y="4322317"/>
            <a:ext cx="230504" cy="292100"/>
          </a:xfrm>
          <a:custGeom>
            <a:avLst/>
            <a:gdLst/>
            <a:ahLst/>
            <a:cxnLst/>
            <a:rect l="l" t="t" r="r" b="b"/>
            <a:pathLst>
              <a:path w="230504" h="292100">
                <a:moveTo>
                  <a:pt x="35750" y="207279"/>
                </a:moveTo>
                <a:lnTo>
                  <a:pt x="20294" y="212885"/>
                </a:lnTo>
                <a:lnTo>
                  <a:pt x="7731" y="224408"/>
                </a:lnTo>
                <a:lnTo>
                  <a:pt x="609" y="239847"/>
                </a:lnTo>
                <a:lnTo>
                  <a:pt x="0" y="256285"/>
                </a:lnTo>
                <a:lnTo>
                  <a:pt x="5605" y="271772"/>
                </a:lnTo>
                <a:lnTo>
                  <a:pt x="17129" y="284352"/>
                </a:lnTo>
                <a:lnTo>
                  <a:pt x="32567" y="291421"/>
                </a:lnTo>
                <a:lnTo>
                  <a:pt x="49006" y="292036"/>
                </a:lnTo>
                <a:lnTo>
                  <a:pt x="64492" y="286460"/>
                </a:lnTo>
                <a:lnTo>
                  <a:pt x="77073" y="274954"/>
                </a:lnTo>
                <a:lnTo>
                  <a:pt x="84141" y="259462"/>
                </a:lnTo>
                <a:lnTo>
                  <a:pt x="84193" y="258063"/>
                </a:lnTo>
                <a:lnTo>
                  <a:pt x="53959" y="258063"/>
                </a:lnTo>
                <a:lnTo>
                  <a:pt x="30845" y="241299"/>
                </a:lnTo>
                <a:lnTo>
                  <a:pt x="54480" y="208945"/>
                </a:lnTo>
                <a:lnTo>
                  <a:pt x="52183" y="207889"/>
                </a:lnTo>
                <a:lnTo>
                  <a:pt x="35750" y="207279"/>
                </a:lnTo>
                <a:close/>
              </a:path>
              <a:path w="230504" h="292100">
                <a:moveTo>
                  <a:pt x="54480" y="208945"/>
                </a:moveTo>
                <a:lnTo>
                  <a:pt x="30845" y="241299"/>
                </a:lnTo>
                <a:lnTo>
                  <a:pt x="53959" y="258063"/>
                </a:lnTo>
                <a:lnTo>
                  <a:pt x="77531" y="225773"/>
                </a:lnTo>
                <a:lnTo>
                  <a:pt x="67675" y="215010"/>
                </a:lnTo>
                <a:lnTo>
                  <a:pt x="54480" y="208945"/>
                </a:lnTo>
                <a:close/>
              </a:path>
              <a:path w="230504" h="292100">
                <a:moveTo>
                  <a:pt x="77531" y="225773"/>
                </a:moveTo>
                <a:lnTo>
                  <a:pt x="53959" y="258063"/>
                </a:lnTo>
                <a:lnTo>
                  <a:pt x="84193" y="258063"/>
                </a:lnTo>
                <a:lnTo>
                  <a:pt x="84756" y="243030"/>
                </a:lnTo>
                <a:lnTo>
                  <a:pt x="79180" y="227574"/>
                </a:lnTo>
                <a:lnTo>
                  <a:pt x="77531" y="225773"/>
                </a:lnTo>
                <a:close/>
              </a:path>
              <a:path w="230504" h="292100">
                <a:moveTo>
                  <a:pt x="207121" y="0"/>
                </a:moveTo>
                <a:lnTo>
                  <a:pt x="54480" y="208945"/>
                </a:lnTo>
                <a:lnTo>
                  <a:pt x="67675" y="215010"/>
                </a:lnTo>
                <a:lnTo>
                  <a:pt x="77531" y="225773"/>
                </a:lnTo>
                <a:lnTo>
                  <a:pt x="230108" y="16763"/>
                </a:lnTo>
                <a:lnTo>
                  <a:pt x="2071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79059" y="4322064"/>
            <a:ext cx="234950" cy="292735"/>
          </a:xfrm>
          <a:custGeom>
            <a:avLst/>
            <a:gdLst/>
            <a:ahLst/>
            <a:cxnLst/>
            <a:rect l="l" t="t" r="r" b="b"/>
            <a:pathLst>
              <a:path w="234950" h="292735">
                <a:moveTo>
                  <a:pt x="36385" y="207470"/>
                </a:moveTo>
                <a:lnTo>
                  <a:pt x="20881" y="212842"/>
                </a:lnTo>
                <a:lnTo>
                  <a:pt x="8175" y="224154"/>
                </a:lnTo>
                <a:lnTo>
                  <a:pt x="843" y="239577"/>
                </a:lnTo>
                <a:lnTo>
                  <a:pt x="0" y="256000"/>
                </a:lnTo>
                <a:lnTo>
                  <a:pt x="5371" y="271518"/>
                </a:lnTo>
                <a:lnTo>
                  <a:pt x="16684" y="284226"/>
                </a:lnTo>
                <a:lnTo>
                  <a:pt x="32107" y="291556"/>
                </a:lnTo>
                <a:lnTo>
                  <a:pt x="48529" y="292385"/>
                </a:lnTo>
                <a:lnTo>
                  <a:pt x="64047" y="286976"/>
                </a:lnTo>
                <a:lnTo>
                  <a:pt x="76755" y="275590"/>
                </a:lnTo>
                <a:lnTo>
                  <a:pt x="84085" y="260240"/>
                </a:lnTo>
                <a:lnTo>
                  <a:pt x="84176" y="258445"/>
                </a:lnTo>
                <a:lnTo>
                  <a:pt x="53895" y="258445"/>
                </a:lnTo>
                <a:lnTo>
                  <a:pt x="31035" y="241300"/>
                </a:lnTo>
                <a:lnTo>
                  <a:pt x="54982" y="209370"/>
                </a:lnTo>
                <a:lnTo>
                  <a:pt x="52770" y="208313"/>
                </a:lnTo>
                <a:lnTo>
                  <a:pt x="36385" y="207470"/>
                </a:lnTo>
                <a:close/>
              </a:path>
              <a:path w="234950" h="292735">
                <a:moveTo>
                  <a:pt x="54982" y="209370"/>
                </a:moveTo>
                <a:lnTo>
                  <a:pt x="31035" y="241300"/>
                </a:lnTo>
                <a:lnTo>
                  <a:pt x="53895" y="258445"/>
                </a:lnTo>
                <a:lnTo>
                  <a:pt x="77850" y="226504"/>
                </a:lnTo>
                <a:lnTo>
                  <a:pt x="68119" y="215646"/>
                </a:lnTo>
                <a:lnTo>
                  <a:pt x="54982" y="209370"/>
                </a:lnTo>
                <a:close/>
              </a:path>
              <a:path w="234950" h="292735">
                <a:moveTo>
                  <a:pt x="77850" y="226504"/>
                </a:moveTo>
                <a:lnTo>
                  <a:pt x="53895" y="258445"/>
                </a:lnTo>
                <a:lnTo>
                  <a:pt x="84176" y="258445"/>
                </a:lnTo>
                <a:lnTo>
                  <a:pt x="84915" y="243855"/>
                </a:lnTo>
                <a:lnTo>
                  <a:pt x="79505" y="228351"/>
                </a:lnTo>
                <a:lnTo>
                  <a:pt x="77850" y="226504"/>
                </a:lnTo>
                <a:close/>
              </a:path>
              <a:path w="234950" h="292735">
                <a:moveTo>
                  <a:pt x="212010" y="0"/>
                </a:moveTo>
                <a:lnTo>
                  <a:pt x="54982" y="209370"/>
                </a:lnTo>
                <a:lnTo>
                  <a:pt x="68119" y="215646"/>
                </a:lnTo>
                <a:lnTo>
                  <a:pt x="77850" y="226504"/>
                </a:lnTo>
                <a:lnTo>
                  <a:pt x="234870" y="17145"/>
                </a:lnTo>
                <a:lnTo>
                  <a:pt x="212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23187" y="3407155"/>
            <a:ext cx="254000" cy="293370"/>
          </a:xfrm>
          <a:custGeom>
            <a:avLst/>
            <a:gdLst/>
            <a:ahLst/>
            <a:cxnLst/>
            <a:rect l="l" t="t" r="r" b="b"/>
            <a:pathLst>
              <a:path w="254000" h="293370">
                <a:moveTo>
                  <a:pt x="38687" y="207756"/>
                </a:moveTo>
                <a:lnTo>
                  <a:pt x="22915" y="212405"/>
                </a:lnTo>
                <a:lnTo>
                  <a:pt x="9667" y="223139"/>
                </a:lnTo>
                <a:lnTo>
                  <a:pt x="1613" y="238101"/>
                </a:lnTo>
                <a:lnTo>
                  <a:pt x="0" y="254444"/>
                </a:lnTo>
                <a:lnTo>
                  <a:pt x="4649" y="270216"/>
                </a:lnTo>
                <a:lnTo>
                  <a:pt x="15382" y="283464"/>
                </a:lnTo>
                <a:lnTo>
                  <a:pt x="30345" y="291518"/>
                </a:lnTo>
                <a:lnTo>
                  <a:pt x="46688" y="293131"/>
                </a:lnTo>
                <a:lnTo>
                  <a:pt x="62460" y="288482"/>
                </a:lnTo>
                <a:lnTo>
                  <a:pt x="75707" y="277749"/>
                </a:lnTo>
                <a:lnTo>
                  <a:pt x="83762" y="262786"/>
                </a:lnTo>
                <a:lnTo>
                  <a:pt x="84078" y="259588"/>
                </a:lnTo>
                <a:lnTo>
                  <a:pt x="53736" y="259588"/>
                </a:lnTo>
                <a:lnTo>
                  <a:pt x="31638" y="241300"/>
                </a:lnTo>
                <a:lnTo>
                  <a:pt x="57158" y="210514"/>
                </a:lnTo>
                <a:lnTo>
                  <a:pt x="55030" y="209369"/>
                </a:lnTo>
                <a:lnTo>
                  <a:pt x="38687" y="207756"/>
                </a:lnTo>
                <a:close/>
              </a:path>
              <a:path w="254000" h="293370">
                <a:moveTo>
                  <a:pt x="57158" y="210514"/>
                </a:moveTo>
                <a:lnTo>
                  <a:pt x="31638" y="241300"/>
                </a:lnTo>
                <a:lnTo>
                  <a:pt x="53736" y="259588"/>
                </a:lnTo>
                <a:lnTo>
                  <a:pt x="79233" y="228829"/>
                </a:lnTo>
                <a:lnTo>
                  <a:pt x="69992" y="217424"/>
                </a:lnTo>
                <a:lnTo>
                  <a:pt x="57158" y="210514"/>
                </a:lnTo>
                <a:close/>
              </a:path>
              <a:path w="254000" h="293370">
                <a:moveTo>
                  <a:pt x="79233" y="228829"/>
                </a:moveTo>
                <a:lnTo>
                  <a:pt x="53736" y="259588"/>
                </a:lnTo>
                <a:lnTo>
                  <a:pt x="84078" y="259588"/>
                </a:lnTo>
                <a:lnTo>
                  <a:pt x="85375" y="246443"/>
                </a:lnTo>
                <a:lnTo>
                  <a:pt x="80726" y="230671"/>
                </a:lnTo>
                <a:lnTo>
                  <a:pt x="79233" y="228829"/>
                </a:lnTo>
                <a:close/>
              </a:path>
              <a:path w="254000" h="293370">
                <a:moveTo>
                  <a:pt x="231663" y="0"/>
                </a:moveTo>
                <a:lnTo>
                  <a:pt x="57158" y="210514"/>
                </a:lnTo>
                <a:lnTo>
                  <a:pt x="69992" y="217424"/>
                </a:lnTo>
                <a:lnTo>
                  <a:pt x="79233" y="228829"/>
                </a:lnTo>
                <a:lnTo>
                  <a:pt x="253761" y="18288"/>
                </a:lnTo>
                <a:lnTo>
                  <a:pt x="231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24013" y="4320794"/>
            <a:ext cx="285115" cy="294640"/>
          </a:xfrm>
          <a:custGeom>
            <a:avLst/>
            <a:gdLst/>
            <a:ahLst/>
            <a:cxnLst/>
            <a:rect l="l" t="t" r="r" b="b"/>
            <a:pathLst>
              <a:path w="285115" h="294639">
                <a:moveTo>
                  <a:pt x="204075" y="232274"/>
                </a:moveTo>
                <a:lnTo>
                  <a:pt x="202664" y="234311"/>
                </a:lnTo>
                <a:lnTo>
                  <a:pt x="199199" y="250348"/>
                </a:lnTo>
                <a:lnTo>
                  <a:pt x="202021" y="266529"/>
                </a:lnTo>
                <a:lnTo>
                  <a:pt x="211201" y="280923"/>
                </a:lnTo>
                <a:lnTo>
                  <a:pt x="225167" y="290603"/>
                </a:lnTo>
                <a:lnTo>
                  <a:pt x="241204" y="294068"/>
                </a:lnTo>
                <a:lnTo>
                  <a:pt x="257385" y="291246"/>
                </a:lnTo>
                <a:lnTo>
                  <a:pt x="271780" y="282066"/>
                </a:lnTo>
                <a:lnTo>
                  <a:pt x="281441" y="268100"/>
                </a:lnTo>
                <a:lnTo>
                  <a:pt x="282938" y="261111"/>
                </a:lnTo>
                <a:lnTo>
                  <a:pt x="231775" y="261111"/>
                </a:lnTo>
                <a:lnTo>
                  <a:pt x="204075" y="232274"/>
                </a:lnTo>
                <a:close/>
              </a:path>
              <a:path w="285115" h="294639">
                <a:moveTo>
                  <a:pt x="224670" y="212484"/>
                </a:moveTo>
                <a:lnTo>
                  <a:pt x="212344" y="220344"/>
                </a:lnTo>
                <a:lnTo>
                  <a:pt x="204075" y="232274"/>
                </a:lnTo>
                <a:lnTo>
                  <a:pt x="231775" y="261111"/>
                </a:lnTo>
                <a:lnTo>
                  <a:pt x="252349" y="241299"/>
                </a:lnTo>
                <a:lnTo>
                  <a:pt x="224670" y="212484"/>
                </a:lnTo>
                <a:close/>
              </a:path>
              <a:path w="285115" h="294639">
                <a:moveTo>
                  <a:pt x="242919" y="208343"/>
                </a:moveTo>
                <a:lnTo>
                  <a:pt x="226738" y="211165"/>
                </a:lnTo>
                <a:lnTo>
                  <a:pt x="224670" y="212484"/>
                </a:lnTo>
                <a:lnTo>
                  <a:pt x="252349" y="241299"/>
                </a:lnTo>
                <a:lnTo>
                  <a:pt x="231775" y="261111"/>
                </a:lnTo>
                <a:lnTo>
                  <a:pt x="282938" y="261111"/>
                </a:lnTo>
                <a:lnTo>
                  <a:pt x="284876" y="252063"/>
                </a:lnTo>
                <a:lnTo>
                  <a:pt x="282049" y="235882"/>
                </a:lnTo>
                <a:lnTo>
                  <a:pt x="272923" y="221487"/>
                </a:lnTo>
                <a:lnTo>
                  <a:pt x="258956" y="211808"/>
                </a:lnTo>
                <a:lnTo>
                  <a:pt x="242919" y="208343"/>
                </a:lnTo>
                <a:close/>
              </a:path>
              <a:path w="285115" h="294639">
                <a:moveTo>
                  <a:pt x="20574" y="0"/>
                </a:moveTo>
                <a:lnTo>
                  <a:pt x="0" y="19811"/>
                </a:lnTo>
                <a:lnTo>
                  <a:pt x="204075" y="232274"/>
                </a:lnTo>
                <a:lnTo>
                  <a:pt x="212344" y="220344"/>
                </a:lnTo>
                <a:lnTo>
                  <a:pt x="224670" y="212484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83029" y="2567177"/>
            <a:ext cx="334645" cy="295275"/>
          </a:xfrm>
          <a:custGeom>
            <a:avLst/>
            <a:gdLst/>
            <a:ahLst/>
            <a:cxnLst/>
            <a:rect l="l" t="t" r="r" b="b"/>
            <a:pathLst>
              <a:path w="334644" h="295275">
                <a:moveTo>
                  <a:pt x="252135" y="237150"/>
                </a:moveTo>
                <a:lnTo>
                  <a:pt x="250942" y="239301"/>
                </a:lnTo>
                <a:lnTo>
                  <a:pt x="249094" y="255635"/>
                </a:lnTo>
                <a:lnTo>
                  <a:pt x="253509" y="271468"/>
                </a:lnTo>
                <a:lnTo>
                  <a:pt x="264033" y="284861"/>
                </a:lnTo>
                <a:lnTo>
                  <a:pt x="278925" y="293125"/>
                </a:lnTo>
                <a:lnTo>
                  <a:pt x="295259" y="294973"/>
                </a:lnTo>
                <a:lnTo>
                  <a:pt x="311092" y="290558"/>
                </a:lnTo>
                <a:lnTo>
                  <a:pt x="324485" y="280035"/>
                </a:lnTo>
                <a:lnTo>
                  <a:pt x="332749" y="265142"/>
                </a:lnTo>
                <a:lnTo>
                  <a:pt x="332975" y="263144"/>
                </a:lnTo>
                <a:lnTo>
                  <a:pt x="282575" y="263144"/>
                </a:lnTo>
                <a:lnTo>
                  <a:pt x="252135" y="237150"/>
                </a:lnTo>
                <a:close/>
              </a:path>
              <a:path w="334644" h="295275">
                <a:moveTo>
                  <a:pt x="270732" y="215353"/>
                </a:moveTo>
                <a:lnTo>
                  <a:pt x="259207" y="224409"/>
                </a:lnTo>
                <a:lnTo>
                  <a:pt x="252135" y="237150"/>
                </a:lnTo>
                <a:lnTo>
                  <a:pt x="282575" y="263144"/>
                </a:lnTo>
                <a:lnTo>
                  <a:pt x="301117" y="241300"/>
                </a:lnTo>
                <a:lnTo>
                  <a:pt x="270732" y="215353"/>
                </a:lnTo>
                <a:close/>
              </a:path>
              <a:path w="334644" h="295275">
                <a:moveTo>
                  <a:pt x="288432" y="209470"/>
                </a:moveTo>
                <a:lnTo>
                  <a:pt x="272599" y="213885"/>
                </a:lnTo>
                <a:lnTo>
                  <a:pt x="270732" y="215353"/>
                </a:lnTo>
                <a:lnTo>
                  <a:pt x="301117" y="241300"/>
                </a:lnTo>
                <a:lnTo>
                  <a:pt x="282575" y="263144"/>
                </a:lnTo>
                <a:lnTo>
                  <a:pt x="332975" y="263144"/>
                </a:lnTo>
                <a:lnTo>
                  <a:pt x="334597" y="248808"/>
                </a:lnTo>
                <a:lnTo>
                  <a:pt x="330182" y="232975"/>
                </a:lnTo>
                <a:lnTo>
                  <a:pt x="319659" y="219583"/>
                </a:lnTo>
                <a:lnTo>
                  <a:pt x="304766" y="211318"/>
                </a:lnTo>
                <a:lnTo>
                  <a:pt x="288432" y="209470"/>
                </a:lnTo>
                <a:close/>
              </a:path>
              <a:path w="334644" h="295275">
                <a:moveTo>
                  <a:pt x="18542" y="0"/>
                </a:moveTo>
                <a:lnTo>
                  <a:pt x="0" y="21844"/>
                </a:lnTo>
                <a:lnTo>
                  <a:pt x="252135" y="237150"/>
                </a:lnTo>
                <a:lnTo>
                  <a:pt x="259207" y="224409"/>
                </a:lnTo>
                <a:lnTo>
                  <a:pt x="270732" y="215353"/>
                </a:lnTo>
                <a:lnTo>
                  <a:pt x="185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86019" y="4322317"/>
            <a:ext cx="230504" cy="292100"/>
          </a:xfrm>
          <a:custGeom>
            <a:avLst/>
            <a:gdLst/>
            <a:ahLst/>
            <a:cxnLst/>
            <a:rect l="l" t="t" r="r" b="b"/>
            <a:pathLst>
              <a:path w="230504" h="292100">
                <a:moveTo>
                  <a:pt x="152569" y="225763"/>
                </a:moveTo>
                <a:lnTo>
                  <a:pt x="150909" y="227574"/>
                </a:lnTo>
                <a:lnTo>
                  <a:pt x="145303" y="243030"/>
                </a:lnTo>
                <a:lnTo>
                  <a:pt x="145913" y="259462"/>
                </a:lnTo>
                <a:lnTo>
                  <a:pt x="153035" y="274954"/>
                </a:lnTo>
                <a:lnTo>
                  <a:pt x="165598" y="286460"/>
                </a:lnTo>
                <a:lnTo>
                  <a:pt x="181054" y="292036"/>
                </a:lnTo>
                <a:lnTo>
                  <a:pt x="197486" y="291421"/>
                </a:lnTo>
                <a:lnTo>
                  <a:pt x="212979" y="284352"/>
                </a:lnTo>
                <a:lnTo>
                  <a:pt x="224484" y="271772"/>
                </a:lnTo>
                <a:lnTo>
                  <a:pt x="229420" y="258063"/>
                </a:lnTo>
                <a:lnTo>
                  <a:pt x="176149" y="258063"/>
                </a:lnTo>
                <a:lnTo>
                  <a:pt x="152569" y="225763"/>
                </a:lnTo>
                <a:close/>
              </a:path>
              <a:path w="230504" h="292100">
                <a:moveTo>
                  <a:pt x="175615" y="208929"/>
                </a:moveTo>
                <a:lnTo>
                  <a:pt x="162433" y="215010"/>
                </a:lnTo>
                <a:lnTo>
                  <a:pt x="152569" y="225763"/>
                </a:lnTo>
                <a:lnTo>
                  <a:pt x="176149" y="258063"/>
                </a:lnTo>
                <a:lnTo>
                  <a:pt x="199263" y="241299"/>
                </a:lnTo>
                <a:lnTo>
                  <a:pt x="175615" y="208929"/>
                </a:lnTo>
                <a:close/>
              </a:path>
              <a:path w="230504" h="292100">
                <a:moveTo>
                  <a:pt x="194310" y="207279"/>
                </a:moveTo>
                <a:lnTo>
                  <a:pt x="177871" y="207889"/>
                </a:lnTo>
                <a:lnTo>
                  <a:pt x="175615" y="208929"/>
                </a:lnTo>
                <a:lnTo>
                  <a:pt x="199263" y="241299"/>
                </a:lnTo>
                <a:lnTo>
                  <a:pt x="176149" y="258063"/>
                </a:lnTo>
                <a:lnTo>
                  <a:pt x="229420" y="258063"/>
                </a:lnTo>
                <a:lnTo>
                  <a:pt x="230060" y="256285"/>
                </a:lnTo>
                <a:lnTo>
                  <a:pt x="229445" y="239847"/>
                </a:lnTo>
                <a:lnTo>
                  <a:pt x="222377" y="224408"/>
                </a:lnTo>
                <a:lnTo>
                  <a:pt x="209796" y="212885"/>
                </a:lnTo>
                <a:lnTo>
                  <a:pt x="194310" y="207279"/>
                </a:lnTo>
                <a:close/>
              </a:path>
              <a:path w="230504" h="292100">
                <a:moveTo>
                  <a:pt x="22987" y="0"/>
                </a:moveTo>
                <a:lnTo>
                  <a:pt x="0" y="16763"/>
                </a:lnTo>
                <a:lnTo>
                  <a:pt x="152569" y="225763"/>
                </a:lnTo>
                <a:lnTo>
                  <a:pt x="162433" y="215010"/>
                </a:lnTo>
                <a:lnTo>
                  <a:pt x="175615" y="208929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15917" y="4322317"/>
            <a:ext cx="230504" cy="292100"/>
          </a:xfrm>
          <a:custGeom>
            <a:avLst/>
            <a:gdLst/>
            <a:ahLst/>
            <a:cxnLst/>
            <a:rect l="l" t="t" r="r" b="b"/>
            <a:pathLst>
              <a:path w="230504" h="292100">
                <a:moveTo>
                  <a:pt x="152659" y="225735"/>
                </a:moveTo>
                <a:lnTo>
                  <a:pt x="150983" y="227574"/>
                </a:lnTo>
                <a:lnTo>
                  <a:pt x="145414" y="243030"/>
                </a:lnTo>
                <a:lnTo>
                  <a:pt x="146038" y="259462"/>
                </a:lnTo>
                <a:lnTo>
                  <a:pt x="153161" y="274954"/>
                </a:lnTo>
                <a:lnTo>
                  <a:pt x="165725" y="286460"/>
                </a:lnTo>
                <a:lnTo>
                  <a:pt x="181181" y="292036"/>
                </a:lnTo>
                <a:lnTo>
                  <a:pt x="197613" y="291421"/>
                </a:lnTo>
                <a:lnTo>
                  <a:pt x="213105" y="284352"/>
                </a:lnTo>
                <a:lnTo>
                  <a:pt x="224555" y="271772"/>
                </a:lnTo>
                <a:lnTo>
                  <a:pt x="229484" y="258063"/>
                </a:lnTo>
                <a:lnTo>
                  <a:pt x="176275" y="258063"/>
                </a:lnTo>
                <a:lnTo>
                  <a:pt x="152659" y="225735"/>
                </a:lnTo>
                <a:close/>
              </a:path>
              <a:path w="230504" h="292100">
                <a:moveTo>
                  <a:pt x="175639" y="208939"/>
                </a:moveTo>
                <a:lnTo>
                  <a:pt x="162432" y="215010"/>
                </a:lnTo>
                <a:lnTo>
                  <a:pt x="152659" y="225735"/>
                </a:lnTo>
                <a:lnTo>
                  <a:pt x="176275" y="258063"/>
                </a:lnTo>
                <a:lnTo>
                  <a:pt x="199262" y="241299"/>
                </a:lnTo>
                <a:lnTo>
                  <a:pt x="175639" y="208939"/>
                </a:lnTo>
                <a:close/>
              </a:path>
              <a:path w="230504" h="292100">
                <a:moveTo>
                  <a:pt x="194357" y="207279"/>
                </a:moveTo>
                <a:lnTo>
                  <a:pt x="177925" y="207889"/>
                </a:lnTo>
                <a:lnTo>
                  <a:pt x="175639" y="208939"/>
                </a:lnTo>
                <a:lnTo>
                  <a:pt x="199262" y="241299"/>
                </a:lnTo>
                <a:lnTo>
                  <a:pt x="176275" y="258063"/>
                </a:lnTo>
                <a:lnTo>
                  <a:pt x="229484" y="258063"/>
                </a:lnTo>
                <a:lnTo>
                  <a:pt x="230123" y="256285"/>
                </a:lnTo>
                <a:lnTo>
                  <a:pt x="229500" y="239847"/>
                </a:lnTo>
                <a:lnTo>
                  <a:pt x="222376" y="224408"/>
                </a:lnTo>
                <a:lnTo>
                  <a:pt x="209813" y="212885"/>
                </a:lnTo>
                <a:lnTo>
                  <a:pt x="194357" y="207279"/>
                </a:lnTo>
                <a:close/>
              </a:path>
              <a:path w="230504" h="292100">
                <a:moveTo>
                  <a:pt x="23113" y="0"/>
                </a:moveTo>
                <a:lnTo>
                  <a:pt x="0" y="16763"/>
                </a:lnTo>
                <a:lnTo>
                  <a:pt x="152659" y="225735"/>
                </a:lnTo>
                <a:lnTo>
                  <a:pt x="162432" y="215010"/>
                </a:lnTo>
                <a:lnTo>
                  <a:pt x="175639" y="208939"/>
                </a:lnTo>
                <a:lnTo>
                  <a:pt x="23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917702" y="2842005"/>
            <a:ext cx="152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2400" spc="-5" dirty="0">
                <a:solidFill>
                  <a:srgbClr val="008986"/>
                </a:solidFill>
                <a:latin typeface="Times New Roman"/>
                <a:cs typeface="Times New Roman"/>
              </a:rPr>
              <a:t>NIL	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4294967295"/>
          </p:nvPr>
        </p:nvSpPr>
        <p:spPr>
          <a:xfrm>
            <a:off x="8150350" y="6447818"/>
            <a:ext cx="548004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L10.</a:t>
            </a:r>
            <a:fld id="{81D60167-4931-47E6-BA6A-407CBD079E47}" type="slidenum">
              <a:rPr spc="-5" dirty="0"/>
              <a:pPr marL="12700">
                <a:lnSpc>
                  <a:spcPts val="1625"/>
                </a:lnSpc>
              </a:pPr>
              <a:t>9</a:t>
            </a:fld>
            <a:endParaRPr spc="-5" dirty="0"/>
          </a:p>
        </p:txBody>
      </p:sp>
      <p:sp>
        <p:nvSpPr>
          <p:cNvPr id="54" name="object 54"/>
          <p:cNvSpPr txBox="1"/>
          <p:nvPr/>
        </p:nvSpPr>
        <p:spPr>
          <a:xfrm>
            <a:off x="3051555" y="3877055"/>
            <a:ext cx="2889250" cy="110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100"/>
              </a:spcBef>
              <a:tabLst>
                <a:tab pos="1558925" algn="l"/>
              </a:tabLst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8	</a:t>
            </a:r>
            <a:r>
              <a:rPr sz="2800" spc="-100" dirty="0">
                <a:solidFill>
                  <a:srgbClr val="CCCCFF"/>
                </a:solidFill>
                <a:latin typeface="Times New Roman"/>
                <a:cs typeface="Times New Roman"/>
              </a:rPr>
              <a:t>11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290"/>
              </a:spcBef>
              <a:tabLst>
                <a:tab pos="785495" algn="l"/>
                <a:tab pos="1571625" algn="l"/>
                <a:tab pos="2355215" algn="l"/>
              </a:tabLst>
            </a:pPr>
            <a:r>
              <a:rPr sz="2400" spc="-5" dirty="0">
                <a:solidFill>
                  <a:srgbClr val="008986"/>
                </a:solidFill>
                <a:latin typeface="Times New Roman"/>
                <a:cs typeface="Times New Roman"/>
              </a:rPr>
              <a:t>NIL	NIL	NIL	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99809" y="3680205"/>
            <a:ext cx="534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986"/>
                </a:solidFill>
                <a:latin typeface="Times New Roman"/>
                <a:cs typeface="Times New Roman"/>
              </a:rPr>
              <a:t>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855459" y="3877055"/>
            <a:ext cx="1377950" cy="110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191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CCFF"/>
                </a:solidFill>
                <a:latin typeface="Times New Roman"/>
                <a:cs typeface="Times New Roman"/>
              </a:rPr>
              <a:t>26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290"/>
              </a:spcBef>
              <a:tabLst>
                <a:tab pos="843915" algn="l"/>
              </a:tabLst>
            </a:pPr>
            <a:r>
              <a:rPr sz="2400" spc="-5" dirty="0">
                <a:solidFill>
                  <a:srgbClr val="008986"/>
                </a:solidFill>
                <a:latin typeface="Times New Roman"/>
                <a:cs typeface="Times New Roman"/>
              </a:rPr>
              <a:t>NIL	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16939" y="5438394"/>
            <a:ext cx="68821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3. </a:t>
            </a:r>
            <a:r>
              <a:rPr sz="3200" spc="-5" dirty="0">
                <a:latin typeface="Times New Roman"/>
                <a:cs typeface="Times New Roman"/>
              </a:rPr>
              <a:t>If a node is red, then its parent is</a:t>
            </a:r>
            <a:r>
              <a:rPr sz="3200" spc="-3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black.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2486</Words>
  <Application>Microsoft Office PowerPoint</Application>
  <PresentationFormat>On-screen Show (4:3)</PresentationFormat>
  <Paragraphs>674</Paragraphs>
  <Slides>62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Slide 1</vt:lpstr>
      <vt:lpstr>Review</vt:lpstr>
      <vt:lpstr>Motivation</vt:lpstr>
      <vt:lpstr>Motivation</vt:lpstr>
      <vt:lpstr>Red-black trees</vt:lpstr>
      <vt:lpstr>Example of a red-black tree</vt:lpstr>
      <vt:lpstr>Example of a red-black tree</vt:lpstr>
      <vt:lpstr>Example of a red-black tree</vt:lpstr>
      <vt:lpstr>Example of a red-black tree</vt:lpstr>
      <vt:lpstr>Example of a red-black tree</vt:lpstr>
      <vt:lpstr>Height of a red-black tree</vt:lpstr>
      <vt:lpstr>Property</vt:lpstr>
      <vt:lpstr>Review: Black-Height</vt:lpstr>
      <vt:lpstr>Review: Proving Height Bound</vt:lpstr>
      <vt:lpstr>Operation</vt:lpstr>
      <vt:lpstr>Maintain Property</vt:lpstr>
      <vt:lpstr>Red-Black Trees: Insertion</vt:lpstr>
      <vt:lpstr>Red-Black Trees: Insertion</vt:lpstr>
      <vt:lpstr>Maintain Property</vt:lpstr>
      <vt:lpstr>Slide 20</vt:lpstr>
      <vt:lpstr>Slide 21</vt:lpstr>
      <vt:lpstr>Insertion</vt:lpstr>
      <vt:lpstr>Insertion</vt:lpstr>
      <vt:lpstr>Insertion - Case 1</vt:lpstr>
      <vt:lpstr>Insertion - Case 2</vt:lpstr>
      <vt:lpstr>Insertion - Case 3</vt:lpstr>
      <vt:lpstr>Insertion - Case 4</vt:lpstr>
      <vt:lpstr>RB Insert: Case 1</vt:lpstr>
      <vt:lpstr>RB Insert: Case 1</vt:lpstr>
      <vt:lpstr>RB Insert: Case 2</vt:lpstr>
      <vt:lpstr>RB Insert: Case 3</vt:lpstr>
      <vt:lpstr>Example of Inserting Sorted Numbers</vt:lpstr>
      <vt:lpstr>Insert 2</vt:lpstr>
      <vt:lpstr>Insert 3</vt:lpstr>
      <vt:lpstr>Insert 4</vt:lpstr>
      <vt:lpstr>Insert 5</vt:lpstr>
      <vt:lpstr>Finish insert of 5</vt:lpstr>
      <vt:lpstr>Insert 6</vt:lpstr>
      <vt:lpstr>Finishing insert of 6</vt:lpstr>
      <vt:lpstr>Insert 7</vt:lpstr>
      <vt:lpstr>Finish insert of 7</vt:lpstr>
      <vt:lpstr>Insert 8</vt:lpstr>
      <vt:lpstr>Still Inserting 8</vt:lpstr>
      <vt:lpstr>Finish inserting 8</vt:lpstr>
      <vt:lpstr>Insert 9</vt:lpstr>
      <vt:lpstr>Finish Inserting 9</vt:lpstr>
      <vt:lpstr>Insert 10</vt:lpstr>
      <vt:lpstr>Insert 11</vt:lpstr>
      <vt:lpstr>Finish inserting 11</vt:lpstr>
      <vt:lpstr>Insertion Analysis</vt:lpstr>
      <vt:lpstr>Deletion Review</vt:lpstr>
      <vt:lpstr>Deletion Review</vt:lpstr>
      <vt:lpstr>Deletion Review</vt:lpstr>
      <vt:lpstr>Deletion</vt:lpstr>
      <vt:lpstr>Deletion</vt:lpstr>
      <vt:lpstr>Deletion</vt:lpstr>
      <vt:lpstr>Deletion</vt:lpstr>
      <vt:lpstr>Deletion - Case 1</vt:lpstr>
      <vt:lpstr>Deletion - Case 2</vt:lpstr>
      <vt:lpstr>Deletion - Case 3</vt:lpstr>
      <vt:lpstr>Deletion - Case 4</vt:lpstr>
      <vt:lpstr>Deletion Analysis</vt:lpstr>
    </vt:vector>
  </TitlesOfParts>
  <Company>Jiitu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indu.chawla</dc:creator>
  <cp:lastModifiedBy>indu.chawla</cp:lastModifiedBy>
  <cp:revision>212</cp:revision>
  <dcterms:created xsi:type="dcterms:W3CDTF">2018-01-16T10:59:54Z</dcterms:created>
  <dcterms:modified xsi:type="dcterms:W3CDTF">2018-02-09T04:19:43Z</dcterms:modified>
</cp:coreProperties>
</file>