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Ex2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0"/>
  </p:notesMasterIdLst>
  <p:sldIdLst>
    <p:sldId id="256" r:id="rId2"/>
    <p:sldId id="300" r:id="rId3"/>
    <p:sldId id="299" r:id="rId4"/>
    <p:sldId id="286" r:id="rId5"/>
    <p:sldId id="257" r:id="rId6"/>
    <p:sldId id="258" r:id="rId7"/>
    <p:sldId id="259" r:id="rId8"/>
    <p:sldId id="297" r:id="rId9"/>
    <p:sldId id="298" r:id="rId10"/>
    <p:sldId id="303" r:id="rId11"/>
    <p:sldId id="288" r:id="rId12"/>
    <p:sldId id="287" r:id="rId13"/>
    <p:sldId id="269" r:id="rId14"/>
    <p:sldId id="296" r:id="rId15"/>
    <p:sldId id="295" r:id="rId16"/>
    <p:sldId id="304" r:id="rId17"/>
    <p:sldId id="301" r:id="rId18"/>
    <p:sldId id="30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A25"/>
    <a:srgbClr val="FFFFFF"/>
    <a:srgbClr val="2E83C3"/>
    <a:srgbClr val="42D0A2"/>
    <a:srgbClr val="2E946B"/>
    <a:srgbClr val="42B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01" autoAdjust="0"/>
  </p:normalViewPr>
  <p:slideViewPr>
    <p:cSldViewPr snapToGrid="0" showGuides="1">
      <p:cViewPr varScale="1">
        <p:scale>
          <a:sx n="101" d="100"/>
          <a:sy n="101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Bangalore</c:v>
                </c:pt>
                <c:pt idx="1">
                  <c:v>Chennai</c:v>
                </c:pt>
                <c:pt idx="2">
                  <c:v>Delhi</c:v>
                </c:pt>
                <c:pt idx="3">
                  <c:v>Mumbai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6617</c:v>
                </c:pt>
                <c:pt idx="1">
                  <c:v>2827</c:v>
                </c:pt>
                <c:pt idx="2">
                  <c:v>5710</c:v>
                </c:pt>
                <c:pt idx="3">
                  <c:v>4052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B-43D5-A1F1-7CAF475206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3570911"/>
        <c:axId val="1473572831"/>
      </c:barChart>
      <c:catAx>
        <c:axId val="147357091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3572831"/>
        <c:crosses val="autoZero"/>
        <c:auto val="1"/>
        <c:lblAlgn val="ctr"/>
        <c:lblOffset val="100"/>
        <c:noMultiLvlLbl val="0"/>
      </c:catAx>
      <c:valAx>
        <c:axId val="1473572831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4735709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Delhi</c:v>
                </c:pt>
                <c:pt idx="1">
                  <c:v>Mumbai</c:v>
                </c:pt>
                <c:pt idx="2">
                  <c:v>Chennai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5710</c:v>
                </c:pt>
                <c:pt idx="1">
                  <c:v>4052</c:v>
                </c:pt>
                <c:pt idx="2">
                  <c:v>2827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5F-45C4-A09D-7DFD60F3FF5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3570911"/>
        <c:axId val="1473572831"/>
      </c:barChart>
      <c:catAx>
        <c:axId val="147357091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3572831"/>
        <c:crosses val="autoZero"/>
        <c:auto val="1"/>
        <c:lblAlgn val="ctr"/>
        <c:lblOffset val="100"/>
        <c:noMultiLvlLbl val="0"/>
      </c:catAx>
      <c:valAx>
        <c:axId val="1473572831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4735709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Salary</c:v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C80-477C-AB6A-1FB428EDD8D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C80-477C-AB6A-1FB428EDD8D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C80-477C-AB6A-1FB428EDD8D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C80-477C-AB6A-1FB428EDD8D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Base Pay</c:v>
                </c:pt>
                <c:pt idx="1">
                  <c:v>Bonuses</c:v>
                </c:pt>
                <c:pt idx="2">
                  <c:v>Stock Options</c:v>
                </c:pt>
                <c:pt idx="3">
                  <c:v>Other Perks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15</c:v>
                </c:pt>
                <c:pt idx="2">
                  <c:v>10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BC-4CC7-AFF6-4E718460AE8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7CA-4E46-A76A-A7FCF24611D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7CA-4E46-A76A-A7FCF24611D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47CA-4E46-A76A-A7FCF24611D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7CA-4E46-A76A-A7FCF24611D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47CA-4E46-A76A-A7FCF24611D3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453A7A9-A9E5-4149-AA0F-60BF7EDEB4B5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7CA-4E46-A76A-A7FCF24611D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08D5B26-0A65-4968-AB33-ECD1C0BEFE6F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7CA-4E46-A76A-A7FCF24611D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2D8D87D-251F-4552-8B07-F471B1DF970C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47CA-4E46-A76A-A7FCF24611D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1C63B04-63F8-446F-8B87-2F662B831C7D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7CA-4E46-A76A-A7FCF24611D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41CEFFF-FAA3-44E0-9295-19BFBE92287E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7CA-4E46-A76A-A7FCF24611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Javascript</c:v>
                </c:pt>
                <c:pt idx="1">
                  <c:v>Java</c:v>
                </c:pt>
                <c:pt idx="2">
                  <c:v>React.js</c:v>
                </c:pt>
                <c:pt idx="3">
                  <c:v>Restful API</c:v>
                </c:pt>
                <c:pt idx="4">
                  <c:v>Ruby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90</c:v>
                </c:pt>
                <c:pt idx="1">
                  <c:v>85</c:v>
                </c:pt>
                <c:pt idx="2">
                  <c:v>80</c:v>
                </c:pt>
                <c:pt idx="3">
                  <c:v>75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CA-4E46-A76A-A7FCF24611D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</cx:f>
        <cx:lvl ptCount="1">
          <cx:pt idx="0">India</cx:pt>
        </cx:lvl>
      </cx:strDim>
      <cx:numDim type="colorVal">
        <cx:f>Sheet1!$B$2</cx:f>
        <cx:nf>Sheet1!$B$1</cx:nf>
        <cx:lvl ptCount="1" formatCode="General" name="Series1">
          <cx:pt idx="0">40500</cx:pt>
        </cx:lvl>
      </cx:numDim>
    </cx:data>
  </cx:chartData>
  <cx:chart>
    <cx:plotArea>
      <cx:plotAreaRegion>
        <cx:series layoutId="regionMap" uniqueId="{31A28200-B702-4F7A-9C3A-FDB90CDA65EC}">
          <cx:tx>
            <cx:txData>
              <cx:f>Sheet1!$B$1</cx:f>
              <cx:v>Series1</cx:v>
            </cx:txData>
          </cx:tx>
          <cx:spPr>
            <a:solidFill>
              <a:schemeClr val="accent2">
                <a:lumMod val="50000"/>
              </a:schemeClr>
            </a:solidFill>
            <a:effectLst/>
          </cx:spPr>
          <cx:dataId val="0"/>
          <cx:layoutPr>
            <cx:geography cultureLanguage="en-US" cultureRegion="US" attribution="Powered by Bing">
              <cx:geoCache provider="{E9337A44-BEBE-4D9F-B70C-5C5E7DAFC167}">
                <cx:binary>nH1Zc922svVfSfn5Y4IZ5KmT+8A90JJlx1PiJC8sx7E5ASQIECTBX/+1knNTNo5l3YJfUtHWbjYb
WD1hofXvD/u/PqiP7+13u1aj+9eH/ccn7bKYf/3wg/vQftTv3fe6+2AnN31avv8w6R+mT5+6Dx9/
+NO+37qx+YEgzH740L63y8f9yf/8G6Q1H6e76cP7pZvGV/6jDa8/Oq8W943PvvrRdx8mPy73X29A
0o9PbsY/u/dPvvs4Lt0S3gbz8ccnX/zGk+9+iOX81zO/U6DW4v+E7xLyPeWEo5zT4u9/T75T09j8
52NZfE8FFVIWOfrrn/jfR794r+Hrj2rzly7v//zTfnTuu//895+vfaH4Pz/t3HT6+51P072KNy/+
eqcfvrTp//w7+gG8ZfSTz8z+rc/+Mc/5/fL+8pddP/vmtz/9X1NHX/3W8vy9cjd//vgEY/rZat2L
+M/3vmLbf37/43u3/PikkN8zzEmBcko4LjjFT77bPt5/IvLv4f8xrBeHTwm6/2Sc7NL++ITy7znC
hUCSM1qwv77kJn//kfheCgQ/zCWRDIuiIP9s4peTCs00/mOH//z/d6PXL6duXNyPT9iT78zfv3Wv
ZkYwk0xyyhH8/MP714AP+CX8/wrSrcKpXV4W3qq2PI4Q3rVE7H8v8N/r+38Xz4ovxfcyG8K2j/LS
2tna15s4UPO22Y/p02dm/op82NNfU5/lX8ov9DHkfqjFpSDcHa8M1gUqW9pzXCKGNCkZnZf6+u2H
PWArJr98mBNI9FszisvuaE7LHNHGllMQ+e/fln8v5ytrwe5f8rO1kMWMTF8EcfHYsOcYb0y/2VCP
xF3Il3GvMnkIW+owm9fffuBDL8S/fKDJkVnl/QNXVcj9dmp97U/M+ba7fPsB98v8tTe6f/Bnb5R3
x4YWT/llG5zcbkWgNTmZwZH2jg9tT55jP/jhNLt5DLJEiuH5isZ2tU+//Xx8v42/pgCg93MFjNRu
4C7wi2+adT7lJK8kxZ/MQOdtKOdmW3Xpg8zupq3Bw8WTacrHMmtyou++rcJDNiZfaqCaoFfFNzBB
TviJ2umT5Fv3yPs9JBwcx+evNwFStzws/BKCk7+iKUxlvfr+pzTVI9+g8r4Tjlp+GWjXfUQQaO/G
rBv8KUk8jXzDlG3czC3nF7XI9Re8zazc60OmeR4aeQartt4YMvPLMmXHcUF7ttqzMNMkE9WPvAHZ
G5wH1YM3mJjvT0GInZXzDFA6p9kncgekD9k4OZNV4xSkeOk61y6/6GXJPqXJj9DvcuTRtvO8Oias
L6FhmS33bnD2EQPdy/kK9mgE/mIamPIk1NWU5Ye+bhab9aK2gLvz3LWsSHwM/RIDlE11vplMVsvi
yfJ0FNOILseI1X4x3bLtaVCjEY7naZ1ruuu8MmQ43g42tD+NUhRvv70WD9kqAvI27DneID2oSLZ3
F+WspHcNC9P8buD5sD9iqgfcBY0A3eaNGXJp8soqFm4yfaCfigZbVX77JR4QT2JA111AYBxReTmT
vUT9zn4Tx2QeCSYPiY8Q7Vc5yRwJUa0KVmBRjb4wn0mTqH2EZ9/RMajQ5xVz6wBrEPI9Kx0K3ZH4
gAjPQ5HxudjB+gXW83hjMB+3i+3lsb1Ms38EaEkCdTjbRVW4tvtF5s693LtmDo/of6/nV/BM7tfl
s2Cui3XjvW9kpZWb69dS69n/QuejQLdL1hbyFeSkVNykvUuEahksLRDisjKULd3T5aB7UbaD3lAa
ngn58m32LsxiIVZWg2sMu3GarHnZe2Yfi8332/Jr5oogHZq+QXqD/TTXwdhz31ApX+rsWMVts9R6
uOwNCeOvSuf0dz822/iI5R7KeUiEcrU3tZyODfyuypW5bTNXS8jshwLSunzZeraU49If66lrhdHX
YT8aeRZso9ObFS3CpxkYR94g1CKT+ZDVlZaZP9Nuk1UuFX1kM+J7M37FvDjyBnxd9m4mc1FRdNjp
cuB6XS68Pg711BRUhp8ap6dPJmObfsqOfOQvdkrJ+JzIPO9/zQfC+SOqPOCXcOQ48rHnZto6VhlZ
O3oSR/HR7Ps2pzltHLkNZanAYe9lZTOzVc2CmSobmjd/JgENR07DYyvyvm9Y1Zg9/41DKH3hUKbT
fDaOfMZMm7HPMllUXEElc/I410fpOxvcI7vsAZTdl+efOyXXzYGT3ebVEraa3OTMWvTHbjAgriUt
msqx80aX5BCm+WD04UjiskT+g26jgk1kRSXyWvvSzMTpMniWJYaLvzb+Z+72YMcwe2Hlxc8cX0RY
m/MhpuyctuyRkxB1gcZ+3o/K+WapjlH2pbCmf8QHPQAJFGFfYNRmO4SGqiedPpEF9+c6TCRtU6EI
+lD1TDnupqMiUDeWqMXvxoY9lrU+pHqEZizMyHbVHFUjw/LchxFBLjC3uE/bNyiCc9v7xVAbjiqr
dXFD1n041zRnVdKyogjN1KzcLANIX2rCThuVrnQad4m6R2jOR3Lkq4RlzRbSngbq11IMkqX5URRB
uUeZRVvtjmrGnbq6YmxOK2fH9duWubfAV+IFivA61rw9Dpxt1Zbxj1B2DuuVLYMZq2WTIvENopBP
V7mO/VBvFQXgvi6Wqb9gNg1p5TiKILuMkApth9iqiXFxkxfcn/swprkbUkSQxYtWdX70vmqcYs86
peVzs6sk1UkRIRYCdT0MmC7VPPU1PllO3Em2+9AmeTNSRKDldeOG7IA2jxm7/XZYmuXO17VKAhUp
IshCfzRbse+Xq/XN5t7QDeXqJ25z0SbtG1JEqB1wt87NSnZICf1xGgz/LRRhfGTjf92hkSICLe+z
geV5vV5m1eKSOk/KuSh8ouoRaKnpGan7fAXLZ79ZAvndWOx14rJGmB3MYbPMif+ozshMSr6KVNVj
tPK89nmL10uxQdOY3Et36YaJ0Dqg1dTKgfS9L9qTzwdfCkH6NLPnEVpbxvMJEQTSGfk4d0xdm65J
62yRPELrAMdtedeA8OLwulKysFB5iT0pNyB5hNV9obJWYVgvfKm3cscrKbGpl6QQRfIIq7o1ZJwo
8pdxPcZya7uPvj9wotUjnLrDLmZqN3/RQ8tKwfhv2epIovAIp6jmloY2Wy5yRuPZ7d175w+XKDyC
6eyKvYdM2F96UbSl6DtVektkonTyZRIuaZ81XVaA6oXHzx0cj7ysZaNuvx25H3BgeYTT3TMyMpBc
HRgOe8tjzAU/Z0uWu8Q9E0GVzHuhvWnWKjA92jKjhldmI8uHJP1lhFXc1cROu4bIWjt1W/QOn93Q
h0ua9Ais3taGNoH7aino77gnrxyjr9JEx0h1odchZEvVtdkLcI+/BSLTeoVERjgtuk5LPMql6rc2
P/uWv52GekpbUBnhdBxcZovc+yrrlu6kenknyYzSNruMcArHt5txe55dRrX/2QX8jnD9LM3gEUrz
bmsyiNehArFuKQ/iWlEGR5s01ysjnK4N9+3A7FIBrQD9yhbwA6XrDpyWacgIqH5WBKl68pWe7HGe
dvlH25k60ewRSOu8m+XaWV/xYMNJawOqD4+dvD7gYkQE0WIUrDOZXio4lS+e567Bz1VWm3dJyyoi
iJKFLHaxHWzHtm5LqrdfZd6lLamIMHqwqejrdvCV5Sstcb7/pub8ZZreEUbZxvatoyA7691b5sNz
ztzzNNERQqetrpuFNssF1Vl2yvr6rjtQWn+AiAihGBsjj4xkF4GKn3SQv+U2qDTXIiKIZi3k6XYC
m6h2fDU107XWbZonFxE6mdkC3aGBf5mO9andyDPG0yKoiIBpAl/EZKC2E7q5y6e9Gm2ddMxKRATL
Ti176z0obfTPx+pPvfwlaYfwCJKq6K05BlhE1g5/2L14lR8izU/xCI9+Xoc9bGKpguvx2yMspOo9
dec0xSNE0rHex74rlsplQCUg4/C0qItf02RHiBxU57jEKLvwDrLbDIn3rKCJgY1HmISNPc8KQUhu
O7GX3LHsXBRyTQMOj0CZu1UujK/ZZRZv7HTOoYudZpMIkW3Tzmxuw1L5HMgcG3WmxLN4myY8wuQG
510hjLW74NY83RSc7c+0XxJ3SgRL6z0aMgXCc8VfUm8+dCzYRKtEuAQqWUBzXriL1fQlB9m7XxNl
x6QuvHWS0h1D25hQdOfzpr+d2S7SrBJTulrHVgX5LGwUfojyQP3PSrRpCVbM4NoLz7ahAOTvNCz9
CbFaTGcCGVCX5lpiCpfZNKvhrGapGmbeZ9v6Dg4ffk7aiiyC50opsoKCXbxv+Hn2Q1fSnMi0PIJF
8LTtKqEfvYPi+/7ST+h2X+dEhLIIob2WiMmWuiof6HMFhMNLLiVJtHiEUN9Y4Eb6damQUa9Ypk69
bdOSFBbjk2djaKh2FSGcnDaN7Qmz/lPackYADXCi4HK9OGAziN8at992kr9JEh0Tq3a71ENOMlsF
rLZSTXK+jrpPo2GQmFg18W0sVuAKVXCEdJzHY3ohqXuMY3C/3f67S09oFDy9IW5o8WarCbg2qnTe
Zs+yFYXXaZaJ4ueWUfCKzMOKruFPBxnc7vI/0kRH8Fwg8LRGTK4aRPN6N+YGaZ22D2Mi1Vrng+gV
s9Wxzu1l3RpyztT4IU3vCJzdwWpn98FVRWtOAwsvdP5Y2nn/6l9bzAiaWwb94NVIW7V65b60UvTP
Z2H2cuuJD6c0/SOQ8mHcx2HitlId/V217F1mhrdpoiOI7sB4VELWFvC/uqers7jEK0s7qiMxW6oh
Le8sJaA4w+/0mo0ly8wvSZqTKMNt99kMFrWu4qRj2+WgPrByzFU7pAVpEuGUtU2T+1zBltyzV50m
b7s5sRYnEUZVx2comEF0HYpXC+p+qqlIO4YiEUZVHmo9r8FWtNakynKyvMLN1iUxfUnMjyJyRXzt
YCfW6AhlsHNFWSI7jZAIpnqvs2V3ra3G1aASrfI6b01idzjmQi2Wec8KMDm4x2drIM8U39MwRCJ4
FlujfD83tpJ1M5byCM8K2yWem8VMpwJ2CdrJYCs8rS8pnu8sWtL0jtlLtoPTCbFlc+VE/q7D9pUa
5rQiLmYu1TvTQ2N6WwmwTFkACb2cg87T/GHMRlpoP2f9VMxwbtPOJ0uGVz4rfk5yKzEVCSGos0aO
5qrpqO7LDRoVF48ykWiYCJ59XwArrQ+AmyLoU+6FeK06dCSuKPvykGLtuaiBazdXR2HJCTv2AiJp
4ul5TEPy2ZhPfJ9gu0wFQwP42jC4tsyLdUjr4eAomAIXGBXNPoLtm3aTpxGaZ1VdsznxHCGmG4XB
+9zq2lR55ob5tG5Gf/KF3BKLxr/Yip/RmbAmiG1FZirbBnfWjehLsBC/Ju3MmHAk5b7naEWm8kqQ
ExJAYqdQ/ZZp0qNwuihg4Dk6msox2SwlPsjwfgj72CTKj6Lp3llhtx1sM7X9VHaL/nlXOC3mxXwj
RaZNZ9KD3cfcPA0OueumpvZpmmUiyK50pcGozVR9zY93aKqbp0zmZkg0TIRZCn6SkwDLWoz17K7S
55SVvJ7EnPiAKKzCYdwwjWYFy1O33Vib/9zOKrE3H1OO5KAJcIytqSRb3nSNe7UNy5s0u0dhtanD
RpVq5kqOxe/jtOGyZewxbu29db+St8dEoxla5nnmtamo7fPfJRwqPPWDXpO2DI6JRgvK9nBQPlWA
1KIUQH0ps5DJS4ph4E7ll17ehgzO6BVI52vwJcfmdhgfYzHJ+8T/vw2DY5rR3O1Ar8vJVK1iaOoS
Tot7cDay24dTo4tmeKpN2N547dQNdTQT1dK2M38LV9zk/JIV3Nk3hdTi6QDnktPTfhiZKKXqoBnf
7HOOtvJg/Wx/3maS+RMK8zi8n9o2m08CEktyxhx67Rdp/O7PCkOX7CTglHq/8XOW9xWRe8tu6qnf
wgkj6Cb8mgGzN1wx7Z08U7mDzE11y3Ft5qJ1cNuOHP6qCdmPs1s1HX/fJWP1y4WJrP/DYT7PVX6Q
Yq3sDu97NsvBLz1aeX4aJcHDSQTZ+KcNnpriTuQj3AtD80HekLzYypUIe2M6Z48KTUUerptWKzuv
ljX8ssqNQQtbtSs7NcroCfLZogin3HZUlnrqLH62jXVf3CiKF1YdYO3txOmw3hxHpl8MCmrrChig
vSz72tbHG4X7Sf6atoOi+kPvzIvB06kSvJ2g65OVpKFFkr+BW79fbk/K6gCJpDJVK/THmg1vatkl
6h35yhVOYnZFQG/u68oV6rbmOKk5iIvIS/IVmCkYOkgV0Ab3ss6KoSwUnhJtQr60iUUNFQMc2lUN
6ftyH+ZPordv0xYz8pM9XG9dR4mmygdvXsBtsO7pRBed6MqiBkErOuRHIlzV2IHdMchfgfnvl9+S
dI85XlY367qadaqGvPG/2Hw+oJk/5kua2WOW1zx2C1wTKaaqgKZyyUl/1x5N2k0zHJO8EECYs9xM
VZhMrc8T2vpqn1GXVuXgmOaFxw4fGYUdKRrN9wtxoz9KmfFhPqcZPwLqouetztplquCg6tNm2C3P
XNqNDpxHSDV+s+sc5FS1qAAe2eLkrk606MmnNN0juK58PujqianUXBx5KaeZwhl7TkgaFwPnEWI3
MyqM9gYSBBixUXq59Zeu6xIThJjvZeRW90cDIRzOaOwJGGXiZLINVWnGiTC7Ibgqzbtxglu1St0K
uvKlFLMVafx+HLO9XD82QGSawA2PXt62I0W/Q00bklrBWEbpjdz1fGgH+Sq0svabmtW+kmiRaZte
RnUIocoX3X106jvdnNw2N6VftE5zODHlC1u8+x3q5CoLI/3YAtv846G9TmN+4pj0xQkd+7YfTMWF
XLOboRjxCdXbxh85O3zgXh2OiV9wt7WuhcrH6lCY2rdm6NbpVMuRmPPmpuwtXDh7kWWF6s+QxQ3F
qSmgGL22GedT4upHwIZLwQL5HvLPLcxtfsp0DwModDsalVRG45ggJhA9oGa590z1gutnumvg3lmY
w4JOSeiLKWIH8hau15KxohR3Q7lv/cbKfmBrYoL1V+r+WZtBuEPbkcADgidAWz78O2Dvf0hSPmaJ
qUWHpfDHWBk7utPe0E/HwhMVj0lizXxg5wapqxWxqyLDLSEuqQWAY46YzjLUbDBBpFrY6k5DxuCo
YTtepxklSpeXVtkGb+tY1d7mF9+SptS8SwyVIgrDm4QBSyOsaNXZPftD9xv9YDMIN2m6R4HY9Wyc
2Ih1BbnWC7kez9TcPDLL5V7EV0rFmCfW7HDOKOw0Vm4n7S1WNi9hWNSWFsRiqtg2iC5fB6orOuRT
U/Z5Pt+20o9tGkxjwhgr9omKEelK8rE/zUX+dGA4pMWBmDJmzdg0ddGNVcHa7c5ZzU5y6ddX317T
+53xFcPHvLFiG8K6YYjv6mAzpPzINcVFITxNFwFV3ZiWY8UcsjyIOhe0mSrk6WLKli/9PbRQMaXF
Yh7FYp11bl6LDvYmJ2/8gl43uE7b9jyCLEyyWHJkQXforvFzZ6GVf3g8pi1vTCMbYTNmA7ACL1ja
+vUaMvNmbHnabSYoIr4sFlU3Yo+IU/c+OH9lNOXV0vE80ehRgDXQXUC1HhUchkNXYprzVxlrukTD
kC9V92EZgw+dAoYAjHA6weXD+bdDFdOaKD+qdWEgTV2bxarqsPIP6B0917J9921QPeDN4ilhbEVw
Wg03BOHS6lT35ez8+nGjc9roDRwTyjoo38a2vje7yWtoOLr8Rgvu07Z7TCibSO/3w4LyddNC2wkT
U8JIlcQIFVPKCnHIwB303/C24HAeO+AjnPpx7Ne05ktMKcvXrTaQ2aoKtyKc8wahlxPc53udtLIx
qyyIDjpc25ydG9zs022PMHpBiOH+Ee3pA/44JpYJRskuhIetIzzXP80Yj/5pN6yzvUIh5smVF0y4
88zVPt1lAaqCOyP7Wf9GMGVXL8hxI1kWeFkctYfpCiEbhp/0yHdy0vMcutPRtPXxx1SHzl9HAzH3
5Hm/f6CasWer6Zfb0LXrldZ+AxEwA6Mtke7Y8bbFcL/l1XA/p+Lt2OXGnaFgYwd8ardTi4D5+aI3
bXac4bdd95ySelrTEsmYEAe8xpncX0i+NDXuX6zFUNyRjjSJAZZFjmbKBj4xtA4V2dFHQeZXBW5e
pm2XyMdArRl0JrahogfwbBVhN2Ryjw3SuI8/XwndLCrNvc90c7h9qGYDszpurDvUdi4CsB7OG1QI
zY0ohGrTumsxSQ7PBRds5UOVmUxc2LCp62FU83OSnWKSXBtqDzUiHap1Yu05q493S08es9MDkIpJ
chg1nR+sHyqhfPcGWNXsp7xt9vd7j7NHOpsPPSJKEVBdyIaYebi4nQ7i3C6znbtytdBsv+k2uNH2
SFH9wJL/5TU+K9eAntD4VajmAtNNh+Hq+Y6BHZapS6ePnJyA0Z3YVYpJdE0LvZPaKjDaSDIguol3
4IgSAxiN8oYMBo5AI2AcKgzHcQvdrgvFjzjoh1YiArOkwOU84A7ueWhmudwUyvHrlBdw7i+aVaEk
dgG+n0D6+RgVDrJF18kMxnTAIEG46978Wswy7WorjueOuVDMXRdsX0nJlytwrvOybnFisRIT6dYO
WpHU47bqWM6uZg36nBddWh0XM+mQMFgpqeozXrtbVNOSTSLN5jGHLlCk3LSA6ONgl7qYr7ojafVh
zKELMHWtc8VQn4eOPJM8ezaLxC5ezKEDWiGSsFfqs+m3+bZ3bqkyTt8kuc2YQldz2a6BZrDZceMu
xlhWhkKxa5r0CKWoGGzNUdZVsnPmGbBe381NSBsOi2MOXSNkk63Ed5UKRF19sYxP0azSqKg4ptFl
YYdSSNuu6vp+Pps2v8ukdZc0u0Rxd+/R7B2divOiWbdfCdl+NnYYEpuKMZWunYplVmwszuM6w9nt
VPV2SgviMZUutPve6AYSKbX4rhz9iE6H4o943geKnphJtwI7/4AbfgAit04lsMZORsBE4SSbx1S6
A4b0uHUxHdxa0uE0Nmaay9qORRohDcdjvQod4M7FwAu4aDUdpMxVbZ9N+9Cl3YPE8WAvL8Z6lDMt
zno74Mz2FbAAHrHMXyK+kgbGXDomDgzDqZq2wiGj6zPUaQ4XjBoYHPoWJiVNVceLg5ZyXjW/COiu
bad5GfgK4ziNCNfZF2i+HAY35L2WnKxVndNOpnXgYxbens0Y5m4s9+WSXZqbjqLcX1o3uDGtAxHT
8MauW0SOW3nebSvAQYXej6eWC0zTao+Yh2eXwR9rbfzFT6256JxtZ1OwtE5zTMODlI1TQ7W/4Pu5
Xxuf4aY2k0n8ahyP/TJyZa5eQPjqYXazcmwuJ0XSOH4YRf021nq4De9HfyE9Nic64L6EjsQfSWiP
SXjTkMOsflovl5W0usyzDC5w7QylxbV46FcDXFPEMrpcJmDWlNNgmxdK0uWXNN3v3eNnKTrbjKFY
zMslK+DUgw1Hc+kCTzRMFJI7u+EJDmKXC8yoJC9HvQ9/CHTItDQoJuAdvN3mxa/uMo5CnWByNUyE
YXXa1BOMopxZFQs9aM7dpZO7vfJ6gfni2ZB4xh6T8OhG6KGGxV3opltgXC1v4Xr1/oiP/XpoQzEH
z28zjMySwV2CxEc5oMGe5JCWq6CYgscHLzI6g9UPDeNatiV8QrZNu0uIYgpedhg914r6SwO3Z87F
1rYn8Mdph/convR1wDWIulshsZKG/OE0faNbkna9GsXUr1ZDS3kyzF86ZFG5G1Jf6hpodN9G6dfL
RBRP+VJ4mMkw0fwqasXXl63Xnb4GQZS9MmsgCn77MQ9tnAiv9Uprhnt4CU7y7LwS3pzG3acxwRD8
RYsvXI1pa7ksAqQ3zdidc6CBnYop/JmmegTXoQd3AHxGezG7CadOz/3Z6Top8KEiSqELw9CiObeX
dfDrVbc5KWGA8ZEU+VDMBAuaCnHYzV6W9lBX7IafD9zztCWNeWBHq9kxQa/nYvJWnrTa+xNQUtNo
/ygmgo0yyEXmtblkOrOn/jBjSU1Im9yEYhpYzZiyuBfm0i1zezq4VqccxuSfk3ZMfo+1zyKfxwFa
zrbJr30/Hm8PZPZfejQ+Nrf+ASjFLLCabhv2QFa+cIvhPsp9wmEIfqxH+JD0CKgMY2hXh6K4sgxa
52v2YVLj2zSzRCgdoDqt4e9nyCvM+apVuR7ATlza3SXxWFFM/8JqotOBbHHlRo9AwO130d4JrMY8
Dat5hFXjcg9ZvCmuhcNlX5BbhdIyMRSTv2AQ17wEAqI1g/B3z4cY0wiJKGZ+wR+D6OpWzsX1uB99
NGyYnVibb2kJQcz86pFqlyNM7AxTuJ6O1rxEIm2aIIppX4gDqYhqzc4C6A/9mN2xsXuVtBP/i/IF
Y4RaS0d2JsJrXDGj4N51u2n/c5r8e3B95gBGg+de+Ule2YR3GKHOHLu9v6r32DzB+9rivytdJCOQ
dtlgWL7V4qpN5p4u9brqF06iprnAPVVZ3zT62Nrny1H/H4rrv85sv/bQCL4ykHpc+1lB2bpv437C
qlPEXIYBUKeubb0PqpwnDX+uphzpDLF974Md5c2kjGj1FQrrftClOoY13LR1yOr3lG5AuxsRUFqH
kvbh2LYSkhwz3w0C5+b56uoNi5s9Y3IeSnuoJutKRIuONqVdpIFEaBKwdCUv5ql5b2yrPS7ZIDt9
Q48Bxj2fAxT0sjn/f86urTluHL3+ldS+MwFBAgRSyT6Q7FZ362pLlm29sGxZ5p0EcSEI/voczW6l
sk5mNjWeeZEs0exuEPi+851LWFaviz4k3fYICzm/tjnrEfEDm+/QbmbKY+kinuYywBq+P8Wq57C+
H4FZ2jGHrmBwuEGTzdMnRUc0Ml3WiZ+jGvFt7ZZ0LTnovknu8A71xbp62l7twW1IXepJYqZvM0Db
zOWbRjfgcyZ43Xyd2rSXr2PtEPQDIec+6zGH21cXvryT9E5qH8OWTzCNMoX3rYn7MoNwsjrsGNnQ
Q0SrzRSVwEqTxcp9YGNJ152R61isXB5b5vYRurBlDiekBExFxtXKbzviWlGSNvFJ0WR8QRUmRlGK
EQa4+bbUfJnA3+zmpi6tRL+fFUBItnrGnS2TznJBeQbdyNpeVWmGshF7CR/dBZ/W3LS5FqjschlH
w1i6caIvix156cO+Za+u3UNyVHpm/d2uYcD53Cw0y+4SWyXJzV41wtXlsEOjkh6ldzEcEXaeueEW
Cg2Bz0u1rcLN1WSXtTsSuBqjGhvJvPenwJPNf1/E2M51Ma8Ag88ZFEjyKd6yzYRimFIkidUiereB
HNww+Qgqlh2kLTjoZG51h4DPcp7PlAFIo2feT6LJe97LI++bqZj55kcNNCVEZn2vLFdzTZzpD15j
j7rjc+26p22j9SSwHGbqjl3CzFbMdZNSuMQ2YSjR1zTiq7DJNF/LbUfj1zDiNp17ZQHm51KwjKKC
sjZJkgIpcEn3Ie6F5kcYrPTb9UR9DFSbWHir7Rgz27WGdosEwy2YnBwma2Rw3+kQQTOj1yxVjxkb
Y1E2lWHdd/Q+YsBDM6bzWpqOzeaud6TmT6BnLeOxCxlkQnImM7vsLKL9Tdz4fv/RTsPs0jLV0Zze
LXhom8OkmkDPaoy75XMTjYJQbG99zVmejalUd8TaPv6edlUlQl7VcqyvvF9XdiG6TecvneeBFfC8
J1Cj1z6JJaydGR9eK+vrvs77pRffWcIX9Rnq8r0pMF3C2QWdxxxuweozAr88R+nr3Ol1P49UhfDU
7ySOC9XgSXrtUizzU93T/c5KUh8JXUR3L7TL+IGIVjUfl77Z9gcPgQeNMImGb4Ao352I+dl4O00/
e0xumuuOL0m4muduqK4WKmN97RaZ0aJLk5R+FZym8kfs++oOEvLogjHS/gppy5h3ntVlDYOgqNza
XfgLMiTW/QTzoOTLINtUlmqA0vFDFpphuovrqo3Pfm5dOERL020nGTThVxnfevKZ8KqvPjaLrFWh
go3gidgRaSCiGblZL+tumL41ZLfknCiuhk8I7qjme8dk1hxJ089Zabduxd7pmdDNEfzpWN8ucuWv
AzwBpqICZOjvm41obCXNvPkDZ7PVdUkwrVqv+w4Gx8eqdgrymihb66dGGJmeR6UUz20Vaf69aWSn
inoyve1yMcUVQdBRmmxnM4zGltZTEpXWTDTOp2H36mtiJe6gZKSOYWe44S7aqDY677bITIfp3ZIn
h6Hd3t8tHsK0A1Pav1ASPEe8Wo1IxwJREPwW5VL9VuERzopuaOhY8NGz+XNYEsZgcDSOsDzLk37f
27O3UMk+BeTT6SpvFptt2O935ec57yyOaZ8D8V7Nax9bW39cm11eI4dD41ToYVkjPw641PunqazT
ByY5xp2HydOR5RCATuxqkLHsD+taJ0PI69iK/dpvpgZ0sSHLSp5IFVAoQs7WNGeDqLUo33XbRo+c
9ZqWTcpdVBqyxrLMwr53z5rsSXda7e7llRvnqCoXT6twkyAx54HEpmsfAR/R0OftMFh5hHV8bS+y
RxtzF4CLiWPatzj0bFWxBWTvtNluxpp0fTHvOrZFqnQWQbygTdV6SOh2E3+0pB+hyJhSax/ajWT0
NGNu3N3NsLtrl3wNKVJ0YC6eL17L+Bwn0th7ZpZo+kbbTQw3fEgMFtrUjEPzIxnEjuUwwrfNHOZa
tOsRr2zrDmzsU/OJ92tTXUzddskZSlo+3DpNkfJ1wJ408BLhTEn1tsMvGcbmpunYycxtXYPgDBkW
FoqAmdKl6WxQJ9WNCYjDFERicjAK0Yf5asNEH6dIiss6DvJZ0B6AL2zSWfWUxs0Q/QTV/vGd9HqC
lQoNRxt09gj65/ZzNgvxZRzhACzWbup/KohrnkfIMNiJY3uO81UufTjFfvrc67QrYYfcfkRXA4+k
nUQIJBz0PmaF3CiW/kgQ2HC3qm0tlEGx9tBTjA2PtY1o6bu2pHD1/MCzafW3w05DWrZtZ9jjKBcR
HZs5UkWzzTRHmgTBMhj9UBDHdvOiO4q2THQwUiksesHbzkL3+dCkcFMsQXOqrj2+cbvXQ122qJ2A
LdA+2cou1eFLr3VtixHStnADS8DkW6P1lqcdv23GnpxXY6LkCjpblZwXMLBOMhPp4x6PMINpJJ76
JxLjWcwljVash4EVlOLcJ7JrpxK7jlnu9siJwyrkVDhS3aguGj/Bs3e9zxy2+JINY1K2y/y6k2bJ
w1i1L8hW6W5SH+B27g1GIqee65Ci4rDbHEqiWWI/L3EN+SgKrZ3BvtDCcRBefT3WQT77KH2iyIqh
ZetVPL2KNcF+H0G7d606A8p6B9JwfS0Tu60/wa+xbS4xZd1LEtGVXYvM7tuPbBr9sV4tqMt5A4P+
e7FY3hTLFjXqQzNgM3xJ5rHKtYlU0hRjHxwcVao6Hea815mqLzuNrS7BObLuyhs+3voRxeDPyWYP
id3HuJy6uB7xVjWQ1A8yWqoHqlS1HUGMnKaP4KzZ7hHmCfymIW21Xo1LCOEug3uDKvWGwfw5hVXO
mo+Oepon27I0X9yka/LSNsl63yV0eVBa703uYcFuVgwh9o2/znG7xI8WgYzRlwSjsOhzyrGTwrbJ
WgYVbTpwFoqs1SstaoUE2kvT7rpYFpcB7+bOVUW2s/UorOu6KzQnu7r14MQ8SBy2mc5XP4JqVbM7
KsepCBkSE3UFWh72b5dHnatAP25cQfWeHTYu23MY26Ly09cR8WV5trX+7MGj6+bpM9h4oQjJnBa0
SXsOcxOPuAQ9ywHHFwRdoqsITNpcKOshVajsjULu4CrjGyTXRqFsdENOzIN/GyoMRdOJ20MM3W8x
DHrJ24TBOELz6ROq3hfes3sXI5ghtnhE0/DOxB7phvqTf6lbebsmspiXGE9GHJOrph/Wqdi7DtOj
iKSP8eiXMzLGep3H3ZBc9amShYPE9cGQQVyiLpt0Qer5Dn2GXa/okDG+4jMj43KnmqWBfD2GFexR
yW6Yb5NR+QhnBRwWriWvk7KbF7sdWdym6308EQ1DZwzu5VMqJt8c1wHRSw8LbZIvwiA2qDRpBWxJ
tJHld2FSVXYkuvP0HgPNZPpoLN/vWToM8ZUa5jnacvMOX0wpdlwoLsCBFFdrrNCb7FMtrytsmWor
RJrWDwHMqqjYOJ7ej2b3CwT30FVTX8Ams+qLTMatuu8NMEy8efWwHJIA3fZwhAQyPogqmaZSk4qq
Im6bIb5NnXpPCubmvbgWoO42dSHFymg5uoXEDheBZnwabXboxABrrnwfIY19UlBQJs+14fONnhzK
+qKpu6iIO1gPYumKbc0zz7FJUAdvjVPNvUJRmW0EvWBtMcmFT4D2yFhK0sieW9wM+eBmPJgFZXwp
+9C46arfcJ58ZUT79UizfoiRgaNhrhenbSLKkA3Nq1xZnZsk3o9OuO3LNFUNRcvDqs7cObD1sONp
lPTtJWmVx+y/CvcivAfv7npPro0QPTkIJCdtKN9Q6pZ6TxP27Ic1qs89n5h9ckMVrx8n7eICs7mF
voSh8mvBtjYqVd98kptz+aqit9BDxTVj0pPrrWtOjVUwdkmh60exlxT7bqXKMzTkC2i//aPVhJ5o
T/3VNjt58GOWXPeICP88oKAqttB9r2FkfR8D0npoYsprxBTYR+bXyzzjZLgIX4cfseri52ViojnR
toG8YO/MLm+XiOoH4uE/DPt7dgvnUJcLHuCi4sh+hbJlea4BOemHNVIgmNstK1wEykUVsWchJpOH
WdxiDAmPAWTuJjo3pL7GFreegxb0E3b3+tDTjvf5OG4W3BuEnVDmo6L2SIAoezw6eH+cx55RtafW
ZfUBCwOBYbwOl52LH0LU9kNK0/TCSY8Flwy6aAn/MDA9for3YbsXXHUfaqIMiFRu6Psl30grvclr
9G/hGBC+GE58pfUzjzd1sV0QsuymhRfj7vbtOOmOXQIIueknH4nssR58gqABaqcsOlVjtvohr/Cs
CBg/hIb8aG0V7CfGOA/52o6bADk5Xn0o23eHi/MQth1GQELHQSErelkMVtnWJnNX1nyNo8sap/AX
gFDak4tu4kremWgz9rjCuYI873ygvJAhXe21SxWrX9CLjQtCM2hET6pVbXrTbeuA+OJ6WrG1xkqL
58QNitwviUvUAcYjYYLJhuHNeY5WOXyN8GQihI2FlrUlMV1jc8daNFfSuqwt9ICq2+dVEiXJkAcW
XPu6IYR+uVm3ed2/I2bNo8BvrGA4vQc8yEzlHSRw3QG+UBW90mJouw9bDDTrME9pMh5tho2vRI9e
Z+flnVB6WLKRJveQiXXsGozwJC5juTF5jiEE3H62OEXHe2esUKQIsl6bi1lMQngOixyB+m/v6BA+
AOzJKHAdkJD3a2MGg52omTLUUGrEo//YA37xX3vWy3OK2HpAPqPPvsYm6aOXEZQBAD/bzJAhirFK
U2B1oPLPK7f2SIDRbivXsdbiM4dLhX0WviHiizGLpF3JsiVCsVJNLFofud+7rc4jSrMEVU6lx0JW
yUDvzC628DOFgcXwQ7fQZx5EhyDOj2FoNgkLDTbrB6SWs347TCv8iq9kG9H5geP5xB5MEv1eICAe
KQP83UwQ6p+6hDT+lPRNT8Yy3fWm53zgnNcINpjRUaN96ZYioEhFYY26x/oPnUWJ6K9kX/f6eTDR
vB7nLrLybIx0DJ/YLr0uFzps60svGdR1vOmlebG+X9ajqskYFbJ38XW71BUvFlA77E3ourTGR5K1
kLcazI0KrdYFHdbCYZD07PZUCkj+l+pmruly5atNfFwSGqzJLdt3dR+GYcg10m5zyBxrlyAxT3Tz
MXiB8qVGQLA774kB5NBIl+XGetTPuXXWmw9Z7LPm54qwHnHYe0KaknvYec15bZCactr5yL4HRD+2
XZ7MkawuCBhPeVqYYe8iNFeBRFfbjhV8lVEWZxeLk6X7Jve2KcME45P7mRp9aKNld2AJRFV0RrOW
2IIAGceuKOxSFTAMSz4lqwWjcvVNrc6yeT+e8G7ZGH7F89wWOAPV+MwwlCLHrmkmW6qItf6wbpDm
AMaIoBjdsyZu70TnCSCgNvR3UDa481C1fMITWbnLTADd3UpaW3pGvT28iK6Z/d3Ue3OxSzYNTSlC
2ArGsHEAXKyrFxi5oBmpR+ymbaf7W2uJhDgCzjr+PGSiKdQekLQDPRM5tZlOhtvFJma41ZUz106p
uftG9Sb6wyx6/QQYJTmMUYIqDPfDxTnsWaqLYUv9M4O9zpuGFTzJGxjKtFjEKHTywWfjMUGOuisW
9KpzITCqXxH2KDbMK7BvGpSjeisGBwykgG2U3ApouEKdxw0W7xJ6OhQK1C+QzuGYQ29nOVkAhjba
5XjJ/MqaL5tfl/1mT3HYfYJxzUxvRt661hQ2WVV7PQsQw2AKuG0l4d3sEIae3lOEcpbrnG0dnBAq
hE9PKCqyD3GTAI6pDPr8nCPM8bJ3VbSBMLsMe9ljiI4qobKQxb1WE8JmzrQHhJhXcJsQb7MFrIaj
DI0LwiY3Ag7FbrG93UZCzvYR4zaqbzyMDFD3eoSg3qUO/lKFEFr5+xHT0O/pjs72ZaqZbT43cw21
XG+VGkAEHNOnkUp0N8gfRhPQIyQFGBDCILH3repz0wL1AMZsjr1xIc6xR2xVm+/AolnZZ7xphuvg
MwAnOQRm8Ys2akqKGdDKeh9UvfsPRC1R9sVXy+Tu3drK9iIaiZbmMLqqb89r3Wxxg/2Wsp+9R037
0ofaj+thlwo22f287J8wORjBflsBMY1bvuGI16etMx5PNl2eadIkRwx54mu4K+AgEQwe5/nkucs+
4Xnww0E2tkHTIuJpu/HCTf1XPwKNydHDuvQ2jiif3lQnZV/2c6XpU0T3cb0LRHTrXTUj4u2DAKRK
fwOS3J0ySTL9ZJOR2WmL64EUaQqn7BscZDUO63pj1JcVzzahCoRkgfdb7DHYL48rbI3IhcOiiVxj
YWX9xfEkVcjsI9t0KxUA1pyrxMPoXDX6jbCkbe7oXk0gFFWkn05wnI/oAwSPGZ8LxDftHoObKagj
ghe9PoKipsYC4xDmvk9+NBGSDXcrztEACOQLGcYFDQRH5VjGWqoOvQvq2fHOAfjrCwgjrHE5TFRi
ek04ZajamY2mUwuCxPrd0yANXhWv7JWvW+FLzZTqD0OSiKWkiJKxfb7oMTRHFFIDOoIUvmlgTQ7v
uV6IOZvLrmnldqksZo0FBB61ZCUsFIiBIXo1YhCNGeZcX/i6JTu2ZqvSE/bJGWP2BUdYDgA17nMo
PfeuXMbJDcd0c/HylrWsHyKUSHFqEwTVwn3kp+rHAUKsHqMta4p1xHGYFtGg5RWniobt3MciEc9O
I4Ll5n3NbQovvE27tOjiLZnvWdYO2+cIr0ZGeYNmb3bHdxtq1Per2Nf0zr23JtdVNPcbzhgQXfe8
C1Vd34cxNqjJtEs4WTFTAs6UFRiSMG9zYkY5vbYBWzZIeSEbyZu2a7QcHdwlUBfiMUfvj5iZWV+M
nJ24Z0231jgRRbf/6BuMEV66zs/9Ma3TKUIfvKhkQogy1+2HFFUNjgZkFabsqLC1L2+NSpkXuY0l
bJZ9ljrxFANTa5HbAuDefpfwYe2fVeTm6GGuMan5sMpuMbAaCGKgRbYuMCSG3k3p4dyMGFhhkaQq
OeoM9R0/IADRLdeQ7tXMFzuGP/MIezWdtVlJGLfi2iuMgG5QRAh+07s0NY/T0PX6ktWJn8+RQ6L6
S0II2nM+bRxqnHmMXD5k1Ec3M4Gt1IfIGdd+iXYEChYSBcB0CG4U+q41FgqVkZFsfdoHcBELQQym
M20yTPCG0XVkXwU3qnpKgA0VdEIwQbful2hH7rYuExgSDmev6iTkKDO6vYizzbpTmCeZnDTgcX81
9Hwnz3FjGbu0PUZ4hSIjJvcHCIGJRm83AaEHbm82Fh0XTakrEj52UY5n7pYr8w5FTQy+FkcCR555
ObZRjEENnzCbCfmAbDSRh2VTrNRNxtKT3ZzcTyrdIjLBi416J/M+qRFyhuYr7m5YrI15ZgZ26G9Z
nbrxhgDUzo4Da5x89B4zlXKoAe9BVggm2UM7TQO/ruph6h+9wBtzHajozYU4ZOEAqAC1HFHkYWcP
ncvG+rJ1WvafUM8CRQJiyEO7AFEQI6DmFOZqLSkcHmYVFTDt4EGVGOBlQh578PjevYezr7AeJCYu
pIRz5XgYMcMx7pyNXuONtVmn9MOm8aZh2ImVgDRymsnwmOBthypKsqbfP2HsAWBrxZN8lPue3aBX
4NE1jSogiDknsJ2j7/M3Qa9Ix7m66rtsYTf7MEMyHdMw26++dRLQXe/g+XG0SJgOTR57YLAYTlKw
pchixAp3Oz2al3FNBX2Y4Zdg6PHdozVG67YxpLILvcu1K+TofV+GUb9HwVnD75iu0umcQoLrT8uk
XFLWa1DTDTUwmMm3qifxOd0VS24iE8fREWNF25aDqCXqarUYBWQsGdvk25Yh+P262utu+whAObVA
yptK7z+SiSX1d9XPZDiTBOrEM2l9WG4h9Nf2aYCLdPNpnli63cRpZMLPsLBO3bSrG7PD7pgA9iEx
ns4xo3MYh7TGgJ+32PTWkdH4wgZkfZ41bqEr3U5pX4DOzjHmTtN3RuwqjhJk5LthRZjvJ+L72txq
u8fTJUNSHSoCIN4V5AnSBoS5myztvgM0iYA8MREpA3QQJVhhJqzz8YA5Ug+gAVvoex/j3ysRGek1
KUIUxRqPiVg0FA6Kvb93UqFNr3OAtvLeZOsQwSGgzdof7v1k/JE54GyQf7P6vMwSRQjBTjc8JlpT
64q0BnKvczek8GDwCaKdMkChpEwoi0CISeqluqNNZv0R+yfcC9dhatc3221qu5n3bGSfUQXwdMu7
pXOXACxy+yyyUa33OK7r5GRQp+Qj7GmWHPE99VZOCbB5HLYYOT6gKpbZxTTQBtxhqjFCoo7Agh2t
+9KjK2eImkyZ/eZctIgcUiDqAWeqHoCFXpqPIDbEdbmuiFH+2IGLiAMRqRhwW5SrqORzpogEN3wi
mEAB4ar0Mtu8hUIvzWeByX9SYFqt3Rsa5RpwGBpSYr+hG9vbKOcW3IcuZ9he7Z7Xwwx9Rg5beeXr
4wZBJ+J8pi3lzVdoogFK584jdma5GtFrtF3hFzh++wsa4Y3FpU4akC/KP8dx+YUWyUM6jfNkhgOR
X7r0ia9/ipROfjXiYUOybga9+SFpPwr0PC37c9IT8qsNzwyXQ1m1WXbEKUXQqsqV3Bpslv8sUv53
jJ7Ir1Y8aLipBZMLdXeEh2Bp5tZejz6a4R1owGoBHLZ2sNPP5EIfNgOAqEAMbkQKoLLoOf74Y+H/
NzXoV8+eegPG1kY6O85IAR3KFmKQW5DulgLlEiZ2mLaJf6LQ/x0SEn+/g/9BctKLCSZNEn6EkH7J
Hm2YK1eqGmUmVNfoxICAN9GAonAL0z9RF/8OOfFXV58OvCps5pQduUCWhYVdy2EBovVPXtDvXf0X
1pZCEp7JGsnAuBi/9zp+9kJV/4Rm/XvX/oWxhSp5GVVdsSPGXKjXdTi3bkj+5MV/YWbZOLbT7Dg7
Auk6gPAIeDUGvvHHC+r37vyX57zaMMNgsuXHmkQGR+paoe/G4fvnrv4Lp5L2KgGrBu8LOjV42lqJ
dMZ9fvzji//OCv3V0odrDGrU1mG5NJmkP8zUjr4gPFDk8Qg6qlw5sJhPEAcx9adi7civ9j6NqH0G
rxN2RIwo+5wu2tx1MdCZP35Bv6nw/g8O3q/mPlkXEr6GOj2OQjbAueQUPCBc/PcWYsufUxS++M6U
xhO/alX31O3tU4yVxk6VaV2DVqFuDkg1/LGtSaNobjNURH+7u3973f69fpsf/nYf5q//ga9fZxV0
Wzf2ly//+jSP+P8/3n/nv3/mH3/jr1dv89238c38+kP/8Du47t//3fKb/fYPXxxQFtvwwb3p8PHN
uMH+8d/+7Q7xAt4v9DBjJvg0/69L/L9+6LfX8bsX+pe33+7rKai3//zLK1Bi+35/8Oia/vL3vzr/
+M+/xO/qxH/7X1f67dX80RWGb3jR7gcuTem/JowyAiAdbff7n7/8yzBP8Dv47a8z+a8JT3iWSSjE
3v9ge8a/9z/ezN97D/5fP/T3z+V1ePum//pfAAAA//8=</cx:binary>
              </cx:geoCache>
            </cx:geography>
          </cx:layoutPr>
        </cx:series>
      </cx:plotAreaRegion>
    </cx:plotArea>
  </cx:chart>
  <cx:spPr>
    <a:effectLst/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</cx:f>
        <cx:lvl ptCount="4">
          <cx:pt idx="0">Tata consultancy services</cx:pt>
          <cx:pt idx="1">Amazon (AWS Development Center)</cx:pt>
          <cx:pt idx="2">Infosys</cx:pt>
          <cx:pt idx="3">Accenture</cx:pt>
        </cx:lvl>
      </cx:strDim>
      <cx:numDim type="val">
        <cx:f>Sheet1!$B$2:$B$5</cx:f>
        <cx:lvl ptCount="4" formatCode="General">
          <cx:pt idx="0">1352</cx:pt>
          <cx:pt idx="1">820</cx:pt>
          <cx:pt idx="2">711</cx:pt>
          <cx:pt idx="3">462</cx:pt>
        </cx:lvl>
      </cx:numDim>
    </cx:data>
  </cx:chartData>
  <cx:chart>
    <cx:plotArea>
      <cx:plotAreaRegion>
        <cx:series layoutId="funnel" uniqueId="{5EDE1B79-F7FB-40D7-BA91-BD76232F0F6D}">
          <cx:tx>
            <cx:txData>
              <cx:f>Sheet1!$B$1</cx:f>
              <cx:v>Company</cx:v>
            </cx:txData>
          </cx:tx>
          <cx:dataLabels>
            <cx:txPr>
              <a:bodyPr vertOverflow="overflow" horzOverflow="overflow" wrap="square" lIns="0" tIns="0" rIns="0" bIns="0"/>
              <a:lstStyle/>
              <a:p>
                <a:pPr algn="ctr" rtl="0">
                  <a:defRPr sz="1000" b="1" i="0">
                    <a:solidFill>
                      <a:schemeClr val="accent2">
                        <a:lumMod val="50000"/>
                      </a:schemeClr>
                    </a:solidFill>
                    <a:latin typeface="Trebuchet MS" panose="020B0603020202020204" pitchFamily="34" charset="0"/>
                    <a:ea typeface="Trebuchet MS" panose="020B0603020202020204" pitchFamily="34" charset="0"/>
                    <a:cs typeface="Trebuchet MS" panose="020B0603020202020204" pitchFamily="34" charset="0"/>
                  </a:defRPr>
                </a:pPr>
                <a:endParaRPr lang="en-US" sz="1000" b="1">
                  <a:solidFill>
                    <a:schemeClr val="accent2">
                      <a:lumMod val="50000"/>
                    </a:schemeClr>
                  </a:solidFill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300000012"/>
        <cx:tickLabels/>
        <cx:txPr>
          <a:bodyPr vertOverflow="overflow" horzOverflow="overflow" wrap="square" lIns="0" tIns="0" rIns="0" bIns="0"/>
          <a:lstStyle/>
          <a:p>
            <a:pPr algn="ctr" rtl="0">
              <a:defRPr sz="1000" b="1" i="0">
                <a:solidFill>
                  <a:schemeClr val="tx1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defRPr>
            </a:pPr>
            <a:endParaRPr lang="en-US" sz="1000" b="1">
              <a:solidFill>
                <a:schemeClr val="tx1"/>
              </a:solidFill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E4772-95FB-4A6F-AB8A-0974979BBAAC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FDD5-1601-42BE-A5B3-CA8E7B320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0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2FDD5-1601-42BE-A5B3-CA8E7B3205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05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2FDD5-1601-42BE-A5B3-CA8E7B3205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27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0E5B-BC9B-4D8D-AB44-A57B78949E4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82E4-4A42-41E4-BB5D-9C7AD557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4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0E5B-BC9B-4D8D-AB44-A57B78949E4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82E4-4A42-41E4-BB5D-9C7AD557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3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0E5B-BC9B-4D8D-AB44-A57B78949E4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82E4-4A42-41E4-BB5D-9C7AD55706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27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0E5B-BC9B-4D8D-AB44-A57B78949E4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82E4-4A42-41E4-BB5D-9C7AD557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30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0E5B-BC9B-4D8D-AB44-A57B78949E4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82E4-4A42-41E4-BB5D-9C7AD55706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579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0E5B-BC9B-4D8D-AB44-A57B78949E4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82E4-4A42-41E4-BB5D-9C7AD557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89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0E5B-BC9B-4D8D-AB44-A57B78949E4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82E4-4A42-41E4-BB5D-9C7AD557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72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0E5B-BC9B-4D8D-AB44-A57B78949E4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82E4-4A42-41E4-BB5D-9C7AD557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3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0E5B-BC9B-4D8D-AB44-A57B78949E4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82E4-4A42-41E4-BB5D-9C7AD557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6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0E5B-BC9B-4D8D-AB44-A57B78949E4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82E4-4A42-41E4-BB5D-9C7AD557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4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0E5B-BC9B-4D8D-AB44-A57B78949E4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82E4-4A42-41E4-BB5D-9C7AD557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1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0E5B-BC9B-4D8D-AB44-A57B78949E4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82E4-4A42-41E4-BB5D-9C7AD557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3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0E5B-BC9B-4D8D-AB44-A57B78949E4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82E4-4A42-41E4-BB5D-9C7AD557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70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0E5B-BC9B-4D8D-AB44-A57B78949E4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82E4-4A42-41E4-BB5D-9C7AD557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5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0E5B-BC9B-4D8D-AB44-A57B78949E4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82E4-4A42-41E4-BB5D-9C7AD557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3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82E4-4A42-41E4-BB5D-9C7AD55706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80E5B-BC9B-4D8D-AB44-A57B78949E4A}" type="datetimeFigureOut">
              <a:rPr lang="en-US" smtClean="0"/>
              <a:t>4/23/2025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8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80E5B-BC9B-4D8D-AB44-A57B78949E4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1582E4-4A42-41E4-BB5D-9C7AD5570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2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hyperlink" Target="https://pixabay.com/en/human-resources-hr-management-1181577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201D-F010-842D-4DEB-9B2988DC4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Optimized Hiring Strategies for Full-Stack Engineers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072C9-E6BA-4BA0-3B73-3A6FDC044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406867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Insights to optimize hiring decisions.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F716F3D-D535-6683-E870-25C84B8A51B3}"/>
              </a:ext>
            </a:extLst>
          </p:cNvPr>
          <p:cNvSpPr txBox="1">
            <a:spLocks/>
          </p:cNvSpPr>
          <p:nvPr/>
        </p:nvSpPr>
        <p:spPr>
          <a:xfrm>
            <a:off x="1507067" y="4457700"/>
            <a:ext cx="7766936" cy="406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</a:rPr>
              <a:t>Name – Ajay Landge</a:t>
            </a:r>
          </a:p>
        </p:txBody>
      </p:sp>
    </p:spTree>
    <p:extLst>
      <p:ext uri="{BB962C8B-B14F-4D97-AF65-F5344CB8AC3E}">
        <p14:creationId xmlns:p14="http://schemas.microsoft.com/office/powerpoint/2010/main" val="977092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E4DCA-149D-2360-32CF-6A29A110E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835B-A24A-F4F3-A535-378AA217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Salary Structure Breakdown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4D2DF-A820-E97A-A14B-B4AC96F40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Insights: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Companies in metro cities offer stock options and higher bonuses to retain top talent.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Startups attract candidates with equity-based compensation.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MNCs provide structured bonuses tied to performance and seniority.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D4CFCAA-3262-B18C-1C2F-BBA1823FB3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433958"/>
              </p:ext>
            </p:extLst>
          </p:nvPr>
        </p:nvGraphicFramePr>
        <p:xfrm>
          <a:off x="4554068" y="671942"/>
          <a:ext cx="4513541" cy="5091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" name="Graphic 19" descr="Money with solid fill">
            <a:extLst>
              <a:ext uri="{FF2B5EF4-FFF2-40B4-BE49-F238E27FC236}">
                <a16:creationId xmlns:a16="http://schemas.microsoft.com/office/drawing/2014/main" id="{32732380-2820-3C2E-A8AD-CF151661C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305" y="1125489"/>
            <a:ext cx="741986" cy="74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7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48201-3477-974A-A835-EB78BB47A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6DE5-DCB1-9A0D-491E-24662F16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Leading Companies Hiring Full-Stack Engineers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A9A432C1-63DF-3A25-1D58-B0A933AE012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74637001"/>
                  </p:ext>
                </p:extLst>
              </p:nvPr>
            </p:nvGraphicFramePr>
            <p:xfrm>
              <a:off x="1009649" y="2056428"/>
              <a:ext cx="7896225" cy="331887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A9A432C1-63DF-3A25-1D58-B0A933AE01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9649" y="2056428"/>
                <a:ext cx="7896225" cy="331887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5CF7ABF-7249-D228-93C1-E06924A2FAFA}"/>
              </a:ext>
            </a:extLst>
          </p:cNvPr>
          <p:cNvSpPr txBox="1"/>
          <p:nvPr/>
        </p:nvSpPr>
        <p:spPr>
          <a:xfrm>
            <a:off x="677334" y="5920967"/>
            <a:ext cx="665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chart highlights that TCS, Amazon (AWS Development Center), Infosys, and Accenture are currently leading the recruitment of Full-Stack Engineers.</a:t>
            </a:r>
          </a:p>
        </p:txBody>
      </p:sp>
    </p:spTree>
    <p:extLst>
      <p:ext uri="{BB962C8B-B14F-4D97-AF65-F5344CB8AC3E}">
        <p14:creationId xmlns:p14="http://schemas.microsoft.com/office/powerpoint/2010/main" val="379085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A52DB-6FD5-5724-E792-5EB28E45A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02F5-6D7E-B449-D486-A5C74A00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14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/>
              <a:t>Critical Hiring Factors for Full-Stack Roles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42227-E10F-5FFC-B6F9-742DE84E2A9A}"/>
              </a:ext>
            </a:extLst>
          </p:cNvPr>
          <p:cNvSpPr txBox="1"/>
          <p:nvPr/>
        </p:nvSpPr>
        <p:spPr>
          <a:xfrm>
            <a:off x="895350" y="4924098"/>
            <a:ext cx="196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400" dirty="0"/>
              <a:t>Project-Based Hiring Approaches</a:t>
            </a:r>
            <a:endParaRPr lang="en-US" sz="1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0B7D7E-912F-1C86-BD9D-017DCE418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084" y="1864494"/>
            <a:ext cx="316032" cy="3160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309E4E-11C2-570C-D0C1-27B3F3116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9052" y="2448754"/>
            <a:ext cx="2308096" cy="22071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75F5D3-A3F3-9014-9357-87DA231E1099}"/>
              </a:ext>
            </a:extLst>
          </p:cNvPr>
          <p:cNvSpPr txBox="1"/>
          <p:nvPr/>
        </p:nvSpPr>
        <p:spPr>
          <a:xfrm>
            <a:off x="4014257" y="4924098"/>
            <a:ext cx="1965960" cy="52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400" dirty="0"/>
              <a:t>Balancing Budget and Skill Requirements</a:t>
            </a:r>
            <a:endParaRPr lang="en-US" sz="14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845FB2-35D0-E06A-A99C-D2962730AE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11" y="1864494"/>
            <a:ext cx="316032" cy="3160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8C9E3B-F5F9-2ECA-D8D6-80E7F19DC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877479" y="2448754"/>
            <a:ext cx="2308096" cy="22071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2D69F5-7B83-8833-3F09-5D461E58B98E}"/>
              </a:ext>
            </a:extLst>
          </p:cNvPr>
          <p:cNvSpPr txBox="1"/>
          <p:nvPr/>
        </p:nvSpPr>
        <p:spPr>
          <a:xfrm>
            <a:off x="7136974" y="4924098"/>
            <a:ext cx="1965960" cy="52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400" dirty="0"/>
              <a:t>Strategies for Long-Term Talent Retention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30923C-A4F5-FC23-3B72-864114B77B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38" y="1864494"/>
            <a:ext cx="316032" cy="3160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95293E-E2EF-8B36-BA58-BE9B5DDE8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65906" y="2448754"/>
            <a:ext cx="2308096" cy="22071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82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C81A-63DE-B483-3670-F9F61F93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Active Employers Aggressively Hiring Full-Stack Engineers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CE2537-40E5-E79C-3E30-F6503A8AD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43111"/>
            <a:ext cx="2076450" cy="10382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23B2E1-4553-2C44-D362-9D58CA44E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76" y="2191114"/>
            <a:ext cx="1847850" cy="7422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14C7F7-46F4-FFDF-A0D3-3024B1EC0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048772"/>
            <a:ext cx="2590800" cy="8333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0EBF844-A2A6-C060-30C7-17CF612F79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092" y="4375646"/>
            <a:ext cx="2343152" cy="4201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B236ED-277F-DAC7-9386-42BA71174F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76" y="4112526"/>
            <a:ext cx="1924050" cy="7696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7CEE180-7A1B-9488-9916-A8A9CACE0494}"/>
              </a:ext>
            </a:extLst>
          </p:cNvPr>
          <p:cNvSpPr txBox="1"/>
          <p:nvPr/>
        </p:nvSpPr>
        <p:spPr>
          <a:xfrm>
            <a:off x="677334" y="5710152"/>
            <a:ext cx="6760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companies are recognized for their robust hiring practices in the Full-Stack development domain, offering numerous opportunities for professionals in this field.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B9A731-8A16-7F50-C478-D57445352A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26" y="2339053"/>
            <a:ext cx="2782434" cy="83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13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A7623-C529-7EF8-AAA6-7F6877927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AF8BE4-D0DE-5707-FE28-959C5729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90659"/>
            <a:ext cx="4999189" cy="1498417"/>
          </a:xfrm>
        </p:spPr>
        <p:txBody>
          <a:bodyPr anchor="t">
            <a:noAutofit/>
          </a:bodyPr>
          <a:lstStyle/>
          <a:p>
            <a:r>
              <a:rPr lang="en-US" sz="3200" dirty="0"/>
              <a:t>In-Demand Skills and Frameworks for</a:t>
            </a:r>
            <a:br>
              <a:rPr lang="en-US" sz="3200" dirty="0"/>
            </a:br>
            <a:r>
              <a:rPr lang="en-US" sz="3200" dirty="0"/>
              <a:t>Full-Stack Engineers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8419B66-7672-5A8C-43BA-4DF880839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912400"/>
              </p:ext>
            </p:extLst>
          </p:nvPr>
        </p:nvGraphicFramePr>
        <p:xfrm>
          <a:off x="5176502" y="1390650"/>
          <a:ext cx="4234990" cy="4382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3B59C12-78E0-4F30-D805-B542771B334A}"/>
              </a:ext>
            </a:extLst>
          </p:cNvPr>
          <p:cNvSpPr txBox="1"/>
          <p:nvPr/>
        </p:nvSpPr>
        <p:spPr>
          <a:xfrm>
            <a:off x="975415" y="241003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Skills in demand</a:t>
            </a:r>
          </a:p>
        </p:txBody>
      </p:sp>
      <p:pic>
        <p:nvPicPr>
          <p:cNvPr id="13" name="Graphic 12" descr="Target with solid fill">
            <a:extLst>
              <a:ext uri="{FF2B5EF4-FFF2-40B4-BE49-F238E27FC236}">
                <a16:creationId xmlns:a16="http://schemas.microsoft.com/office/drawing/2014/main" id="{BD8350D6-62E4-B268-F2C2-25938899E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845" y="2402876"/>
            <a:ext cx="347570" cy="347570"/>
          </a:xfrm>
          <a:prstGeom prst="rect">
            <a:avLst/>
          </a:prstGeom>
        </p:spPr>
      </p:pic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614EF240-1A38-BF12-4F90-2D7A830EEB56}"/>
              </a:ext>
            </a:extLst>
          </p:cNvPr>
          <p:cNvSpPr/>
          <p:nvPr/>
        </p:nvSpPr>
        <p:spPr>
          <a:xfrm>
            <a:off x="677334" y="3204836"/>
            <a:ext cx="4234990" cy="0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108E197-1DDB-AA8F-FC59-E3535752FA83}"/>
              </a:ext>
            </a:extLst>
          </p:cNvPr>
          <p:cNvSpPr/>
          <p:nvPr/>
        </p:nvSpPr>
        <p:spPr>
          <a:xfrm>
            <a:off x="1874067" y="2926326"/>
            <a:ext cx="3038256" cy="278510"/>
          </a:xfrm>
          <a:custGeom>
            <a:avLst/>
            <a:gdLst>
              <a:gd name="connsiteX0" fmla="*/ 0 w 3133892"/>
              <a:gd name="connsiteY0" fmla="*/ 0 h 310148"/>
              <a:gd name="connsiteX1" fmla="*/ 3133892 w 3133892"/>
              <a:gd name="connsiteY1" fmla="*/ 0 h 310148"/>
              <a:gd name="connsiteX2" fmla="*/ 3133892 w 3133892"/>
              <a:gd name="connsiteY2" fmla="*/ 310148 h 310148"/>
              <a:gd name="connsiteX3" fmla="*/ 0 w 3133892"/>
              <a:gd name="connsiteY3" fmla="*/ 310148 h 310148"/>
              <a:gd name="connsiteX4" fmla="*/ 0 w 3133892"/>
              <a:gd name="connsiteY4" fmla="*/ 0 h 31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3892" h="310148">
                <a:moveTo>
                  <a:pt x="0" y="0"/>
                </a:moveTo>
                <a:lnTo>
                  <a:pt x="3133892" y="0"/>
                </a:lnTo>
                <a:lnTo>
                  <a:pt x="3133892" y="310148"/>
                </a:lnTo>
                <a:lnTo>
                  <a:pt x="0" y="31014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385" tIns="32385" rIns="32385" bIns="32385" numCol="1" spcCol="1270" anchor="b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 err="1">
                <a:solidFill>
                  <a:schemeClr val="tx1"/>
                </a:solidFill>
              </a:rPr>
              <a:t>Javascript</a:t>
            </a: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7E3F9DA-893F-E291-DA7A-2A3F85A4848C}"/>
              </a:ext>
            </a:extLst>
          </p:cNvPr>
          <p:cNvSpPr/>
          <p:nvPr/>
        </p:nvSpPr>
        <p:spPr>
          <a:xfrm>
            <a:off x="677334" y="2926326"/>
            <a:ext cx="1101097" cy="274320"/>
          </a:xfrm>
          <a:custGeom>
            <a:avLst/>
            <a:gdLst>
              <a:gd name="connsiteX0" fmla="*/ 51702 w 1101097"/>
              <a:gd name="connsiteY0" fmla="*/ 0 h 310148"/>
              <a:gd name="connsiteX1" fmla="*/ 1049395 w 1101097"/>
              <a:gd name="connsiteY1" fmla="*/ 0 h 310148"/>
              <a:gd name="connsiteX2" fmla="*/ 1101097 w 1101097"/>
              <a:gd name="connsiteY2" fmla="*/ 51702 h 310148"/>
              <a:gd name="connsiteX3" fmla="*/ 1101097 w 1101097"/>
              <a:gd name="connsiteY3" fmla="*/ 310148 h 310148"/>
              <a:gd name="connsiteX4" fmla="*/ 1101097 w 1101097"/>
              <a:gd name="connsiteY4" fmla="*/ 310148 h 310148"/>
              <a:gd name="connsiteX5" fmla="*/ 0 w 1101097"/>
              <a:gd name="connsiteY5" fmla="*/ 310148 h 310148"/>
              <a:gd name="connsiteX6" fmla="*/ 0 w 1101097"/>
              <a:gd name="connsiteY6" fmla="*/ 310148 h 310148"/>
              <a:gd name="connsiteX7" fmla="*/ 0 w 1101097"/>
              <a:gd name="connsiteY7" fmla="*/ 51702 h 310148"/>
              <a:gd name="connsiteX8" fmla="*/ 51702 w 1101097"/>
              <a:gd name="connsiteY8" fmla="*/ 0 h 31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1097" h="310148">
                <a:moveTo>
                  <a:pt x="51702" y="0"/>
                </a:moveTo>
                <a:lnTo>
                  <a:pt x="1049395" y="0"/>
                </a:lnTo>
                <a:cubicBezTo>
                  <a:pt x="1077949" y="0"/>
                  <a:pt x="1101097" y="23148"/>
                  <a:pt x="1101097" y="51702"/>
                </a:cubicBezTo>
                <a:lnTo>
                  <a:pt x="1101097" y="310148"/>
                </a:lnTo>
                <a:lnTo>
                  <a:pt x="1101097" y="310148"/>
                </a:lnTo>
                <a:lnTo>
                  <a:pt x="0" y="310148"/>
                </a:lnTo>
                <a:lnTo>
                  <a:pt x="0" y="310148"/>
                </a:lnTo>
                <a:lnTo>
                  <a:pt x="0" y="51702"/>
                </a:lnTo>
                <a:cubicBezTo>
                  <a:pt x="0" y="23148"/>
                  <a:pt x="23148" y="0"/>
                  <a:pt x="51702" y="0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528" tIns="47528" rIns="47528" bIns="3238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/>
              <a:t>90%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46A304D-C6ED-E2EB-B2B9-274853A75439}"/>
              </a:ext>
            </a:extLst>
          </p:cNvPr>
          <p:cNvSpPr/>
          <p:nvPr/>
        </p:nvSpPr>
        <p:spPr>
          <a:xfrm>
            <a:off x="677334" y="3204836"/>
            <a:ext cx="4234990" cy="370853"/>
          </a:xfrm>
          <a:custGeom>
            <a:avLst/>
            <a:gdLst>
              <a:gd name="connsiteX0" fmla="*/ 0 w 4234990"/>
              <a:gd name="connsiteY0" fmla="*/ 0 h 620390"/>
              <a:gd name="connsiteX1" fmla="*/ 4234990 w 4234990"/>
              <a:gd name="connsiteY1" fmla="*/ 0 h 620390"/>
              <a:gd name="connsiteX2" fmla="*/ 4234990 w 4234990"/>
              <a:gd name="connsiteY2" fmla="*/ 620390 h 620390"/>
              <a:gd name="connsiteX3" fmla="*/ 0 w 4234990"/>
              <a:gd name="connsiteY3" fmla="*/ 620390 h 620390"/>
              <a:gd name="connsiteX4" fmla="*/ 0 w 4234990"/>
              <a:gd name="connsiteY4" fmla="*/ 0 h 62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4990" h="620390">
                <a:moveTo>
                  <a:pt x="0" y="0"/>
                </a:moveTo>
                <a:lnTo>
                  <a:pt x="4234990" y="0"/>
                </a:lnTo>
                <a:lnTo>
                  <a:pt x="4234990" y="620390"/>
                </a:lnTo>
                <a:lnTo>
                  <a:pt x="0" y="62039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385" tIns="32385" rIns="32385" bIns="32385" numCol="1" spcCol="1270" anchor="t" anchorCtr="0">
            <a:noAutofit/>
          </a:bodyPr>
          <a:lstStyle/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000" dirty="0">
                <a:solidFill>
                  <a:schemeClr val="tx1"/>
                </a:solidFill>
              </a:rPr>
              <a:t>JavaScript is the most demanded skill. It is an essential core skill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for candidates.</a:t>
            </a:r>
            <a:endParaRPr lang="en-US" sz="1000" kern="1200" dirty="0">
              <a:solidFill>
                <a:schemeClr val="tx1"/>
              </a:solidFill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B30FEA94-F733-E4C3-4B14-E73312607663}"/>
              </a:ext>
            </a:extLst>
          </p:cNvPr>
          <p:cNvSpPr/>
          <p:nvPr/>
        </p:nvSpPr>
        <p:spPr>
          <a:xfrm>
            <a:off x="677334" y="3864053"/>
            <a:ext cx="4234990" cy="0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7DB30B4-8EE6-703D-0DA0-FDC98702ACF1}"/>
              </a:ext>
            </a:extLst>
          </p:cNvPr>
          <p:cNvSpPr/>
          <p:nvPr/>
        </p:nvSpPr>
        <p:spPr>
          <a:xfrm>
            <a:off x="1874067" y="3575690"/>
            <a:ext cx="3038256" cy="288363"/>
          </a:xfrm>
          <a:custGeom>
            <a:avLst/>
            <a:gdLst>
              <a:gd name="connsiteX0" fmla="*/ 0 w 3133892"/>
              <a:gd name="connsiteY0" fmla="*/ 0 h 310148"/>
              <a:gd name="connsiteX1" fmla="*/ 3133892 w 3133892"/>
              <a:gd name="connsiteY1" fmla="*/ 0 h 310148"/>
              <a:gd name="connsiteX2" fmla="*/ 3133892 w 3133892"/>
              <a:gd name="connsiteY2" fmla="*/ 310148 h 310148"/>
              <a:gd name="connsiteX3" fmla="*/ 0 w 3133892"/>
              <a:gd name="connsiteY3" fmla="*/ 310148 h 310148"/>
              <a:gd name="connsiteX4" fmla="*/ 0 w 3133892"/>
              <a:gd name="connsiteY4" fmla="*/ 0 h 31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3892" h="310148">
                <a:moveTo>
                  <a:pt x="0" y="0"/>
                </a:moveTo>
                <a:lnTo>
                  <a:pt x="3133892" y="0"/>
                </a:lnTo>
                <a:lnTo>
                  <a:pt x="3133892" y="310148"/>
                </a:lnTo>
                <a:lnTo>
                  <a:pt x="0" y="31014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385" tIns="32385" rIns="32385" bIns="32385" numCol="1" spcCol="1270" anchor="b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solidFill>
                  <a:schemeClr val="tx1"/>
                </a:solidFill>
              </a:rPr>
              <a:t>Java</a:t>
            </a: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18C401E-8F32-516C-2BAF-9E1B223F0285}"/>
              </a:ext>
            </a:extLst>
          </p:cNvPr>
          <p:cNvSpPr/>
          <p:nvPr/>
        </p:nvSpPr>
        <p:spPr>
          <a:xfrm>
            <a:off x="677334" y="3585544"/>
            <a:ext cx="1101097" cy="274320"/>
          </a:xfrm>
          <a:custGeom>
            <a:avLst/>
            <a:gdLst>
              <a:gd name="connsiteX0" fmla="*/ 51702 w 1101097"/>
              <a:gd name="connsiteY0" fmla="*/ 0 h 310148"/>
              <a:gd name="connsiteX1" fmla="*/ 1049395 w 1101097"/>
              <a:gd name="connsiteY1" fmla="*/ 0 h 310148"/>
              <a:gd name="connsiteX2" fmla="*/ 1101097 w 1101097"/>
              <a:gd name="connsiteY2" fmla="*/ 51702 h 310148"/>
              <a:gd name="connsiteX3" fmla="*/ 1101097 w 1101097"/>
              <a:gd name="connsiteY3" fmla="*/ 310148 h 310148"/>
              <a:gd name="connsiteX4" fmla="*/ 1101097 w 1101097"/>
              <a:gd name="connsiteY4" fmla="*/ 310148 h 310148"/>
              <a:gd name="connsiteX5" fmla="*/ 0 w 1101097"/>
              <a:gd name="connsiteY5" fmla="*/ 310148 h 310148"/>
              <a:gd name="connsiteX6" fmla="*/ 0 w 1101097"/>
              <a:gd name="connsiteY6" fmla="*/ 310148 h 310148"/>
              <a:gd name="connsiteX7" fmla="*/ 0 w 1101097"/>
              <a:gd name="connsiteY7" fmla="*/ 51702 h 310148"/>
              <a:gd name="connsiteX8" fmla="*/ 51702 w 1101097"/>
              <a:gd name="connsiteY8" fmla="*/ 0 h 31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1097" h="310148">
                <a:moveTo>
                  <a:pt x="51702" y="0"/>
                </a:moveTo>
                <a:lnTo>
                  <a:pt x="1049395" y="0"/>
                </a:lnTo>
                <a:cubicBezTo>
                  <a:pt x="1077949" y="0"/>
                  <a:pt x="1101097" y="23148"/>
                  <a:pt x="1101097" y="51702"/>
                </a:cubicBezTo>
                <a:lnTo>
                  <a:pt x="1101097" y="310148"/>
                </a:lnTo>
                <a:lnTo>
                  <a:pt x="1101097" y="310148"/>
                </a:lnTo>
                <a:lnTo>
                  <a:pt x="0" y="310148"/>
                </a:lnTo>
                <a:lnTo>
                  <a:pt x="0" y="310148"/>
                </a:lnTo>
                <a:lnTo>
                  <a:pt x="0" y="51702"/>
                </a:lnTo>
                <a:cubicBezTo>
                  <a:pt x="0" y="23148"/>
                  <a:pt x="23148" y="0"/>
                  <a:pt x="51702" y="0"/>
                </a:cubicBezTo>
                <a:close/>
              </a:path>
            </a:pathLst>
          </a:custGeom>
          <a:solidFill>
            <a:srgbClr val="2E83C3"/>
          </a:solidFill>
          <a:ln>
            <a:solidFill>
              <a:srgbClr val="2E83C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528" tIns="47528" rIns="47528" bIns="3238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dirty="0"/>
              <a:t>85</a:t>
            </a:r>
            <a:r>
              <a:rPr lang="en-US" sz="1500" kern="1200" dirty="0"/>
              <a:t>%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049329D-A717-876E-A9F1-9016B7F97AAB}"/>
              </a:ext>
            </a:extLst>
          </p:cNvPr>
          <p:cNvSpPr/>
          <p:nvPr/>
        </p:nvSpPr>
        <p:spPr>
          <a:xfrm>
            <a:off x="677334" y="3864054"/>
            <a:ext cx="4234990" cy="354116"/>
          </a:xfrm>
          <a:custGeom>
            <a:avLst/>
            <a:gdLst>
              <a:gd name="connsiteX0" fmla="*/ 0 w 4234990"/>
              <a:gd name="connsiteY0" fmla="*/ 0 h 620390"/>
              <a:gd name="connsiteX1" fmla="*/ 4234990 w 4234990"/>
              <a:gd name="connsiteY1" fmla="*/ 0 h 620390"/>
              <a:gd name="connsiteX2" fmla="*/ 4234990 w 4234990"/>
              <a:gd name="connsiteY2" fmla="*/ 620390 h 620390"/>
              <a:gd name="connsiteX3" fmla="*/ 0 w 4234990"/>
              <a:gd name="connsiteY3" fmla="*/ 620390 h 620390"/>
              <a:gd name="connsiteX4" fmla="*/ 0 w 4234990"/>
              <a:gd name="connsiteY4" fmla="*/ 0 h 62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4990" h="620390">
                <a:moveTo>
                  <a:pt x="0" y="0"/>
                </a:moveTo>
                <a:lnTo>
                  <a:pt x="4234990" y="0"/>
                </a:lnTo>
                <a:lnTo>
                  <a:pt x="4234990" y="620390"/>
                </a:lnTo>
                <a:lnTo>
                  <a:pt x="0" y="62039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385" tIns="32385" rIns="32385" bIns="32385" numCol="1" spcCol="1270" anchor="t" anchorCtr="0">
            <a:noAutofit/>
          </a:bodyPr>
          <a:lstStyle/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Java continues to be highly relevant, especially for backend-heavy full-stack positions and enterprise-level applications.</a:t>
            </a:r>
            <a:endParaRPr lang="en-US" sz="1000" kern="1200" dirty="0">
              <a:solidFill>
                <a:schemeClr val="tx1"/>
              </a:solidFill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6BDBD343-AE9B-204E-93B5-71F5B8DCA653}"/>
              </a:ext>
            </a:extLst>
          </p:cNvPr>
          <p:cNvSpPr/>
          <p:nvPr/>
        </p:nvSpPr>
        <p:spPr>
          <a:xfrm>
            <a:off x="677334" y="4500872"/>
            <a:ext cx="4234990" cy="0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DD381D-CD2D-B2C0-BABB-B3EE62F95D86}"/>
              </a:ext>
            </a:extLst>
          </p:cNvPr>
          <p:cNvSpPr/>
          <p:nvPr/>
        </p:nvSpPr>
        <p:spPr>
          <a:xfrm>
            <a:off x="1874067" y="4234909"/>
            <a:ext cx="3038256" cy="265964"/>
          </a:xfrm>
          <a:custGeom>
            <a:avLst/>
            <a:gdLst>
              <a:gd name="connsiteX0" fmla="*/ 0 w 3133892"/>
              <a:gd name="connsiteY0" fmla="*/ 0 h 310148"/>
              <a:gd name="connsiteX1" fmla="*/ 3133892 w 3133892"/>
              <a:gd name="connsiteY1" fmla="*/ 0 h 310148"/>
              <a:gd name="connsiteX2" fmla="*/ 3133892 w 3133892"/>
              <a:gd name="connsiteY2" fmla="*/ 310148 h 310148"/>
              <a:gd name="connsiteX3" fmla="*/ 0 w 3133892"/>
              <a:gd name="connsiteY3" fmla="*/ 310148 h 310148"/>
              <a:gd name="connsiteX4" fmla="*/ 0 w 3133892"/>
              <a:gd name="connsiteY4" fmla="*/ 0 h 31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3892" h="310148">
                <a:moveTo>
                  <a:pt x="0" y="0"/>
                </a:moveTo>
                <a:lnTo>
                  <a:pt x="3133892" y="0"/>
                </a:lnTo>
                <a:lnTo>
                  <a:pt x="3133892" y="310148"/>
                </a:lnTo>
                <a:lnTo>
                  <a:pt x="0" y="31014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385" tIns="32385" rIns="32385" bIns="32385" numCol="1" spcCol="1270" anchor="b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React.js</a:t>
            </a:r>
            <a:endParaRPr lang="en-US" sz="1400" b="1" kern="12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827EB12-E1D9-6D09-8822-CA96C2D42013}"/>
              </a:ext>
            </a:extLst>
          </p:cNvPr>
          <p:cNvSpPr/>
          <p:nvPr/>
        </p:nvSpPr>
        <p:spPr>
          <a:xfrm>
            <a:off x="677334" y="4222363"/>
            <a:ext cx="1101097" cy="274320"/>
          </a:xfrm>
          <a:custGeom>
            <a:avLst/>
            <a:gdLst>
              <a:gd name="connsiteX0" fmla="*/ 51702 w 1101097"/>
              <a:gd name="connsiteY0" fmla="*/ 0 h 310148"/>
              <a:gd name="connsiteX1" fmla="*/ 1049395 w 1101097"/>
              <a:gd name="connsiteY1" fmla="*/ 0 h 310148"/>
              <a:gd name="connsiteX2" fmla="*/ 1101097 w 1101097"/>
              <a:gd name="connsiteY2" fmla="*/ 51702 h 310148"/>
              <a:gd name="connsiteX3" fmla="*/ 1101097 w 1101097"/>
              <a:gd name="connsiteY3" fmla="*/ 310148 h 310148"/>
              <a:gd name="connsiteX4" fmla="*/ 1101097 w 1101097"/>
              <a:gd name="connsiteY4" fmla="*/ 310148 h 310148"/>
              <a:gd name="connsiteX5" fmla="*/ 0 w 1101097"/>
              <a:gd name="connsiteY5" fmla="*/ 310148 h 310148"/>
              <a:gd name="connsiteX6" fmla="*/ 0 w 1101097"/>
              <a:gd name="connsiteY6" fmla="*/ 310148 h 310148"/>
              <a:gd name="connsiteX7" fmla="*/ 0 w 1101097"/>
              <a:gd name="connsiteY7" fmla="*/ 51702 h 310148"/>
              <a:gd name="connsiteX8" fmla="*/ 51702 w 1101097"/>
              <a:gd name="connsiteY8" fmla="*/ 0 h 31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1097" h="310148">
                <a:moveTo>
                  <a:pt x="51702" y="0"/>
                </a:moveTo>
                <a:lnTo>
                  <a:pt x="1049395" y="0"/>
                </a:lnTo>
                <a:cubicBezTo>
                  <a:pt x="1077949" y="0"/>
                  <a:pt x="1101097" y="23148"/>
                  <a:pt x="1101097" y="51702"/>
                </a:cubicBezTo>
                <a:lnTo>
                  <a:pt x="1101097" y="310148"/>
                </a:lnTo>
                <a:lnTo>
                  <a:pt x="1101097" y="310148"/>
                </a:lnTo>
                <a:lnTo>
                  <a:pt x="0" y="310148"/>
                </a:lnTo>
                <a:lnTo>
                  <a:pt x="0" y="310148"/>
                </a:lnTo>
                <a:lnTo>
                  <a:pt x="0" y="51702"/>
                </a:lnTo>
                <a:cubicBezTo>
                  <a:pt x="0" y="23148"/>
                  <a:pt x="23148" y="0"/>
                  <a:pt x="51702" y="0"/>
                </a:cubicBezTo>
                <a:close/>
              </a:path>
            </a:pathLst>
          </a:custGeom>
          <a:solidFill>
            <a:srgbClr val="42D0A2"/>
          </a:solidFill>
          <a:ln>
            <a:solidFill>
              <a:srgbClr val="42D0A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528" tIns="47528" rIns="47528" bIns="3238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dirty="0"/>
              <a:t>80</a:t>
            </a:r>
            <a:r>
              <a:rPr lang="en-US" sz="1500" kern="1200" dirty="0"/>
              <a:t>%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F008846-EDB2-C17F-6722-D1F941319995}"/>
              </a:ext>
            </a:extLst>
          </p:cNvPr>
          <p:cNvSpPr/>
          <p:nvPr/>
        </p:nvSpPr>
        <p:spPr>
          <a:xfrm>
            <a:off x="677334" y="4500873"/>
            <a:ext cx="4234990" cy="354118"/>
          </a:xfrm>
          <a:custGeom>
            <a:avLst/>
            <a:gdLst>
              <a:gd name="connsiteX0" fmla="*/ 0 w 4234990"/>
              <a:gd name="connsiteY0" fmla="*/ 0 h 620390"/>
              <a:gd name="connsiteX1" fmla="*/ 4234990 w 4234990"/>
              <a:gd name="connsiteY1" fmla="*/ 0 h 620390"/>
              <a:gd name="connsiteX2" fmla="*/ 4234990 w 4234990"/>
              <a:gd name="connsiteY2" fmla="*/ 620390 h 620390"/>
              <a:gd name="connsiteX3" fmla="*/ 0 w 4234990"/>
              <a:gd name="connsiteY3" fmla="*/ 620390 h 620390"/>
              <a:gd name="connsiteX4" fmla="*/ 0 w 4234990"/>
              <a:gd name="connsiteY4" fmla="*/ 0 h 62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4990" h="620390">
                <a:moveTo>
                  <a:pt x="0" y="0"/>
                </a:moveTo>
                <a:lnTo>
                  <a:pt x="4234990" y="0"/>
                </a:lnTo>
                <a:lnTo>
                  <a:pt x="4234990" y="620390"/>
                </a:lnTo>
                <a:lnTo>
                  <a:pt x="0" y="62039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385" tIns="32385" rIns="32385" bIns="32385" numCol="1" spcCol="1270" anchor="t" anchorCtr="0">
            <a:noAutofit/>
          </a:bodyPr>
          <a:lstStyle/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React.js is widely used for frontend development</a:t>
            </a:r>
            <a:endParaRPr lang="en-US" sz="1000" kern="1200" dirty="0">
              <a:solidFill>
                <a:schemeClr val="tx1"/>
              </a:solidFill>
            </a:endParaRPr>
          </a:p>
        </p:txBody>
      </p: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D6F021EA-B8BD-68A9-4F45-126DA322C7EC}"/>
              </a:ext>
            </a:extLst>
          </p:cNvPr>
          <p:cNvSpPr/>
          <p:nvPr/>
        </p:nvSpPr>
        <p:spPr>
          <a:xfrm>
            <a:off x="677334" y="5137694"/>
            <a:ext cx="4234990" cy="0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0FBF297-40EE-C42A-B5CB-A9F09B109E13}"/>
              </a:ext>
            </a:extLst>
          </p:cNvPr>
          <p:cNvSpPr/>
          <p:nvPr/>
        </p:nvSpPr>
        <p:spPr>
          <a:xfrm>
            <a:off x="1874067" y="4859182"/>
            <a:ext cx="3038256" cy="278511"/>
          </a:xfrm>
          <a:custGeom>
            <a:avLst/>
            <a:gdLst>
              <a:gd name="connsiteX0" fmla="*/ 0 w 3133892"/>
              <a:gd name="connsiteY0" fmla="*/ 0 h 310148"/>
              <a:gd name="connsiteX1" fmla="*/ 3133892 w 3133892"/>
              <a:gd name="connsiteY1" fmla="*/ 0 h 310148"/>
              <a:gd name="connsiteX2" fmla="*/ 3133892 w 3133892"/>
              <a:gd name="connsiteY2" fmla="*/ 310148 h 310148"/>
              <a:gd name="connsiteX3" fmla="*/ 0 w 3133892"/>
              <a:gd name="connsiteY3" fmla="*/ 310148 h 310148"/>
              <a:gd name="connsiteX4" fmla="*/ 0 w 3133892"/>
              <a:gd name="connsiteY4" fmla="*/ 0 h 31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3892" h="310148">
                <a:moveTo>
                  <a:pt x="0" y="0"/>
                </a:moveTo>
                <a:lnTo>
                  <a:pt x="3133892" y="0"/>
                </a:lnTo>
                <a:lnTo>
                  <a:pt x="3133892" y="310148"/>
                </a:lnTo>
                <a:lnTo>
                  <a:pt x="0" y="31014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385" tIns="32385" rIns="32385" bIns="32385" numCol="1" spcCol="1270" anchor="b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RESTful APIs</a:t>
            </a:r>
            <a:endParaRPr lang="en-US" sz="1400" b="1" kern="1200" dirty="0">
              <a:solidFill>
                <a:schemeClr val="tx1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04738D7-3703-BDBD-838C-32340526F3F8}"/>
              </a:ext>
            </a:extLst>
          </p:cNvPr>
          <p:cNvSpPr/>
          <p:nvPr/>
        </p:nvSpPr>
        <p:spPr>
          <a:xfrm>
            <a:off x="677334" y="4859183"/>
            <a:ext cx="1101097" cy="274320"/>
          </a:xfrm>
          <a:custGeom>
            <a:avLst/>
            <a:gdLst>
              <a:gd name="connsiteX0" fmla="*/ 51702 w 1101097"/>
              <a:gd name="connsiteY0" fmla="*/ 0 h 310148"/>
              <a:gd name="connsiteX1" fmla="*/ 1049395 w 1101097"/>
              <a:gd name="connsiteY1" fmla="*/ 0 h 310148"/>
              <a:gd name="connsiteX2" fmla="*/ 1101097 w 1101097"/>
              <a:gd name="connsiteY2" fmla="*/ 51702 h 310148"/>
              <a:gd name="connsiteX3" fmla="*/ 1101097 w 1101097"/>
              <a:gd name="connsiteY3" fmla="*/ 310148 h 310148"/>
              <a:gd name="connsiteX4" fmla="*/ 1101097 w 1101097"/>
              <a:gd name="connsiteY4" fmla="*/ 310148 h 310148"/>
              <a:gd name="connsiteX5" fmla="*/ 0 w 1101097"/>
              <a:gd name="connsiteY5" fmla="*/ 310148 h 310148"/>
              <a:gd name="connsiteX6" fmla="*/ 0 w 1101097"/>
              <a:gd name="connsiteY6" fmla="*/ 310148 h 310148"/>
              <a:gd name="connsiteX7" fmla="*/ 0 w 1101097"/>
              <a:gd name="connsiteY7" fmla="*/ 51702 h 310148"/>
              <a:gd name="connsiteX8" fmla="*/ 51702 w 1101097"/>
              <a:gd name="connsiteY8" fmla="*/ 0 h 31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1097" h="310148">
                <a:moveTo>
                  <a:pt x="51702" y="0"/>
                </a:moveTo>
                <a:lnTo>
                  <a:pt x="1049395" y="0"/>
                </a:lnTo>
                <a:cubicBezTo>
                  <a:pt x="1077949" y="0"/>
                  <a:pt x="1101097" y="23148"/>
                  <a:pt x="1101097" y="51702"/>
                </a:cubicBezTo>
                <a:lnTo>
                  <a:pt x="1101097" y="310148"/>
                </a:lnTo>
                <a:lnTo>
                  <a:pt x="1101097" y="310148"/>
                </a:lnTo>
                <a:lnTo>
                  <a:pt x="0" y="310148"/>
                </a:lnTo>
                <a:lnTo>
                  <a:pt x="0" y="310148"/>
                </a:lnTo>
                <a:lnTo>
                  <a:pt x="0" y="51702"/>
                </a:lnTo>
                <a:cubicBezTo>
                  <a:pt x="0" y="23148"/>
                  <a:pt x="23148" y="0"/>
                  <a:pt x="51702" y="0"/>
                </a:cubicBezTo>
                <a:close/>
              </a:path>
            </a:pathLst>
          </a:custGeom>
          <a:solidFill>
            <a:srgbClr val="2E946B"/>
          </a:solidFill>
          <a:ln>
            <a:solidFill>
              <a:srgbClr val="2E946B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528" tIns="47528" rIns="47528" bIns="3238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dirty="0"/>
              <a:t>75</a:t>
            </a:r>
            <a:r>
              <a:rPr lang="en-US" sz="1500" kern="1200" dirty="0"/>
              <a:t>%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EE804ED-3BBF-FFCF-041D-B5461C72D2C3}"/>
              </a:ext>
            </a:extLst>
          </p:cNvPr>
          <p:cNvSpPr/>
          <p:nvPr/>
        </p:nvSpPr>
        <p:spPr>
          <a:xfrm>
            <a:off x="677334" y="5137695"/>
            <a:ext cx="4234990" cy="361180"/>
          </a:xfrm>
          <a:custGeom>
            <a:avLst/>
            <a:gdLst>
              <a:gd name="connsiteX0" fmla="*/ 0 w 4234990"/>
              <a:gd name="connsiteY0" fmla="*/ 0 h 620390"/>
              <a:gd name="connsiteX1" fmla="*/ 4234990 w 4234990"/>
              <a:gd name="connsiteY1" fmla="*/ 0 h 620390"/>
              <a:gd name="connsiteX2" fmla="*/ 4234990 w 4234990"/>
              <a:gd name="connsiteY2" fmla="*/ 620390 h 620390"/>
              <a:gd name="connsiteX3" fmla="*/ 0 w 4234990"/>
              <a:gd name="connsiteY3" fmla="*/ 620390 h 620390"/>
              <a:gd name="connsiteX4" fmla="*/ 0 w 4234990"/>
              <a:gd name="connsiteY4" fmla="*/ 0 h 62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4990" h="620390">
                <a:moveTo>
                  <a:pt x="0" y="0"/>
                </a:moveTo>
                <a:lnTo>
                  <a:pt x="4234990" y="0"/>
                </a:lnTo>
                <a:lnTo>
                  <a:pt x="4234990" y="620390"/>
                </a:lnTo>
                <a:lnTo>
                  <a:pt x="0" y="62039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385" tIns="32385" rIns="32385" bIns="32385" numCol="1" spcCol="1270" anchor="t" anchorCtr="0">
            <a:noAutofit/>
          </a:bodyPr>
          <a:lstStyle/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API design and integration skills are critical.</a:t>
            </a:r>
            <a:endParaRPr lang="en-US" sz="1000" kern="1200" dirty="0">
              <a:solidFill>
                <a:schemeClr val="tx1"/>
              </a:solidFill>
            </a:endParaRPr>
          </a:p>
        </p:txBody>
      </p:sp>
      <p:sp>
        <p:nvSpPr>
          <p:cNvPr id="33" name="Straight Connector 32">
            <a:extLst>
              <a:ext uri="{FF2B5EF4-FFF2-40B4-BE49-F238E27FC236}">
                <a16:creationId xmlns:a16="http://schemas.microsoft.com/office/drawing/2014/main" id="{5314B63B-848B-5394-923B-12F6B239ACD3}"/>
              </a:ext>
            </a:extLst>
          </p:cNvPr>
          <p:cNvSpPr/>
          <p:nvPr/>
        </p:nvSpPr>
        <p:spPr>
          <a:xfrm>
            <a:off x="677334" y="5773220"/>
            <a:ext cx="4234990" cy="0"/>
          </a:xfrm>
          <a:prstGeom prst="line">
            <a:avLst/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F628299-6D7D-400E-1FFB-BC0BB6012BF3}"/>
              </a:ext>
            </a:extLst>
          </p:cNvPr>
          <p:cNvSpPr/>
          <p:nvPr/>
        </p:nvSpPr>
        <p:spPr>
          <a:xfrm>
            <a:off x="1874067" y="5503066"/>
            <a:ext cx="3038256" cy="270154"/>
          </a:xfrm>
          <a:custGeom>
            <a:avLst/>
            <a:gdLst>
              <a:gd name="connsiteX0" fmla="*/ 0 w 3133892"/>
              <a:gd name="connsiteY0" fmla="*/ 0 h 310148"/>
              <a:gd name="connsiteX1" fmla="*/ 3133892 w 3133892"/>
              <a:gd name="connsiteY1" fmla="*/ 0 h 310148"/>
              <a:gd name="connsiteX2" fmla="*/ 3133892 w 3133892"/>
              <a:gd name="connsiteY2" fmla="*/ 310148 h 310148"/>
              <a:gd name="connsiteX3" fmla="*/ 0 w 3133892"/>
              <a:gd name="connsiteY3" fmla="*/ 310148 h 310148"/>
              <a:gd name="connsiteX4" fmla="*/ 0 w 3133892"/>
              <a:gd name="connsiteY4" fmla="*/ 0 h 31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3892" h="310148">
                <a:moveTo>
                  <a:pt x="0" y="0"/>
                </a:moveTo>
                <a:lnTo>
                  <a:pt x="3133892" y="0"/>
                </a:lnTo>
                <a:lnTo>
                  <a:pt x="3133892" y="310148"/>
                </a:lnTo>
                <a:lnTo>
                  <a:pt x="0" y="31014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385" tIns="32385" rIns="32385" bIns="32385" numCol="1" spcCol="1270" anchor="b" anchorCtr="0">
            <a:noAutofit/>
          </a:bodyPr>
          <a:lstStyle/>
          <a:p>
            <a:pPr marL="0" lvl="0" indent="0" algn="l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solidFill>
                  <a:schemeClr val="tx1"/>
                </a:solidFill>
              </a:rPr>
              <a:t>Ruby</a:t>
            </a: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3288AA9-B888-650F-5742-6698F1F7BC6A}"/>
              </a:ext>
            </a:extLst>
          </p:cNvPr>
          <p:cNvSpPr/>
          <p:nvPr/>
        </p:nvSpPr>
        <p:spPr>
          <a:xfrm>
            <a:off x="677334" y="5496002"/>
            <a:ext cx="1101097" cy="277218"/>
          </a:xfrm>
          <a:custGeom>
            <a:avLst/>
            <a:gdLst>
              <a:gd name="connsiteX0" fmla="*/ 51702 w 1101097"/>
              <a:gd name="connsiteY0" fmla="*/ 0 h 310148"/>
              <a:gd name="connsiteX1" fmla="*/ 1049395 w 1101097"/>
              <a:gd name="connsiteY1" fmla="*/ 0 h 310148"/>
              <a:gd name="connsiteX2" fmla="*/ 1101097 w 1101097"/>
              <a:gd name="connsiteY2" fmla="*/ 51702 h 310148"/>
              <a:gd name="connsiteX3" fmla="*/ 1101097 w 1101097"/>
              <a:gd name="connsiteY3" fmla="*/ 310148 h 310148"/>
              <a:gd name="connsiteX4" fmla="*/ 1101097 w 1101097"/>
              <a:gd name="connsiteY4" fmla="*/ 310148 h 310148"/>
              <a:gd name="connsiteX5" fmla="*/ 0 w 1101097"/>
              <a:gd name="connsiteY5" fmla="*/ 310148 h 310148"/>
              <a:gd name="connsiteX6" fmla="*/ 0 w 1101097"/>
              <a:gd name="connsiteY6" fmla="*/ 310148 h 310148"/>
              <a:gd name="connsiteX7" fmla="*/ 0 w 1101097"/>
              <a:gd name="connsiteY7" fmla="*/ 51702 h 310148"/>
              <a:gd name="connsiteX8" fmla="*/ 51702 w 1101097"/>
              <a:gd name="connsiteY8" fmla="*/ 0 h 31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1097" h="310148">
                <a:moveTo>
                  <a:pt x="51702" y="0"/>
                </a:moveTo>
                <a:lnTo>
                  <a:pt x="1049395" y="0"/>
                </a:lnTo>
                <a:cubicBezTo>
                  <a:pt x="1077949" y="0"/>
                  <a:pt x="1101097" y="23148"/>
                  <a:pt x="1101097" y="51702"/>
                </a:cubicBezTo>
                <a:lnTo>
                  <a:pt x="1101097" y="310148"/>
                </a:lnTo>
                <a:lnTo>
                  <a:pt x="1101097" y="310148"/>
                </a:lnTo>
                <a:lnTo>
                  <a:pt x="0" y="310148"/>
                </a:lnTo>
                <a:lnTo>
                  <a:pt x="0" y="310148"/>
                </a:lnTo>
                <a:lnTo>
                  <a:pt x="0" y="51702"/>
                </a:lnTo>
                <a:cubicBezTo>
                  <a:pt x="0" y="23148"/>
                  <a:pt x="23148" y="0"/>
                  <a:pt x="51702" y="0"/>
                </a:cubicBezTo>
                <a:close/>
              </a:path>
            </a:pathLst>
          </a:custGeom>
          <a:solidFill>
            <a:srgbClr val="42B051"/>
          </a:solidFill>
          <a:ln>
            <a:solidFill>
              <a:srgbClr val="42B05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528" tIns="47528" rIns="47528" bIns="32385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/>
              <a:t>50%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249F99A-D20B-ADC2-2985-47E3749B923F}"/>
              </a:ext>
            </a:extLst>
          </p:cNvPr>
          <p:cNvSpPr/>
          <p:nvPr/>
        </p:nvSpPr>
        <p:spPr>
          <a:xfrm>
            <a:off x="677334" y="5773220"/>
            <a:ext cx="4234990" cy="394121"/>
          </a:xfrm>
          <a:custGeom>
            <a:avLst/>
            <a:gdLst>
              <a:gd name="connsiteX0" fmla="*/ 0 w 4234990"/>
              <a:gd name="connsiteY0" fmla="*/ 0 h 620390"/>
              <a:gd name="connsiteX1" fmla="*/ 4234990 w 4234990"/>
              <a:gd name="connsiteY1" fmla="*/ 0 h 620390"/>
              <a:gd name="connsiteX2" fmla="*/ 4234990 w 4234990"/>
              <a:gd name="connsiteY2" fmla="*/ 620390 h 620390"/>
              <a:gd name="connsiteX3" fmla="*/ 0 w 4234990"/>
              <a:gd name="connsiteY3" fmla="*/ 620390 h 620390"/>
              <a:gd name="connsiteX4" fmla="*/ 0 w 4234990"/>
              <a:gd name="connsiteY4" fmla="*/ 0 h 62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4990" h="620390">
                <a:moveTo>
                  <a:pt x="0" y="0"/>
                </a:moveTo>
                <a:lnTo>
                  <a:pt x="4234990" y="0"/>
                </a:lnTo>
                <a:lnTo>
                  <a:pt x="4234990" y="620390"/>
                </a:lnTo>
                <a:lnTo>
                  <a:pt x="0" y="62039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385" tIns="32385" rIns="32385" bIns="32385" numCol="1" spcCol="1270" anchor="t" anchorCtr="0">
            <a:noAutofit/>
          </a:bodyPr>
          <a:lstStyle/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Ruby has moderate demand, often linked to legacy systems or specific companies (e.g., startups using Ruby on Rails)</a:t>
            </a:r>
            <a:endParaRPr lang="en-US" sz="1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52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02D0F-6036-DC5E-9D02-EE4CE8751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79D7-06B5-6983-DCA1-0F4A66B1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9000"/>
          </a:xfrm>
        </p:spPr>
        <p:txBody>
          <a:bodyPr>
            <a:normAutofit/>
          </a:bodyPr>
          <a:lstStyle/>
          <a:p>
            <a:r>
              <a:rPr lang="en-US" sz="3200" dirty="0"/>
              <a:t>Role of Certifications in Full-Stack Hiring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2E40A7-2F41-352A-8D11-48860ED8C5D3}"/>
              </a:ext>
            </a:extLst>
          </p:cNvPr>
          <p:cNvSpPr txBox="1"/>
          <p:nvPr/>
        </p:nvSpPr>
        <p:spPr>
          <a:xfrm>
            <a:off x="1098203" y="3459775"/>
            <a:ext cx="36586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 Certifications Be Mandatory?</a:t>
            </a:r>
            <a:br>
              <a:rPr lang="en-US" sz="1400" dirty="0"/>
            </a:br>
            <a:r>
              <a:rPr lang="en-US" sz="1400" dirty="0"/>
              <a:t>Not always, but they enhance candidate credibility.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5062C-0404-40DF-C788-E218F8D1F21C}"/>
              </a:ext>
            </a:extLst>
          </p:cNvPr>
          <p:cNvSpPr txBox="1"/>
          <p:nvPr/>
        </p:nvSpPr>
        <p:spPr>
          <a:xfrm>
            <a:off x="5205147" y="3459775"/>
            <a:ext cx="38900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/>
              <a:t>Competitive Hiring Strategy: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Offer sponsorship for cloud certifications as an incentive.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Encourage employees to upskill via bootcamps for continuous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an evaluation matrix combining degrees, experience, and certifications for better hiring decisions.</a:t>
            </a:r>
          </a:p>
        </p:txBody>
      </p:sp>
      <p:pic>
        <p:nvPicPr>
          <p:cNvPr id="10" name="Graphic 9" descr="Right pointing backhand index with solid fill">
            <a:extLst>
              <a:ext uri="{FF2B5EF4-FFF2-40B4-BE49-F238E27FC236}">
                <a16:creationId xmlns:a16="http://schemas.microsoft.com/office/drawing/2014/main" id="{464543BE-16C9-182C-1ADA-5931C04A8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303" y="3454091"/>
            <a:ext cx="342900" cy="342900"/>
          </a:xfrm>
          <a:prstGeom prst="rect">
            <a:avLst/>
          </a:prstGeom>
        </p:spPr>
      </p:pic>
      <p:pic>
        <p:nvPicPr>
          <p:cNvPr id="11" name="Graphic 10" descr="Right pointing backhand index with solid fill">
            <a:extLst>
              <a:ext uri="{FF2B5EF4-FFF2-40B4-BE49-F238E27FC236}">
                <a16:creationId xmlns:a16="http://schemas.microsoft.com/office/drawing/2014/main" id="{4AB8E414-7586-0BE9-C16B-01A814334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6339" y="3466173"/>
            <a:ext cx="342900" cy="3429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BA3A0D-77AD-72CB-2506-C315B69E1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93311"/>
              </p:ext>
            </p:extLst>
          </p:nvPr>
        </p:nvGraphicFramePr>
        <p:xfrm>
          <a:off x="755303" y="1712408"/>
          <a:ext cx="859666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556">
                  <a:extLst>
                    <a:ext uri="{9D8B030D-6E8A-4147-A177-3AD203B41FA5}">
                      <a16:colId xmlns:a16="http://schemas.microsoft.com/office/drawing/2014/main" val="2628045319"/>
                    </a:ext>
                  </a:extLst>
                </a:gridCol>
                <a:gridCol w="2210210">
                  <a:extLst>
                    <a:ext uri="{9D8B030D-6E8A-4147-A177-3AD203B41FA5}">
                      <a16:colId xmlns:a16="http://schemas.microsoft.com/office/drawing/2014/main" val="1624842836"/>
                    </a:ext>
                  </a:extLst>
                </a:gridCol>
                <a:gridCol w="3520902">
                  <a:extLst>
                    <a:ext uri="{9D8B030D-6E8A-4147-A177-3AD203B41FA5}">
                      <a16:colId xmlns:a16="http://schemas.microsoft.com/office/drawing/2014/main" val="1594704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46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Cloud Certifications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(AWS, Google Cloud, Azure)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Full-Stack Development Bootcamps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DevOps and Deployment Certifications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(Docker, Kubernetes, Jenkins)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845089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E1D497BE-73C7-88E3-446C-765FE67119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293" y="1766454"/>
            <a:ext cx="256032" cy="2560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B10EA6-AF86-F649-8802-3CA8E2B57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07" y="1744120"/>
            <a:ext cx="256032" cy="256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C6DF2B-16D5-37C2-3775-9DCE245CA8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619" y="1771721"/>
            <a:ext cx="256606" cy="25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50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DD410C-E984-CE5A-2FD3-6C09D3FB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Recommendations</a:t>
            </a:r>
            <a:endParaRPr lang="en-US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3726DE-E285-9E24-F0A2-95DEDE7F48C9}"/>
              </a:ext>
            </a:extLst>
          </p:cNvPr>
          <p:cNvSpPr/>
          <p:nvPr/>
        </p:nvSpPr>
        <p:spPr>
          <a:xfrm>
            <a:off x="5036921" y="1552677"/>
            <a:ext cx="3666653" cy="4318651"/>
          </a:xfrm>
          <a:prstGeom prst="rect">
            <a:avLst/>
          </a:prstGeo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3B387-6479-427E-A85D-E9EB798F5136}"/>
              </a:ext>
            </a:extLst>
          </p:cNvPr>
          <p:cNvSpPr txBox="1"/>
          <p:nvPr/>
        </p:nvSpPr>
        <p:spPr>
          <a:xfrm>
            <a:off x="5131981" y="1382611"/>
            <a:ext cx="25613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Strategy to Find the Right 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3D7624-BD12-F287-728A-189BB94D23C0}"/>
              </a:ext>
            </a:extLst>
          </p:cNvPr>
          <p:cNvSpPr txBox="1"/>
          <p:nvPr/>
        </p:nvSpPr>
        <p:spPr>
          <a:xfrm>
            <a:off x="5131981" y="2008038"/>
            <a:ext cx="34765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Leverage </a:t>
            </a:r>
            <a:r>
              <a:rPr lang="en-US" sz="1400" b="1" dirty="0"/>
              <a:t>remote and hybrid hiring</a:t>
            </a:r>
            <a:r>
              <a:rPr lang="en-US" sz="1400" dirty="0"/>
              <a:t> to widen the talent pool.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Prioritize candidates skilled in </a:t>
            </a:r>
            <a:r>
              <a:rPr lang="en-US" sz="1400" b="1" dirty="0"/>
              <a:t>React, Node.js, REST APIs, and Cloud</a:t>
            </a:r>
            <a:r>
              <a:rPr lang="en-US" sz="14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Explore talent from </a:t>
            </a:r>
            <a:r>
              <a:rPr lang="en-US" sz="1400" b="1" dirty="0"/>
              <a:t>Chennai and Mumbai </a:t>
            </a:r>
            <a:r>
              <a:rPr lang="en-US" sz="1400" dirty="0"/>
              <a:t>to balance cost and availability.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Conduct </a:t>
            </a:r>
            <a:r>
              <a:rPr lang="en-US" sz="1400" b="1" dirty="0"/>
              <a:t>technical assessments</a:t>
            </a:r>
            <a:r>
              <a:rPr lang="en-US" sz="1400" dirty="0"/>
              <a:t> to identify high-potential candidates.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F903F6-0D7C-76EC-290C-CE2A32888EA5}"/>
              </a:ext>
            </a:extLst>
          </p:cNvPr>
          <p:cNvSpPr/>
          <p:nvPr/>
        </p:nvSpPr>
        <p:spPr>
          <a:xfrm>
            <a:off x="784429" y="1552677"/>
            <a:ext cx="4010457" cy="4318651"/>
          </a:xfrm>
          <a:prstGeom prst="rect">
            <a:avLst/>
          </a:prstGeo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3EC55-46B2-7406-E018-6876E705EE7D}"/>
              </a:ext>
            </a:extLst>
          </p:cNvPr>
          <p:cNvSpPr txBox="1"/>
          <p:nvPr/>
        </p:nvSpPr>
        <p:spPr>
          <a:xfrm>
            <a:off x="880334" y="1382611"/>
            <a:ext cx="27957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Recommended Hiring Strategies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6FB5A-BE01-0161-684B-52C5AADBB61D}"/>
              </a:ext>
            </a:extLst>
          </p:cNvPr>
          <p:cNvSpPr txBox="1"/>
          <p:nvPr/>
        </p:nvSpPr>
        <p:spPr>
          <a:xfrm>
            <a:off x="880334" y="2008038"/>
            <a:ext cx="37482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Target Emerging Cities:</a:t>
            </a:r>
            <a:r>
              <a:rPr lang="en-US" sz="1600" dirty="0"/>
              <a:t> Chennai, Mumbai, Delhi offer good talent at lower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Remote Hiring:</a:t>
            </a:r>
            <a:r>
              <a:rPr lang="en-US" sz="1600" dirty="0"/>
              <a:t> Expands access to PAN India.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Skill-Based Hiring:</a:t>
            </a:r>
            <a:r>
              <a:rPr lang="en-US" sz="1600" dirty="0"/>
              <a:t> Focus on practical tests and portfolio reviews instead of only years</a:t>
            </a:r>
            <a:br>
              <a:rPr lang="en-US" sz="1600" dirty="0"/>
            </a:br>
            <a:r>
              <a:rPr lang="en-US" sz="1600" dirty="0"/>
              <a:t>of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Campus Hiring:</a:t>
            </a:r>
            <a:r>
              <a:rPr lang="en-US" sz="1600" dirty="0"/>
              <a:t> For entry to mid-level roles, focus on hiring from Tier 1 and 2 colleges.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Upskilling Programs:</a:t>
            </a:r>
            <a:r>
              <a:rPr lang="en-US" sz="1600" dirty="0"/>
              <a:t> Partner with bootcamps or training providers to groom talent.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D5489-2676-0473-30B3-2A5B9CF3493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450" y="1623637"/>
            <a:ext cx="274320" cy="2743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B8A20F-58CB-7F9A-AFCA-9BD0E28211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505" y="1623637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77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65F122-7F00-D164-A8CB-A08446A13228}"/>
              </a:ext>
            </a:extLst>
          </p:cNvPr>
          <p:cNvSpPr txBox="1"/>
          <p:nvPr/>
        </p:nvSpPr>
        <p:spPr>
          <a:xfrm>
            <a:off x="781050" y="2967335"/>
            <a:ext cx="725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Questions and Answer</a:t>
            </a:r>
          </a:p>
        </p:txBody>
      </p:sp>
    </p:spTree>
    <p:extLst>
      <p:ext uri="{BB962C8B-B14F-4D97-AF65-F5344CB8AC3E}">
        <p14:creationId xmlns:p14="http://schemas.microsoft.com/office/powerpoint/2010/main" val="2526626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13BF9-8FBB-45B2-6655-A782B5E88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002973-7FBD-1F74-6751-102A3CFBE769}"/>
              </a:ext>
            </a:extLst>
          </p:cNvPr>
          <p:cNvSpPr txBox="1"/>
          <p:nvPr/>
        </p:nvSpPr>
        <p:spPr>
          <a:xfrm>
            <a:off x="781050" y="2967335"/>
            <a:ext cx="725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8377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3885F-D89D-EAC3-4F9E-6EF8849B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Introduction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76DAE-DCC7-DB96-CE5C-4B62FAC0AAE4}"/>
              </a:ext>
            </a:extLst>
          </p:cNvPr>
          <p:cNvSpPr txBox="1"/>
          <p:nvPr/>
        </p:nvSpPr>
        <p:spPr>
          <a:xfrm>
            <a:off x="5218420" y="2165969"/>
            <a:ext cx="38684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provide market insights on Full-Stack Engineer availability and hiring trends in India for an upcoming project.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F014A-6762-A9A1-47D5-75D60359CB86}"/>
              </a:ext>
            </a:extLst>
          </p:cNvPr>
          <p:cNvSpPr txBox="1"/>
          <p:nvPr/>
        </p:nvSpPr>
        <p:spPr>
          <a:xfrm>
            <a:off x="5218420" y="1722009"/>
            <a:ext cx="38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and Key areas covered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1A0A8E-090B-D34A-C50C-F0D36A8D1539}"/>
              </a:ext>
            </a:extLst>
          </p:cNvPr>
          <p:cNvSpPr/>
          <p:nvPr/>
        </p:nvSpPr>
        <p:spPr>
          <a:xfrm>
            <a:off x="677334" y="2385485"/>
            <a:ext cx="2893482" cy="2893482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Target Audience with solid fill">
            <a:extLst>
              <a:ext uri="{FF2B5EF4-FFF2-40B4-BE49-F238E27FC236}">
                <a16:creationId xmlns:a16="http://schemas.microsoft.com/office/drawing/2014/main" id="{C0097983-783F-DCB2-5B0E-271E22A29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738" y="2686889"/>
            <a:ext cx="2290673" cy="2290673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9B0E854-692D-D813-B169-CA89DCA0ABB5}"/>
              </a:ext>
            </a:extLst>
          </p:cNvPr>
          <p:cNvCxnSpPr>
            <a:cxnSpLocks/>
            <a:stCxn id="11" idx="6"/>
            <a:endCxn id="8" idx="1"/>
          </p:cNvCxnSpPr>
          <p:nvPr/>
        </p:nvCxnSpPr>
        <p:spPr>
          <a:xfrm flipV="1">
            <a:off x="3570816" y="1906675"/>
            <a:ext cx="1647604" cy="1925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790814-645E-692A-C3F5-8B3F4DABB61B}"/>
              </a:ext>
            </a:extLst>
          </p:cNvPr>
          <p:cNvSpPr txBox="1"/>
          <p:nvPr/>
        </p:nvSpPr>
        <p:spPr>
          <a:xfrm>
            <a:off x="5555943" y="2957740"/>
            <a:ext cx="2454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Talent availability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DEC4346-D701-1485-CF1E-D8A8BB36569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59" y="2983612"/>
            <a:ext cx="256032" cy="25603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C05C988-31AC-46F9-E9CC-378F8DDE3E71}"/>
              </a:ext>
            </a:extLst>
          </p:cNvPr>
          <p:cNvSpPr txBox="1"/>
          <p:nvPr/>
        </p:nvSpPr>
        <p:spPr>
          <a:xfrm>
            <a:off x="5555943" y="3390419"/>
            <a:ext cx="2454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Average salaries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F029EC1-BC1F-8D01-AC80-C9293B83067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59" y="3416291"/>
            <a:ext cx="256032" cy="25603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F7F683F-7DA2-1FB1-227F-0A83D395897E}"/>
              </a:ext>
            </a:extLst>
          </p:cNvPr>
          <p:cNvSpPr txBox="1"/>
          <p:nvPr/>
        </p:nvSpPr>
        <p:spPr>
          <a:xfrm>
            <a:off x="5555943" y="3823098"/>
            <a:ext cx="2454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Emerging locations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BB23785-D166-26F6-D6B1-A8B667E2ECA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59" y="3848970"/>
            <a:ext cx="256032" cy="25603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198C8CA-3057-2535-9D96-1BBAD0B23075}"/>
              </a:ext>
            </a:extLst>
          </p:cNvPr>
          <p:cNvSpPr txBox="1"/>
          <p:nvPr/>
        </p:nvSpPr>
        <p:spPr>
          <a:xfrm>
            <a:off x="5555943" y="4255777"/>
            <a:ext cx="2454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Candidate preference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E10AFD08-E76F-7A83-177A-9644026FED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59" y="4281649"/>
            <a:ext cx="256032" cy="25603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42A518B-2AB4-B7E0-4DD1-4F723AFE3D19}"/>
              </a:ext>
            </a:extLst>
          </p:cNvPr>
          <p:cNvSpPr txBox="1"/>
          <p:nvPr/>
        </p:nvSpPr>
        <p:spPr>
          <a:xfrm>
            <a:off x="5555943" y="5121135"/>
            <a:ext cx="2454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Top hiring companies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6410894-4AE8-840A-E4B4-1A11085F89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59" y="5147007"/>
            <a:ext cx="256032" cy="25603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EF59E1C-D6E3-611E-EC4C-96DDD7C1FE0F}"/>
              </a:ext>
            </a:extLst>
          </p:cNvPr>
          <p:cNvSpPr txBox="1"/>
          <p:nvPr/>
        </p:nvSpPr>
        <p:spPr>
          <a:xfrm>
            <a:off x="5555943" y="4688456"/>
            <a:ext cx="2454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Salary trend and structure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984D4FB-BD8C-C4FD-85E7-BB1EEC1C98D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59" y="4714328"/>
            <a:ext cx="256032" cy="25603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0FAC8BC-D915-A6F9-D6FB-D3C318F58559}"/>
              </a:ext>
            </a:extLst>
          </p:cNvPr>
          <p:cNvSpPr txBox="1"/>
          <p:nvPr/>
        </p:nvSpPr>
        <p:spPr>
          <a:xfrm>
            <a:off x="5555943" y="5553814"/>
            <a:ext cx="2454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Industry demand for skills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B481D2C-32A8-5F82-901A-1516BF14EB5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59" y="5579686"/>
            <a:ext cx="256032" cy="25603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4EAF14-4CBA-A3F7-196E-D5EEED1A4344}"/>
              </a:ext>
            </a:extLst>
          </p:cNvPr>
          <p:cNvSpPr txBox="1"/>
          <p:nvPr/>
        </p:nvSpPr>
        <p:spPr>
          <a:xfrm>
            <a:off x="5555943" y="5986493"/>
            <a:ext cx="2454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Recommendation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482428-47AC-E212-2D2E-25E4D404CA5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59" y="6012365"/>
            <a:ext cx="256032" cy="25603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0864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AED3E5-BAF1-F5EB-F060-D5669D97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Commonly Used Job Titles in Full-Stack Hiring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064EDC-416F-E08A-EB8A-F91DA6C86EC3}"/>
              </a:ext>
            </a:extLst>
          </p:cNvPr>
          <p:cNvSpPr txBox="1"/>
          <p:nvPr/>
        </p:nvSpPr>
        <p:spPr>
          <a:xfrm>
            <a:off x="1423479" y="5219949"/>
            <a:ext cx="464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MEAN/MERN Stack Developer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F71DC8F-B6D0-C63D-80C0-F073C2621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20" y="5250393"/>
            <a:ext cx="246888" cy="24688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C9D77E-51FF-F734-DE22-7A1811D925AB}"/>
              </a:ext>
            </a:extLst>
          </p:cNvPr>
          <p:cNvSpPr txBox="1"/>
          <p:nvPr/>
        </p:nvSpPr>
        <p:spPr>
          <a:xfrm>
            <a:off x="1423479" y="4750016"/>
            <a:ext cx="464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Frontend + Backend Developer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FE7FCEC-CA5B-C1C3-E964-357950F8F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20" y="4780460"/>
            <a:ext cx="246888" cy="24688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A47C655-9E65-099B-C466-834136358103}"/>
              </a:ext>
            </a:extLst>
          </p:cNvPr>
          <p:cNvSpPr txBox="1"/>
          <p:nvPr/>
        </p:nvSpPr>
        <p:spPr>
          <a:xfrm>
            <a:off x="1423479" y="4280080"/>
            <a:ext cx="464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Full-Stack React Developer </a:t>
            </a:r>
            <a:r>
              <a:rPr lang="en-US" sz="1400" i="1" dirty="0"/>
              <a:t>(for React-focused roles)</a:t>
            </a:r>
            <a:endParaRPr lang="en-US" sz="14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26E2C6E-18BA-83A1-ABE1-8D345EC79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35" y="4310524"/>
            <a:ext cx="246888" cy="24688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AFB7F07-DA12-FCA2-A218-50DE509084CF}"/>
              </a:ext>
            </a:extLst>
          </p:cNvPr>
          <p:cNvSpPr txBox="1"/>
          <p:nvPr/>
        </p:nvSpPr>
        <p:spPr>
          <a:xfrm>
            <a:off x="1423479" y="3810144"/>
            <a:ext cx="464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Full-Stack Java Developer </a:t>
            </a:r>
            <a:r>
              <a:rPr lang="en-US" sz="1400" i="1" dirty="0"/>
              <a:t>(for Java-heavy roles)</a:t>
            </a:r>
            <a:endParaRPr lang="en-US" sz="14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EFD5D3D-EEC1-073D-9DDD-245D51FA9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35" y="3840588"/>
            <a:ext cx="246888" cy="24688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9EBAA0A-2C5C-4A8F-F0F9-FDD38F63EFE7}"/>
              </a:ext>
            </a:extLst>
          </p:cNvPr>
          <p:cNvSpPr txBox="1"/>
          <p:nvPr/>
        </p:nvSpPr>
        <p:spPr>
          <a:xfrm>
            <a:off x="1423479" y="3340208"/>
            <a:ext cx="464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Full-Stack Application Developer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FE07C87-454F-C3E3-5552-3C3B84790E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35" y="3370652"/>
            <a:ext cx="246888" cy="24688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822D996-892D-444B-284E-4D820F4573FE}"/>
              </a:ext>
            </a:extLst>
          </p:cNvPr>
          <p:cNvSpPr txBox="1"/>
          <p:nvPr/>
        </p:nvSpPr>
        <p:spPr>
          <a:xfrm>
            <a:off x="1423479" y="2870272"/>
            <a:ext cx="464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Full-Stack Web Developer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B6387B2-3741-072C-6CBF-72D946B14A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35" y="2900716"/>
            <a:ext cx="246888" cy="2468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22EC5BA-ADBB-B953-3BA6-72CB5044782E}"/>
              </a:ext>
            </a:extLst>
          </p:cNvPr>
          <p:cNvSpPr txBox="1"/>
          <p:nvPr/>
        </p:nvSpPr>
        <p:spPr>
          <a:xfrm>
            <a:off x="1423479" y="2400336"/>
            <a:ext cx="464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Software Engineer (Full-Stack)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B7037B3-9D1C-7089-B3FA-4FCE394A91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35" y="2430780"/>
            <a:ext cx="246888" cy="2468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4E09E9-5C6F-D8BE-DE09-D6B1DB729AED}"/>
              </a:ext>
            </a:extLst>
          </p:cNvPr>
          <p:cNvSpPr txBox="1"/>
          <p:nvPr/>
        </p:nvSpPr>
        <p:spPr>
          <a:xfrm>
            <a:off x="1423479" y="1930400"/>
            <a:ext cx="464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Full-Stack Software Engineer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000568E-5B78-7AB9-A040-5051E2ED5B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37" y="1961195"/>
            <a:ext cx="246186" cy="24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6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19B14-5966-38BA-57D5-E6C4780AF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B4D01-DEDB-00CB-EE63-508BBF5E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975"/>
          </a:xfrm>
        </p:spPr>
        <p:txBody>
          <a:bodyPr>
            <a:noAutofit/>
          </a:bodyPr>
          <a:lstStyle/>
          <a:p>
            <a:r>
              <a:rPr lang="en-US" sz="3200" dirty="0"/>
              <a:t>Talent Pool Availability Across India</a:t>
            </a:r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A206D4CA-9781-7428-4A8C-FD58B9935B7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14186118"/>
                  </p:ext>
                </p:extLst>
              </p:nvPr>
            </p:nvGraphicFramePr>
            <p:xfrm>
              <a:off x="677334" y="1552575"/>
              <a:ext cx="4523316" cy="458575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A206D4CA-9781-7428-4A8C-FD58B9935B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7334" y="1552575"/>
                <a:ext cx="4523316" cy="4585758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ardrop 5">
            <a:extLst>
              <a:ext uri="{FF2B5EF4-FFF2-40B4-BE49-F238E27FC236}">
                <a16:creationId xmlns:a16="http://schemas.microsoft.com/office/drawing/2014/main" id="{C38AD7C3-6003-84E1-2F0D-658A5C2F1987}"/>
              </a:ext>
            </a:extLst>
          </p:cNvPr>
          <p:cNvSpPr/>
          <p:nvPr/>
        </p:nvSpPr>
        <p:spPr>
          <a:xfrm rot="8188159">
            <a:off x="2042212" y="2870854"/>
            <a:ext cx="582828" cy="582828"/>
          </a:xfrm>
          <a:prstGeom prst="teardrop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F4566-2157-08C6-E1C7-6636E6124FBE}"/>
              </a:ext>
            </a:extLst>
          </p:cNvPr>
          <p:cNvSpPr txBox="1"/>
          <p:nvPr/>
        </p:nvSpPr>
        <p:spPr>
          <a:xfrm>
            <a:off x="2062467" y="2956447"/>
            <a:ext cx="542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40.5K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2C034-D815-507F-ADC7-5CC0FD7A11F9}"/>
              </a:ext>
            </a:extLst>
          </p:cNvPr>
          <p:cNvSpPr txBox="1"/>
          <p:nvPr/>
        </p:nvSpPr>
        <p:spPr>
          <a:xfrm>
            <a:off x="5410200" y="4378635"/>
            <a:ext cx="44386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analysis considers multiple factors, including:</a:t>
            </a:r>
          </a:p>
          <a:p>
            <a:r>
              <a:rPr lang="en-US" sz="1400" dirty="0"/>
              <a:t>Work Mode, Geographical Distribution, Salary Trends, Company Type, Education and Top Hiring Companies.</a:t>
            </a:r>
          </a:p>
        </p:txBody>
      </p:sp>
      <p:pic>
        <p:nvPicPr>
          <p:cNvPr id="8" name="Graphic 7" descr="Research with solid fill">
            <a:extLst>
              <a:ext uri="{FF2B5EF4-FFF2-40B4-BE49-F238E27FC236}">
                <a16:creationId xmlns:a16="http://schemas.microsoft.com/office/drawing/2014/main" id="{31380379-2B05-91ED-0A43-81EA7362E8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81154" y="3845454"/>
            <a:ext cx="488062" cy="4880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13C3AF-E442-F142-6469-7C345510BC2A}"/>
              </a:ext>
            </a:extLst>
          </p:cNvPr>
          <p:cNvSpPr txBox="1"/>
          <p:nvPr/>
        </p:nvSpPr>
        <p:spPr>
          <a:xfrm>
            <a:off x="5481153" y="2931537"/>
            <a:ext cx="411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Degree Holders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1A9963-5DD4-1595-DF13-A0DE7ACDB60A}"/>
              </a:ext>
            </a:extLst>
          </p:cNvPr>
          <p:cNvSpPr txBox="1"/>
          <p:nvPr/>
        </p:nvSpPr>
        <p:spPr>
          <a:xfrm>
            <a:off x="6807663" y="2380501"/>
            <a:ext cx="14608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kern="1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10K+</a:t>
            </a:r>
            <a:endParaRPr lang="en-US" sz="3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C99DC8-236C-F186-F48A-5D9699648058}"/>
              </a:ext>
            </a:extLst>
          </p:cNvPr>
          <p:cNvSpPr txBox="1"/>
          <p:nvPr/>
        </p:nvSpPr>
        <p:spPr>
          <a:xfrm>
            <a:off x="2062467" y="3131835"/>
            <a:ext cx="542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chemeClr val="bg1"/>
                </a:solidFill>
              </a:rPr>
              <a:t>Total candidate</a:t>
            </a:r>
          </a:p>
        </p:txBody>
      </p:sp>
    </p:spTree>
    <p:extLst>
      <p:ext uri="{BB962C8B-B14F-4D97-AF65-F5344CB8AC3E}">
        <p14:creationId xmlns:p14="http://schemas.microsoft.com/office/powerpoint/2010/main" val="318471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934E0A-69BA-149B-07BA-6E4669CD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2485"/>
          </a:xfrm>
        </p:spPr>
        <p:txBody>
          <a:bodyPr>
            <a:noAutofit/>
          </a:bodyPr>
          <a:lstStyle/>
          <a:p>
            <a:pPr marR="0" lvl="0"/>
            <a:r>
              <a:rPr lang="en-US" sz="3200" dirty="0"/>
              <a:t>Average Compensation Trends Across</a:t>
            </a:r>
            <a:br>
              <a:rPr lang="en-US" sz="3200" dirty="0"/>
            </a:br>
            <a:r>
              <a:rPr lang="en-US" sz="3200" dirty="0"/>
              <a:t>Key Cities</a:t>
            </a:r>
            <a:endParaRPr lang="en-US" sz="3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BBD6EC-76DF-9C4F-8D7E-936F5B0A1E36}"/>
              </a:ext>
            </a:extLst>
          </p:cNvPr>
          <p:cNvSpPr/>
          <p:nvPr/>
        </p:nvSpPr>
        <p:spPr>
          <a:xfrm>
            <a:off x="889502" y="2438902"/>
            <a:ext cx="2621546" cy="2621546"/>
          </a:xfrm>
          <a:prstGeom prst="ellipse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DC0E4-E471-B05A-F842-B1CBB9C1F47A}"/>
              </a:ext>
            </a:extLst>
          </p:cNvPr>
          <p:cNvSpPr txBox="1"/>
          <p:nvPr/>
        </p:nvSpPr>
        <p:spPr>
          <a:xfrm>
            <a:off x="1202948" y="4012676"/>
            <a:ext cx="199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Avg CTC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35CEB-C60E-BD1F-272B-9C77FE0D2F45}"/>
              </a:ext>
            </a:extLst>
          </p:cNvPr>
          <p:cNvSpPr txBox="1"/>
          <p:nvPr/>
        </p:nvSpPr>
        <p:spPr>
          <a:xfrm>
            <a:off x="1202948" y="3172072"/>
            <a:ext cx="199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40.5K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58B773-8E54-B535-65EE-6E7459C9F9B1}"/>
              </a:ext>
            </a:extLst>
          </p:cNvPr>
          <p:cNvCxnSpPr>
            <a:cxnSpLocks/>
          </p:cNvCxnSpPr>
          <p:nvPr/>
        </p:nvCxnSpPr>
        <p:spPr>
          <a:xfrm>
            <a:off x="4011803" y="1814008"/>
            <a:ext cx="0" cy="437278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D58D071-F70E-F24C-5FA5-C69D832C808A}"/>
              </a:ext>
            </a:extLst>
          </p:cNvPr>
          <p:cNvSpPr txBox="1"/>
          <p:nvPr/>
        </p:nvSpPr>
        <p:spPr>
          <a:xfrm>
            <a:off x="4294598" y="4659882"/>
            <a:ext cx="5392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Strategic Insights for Talent Acquisition:</a:t>
            </a:r>
            <a:br>
              <a:rPr lang="en-US" sz="1400" dirty="0"/>
            </a:br>
            <a:r>
              <a:rPr lang="en-US" sz="1400" dirty="0"/>
              <a:t>To optimize recruitment budgets, companies can explore remote hiring strategies or establish tech teams in cost-efficient cities while maintaining key operations in high-demand hubs.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A07B8B-FFBE-EE34-BA94-98B6FFFAE1FB}"/>
              </a:ext>
            </a:extLst>
          </p:cNvPr>
          <p:cNvSpPr txBox="1"/>
          <p:nvPr/>
        </p:nvSpPr>
        <p:spPr>
          <a:xfrm>
            <a:off x="4591053" y="2141020"/>
            <a:ext cx="50958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Bangalore</a:t>
            </a:r>
            <a:r>
              <a:rPr lang="en-US" sz="1400" dirty="0"/>
              <a:t> is ideal for attracting top-tier tech talent but comes with higher hiring costs.</a:t>
            </a:r>
          </a:p>
          <a:p>
            <a:br>
              <a:rPr lang="en-US" sz="1400" dirty="0"/>
            </a:b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Chennai and Delhi </a:t>
            </a:r>
            <a:r>
              <a:rPr lang="en-US" sz="1400" dirty="0"/>
              <a:t>offer a balance of affordability and skilled talent, making them suitable for cost-effective hiring.</a:t>
            </a:r>
          </a:p>
          <a:p>
            <a:br>
              <a:rPr lang="en-US" sz="1400" dirty="0"/>
            </a:b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Mumbai</a:t>
            </a:r>
            <a:r>
              <a:rPr lang="en-US" sz="1400" dirty="0"/>
              <a:t> provides opportunities for Full-Stack Engineers, but salaries are relatively lower, making it a viable choice for budget-conscious hiring.</a:t>
            </a:r>
          </a:p>
        </p:txBody>
      </p:sp>
      <p:pic>
        <p:nvPicPr>
          <p:cNvPr id="5" name="Graphic 4" descr="Marker with solid fill">
            <a:extLst>
              <a:ext uri="{FF2B5EF4-FFF2-40B4-BE49-F238E27FC236}">
                <a16:creationId xmlns:a16="http://schemas.microsoft.com/office/drawing/2014/main" id="{33F06EC0-A288-28DE-FC0B-11B3ADAA1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8734" y="2180315"/>
            <a:ext cx="266700" cy="266700"/>
          </a:xfrm>
          <a:prstGeom prst="rect">
            <a:avLst/>
          </a:prstGeom>
        </p:spPr>
      </p:pic>
      <p:pic>
        <p:nvPicPr>
          <p:cNvPr id="6" name="Graphic 5" descr="Marker with solid fill">
            <a:extLst>
              <a:ext uri="{FF2B5EF4-FFF2-40B4-BE49-F238E27FC236}">
                <a16:creationId xmlns:a16="http://schemas.microsoft.com/office/drawing/2014/main" id="{B03393D5-F8E9-54A1-6093-3CB6C2FE6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8734" y="2819913"/>
            <a:ext cx="266700" cy="266700"/>
          </a:xfrm>
          <a:prstGeom prst="rect">
            <a:avLst/>
          </a:prstGeom>
        </p:spPr>
      </p:pic>
      <p:pic>
        <p:nvPicPr>
          <p:cNvPr id="10" name="Graphic 9" descr="Marker with solid fill">
            <a:extLst>
              <a:ext uri="{FF2B5EF4-FFF2-40B4-BE49-F238E27FC236}">
                <a16:creationId xmlns:a16="http://schemas.microsoft.com/office/drawing/2014/main" id="{57DA24EE-5843-A5F1-4CE3-0C6D2E310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8734" y="3469375"/>
            <a:ext cx="266700" cy="266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C1F15D-AEFA-95CF-D2AB-206424ECD039}"/>
              </a:ext>
            </a:extLst>
          </p:cNvPr>
          <p:cNvSpPr txBox="1"/>
          <p:nvPr/>
        </p:nvSpPr>
        <p:spPr>
          <a:xfrm>
            <a:off x="4294598" y="1814008"/>
            <a:ext cx="5392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Key Takeaways for Decision-Making:</a:t>
            </a:r>
            <a:endParaRPr lang="en-US" sz="1400" dirty="0"/>
          </a:p>
        </p:txBody>
      </p:sp>
      <p:pic>
        <p:nvPicPr>
          <p:cNvPr id="13" name="Graphic 12" descr="Target with solid fill">
            <a:extLst>
              <a:ext uri="{FF2B5EF4-FFF2-40B4-BE49-F238E27FC236}">
                <a16:creationId xmlns:a16="http://schemas.microsoft.com/office/drawing/2014/main" id="{69D4A220-588C-16D8-D9D2-41DE0B9D1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0634" y="436426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C2BF-14A4-E57D-D48B-EE655DEE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City-Wise Hiring Recommendations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79A674-844C-7AA5-010B-5E7245E077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777170"/>
              </p:ext>
            </p:extLst>
          </p:nvPr>
        </p:nvGraphicFramePr>
        <p:xfrm>
          <a:off x="677334" y="2247901"/>
          <a:ext cx="3818466" cy="2962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5128354-0AA0-3575-58E1-056AFA4AF613}"/>
              </a:ext>
            </a:extLst>
          </p:cNvPr>
          <p:cNvSpPr txBox="1"/>
          <p:nvPr/>
        </p:nvSpPr>
        <p:spPr>
          <a:xfrm>
            <a:off x="1018409" y="5408969"/>
            <a:ext cx="313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Delhi and Bangalore: </a:t>
            </a:r>
            <a:r>
              <a:rPr lang="en-US" sz="1200" dirty="0"/>
              <a:t>High Competition</a:t>
            </a:r>
            <a:br>
              <a:rPr lang="en-US" sz="1200" dirty="0"/>
            </a:br>
            <a:r>
              <a:rPr lang="en-US" sz="1200" b="1" dirty="0"/>
              <a:t>Mumbai: </a:t>
            </a:r>
            <a:r>
              <a:rPr lang="en-US" sz="1200" dirty="0"/>
              <a:t>Medium Competition</a:t>
            </a:r>
            <a:br>
              <a:rPr lang="en-US" sz="1200" dirty="0"/>
            </a:br>
            <a:r>
              <a:rPr lang="en-US" sz="1200" b="1" dirty="0"/>
              <a:t>Chennai: </a:t>
            </a:r>
            <a:r>
              <a:rPr lang="en-US" sz="1200" dirty="0"/>
              <a:t>Low Supply, High Demand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EEF14-F451-A468-7F61-203FCC9EFA1C}"/>
              </a:ext>
            </a:extLst>
          </p:cNvPr>
          <p:cNvSpPr txBox="1"/>
          <p:nvPr/>
        </p:nvSpPr>
        <p:spPr>
          <a:xfrm>
            <a:off x="5393316" y="2356158"/>
            <a:ext cx="4162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For Immediate Hiring: </a:t>
            </a:r>
            <a:r>
              <a:rPr lang="en-US" sz="1400" dirty="0"/>
              <a:t>Focus on Bangalore and Delhi, as they have the highest number of candidates, but be prepared for</a:t>
            </a:r>
            <a:br>
              <a:rPr lang="en-US" sz="1400" dirty="0"/>
            </a:br>
            <a:r>
              <a:rPr lang="en-US" sz="1400" dirty="0"/>
              <a:t>intense competition.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9433D-6D8C-8011-3460-41C18D55C61C}"/>
              </a:ext>
            </a:extLst>
          </p:cNvPr>
          <p:cNvSpPr txBox="1"/>
          <p:nvPr/>
        </p:nvSpPr>
        <p:spPr>
          <a:xfrm>
            <a:off x="5393316" y="3413835"/>
            <a:ext cx="4162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For Cost-Effective Hiring</a:t>
            </a:r>
            <a:r>
              <a:rPr lang="en-US" sz="1400" dirty="0"/>
              <a:t>: Explore Mumbai, where the talent pool is moderate, and competition is lower than in Delhi and Bangalore.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FF916-AB64-7A63-F74A-96025952DDB7}"/>
              </a:ext>
            </a:extLst>
          </p:cNvPr>
          <p:cNvSpPr txBox="1"/>
          <p:nvPr/>
        </p:nvSpPr>
        <p:spPr>
          <a:xfrm>
            <a:off x="5393316" y="4256068"/>
            <a:ext cx="4162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For Long-Term Talent Development: </a:t>
            </a:r>
            <a:r>
              <a:rPr lang="en-US" sz="1400" dirty="0"/>
              <a:t>Chennai may require additional sourcing strategies, such as hiring fresh graduates or offering remote work opportunities.</a:t>
            </a:r>
          </a:p>
        </p:txBody>
      </p:sp>
      <p:pic>
        <p:nvPicPr>
          <p:cNvPr id="13" name="Graphic 12" descr="Right pointing backhand index with solid fill">
            <a:extLst>
              <a:ext uri="{FF2B5EF4-FFF2-40B4-BE49-F238E27FC236}">
                <a16:creationId xmlns:a16="http://schemas.microsoft.com/office/drawing/2014/main" id="{C91413A4-B952-D6F4-CD08-6A704DF78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0862" y="2369002"/>
            <a:ext cx="352454" cy="352454"/>
          </a:xfrm>
          <a:prstGeom prst="rect">
            <a:avLst/>
          </a:prstGeom>
        </p:spPr>
      </p:pic>
      <p:pic>
        <p:nvPicPr>
          <p:cNvPr id="14" name="Graphic 13" descr="Right pointing backhand index with solid fill">
            <a:extLst>
              <a:ext uri="{FF2B5EF4-FFF2-40B4-BE49-F238E27FC236}">
                <a16:creationId xmlns:a16="http://schemas.microsoft.com/office/drawing/2014/main" id="{B106E27A-A543-FC05-D4F5-F8762E2FA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0862" y="3445015"/>
            <a:ext cx="352454" cy="352454"/>
          </a:xfrm>
          <a:prstGeom prst="rect">
            <a:avLst/>
          </a:prstGeom>
        </p:spPr>
      </p:pic>
      <p:pic>
        <p:nvPicPr>
          <p:cNvPr id="15" name="Graphic 14" descr="Right pointing backhand index with solid fill">
            <a:extLst>
              <a:ext uri="{FF2B5EF4-FFF2-40B4-BE49-F238E27FC236}">
                <a16:creationId xmlns:a16="http://schemas.microsoft.com/office/drawing/2014/main" id="{581364C8-F8AA-03CA-1E48-D964D9F73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0862" y="4256068"/>
            <a:ext cx="352454" cy="35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1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E350D-68D8-446E-4229-6F59CD534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BFC8-3013-BE0C-9944-70FE04C7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3200" dirty="0"/>
              <a:t>Emerging Locations with Growing Talent Pool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79CC3086-92EF-21B4-C667-B0DBA19E4E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8877064"/>
              </p:ext>
            </p:extLst>
          </p:nvPr>
        </p:nvGraphicFramePr>
        <p:xfrm>
          <a:off x="677334" y="2247901"/>
          <a:ext cx="3818466" cy="2962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736FCA5-D4E8-497A-9F87-2FE2EEA38805}"/>
              </a:ext>
            </a:extLst>
          </p:cNvPr>
          <p:cNvSpPr txBox="1"/>
          <p:nvPr/>
        </p:nvSpPr>
        <p:spPr>
          <a:xfrm>
            <a:off x="5393316" y="2356158"/>
            <a:ext cx="4162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/>
              <a:t>Chennai presents an opportunity for companies seeking cost-effective hiring with less competition. However, additional training may be needed for talent development.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91D45-62D3-F1BB-3E9E-89E0A4824D2A}"/>
              </a:ext>
            </a:extLst>
          </p:cNvPr>
          <p:cNvSpPr txBox="1"/>
          <p:nvPr/>
        </p:nvSpPr>
        <p:spPr>
          <a:xfrm>
            <a:off x="5393316" y="3413835"/>
            <a:ext cx="4162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/>
              <a:t>Mumbai is an attractive alternative for companies looking for tech talent but competition is growing.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D3699-A4C5-E032-BD7C-CE1F547380D8}"/>
              </a:ext>
            </a:extLst>
          </p:cNvPr>
          <p:cNvSpPr txBox="1"/>
          <p:nvPr/>
        </p:nvSpPr>
        <p:spPr>
          <a:xfrm>
            <a:off x="5393316" y="4256068"/>
            <a:ext cx="4162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/>
              <a:t>Hiring in Delhi provides access to a skilled workforce but requires competitive compensation and strong employer branding to attract talent.</a:t>
            </a:r>
          </a:p>
        </p:txBody>
      </p:sp>
      <p:pic>
        <p:nvPicPr>
          <p:cNvPr id="6" name="Graphic 5" descr="Right pointing backhand index with solid fill">
            <a:extLst>
              <a:ext uri="{FF2B5EF4-FFF2-40B4-BE49-F238E27FC236}">
                <a16:creationId xmlns:a16="http://schemas.microsoft.com/office/drawing/2014/main" id="{1E5F1BAA-B710-BFDF-2182-8ABEB1216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0862" y="2369002"/>
            <a:ext cx="352454" cy="352454"/>
          </a:xfrm>
          <a:prstGeom prst="rect">
            <a:avLst/>
          </a:prstGeom>
        </p:spPr>
      </p:pic>
      <p:pic>
        <p:nvPicPr>
          <p:cNvPr id="7" name="Graphic 6" descr="Right pointing backhand index with solid fill">
            <a:extLst>
              <a:ext uri="{FF2B5EF4-FFF2-40B4-BE49-F238E27FC236}">
                <a16:creationId xmlns:a16="http://schemas.microsoft.com/office/drawing/2014/main" id="{F82A867D-D763-4BAF-1DB4-7AD0A01E3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0862" y="3445015"/>
            <a:ext cx="352454" cy="352454"/>
          </a:xfrm>
          <a:prstGeom prst="rect">
            <a:avLst/>
          </a:prstGeom>
        </p:spPr>
      </p:pic>
      <p:pic>
        <p:nvPicPr>
          <p:cNvPr id="8" name="Graphic 7" descr="Right pointing backhand index with solid fill">
            <a:extLst>
              <a:ext uri="{FF2B5EF4-FFF2-40B4-BE49-F238E27FC236}">
                <a16:creationId xmlns:a16="http://schemas.microsoft.com/office/drawing/2014/main" id="{7A212F14-5872-9D80-83BA-33BFD5BD7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0862" y="4256068"/>
            <a:ext cx="352454" cy="35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5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DF71-36AC-6BFE-83F5-A697E755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Candidate Preferences: Hybrid, Remote, and On-Site Work Models</a:t>
            </a: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EBC788D0-7CEA-0A21-47B8-80B800F0FEA4}"/>
              </a:ext>
            </a:extLst>
          </p:cNvPr>
          <p:cNvSpPr/>
          <p:nvPr/>
        </p:nvSpPr>
        <p:spPr>
          <a:xfrm>
            <a:off x="3735421" y="1917158"/>
            <a:ext cx="3035030" cy="3035030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artial Circle 12">
            <a:extLst>
              <a:ext uri="{FF2B5EF4-FFF2-40B4-BE49-F238E27FC236}">
                <a16:creationId xmlns:a16="http://schemas.microsoft.com/office/drawing/2014/main" id="{C1B645CF-CC67-5A34-E7B7-A66FB999F226}"/>
              </a:ext>
            </a:extLst>
          </p:cNvPr>
          <p:cNvSpPr/>
          <p:nvPr/>
        </p:nvSpPr>
        <p:spPr>
          <a:xfrm rot="10800000">
            <a:off x="4168300" y="2271947"/>
            <a:ext cx="2344366" cy="2344366"/>
          </a:xfrm>
          <a:prstGeom prst="pie">
            <a:avLst>
              <a:gd name="adj1" fmla="val 5400000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A4B2AE-3D0B-A644-4A7D-22121889C35F}"/>
              </a:ext>
            </a:extLst>
          </p:cNvPr>
          <p:cNvSpPr txBox="1"/>
          <p:nvPr/>
        </p:nvSpPr>
        <p:spPr>
          <a:xfrm>
            <a:off x="4036979" y="3151742"/>
            <a:ext cx="938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50%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1ED7DD-4830-2135-5081-E73FD0FD0113}"/>
              </a:ext>
            </a:extLst>
          </p:cNvPr>
          <p:cNvSpPr txBox="1"/>
          <p:nvPr/>
        </p:nvSpPr>
        <p:spPr>
          <a:xfrm>
            <a:off x="5408545" y="3151742"/>
            <a:ext cx="856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30%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0561D8-48CB-1740-C4AF-E3889113581D}"/>
              </a:ext>
            </a:extLst>
          </p:cNvPr>
          <p:cNvSpPr txBox="1"/>
          <p:nvPr/>
        </p:nvSpPr>
        <p:spPr>
          <a:xfrm>
            <a:off x="677334" y="6035030"/>
            <a:ext cx="706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Source:</a:t>
            </a:r>
            <a:r>
              <a:rPr lang="en-US" sz="1200" dirty="0"/>
              <a:t> LinkedIn Insights, Naukri Hiring Trends, Glassdoor Reviews, Hiring Manager Feedback (2024)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0BEC8C-0A4D-3BBB-E93D-5EE652D762FE}"/>
              </a:ext>
            </a:extLst>
          </p:cNvPr>
          <p:cNvSpPr txBox="1"/>
          <p:nvPr/>
        </p:nvSpPr>
        <p:spPr>
          <a:xfrm>
            <a:off x="908172" y="3151742"/>
            <a:ext cx="25694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50%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400" dirty="0"/>
              <a:t>Full-Stack Engineers prefer Hybrid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58ADA5-781C-C182-658A-46BED132E7B3}"/>
              </a:ext>
            </a:extLst>
          </p:cNvPr>
          <p:cNvSpPr txBox="1"/>
          <p:nvPr/>
        </p:nvSpPr>
        <p:spPr>
          <a:xfrm>
            <a:off x="7028236" y="3151742"/>
            <a:ext cx="256810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30%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400" dirty="0"/>
              <a:t>Full-Stack Engineers prefer Remote working.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0146A6-5304-6BCA-8489-CAE4C487578C}"/>
              </a:ext>
            </a:extLst>
          </p:cNvPr>
          <p:cNvSpPr txBox="1"/>
          <p:nvPr/>
        </p:nvSpPr>
        <p:spPr>
          <a:xfrm>
            <a:off x="677334" y="5468323"/>
            <a:ext cx="715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Demand for flexible work is high, especially in metro cities like Bangalore, Delhi NCR, and Mumbai.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Companies offering flexibility have a competitive edge in attracting top talent.</a:t>
            </a:r>
          </a:p>
        </p:txBody>
      </p:sp>
    </p:spTree>
    <p:extLst>
      <p:ext uri="{BB962C8B-B14F-4D97-AF65-F5344CB8AC3E}">
        <p14:creationId xmlns:p14="http://schemas.microsoft.com/office/powerpoint/2010/main" val="359087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D321E-745E-B7DD-5578-B5D21ECF6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7087-CBF6-C033-A4CD-EC15099B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Candidate Preferences: Hybrid, Remote, and On-Site Work Models</a:t>
            </a: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8DFE42A5-5BC1-A83B-CDE7-F3A72E7A425B}"/>
              </a:ext>
            </a:extLst>
          </p:cNvPr>
          <p:cNvSpPr/>
          <p:nvPr/>
        </p:nvSpPr>
        <p:spPr>
          <a:xfrm>
            <a:off x="3735421" y="1917158"/>
            <a:ext cx="3035030" cy="3035030"/>
          </a:xfrm>
          <a:prstGeom prst="pie">
            <a:avLst>
              <a:gd name="adj1" fmla="val 5400000"/>
              <a:gd name="adj2" fmla="val 1620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artial Circle 12">
            <a:extLst>
              <a:ext uri="{FF2B5EF4-FFF2-40B4-BE49-F238E27FC236}">
                <a16:creationId xmlns:a16="http://schemas.microsoft.com/office/drawing/2014/main" id="{545D018A-8405-3A2A-DB59-D7D5E3CCB91B}"/>
              </a:ext>
            </a:extLst>
          </p:cNvPr>
          <p:cNvSpPr/>
          <p:nvPr/>
        </p:nvSpPr>
        <p:spPr>
          <a:xfrm rot="10800000">
            <a:off x="4168300" y="2271947"/>
            <a:ext cx="2344366" cy="2344366"/>
          </a:xfrm>
          <a:prstGeom prst="pie">
            <a:avLst>
              <a:gd name="adj1" fmla="val 5400000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8069A3-4BEB-1E79-F641-45854411EA45}"/>
              </a:ext>
            </a:extLst>
          </p:cNvPr>
          <p:cNvSpPr txBox="1"/>
          <p:nvPr/>
        </p:nvSpPr>
        <p:spPr>
          <a:xfrm>
            <a:off x="4036979" y="3151742"/>
            <a:ext cx="938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50%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CD949-942B-3ACF-658C-F7C65BB75E8A}"/>
              </a:ext>
            </a:extLst>
          </p:cNvPr>
          <p:cNvSpPr txBox="1"/>
          <p:nvPr/>
        </p:nvSpPr>
        <p:spPr>
          <a:xfrm>
            <a:off x="5408545" y="3151742"/>
            <a:ext cx="856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DBB0C-F9DA-976E-4F29-1B7AEF69DEA4}"/>
              </a:ext>
            </a:extLst>
          </p:cNvPr>
          <p:cNvSpPr txBox="1"/>
          <p:nvPr/>
        </p:nvSpPr>
        <p:spPr>
          <a:xfrm>
            <a:off x="677334" y="6035030"/>
            <a:ext cx="706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Source:</a:t>
            </a:r>
            <a:r>
              <a:rPr lang="en-US" sz="1200" dirty="0"/>
              <a:t> LinkedIn Insights, Naukri Hiring Trends, Glassdoor Reviews, Hiring Manager Feedback (2024)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9D89BB-3115-34E6-561B-B4BA9495D266}"/>
              </a:ext>
            </a:extLst>
          </p:cNvPr>
          <p:cNvSpPr txBox="1"/>
          <p:nvPr/>
        </p:nvSpPr>
        <p:spPr>
          <a:xfrm>
            <a:off x="908172" y="3151742"/>
            <a:ext cx="25694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50%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400" dirty="0"/>
              <a:t>Full-Stack Engineers prefer Hybrid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1B6A0D-C863-7108-58E9-90460413AD96}"/>
              </a:ext>
            </a:extLst>
          </p:cNvPr>
          <p:cNvSpPr txBox="1"/>
          <p:nvPr/>
        </p:nvSpPr>
        <p:spPr>
          <a:xfrm>
            <a:off x="7028236" y="3151742"/>
            <a:ext cx="256810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20%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400" dirty="0"/>
              <a:t>Full-Stack Engineers prefer on-site working.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954CA5-C8E6-5814-AC84-A87F6E878BEC}"/>
              </a:ext>
            </a:extLst>
          </p:cNvPr>
          <p:cNvSpPr txBox="1"/>
          <p:nvPr/>
        </p:nvSpPr>
        <p:spPr>
          <a:xfrm>
            <a:off x="677334" y="5468323"/>
            <a:ext cx="715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For on-site roles, consider offering partial hybrid models to remain competitive.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Prioritize hybrid/remote options during hiring.</a:t>
            </a:r>
          </a:p>
        </p:txBody>
      </p:sp>
    </p:spTree>
    <p:extLst>
      <p:ext uri="{BB962C8B-B14F-4D97-AF65-F5344CB8AC3E}">
        <p14:creationId xmlns:p14="http://schemas.microsoft.com/office/powerpoint/2010/main" val="8770306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1022</TotalTime>
  <Words>1014</Words>
  <Application>Microsoft Office PowerPoint</Application>
  <PresentationFormat>Widescreen</PresentationFormat>
  <Paragraphs>126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Optimized Hiring Strategies for Full-Stack Engineers</vt:lpstr>
      <vt:lpstr>Introduction</vt:lpstr>
      <vt:lpstr>Commonly Used Job Titles in Full-Stack Hiring</vt:lpstr>
      <vt:lpstr>Talent Pool Availability Across India</vt:lpstr>
      <vt:lpstr>Average Compensation Trends Across Key Cities</vt:lpstr>
      <vt:lpstr>City-Wise Hiring Recommendations</vt:lpstr>
      <vt:lpstr>Emerging Locations with Growing Talent Pool</vt:lpstr>
      <vt:lpstr>Candidate Preferences: Hybrid, Remote, and On-Site Work Models</vt:lpstr>
      <vt:lpstr>Candidate Preferences: Hybrid, Remote, and On-Site Work Models</vt:lpstr>
      <vt:lpstr>Salary Structure Breakdown</vt:lpstr>
      <vt:lpstr>Leading Companies Hiring Full-Stack Engineers</vt:lpstr>
      <vt:lpstr>Critical Hiring Factors for Full-Stack Roles</vt:lpstr>
      <vt:lpstr>Active Employers Aggressively Hiring Full-Stack Engineers</vt:lpstr>
      <vt:lpstr>In-Demand Skills and Frameworks for Full-Stack Engineers</vt:lpstr>
      <vt:lpstr>Role of Certifications in Full-Stack Hiring</vt:lpstr>
      <vt:lpstr>Recommendations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landge</dc:creator>
  <cp:lastModifiedBy>ajay landge</cp:lastModifiedBy>
  <cp:revision>103</cp:revision>
  <dcterms:created xsi:type="dcterms:W3CDTF">2025-03-27T13:06:34Z</dcterms:created>
  <dcterms:modified xsi:type="dcterms:W3CDTF">2025-04-23T09:13:15Z</dcterms:modified>
</cp:coreProperties>
</file>