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146847065" r:id="rId8"/>
    <p:sldId id="2146847066" r:id="rId9"/>
    <p:sldId id="2146847067" r:id="rId10"/>
    <p:sldId id="265" r:id="rId11"/>
    <p:sldId id="266" r:id="rId12"/>
    <p:sldId id="267" r:id="rId13"/>
    <p:sldId id="2146847062" r:id="rId14"/>
    <p:sldId id="2146847063"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predictive-maintenance-using-machine-learning-38e7f72e37b7" TargetMode="External"/><Relationship Id="rId2" Type="http://schemas.openxmlformats.org/officeDocument/2006/relationships/hyperlink" Target="https://www.ibm.com/blog/predictive-maintenance-machine-learning/" TargetMode="External"/><Relationship Id="rId1" Type="http://schemas.openxmlformats.org/officeDocument/2006/relationships/slideLayout" Target="../slideLayouts/slideLayout2.xml"/><Relationship Id="rId6" Type="http://schemas.openxmlformats.org/officeDocument/2006/relationships/hyperlink" Target="https://www.ibm.com/products/watsonx-ai" TargetMode="External"/><Relationship Id="rId5" Type="http://schemas.openxmlformats.org/officeDocument/2006/relationships/hyperlink" Target="https://www.kaggle.com/datasets/shivamb/machine-predictive-maintenance-classification" TargetMode="External"/><Relationship Id="rId4" Type="http://schemas.openxmlformats.org/officeDocument/2006/relationships/hyperlink" Target="https://scholar.google.com/scholar?q=predictive+maintenance+machine+learning+surve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798320" y="1563749"/>
            <a:ext cx="9144000" cy="977778"/>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39 – Predictive Maintenance of Industrial Machinery</a:t>
            </a:r>
            <a:endParaRPr lang="en-US" b="1" dirty="0">
              <a:solidFill>
                <a:schemeClr val="accent1"/>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7324" y="63294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AJAYKANNA K-KONGU ENGINEERING COLLEGE-MCA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3AAA3-C4E1-2B1A-ADEB-3A4C8DCF3F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74EBE6-3FF9-EE3B-F874-98B8C8E2E62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89240E6-B5A7-7DCC-E5AD-8C8FAA5F938D}"/>
              </a:ext>
            </a:extLst>
          </p:cNvPr>
          <p:cNvPicPr>
            <a:picLocks noGrp="1" noChangeAspect="1"/>
          </p:cNvPicPr>
          <p:nvPr>
            <p:ph idx="1"/>
          </p:nvPr>
        </p:nvPicPr>
        <p:blipFill>
          <a:blip r:embed="rId2"/>
          <a:srcRect/>
          <a:stretch/>
        </p:blipFill>
        <p:spPr>
          <a:xfrm>
            <a:off x="1164272" y="1555218"/>
            <a:ext cx="9863455" cy="4194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119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4D885-CD8A-E66A-E61D-914CD20020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EE7A94B-BBAF-29FA-12FB-B34D4F4E9C3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78BFC68-57DB-8154-884A-40483D106AC2}"/>
              </a:ext>
            </a:extLst>
          </p:cNvPr>
          <p:cNvPicPr>
            <a:picLocks noGrp="1" noChangeAspect="1"/>
          </p:cNvPicPr>
          <p:nvPr>
            <p:ph idx="1"/>
          </p:nvPr>
        </p:nvPicPr>
        <p:blipFill>
          <a:blip r:embed="rId2"/>
          <a:srcRect/>
          <a:stretch/>
        </p:blipFill>
        <p:spPr>
          <a:xfrm>
            <a:off x="1164272" y="1555218"/>
            <a:ext cx="9863455" cy="4194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362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Box 2">
            <a:extLst>
              <a:ext uri="{FF2B5EF4-FFF2-40B4-BE49-F238E27FC236}">
                <a16:creationId xmlns:a16="http://schemas.microsoft.com/office/drawing/2014/main" id="{860618BD-1A83-BD2B-7073-D27D1AB3E56D}"/>
              </a:ext>
            </a:extLst>
          </p:cNvPr>
          <p:cNvSpPr txBox="1"/>
          <p:nvPr/>
        </p:nvSpPr>
        <p:spPr>
          <a:xfrm>
            <a:off x="714894" y="1895301"/>
            <a:ext cx="10895913" cy="2459648"/>
          </a:xfrm>
          <a:prstGeom prst="rect">
            <a:avLst/>
          </a:prstGeom>
          <a:noFill/>
        </p:spPr>
        <p:txBody>
          <a:bodyPr wrap="square" rtlCol="0">
            <a:spAutoFit/>
          </a:bodyPr>
          <a:lstStyle/>
          <a:p>
            <a:pPr algn="just">
              <a:lnSpc>
                <a:spcPct val="200000"/>
              </a:lnSpc>
            </a:pPr>
            <a:r>
              <a:rPr lang="en-US" sz="2000" dirty="0"/>
              <a:t>The predictive maintenance model achieved 99.5% accuracy in detecting machine failures using sensor data. Challenges like noisy data and parameter tuning were overcome through feature engineering and optimization. Accurate failure prediction ensures reduced downtime and improved industrial efficiency.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109807"/>
            <a:ext cx="11029615" cy="2909454"/>
          </a:xfrm>
        </p:spPr>
        <p:txBody>
          <a:bodyPr>
            <a:normAutofit/>
          </a:bodyPr>
          <a:lstStyle/>
          <a:p>
            <a:pPr marL="0" indent="0">
              <a:buNone/>
            </a:pPr>
            <a:endParaRPr lang="en-US" sz="2000" b="1" dirty="0"/>
          </a:p>
          <a:p>
            <a:pPr marL="0" indent="0" algn="just">
              <a:lnSpc>
                <a:spcPct val="200000"/>
              </a:lnSpc>
              <a:buNone/>
            </a:pPr>
            <a:r>
              <a:rPr lang="en-US" sz="2000" dirty="0"/>
              <a:t>Future enhancements include integrating additional sensor data (e.g., humidity, machine age) and optimizing the model with advanced techniques like deep learning. The system can be scaled to monitor machines across multiple facilities or regions. Incorporating edge computing can enable real-time failure detection directly at the source.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TextBox 2">
            <a:extLst>
              <a:ext uri="{FF2B5EF4-FFF2-40B4-BE49-F238E27FC236}">
                <a16:creationId xmlns:a16="http://schemas.microsoft.com/office/drawing/2014/main" id="{63852B97-01C4-F1EB-F720-3009EBA13879}"/>
              </a:ext>
            </a:extLst>
          </p:cNvPr>
          <p:cNvSpPr txBox="1"/>
          <p:nvPr/>
        </p:nvSpPr>
        <p:spPr>
          <a:xfrm>
            <a:off x="698269" y="1512916"/>
            <a:ext cx="11029616" cy="4108817"/>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IN" dirty="0">
                <a:hlinkClick r:id="rId2"/>
              </a:rPr>
              <a:t>https://www.ibm.com/blog/predictive-maintenance-machine-learning/</a:t>
            </a:r>
            <a:endParaRPr lang="en-IN" dirty="0"/>
          </a:p>
          <a:p>
            <a:pPr marL="285750" indent="-285750">
              <a:lnSpc>
                <a:spcPct val="150000"/>
              </a:lnSpc>
              <a:buFont typeface="Wingdings" panose="05000000000000000000" pitchFamily="2" charset="2"/>
              <a:buChar char="ü"/>
            </a:pPr>
            <a:r>
              <a:rPr lang="en-IN" dirty="0">
                <a:hlinkClick r:id="rId3"/>
              </a:rPr>
              <a:t>https://towardsdatascience.com/predictive-maintenance-using-machine-learning-38e7f72e37b7</a:t>
            </a:r>
            <a:endParaRPr lang="en-IN" dirty="0"/>
          </a:p>
          <a:p>
            <a:pPr marL="285750" indent="-285750">
              <a:lnSpc>
                <a:spcPct val="150000"/>
              </a:lnSpc>
              <a:buFont typeface="Wingdings" panose="05000000000000000000" pitchFamily="2" charset="2"/>
              <a:buChar char="ü"/>
            </a:pPr>
            <a:r>
              <a:rPr lang="en-IN" dirty="0">
                <a:hlinkClick r:id="rId4"/>
              </a:rPr>
              <a:t>https://scholar.google.com/scholar?q=predictive+maintenance+machine+learning+survey</a:t>
            </a:r>
            <a:endParaRPr lang="en-IN" dirty="0"/>
          </a:p>
          <a:p>
            <a:pPr>
              <a:lnSpc>
                <a:spcPct val="150000"/>
              </a:lnSpc>
            </a:pPr>
            <a:endParaRPr lang="en-IN" dirty="0"/>
          </a:p>
          <a:p>
            <a:pPr>
              <a:lnSpc>
                <a:spcPct val="150000"/>
              </a:lnSpc>
            </a:pPr>
            <a:r>
              <a:rPr lang="en-IN" dirty="0">
                <a:solidFill>
                  <a:srgbClr val="00B0F0"/>
                </a:solidFill>
              </a:rPr>
              <a:t>DATASET</a:t>
            </a:r>
          </a:p>
          <a:p>
            <a:pPr marL="285750" indent="-285750">
              <a:lnSpc>
                <a:spcPct val="150000"/>
              </a:lnSpc>
              <a:buFont typeface="Wingdings" panose="05000000000000000000" pitchFamily="2" charset="2"/>
              <a:buChar char="ü"/>
            </a:pPr>
            <a:r>
              <a:rPr lang="en-IN" dirty="0">
                <a:hlinkClick r:id="rId5"/>
              </a:rPr>
              <a:t>https://www.kaggle.com/datasets/shivamb/machine-predictive-maintenance-classification</a:t>
            </a:r>
            <a:endParaRPr lang="en-IN" dirty="0"/>
          </a:p>
          <a:p>
            <a:pPr>
              <a:lnSpc>
                <a:spcPct val="150000"/>
              </a:lnSpc>
            </a:pPr>
            <a:endParaRPr lang="en-IN" dirty="0"/>
          </a:p>
          <a:p>
            <a:pPr>
              <a:lnSpc>
                <a:spcPct val="150000"/>
              </a:lnSpc>
            </a:pPr>
            <a:r>
              <a:rPr lang="en-IN" dirty="0">
                <a:solidFill>
                  <a:srgbClr val="00B0F0"/>
                </a:solidFill>
              </a:rPr>
              <a:t>ML TOOLS</a:t>
            </a:r>
          </a:p>
          <a:p>
            <a:pPr marL="285750" indent="-285750">
              <a:lnSpc>
                <a:spcPct val="150000"/>
              </a:lnSpc>
              <a:buFont typeface="Wingdings" panose="05000000000000000000" pitchFamily="2" charset="2"/>
              <a:buChar char="ü"/>
            </a:pPr>
            <a:r>
              <a:rPr lang="en-IN" dirty="0">
                <a:hlinkClick r:id="rId6"/>
              </a:rPr>
              <a:t>https://www.ibm.com/products/watsonx-ai</a:t>
            </a:r>
            <a:endParaRPr lang="en-IN" dirty="0"/>
          </a:p>
          <a:p>
            <a:endParaRPr lang="en-IN"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0FB86FE-4F5F-83F2-E146-418BE9DB5941}"/>
              </a:ext>
            </a:extLst>
          </p:cNvPr>
          <p:cNvPicPr>
            <a:picLocks noGrp="1" noChangeAspect="1"/>
          </p:cNvPicPr>
          <p:nvPr>
            <p:ph idx="1"/>
          </p:nvPr>
        </p:nvPicPr>
        <p:blipFill>
          <a:blip r:embed="rId2"/>
          <a:stretch>
            <a:fillRect/>
          </a:stretch>
        </p:blipFill>
        <p:spPr>
          <a:xfrm>
            <a:off x="3371470" y="1580863"/>
            <a:ext cx="5449060" cy="4115374"/>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3D9545E-3AEC-0C07-5089-9052622F4394}"/>
              </a:ext>
            </a:extLst>
          </p:cNvPr>
          <p:cNvPicPr>
            <a:picLocks noGrp="1" noChangeAspect="1"/>
          </p:cNvPicPr>
          <p:nvPr>
            <p:ph idx="1"/>
          </p:nvPr>
        </p:nvPicPr>
        <p:blipFill>
          <a:blip r:embed="rId2"/>
          <a:stretch>
            <a:fillRect/>
          </a:stretch>
        </p:blipFill>
        <p:spPr>
          <a:xfrm>
            <a:off x="2986364" y="1301750"/>
            <a:ext cx="6219272" cy="4673600"/>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4CF5F0D-2103-5322-9604-ABD16350CB0E}"/>
              </a:ext>
            </a:extLst>
          </p:cNvPr>
          <p:cNvPicPr>
            <a:picLocks noGrp="1" noChangeAspect="1"/>
          </p:cNvPicPr>
          <p:nvPr>
            <p:ph idx="1"/>
          </p:nvPr>
        </p:nvPicPr>
        <p:blipFill>
          <a:blip r:embed="rId2"/>
          <a:stretch>
            <a:fillRect/>
          </a:stretch>
        </p:blipFill>
        <p:spPr>
          <a:xfrm>
            <a:off x="3321775" y="1862255"/>
            <a:ext cx="5888726" cy="3674022"/>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29296" y="2103437"/>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534160"/>
            <a:ext cx="11029615" cy="3523356"/>
          </a:xfrm>
        </p:spPr>
        <p:txBody>
          <a:bodyPr/>
          <a:lstStyle/>
          <a:p>
            <a:pPr marL="0" indent="0" algn="just">
              <a:buNone/>
            </a:pPr>
            <a:r>
              <a:rPr lang="en-US" sz="24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6FA6-DCA8-EE42-BC1B-32882865E83D}"/>
              </a:ext>
            </a:extLst>
          </p:cNvPr>
          <p:cNvSpPr>
            <a:spLocks noGrp="1"/>
          </p:cNvSpPr>
          <p:nvPr>
            <p:ph type="title"/>
          </p:nvPr>
        </p:nvSpPr>
        <p:spPr>
          <a:xfrm>
            <a:off x="581192" y="702156"/>
            <a:ext cx="5902735" cy="530296"/>
          </a:xfrm>
        </p:spPr>
        <p:txBody>
          <a:bodyPr>
            <a:noAutofit/>
          </a:bodyPr>
          <a:lstStyle/>
          <a:p>
            <a:pPr algn="ctr"/>
            <a:r>
              <a:rPr lang="en-US" sz="4000" b="1" dirty="0">
                <a:solidFill>
                  <a:schemeClr val="accent1"/>
                </a:solidFill>
                <a:latin typeface="Arial"/>
                <a:ea typeface="+mj-lt"/>
                <a:cs typeface="Arial"/>
              </a:rPr>
              <a:t>PROPOSED SOLUTION</a:t>
            </a:r>
            <a:endParaRPr lang="en-IN" sz="4000" dirty="0"/>
          </a:p>
        </p:txBody>
      </p:sp>
      <p:sp>
        <p:nvSpPr>
          <p:cNvPr id="4" name="TextBox 3">
            <a:extLst>
              <a:ext uri="{FF2B5EF4-FFF2-40B4-BE49-F238E27FC236}">
                <a16:creationId xmlns:a16="http://schemas.microsoft.com/office/drawing/2014/main" id="{786A1339-1171-B3DD-967C-178179CFB5CA}"/>
              </a:ext>
            </a:extLst>
          </p:cNvPr>
          <p:cNvSpPr txBox="1"/>
          <p:nvPr/>
        </p:nvSpPr>
        <p:spPr>
          <a:xfrm>
            <a:off x="698269" y="1232452"/>
            <a:ext cx="11029616" cy="5852884"/>
          </a:xfrm>
          <a:prstGeom prst="rect">
            <a:avLst/>
          </a:prstGeom>
          <a:noFill/>
        </p:spPr>
        <p:txBody>
          <a:bodyPr wrap="square" rtlCol="0">
            <a:spAutoFit/>
          </a:bodyPr>
          <a:lstStyle/>
          <a:p>
            <a:r>
              <a:rPr lang="en-US" sz="2000" dirty="0"/>
              <a:t>The system predicts machine failures using sensor data. It enables proactive maintenance to reduce downtime.</a:t>
            </a:r>
          </a:p>
          <a:p>
            <a:endParaRPr lang="en-US" dirty="0"/>
          </a:p>
          <a:p>
            <a:pPr marL="342900" indent="-342900">
              <a:buFont typeface="Wingdings" panose="05000000000000000000" pitchFamily="2" charset="2"/>
              <a:buChar char="q"/>
            </a:pPr>
            <a:r>
              <a:rPr lang="en-IN" sz="2000" dirty="0">
                <a:solidFill>
                  <a:srgbClr val="00B0F0"/>
                </a:solidFill>
              </a:rPr>
              <a:t>Data Collection</a:t>
            </a:r>
          </a:p>
          <a:p>
            <a:pPr>
              <a:lnSpc>
                <a:spcPct val="150000"/>
              </a:lnSpc>
            </a:pPr>
            <a:r>
              <a:rPr lang="en-IN" sz="2000" dirty="0">
                <a:solidFill>
                  <a:srgbClr val="00B0F0"/>
                </a:solidFill>
              </a:rPr>
              <a:t>	</a:t>
            </a:r>
            <a:r>
              <a:rPr lang="en-US" sz="2000" dirty="0"/>
              <a:t>Gather historical sensor data from industrial machines, including temperature, vibration, pressure, power consumption, and usage duration.</a:t>
            </a:r>
          </a:p>
          <a:p>
            <a:pPr>
              <a:lnSpc>
                <a:spcPct val="150000"/>
              </a:lnSpc>
            </a:pPr>
            <a:r>
              <a:rPr lang="en-US" sz="2000" dirty="0">
                <a:solidFill>
                  <a:srgbClr val="00B0F0"/>
                </a:solidFill>
              </a:rPr>
              <a:t>	</a:t>
            </a:r>
            <a:r>
              <a:rPr lang="en-US" sz="2000" dirty="0"/>
              <a:t>Collect real-time operational logs and failure event records, annotated with the </a:t>
            </a:r>
            <a:r>
              <a:rPr lang="en-US" sz="2000" b="1" dirty="0"/>
              <a:t>type of failure</a:t>
            </a:r>
            <a:r>
              <a:rPr lang="en-US" sz="2000" dirty="0"/>
              <a:t> (e.g., tool wear, heat dissipation, power failure).</a:t>
            </a:r>
          </a:p>
          <a:p>
            <a:pPr>
              <a:lnSpc>
                <a:spcPct val="150000"/>
              </a:lnSpc>
            </a:pPr>
            <a:endParaRPr lang="en-IN" sz="2000" dirty="0">
              <a:solidFill>
                <a:srgbClr val="00B0F0"/>
              </a:solidFill>
            </a:endParaRPr>
          </a:p>
          <a:p>
            <a:pPr marL="342900" indent="-342900">
              <a:lnSpc>
                <a:spcPct val="150000"/>
              </a:lnSpc>
              <a:buFont typeface="Wingdings" panose="05000000000000000000" pitchFamily="2" charset="2"/>
              <a:buChar char="q"/>
            </a:pPr>
            <a:r>
              <a:rPr lang="en-IN" sz="2000" dirty="0">
                <a:solidFill>
                  <a:srgbClr val="00B0F0"/>
                </a:solidFill>
              </a:rPr>
              <a:t>Data Preprocessing</a:t>
            </a:r>
          </a:p>
          <a:p>
            <a:pPr lvl="1">
              <a:lnSpc>
                <a:spcPct val="150000"/>
              </a:lnSpc>
            </a:pPr>
            <a:r>
              <a:rPr lang="en-IN" sz="2000" dirty="0">
                <a:solidFill>
                  <a:srgbClr val="00B0F0"/>
                </a:solidFill>
              </a:rPr>
              <a:t>	</a:t>
            </a:r>
            <a:r>
              <a:rPr lang="en-US" sz="2000" dirty="0"/>
              <a:t>Clean and preprocess the data to handle missing values, noise, and anomalies in sensor readings.</a:t>
            </a:r>
          </a:p>
          <a:p>
            <a:pPr lvl="1">
              <a:lnSpc>
                <a:spcPct val="150000"/>
              </a:lnSpc>
            </a:pPr>
            <a:r>
              <a:rPr lang="en-US" sz="2000" dirty="0"/>
              <a:t>	Perform Feature Engineering by Rolling averages, spikes, trends, rate of change.</a:t>
            </a:r>
          </a:p>
          <a:p>
            <a:pPr lvl="1">
              <a:lnSpc>
                <a:spcPct val="150000"/>
              </a:lnSpc>
            </a:pPr>
            <a:endParaRPr lang="en-US" sz="2000" dirty="0">
              <a:solidFill>
                <a:srgbClr val="00B0F0"/>
              </a:solidFill>
            </a:endParaRPr>
          </a:p>
        </p:txBody>
      </p:sp>
    </p:spTree>
    <p:extLst>
      <p:ext uri="{BB962C8B-B14F-4D97-AF65-F5344CB8AC3E}">
        <p14:creationId xmlns:p14="http://schemas.microsoft.com/office/powerpoint/2010/main" val="3417916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A2DF3-8A1A-9477-DEC2-CCAB0F722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C950F-3BE4-D6BF-1061-36899746302C}"/>
              </a:ext>
            </a:extLst>
          </p:cNvPr>
          <p:cNvSpPr>
            <a:spLocks noGrp="1"/>
          </p:cNvSpPr>
          <p:nvPr>
            <p:ph type="title"/>
          </p:nvPr>
        </p:nvSpPr>
        <p:spPr>
          <a:xfrm>
            <a:off x="581191" y="702155"/>
            <a:ext cx="6035739" cy="800676"/>
          </a:xfrm>
        </p:spPr>
        <p:txBody>
          <a:bodyPr>
            <a:noAutofit/>
          </a:bodyPr>
          <a:lstStyle/>
          <a:p>
            <a:pPr algn="ctr"/>
            <a:r>
              <a:rPr lang="en-US" sz="4000" b="1" dirty="0">
                <a:solidFill>
                  <a:schemeClr val="accent1"/>
                </a:solidFill>
                <a:latin typeface="Arial"/>
                <a:ea typeface="+mj-lt"/>
                <a:cs typeface="Arial"/>
              </a:rPr>
              <a:t>PROPOSED SOLUTION</a:t>
            </a:r>
            <a:endParaRPr lang="en-IN" sz="4000" dirty="0"/>
          </a:p>
        </p:txBody>
      </p:sp>
      <p:sp>
        <p:nvSpPr>
          <p:cNvPr id="4" name="TextBox 3">
            <a:extLst>
              <a:ext uri="{FF2B5EF4-FFF2-40B4-BE49-F238E27FC236}">
                <a16:creationId xmlns:a16="http://schemas.microsoft.com/office/drawing/2014/main" id="{E23F2B6C-2B4F-E321-F207-568A07C9ADD4}"/>
              </a:ext>
            </a:extLst>
          </p:cNvPr>
          <p:cNvSpPr txBox="1"/>
          <p:nvPr/>
        </p:nvSpPr>
        <p:spPr>
          <a:xfrm>
            <a:off x="831272" y="1502831"/>
            <a:ext cx="11029616" cy="3852337"/>
          </a:xfrm>
          <a:prstGeom prst="rect">
            <a:avLst/>
          </a:prstGeom>
          <a:noFill/>
        </p:spPr>
        <p:txBody>
          <a:bodyPr wrap="square" rtlCol="0">
            <a:spAutoFit/>
          </a:bodyPr>
          <a:lstStyle/>
          <a:p>
            <a:endParaRPr lang="en-US" dirty="0"/>
          </a:p>
          <a:p>
            <a:pPr marL="342900" indent="-342900">
              <a:buFont typeface="Wingdings" panose="05000000000000000000" pitchFamily="2" charset="2"/>
              <a:buChar char="q"/>
            </a:pPr>
            <a:r>
              <a:rPr lang="en-IN" sz="2000" dirty="0">
                <a:solidFill>
                  <a:srgbClr val="00B0F0"/>
                </a:solidFill>
              </a:rPr>
              <a:t>Machine Learning Algorithm</a:t>
            </a:r>
          </a:p>
          <a:p>
            <a:pPr>
              <a:lnSpc>
                <a:spcPct val="150000"/>
              </a:lnSpc>
            </a:pPr>
            <a:r>
              <a:rPr lang="en-IN" sz="2000" dirty="0">
                <a:solidFill>
                  <a:srgbClr val="00B0F0"/>
                </a:solidFill>
              </a:rPr>
              <a:t>	</a:t>
            </a:r>
            <a:r>
              <a:rPr lang="en-IN" sz="2000" dirty="0"/>
              <a:t>I</a:t>
            </a:r>
            <a:r>
              <a:rPr lang="en-US" sz="2000" dirty="0" err="1"/>
              <a:t>mplement</a:t>
            </a:r>
            <a:r>
              <a:rPr lang="en-US" sz="2000" dirty="0"/>
              <a:t> a </a:t>
            </a:r>
            <a:r>
              <a:rPr lang="en-US" sz="2000" b="1" dirty="0"/>
              <a:t>classification model</a:t>
            </a:r>
            <a:r>
              <a:rPr lang="en-US" sz="2000" dirty="0"/>
              <a:t> (e.g., Random Forest, </a:t>
            </a:r>
            <a:r>
              <a:rPr lang="en-US" sz="2000" dirty="0" err="1"/>
              <a:t>XGBoost</a:t>
            </a:r>
            <a:r>
              <a:rPr lang="en-US" sz="2000" dirty="0"/>
              <a:t>, or Neural Networks) to predict the </a:t>
            </a:r>
            <a:r>
              <a:rPr lang="en-US" sz="2000" b="1" dirty="0"/>
              <a:t>type of failure</a:t>
            </a:r>
            <a:r>
              <a:rPr lang="en-US" sz="2000" dirty="0"/>
              <a:t>.</a:t>
            </a:r>
          </a:p>
          <a:p>
            <a:pPr>
              <a:lnSpc>
                <a:spcPct val="150000"/>
              </a:lnSpc>
            </a:pPr>
            <a:r>
              <a:rPr lang="en-US" sz="2000" dirty="0">
                <a:solidFill>
                  <a:srgbClr val="00B0F0"/>
                </a:solidFill>
              </a:rPr>
              <a:t>	</a:t>
            </a:r>
            <a:r>
              <a:rPr lang="en-US" sz="2000" dirty="0"/>
              <a:t>Use </a:t>
            </a:r>
            <a:r>
              <a:rPr lang="en-US" sz="2000" b="1" dirty="0"/>
              <a:t>multiclass classification</a:t>
            </a:r>
            <a:r>
              <a:rPr lang="en-US" sz="2000" dirty="0"/>
              <a:t> to distinguish between different failure categories.</a:t>
            </a:r>
            <a:endParaRPr lang="en-IN" sz="2000" dirty="0">
              <a:solidFill>
                <a:srgbClr val="00B0F0"/>
              </a:solidFill>
            </a:endParaRPr>
          </a:p>
          <a:p>
            <a:pPr marL="342900" indent="-342900">
              <a:lnSpc>
                <a:spcPct val="150000"/>
              </a:lnSpc>
              <a:buFont typeface="Wingdings" panose="05000000000000000000" pitchFamily="2" charset="2"/>
              <a:buChar char="q"/>
            </a:pPr>
            <a:r>
              <a:rPr lang="en-IN" sz="2000" dirty="0">
                <a:solidFill>
                  <a:srgbClr val="00B0F0"/>
                </a:solidFill>
              </a:rPr>
              <a:t>Deployment</a:t>
            </a:r>
          </a:p>
          <a:p>
            <a:pPr lvl="1">
              <a:lnSpc>
                <a:spcPct val="150000"/>
              </a:lnSpc>
            </a:pPr>
            <a:r>
              <a:rPr lang="en-IN" sz="2000" dirty="0">
                <a:solidFill>
                  <a:srgbClr val="00B0F0"/>
                </a:solidFill>
              </a:rPr>
              <a:t>	</a:t>
            </a:r>
            <a:r>
              <a:rPr lang="en-US" sz="2000" dirty="0"/>
              <a:t>Develop a real-time monitoring interface or dashboard to visualize machine health and alert maintenance teams.</a:t>
            </a:r>
          </a:p>
          <a:p>
            <a:pPr lvl="1">
              <a:lnSpc>
                <a:spcPct val="150000"/>
              </a:lnSpc>
            </a:pPr>
            <a:r>
              <a:rPr lang="en-US" sz="2000" dirty="0"/>
              <a:t>	Deploy the solution using </a:t>
            </a:r>
            <a:r>
              <a:rPr lang="en-US" sz="2000" b="1" dirty="0"/>
              <a:t>IBM Cloud Lite</a:t>
            </a:r>
            <a:r>
              <a:rPr lang="en-US" sz="2000" dirty="0"/>
              <a:t> for scalable and secure access.</a:t>
            </a:r>
            <a:endParaRPr lang="en-US" sz="2000" dirty="0">
              <a:solidFill>
                <a:srgbClr val="00B0F0"/>
              </a:solidFill>
            </a:endParaRPr>
          </a:p>
        </p:txBody>
      </p:sp>
    </p:spTree>
    <p:extLst>
      <p:ext uri="{BB962C8B-B14F-4D97-AF65-F5344CB8AC3E}">
        <p14:creationId xmlns:p14="http://schemas.microsoft.com/office/powerpoint/2010/main" val="299680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5DF37-8024-084F-9159-0CF558CCD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81837-1807-075E-2F36-37AC0AF955DB}"/>
              </a:ext>
            </a:extLst>
          </p:cNvPr>
          <p:cNvSpPr>
            <a:spLocks noGrp="1"/>
          </p:cNvSpPr>
          <p:nvPr>
            <p:ph type="title"/>
          </p:nvPr>
        </p:nvSpPr>
        <p:spPr>
          <a:xfrm>
            <a:off x="581191" y="702155"/>
            <a:ext cx="5902735" cy="800676"/>
          </a:xfrm>
        </p:spPr>
        <p:txBody>
          <a:bodyPr>
            <a:noAutofit/>
          </a:bodyPr>
          <a:lstStyle/>
          <a:p>
            <a:pPr algn="ctr"/>
            <a:r>
              <a:rPr lang="en-US" sz="4000" b="1" dirty="0">
                <a:solidFill>
                  <a:schemeClr val="accent1"/>
                </a:solidFill>
                <a:latin typeface="Arial"/>
                <a:ea typeface="+mj-lt"/>
                <a:cs typeface="Arial"/>
              </a:rPr>
              <a:t>PROPOSED SOLUTION</a:t>
            </a:r>
            <a:endParaRPr lang="en-IN" sz="4000" dirty="0"/>
          </a:p>
        </p:txBody>
      </p:sp>
      <p:sp>
        <p:nvSpPr>
          <p:cNvPr id="4" name="TextBox 3">
            <a:extLst>
              <a:ext uri="{FF2B5EF4-FFF2-40B4-BE49-F238E27FC236}">
                <a16:creationId xmlns:a16="http://schemas.microsoft.com/office/drawing/2014/main" id="{5DF14057-9E6E-7065-6F82-FA55CC6F7367}"/>
              </a:ext>
            </a:extLst>
          </p:cNvPr>
          <p:cNvSpPr txBox="1"/>
          <p:nvPr/>
        </p:nvSpPr>
        <p:spPr>
          <a:xfrm>
            <a:off x="831272" y="1502831"/>
            <a:ext cx="11029616" cy="3544560"/>
          </a:xfrm>
          <a:prstGeom prst="rect">
            <a:avLst/>
          </a:prstGeom>
          <a:noFill/>
        </p:spPr>
        <p:txBody>
          <a:bodyPr wrap="square" rtlCol="0">
            <a:spAutoFit/>
          </a:bodyPr>
          <a:lstStyle/>
          <a:p>
            <a:endParaRPr lang="en-US" dirty="0"/>
          </a:p>
          <a:p>
            <a:pPr marL="342900" indent="-342900">
              <a:buFont typeface="Wingdings" panose="05000000000000000000" pitchFamily="2" charset="2"/>
              <a:buChar char="q"/>
            </a:pPr>
            <a:r>
              <a:rPr lang="en-IN" sz="2000" dirty="0">
                <a:solidFill>
                  <a:srgbClr val="00B0F0"/>
                </a:solidFill>
              </a:rPr>
              <a:t>Evaluation</a:t>
            </a:r>
          </a:p>
          <a:p>
            <a:r>
              <a:rPr lang="en-IN" sz="2000" dirty="0">
                <a:solidFill>
                  <a:srgbClr val="00B0F0"/>
                </a:solidFill>
              </a:rPr>
              <a:t>	</a:t>
            </a:r>
            <a:r>
              <a:rPr lang="en-US" sz="2000" dirty="0"/>
              <a:t>Assess the model's performance using appropriate metrics such as:  </a:t>
            </a:r>
          </a:p>
          <a:p>
            <a:r>
              <a:rPr lang="en-US" sz="2000" b="1" dirty="0"/>
              <a:t>			Accuracy</a:t>
            </a:r>
          </a:p>
          <a:p>
            <a:r>
              <a:rPr lang="en-US" sz="2000" b="1" dirty="0"/>
              <a:t>			Precision</a:t>
            </a:r>
          </a:p>
          <a:p>
            <a:r>
              <a:rPr lang="en-US" sz="2000" b="1" dirty="0"/>
              <a:t>			Recall</a:t>
            </a:r>
          </a:p>
          <a:p>
            <a:r>
              <a:rPr lang="en-US" sz="2000" b="1" dirty="0"/>
              <a:t>			F1-Score</a:t>
            </a:r>
            <a:r>
              <a:rPr lang="en-US" sz="2000" dirty="0"/>
              <a:t>, and </a:t>
            </a:r>
            <a:r>
              <a:rPr lang="en-US" sz="2000" b="1" dirty="0"/>
              <a:t>Confusion Matrix</a:t>
            </a:r>
            <a:endParaRPr lang="en-IN" sz="2000" dirty="0">
              <a:solidFill>
                <a:srgbClr val="00B0F0"/>
              </a:solidFill>
            </a:endParaRPr>
          </a:p>
          <a:p>
            <a:pPr marL="342900" indent="-342900">
              <a:lnSpc>
                <a:spcPct val="150000"/>
              </a:lnSpc>
              <a:buFont typeface="Wingdings" panose="05000000000000000000" pitchFamily="2" charset="2"/>
              <a:buChar char="q"/>
            </a:pPr>
            <a:r>
              <a:rPr lang="en-IN" sz="2000" dirty="0">
                <a:solidFill>
                  <a:srgbClr val="00B0F0"/>
                </a:solidFill>
              </a:rPr>
              <a:t>Result</a:t>
            </a:r>
          </a:p>
          <a:p>
            <a:pPr lvl="1">
              <a:lnSpc>
                <a:spcPct val="150000"/>
              </a:lnSpc>
            </a:pPr>
            <a:r>
              <a:rPr lang="en-IN" sz="2000" dirty="0">
                <a:solidFill>
                  <a:srgbClr val="00B0F0"/>
                </a:solidFill>
              </a:rPr>
              <a:t>	</a:t>
            </a:r>
            <a:r>
              <a:rPr lang="en-US" sz="2000" dirty="0"/>
              <a:t>SNAP-based </a:t>
            </a:r>
            <a:r>
              <a:rPr lang="en-US" sz="2000" b="1" dirty="0"/>
              <a:t>Random Forest Classifier </a:t>
            </a:r>
            <a:r>
              <a:rPr lang="en-US" sz="2000" dirty="0"/>
              <a:t>achieved </a:t>
            </a:r>
            <a:r>
              <a:rPr lang="en-US" sz="2000" b="1" dirty="0"/>
              <a:t>99.5% accuracy </a:t>
            </a:r>
            <a:r>
              <a:rPr lang="en-US" sz="2000" dirty="0"/>
              <a:t>in failure prediction. Enhancements included HPO-1, Feature Engineering (FE), and HPO-2.</a:t>
            </a:r>
            <a:endParaRPr lang="en-US" sz="2000" dirty="0">
              <a:solidFill>
                <a:srgbClr val="00B0F0"/>
              </a:solidFill>
            </a:endParaRPr>
          </a:p>
        </p:txBody>
      </p:sp>
    </p:spTree>
    <p:extLst>
      <p:ext uri="{BB962C8B-B14F-4D97-AF65-F5344CB8AC3E}">
        <p14:creationId xmlns:p14="http://schemas.microsoft.com/office/powerpoint/2010/main" val="1358652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3EB96E6D-ED3B-20ED-9B17-5DA1CE24623B}"/>
              </a:ext>
            </a:extLst>
          </p:cNvPr>
          <p:cNvSpPr txBox="1"/>
          <p:nvPr/>
        </p:nvSpPr>
        <p:spPr>
          <a:xfrm>
            <a:off x="581192" y="1396538"/>
            <a:ext cx="11156379" cy="4708981"/>
          </a:xfrm>
          <a:prstGeom prst="rect">
            <a:avLst/>
          </a:prstGeom>
          <a:noFill/>
        </p:spPr>
        <p:txBody>
          <a:bodyPr wrap="square" rtlCol="0">
            <a:spAutoFit/>
          </a:bodyPr>
          <a:lstStyle/>
          <a:p>
            <a:pPr marL="342900" indent="-342900">
              <a:buFont typeface="Wingdings" panose="05000000000000000000" pitchFamily="2" charset="2"/>
              <a:buChar char="q"/>
            </a:pPr>
            <a:r>
              <a:rPr lang="en-IN" sz="2000" dirty="0">
                <a:solidFill>
                  <a:srgbClr val="00B0F0"/>
                </a:solidFill>
              </a:rPr>
              <a:t>System Requirements</a:t>
            </a:r>
          </a:p>
          <a:p>
            <a:endParaRPr lang="en-IN" sz="2000" dirty="0">
              <a:solidFill>
                <a:srgbClr val="00B0F0"/>
              </a:solidFill>
            </a:endParaRPr>
          </a:p>
          <a:p>
            <a:pPr marL="342900" indent="-342900">
              <a:lnSpc>
                <a:spcPct val="200000"/>
              </a:lnSpc>
              <a:buFont typeface="Wingdings" panose="05000000000000000000" pitchFamily="2" charset="2"/>
              <a:buChar char="ü"/>
            </a:pPr>
            <a:r>
              <a:rPr lang="en-US" sz="2000" dirty="0"/>
              <a:t>IBM Cloud account with access to </a:t>
            </a:r>
            <a:r>
              <a:rPr lang="en-US" sz="2000" b="1" dirty="0"/>
              <a:t>watsonx.ai Studio</a:t>
            </a:r>
          </a:p>
          <a:p>
            <a:pPr marL="342900" indent="-342900">
              <a:lnSpc>
                <a:spcPct val="200000"/>
              </a:lnSpc>
              <a:buFont typeface="Wingdings" panose="05000000000000000000" pitchFamily="2" charset="2"/>
              <a:buChar char="ü"/>
            </a:pPr>
            <a:r>
              <a:rPr lang="en-IN" sz="2000" dirty="0"/>
              <a:t>Internet-enabled device (Laptop/Desktop)</a:t>
            </a:r>
          </a:p>
          <a:p>
            <a:pPr marL="342900" indent="-342900">
              <a:lnSpc>
                <a:spcPct val="200000"/>
              </a:lnSpc>
              <a:buFont typeface="Wingdings" panose="05000000000000000000" pitchFamily="2" charset="2"/>
              <a:buChar char="q"/>
            </a:pPr>
            <a:r>
              <a:rPr lang="en-IN" sz="2000" dirty="0">
                <a:solidFill>
                  <a:srgbClr val="00B0F0"/>
                </a:solidFill>
              </a:rPr>
              <a:t>Tools &amp; Libraries</a:t>
            </a:r>
          </a:p>
          <a:p>
            <a:pPr marL="342900" indent="-342900">
              <a:lnSpc>
                <a:spcPct val="200000"/>
              </a:lnSpc>
              <a:buFont typeface="Wingdings" panose="05000000000000000000" pitchFamily="2" charset="2"/>
              <a:buChar char="ü"/>
            </a:pPr>
            <a:r>
              <a:rPr lang="en-US" sz="2000" b="1" dirty="0"/>
              <a:t>IBM watsonx.ai Studio</a:t>
            </a:r>
            <a:r>
              <a:rPr lang="en-US" sz="2000" dirty="0"/>
              <a:t> – for model training and deployment</a:t>
            </a:r>
          </a:p>
          <a:p>
            <a:pPr marL="342900" indent="-342900">
              <a:lnSpc>
                <a:spcPct val="200000"/>
              </a:lnSpc>
              <a:buFont typeface="Wingdings" panose="05000000000000000000" pitchFamily="2" charset="2"/>
              <a:buChar char="ü"/>
            </a:pPr>
            <a:r>
              <a:rPr lang="en-US" sz="2000" b="1" dirty="0" err="1"/>
              <a:t>AutoAI</a:t>
            </a:r>
            <a:r>
              <a:rPr lang="en-US" sz="2000" b="1" dirty="0"/>
              <a:t> / Notebook</a:t>
            </a:r>
            <a:r>
              <a:rPr lang="en-US" sz="2000" dirty="0"/>
              <a:t> – for building and evaluating models</a:t>
            </a:r>
          </a:p>
          <a:p>
            <a:pPr marL="342900" indent="-342900">
              <a:lnSpc>
                <a:spcPct val="200000"/>
              </a:lnSpc>
              <a:buFont typeface="Wingdings" panose="05000000000000000000" pitchFamily="2" charset="2"/>
              <a:buChar char="ü"/>
            </a:pPr>
            <a:r>
              <a:rPr lang="en-US" sz="2000" b="1" dirty="0"/>
              <a:t>Hyperparameter optimization tools</a:t>
            </a:r>
            <a:r>
              <a:rPr lang="en-US" sz="2000" dirty="0"/>
              <a:t> – </a:t>
            </a:r>
            <a:r>
              <a:rPr lang="en-US" sz="2000" dirty="0" err="1"/>
              <a:t>GridSearchCV</a:t>
            </a:r>
            <a:r>
              <a:rPr lang="en-US" sz="2000" dirty="0"/>
              <a:t> or </a:t>
            </a:r>
            <a:r>
              <a:rPr lang="en-US" sz="2000" dirty="0" err="1"/>
              <a:t>AutoAI’s</a:t>
            </a:r>
            <a:r>
              <a:rPr lang="en-US" sz="2000" dirty="0"/>
              <a:t> built-in HPO</a:t>
            </a:r>
            <a:endParaRPr lang="en-IN" sz="2000" dirty="0">
              <a:solidFill>
                <a:srgbClr val="00B0F0"/>
              </a:solidFill>
            </a:endParaRPr>
          </a:p>
          <a:p>
            <a:r>
              <a:rPr lang="en-IN" sz="2000" dirty="0">
                <a:solidFill>
                  <a:srgbClr val="00B0F0"/>
                </a:solidFill>
              </a:rPr>
              <a:t>	</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TextBox 2">
            <a:extLst>
              <a:ext uri="{FF2B5EF4-FFF2-40B4-BE49-F238E27FC236}">
                <a16:creationId xmlns:a16="http://schemas.microsoft.com/office/drawing/2014/main" id="{E145C794-68EB-6813-19B1-AE49E52DCBF6}"/>
              </a:ext>
            </a:extLst>
          </p:cNvPr>
          <p:cNvSpPr txBox="1"/>
          <p:nvPr/>
        </p:nvSpPr>
        <p:spPr>
          <a:xfrm>
            <a:off x="581192" y="1232452"/>
            <a:ext cx="11029616" cy="543738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IN" sz="2000" dirty="0">
                <a:solidFill>
                  <a:srgbClr val="00B0F0"/>
                </a:solidFill>
              </a:rPr>
              <a:t>Algorithm Selection</a:t>
            </a:r>
            <a:endParaRPr lang="en-US" sz="2000" dirty="0">
              <a:solidFill>
                <a:srgbClr val="00B0F0"/>
              </a:solidFill>
            </a:endParaRPr>
          </a:p>
          <a:p>
            <a:pPr>
              <a:lnSpc>
                <a:spcPct val="150000"/>
              </a:lnSpc>
            </a:pPr>
            <a:r>
              <a:rPr lang="en-US" dirty="0"/>
              <a:t>	A Random Forest Classifier was chosen for its accuracy and robustness in handling noisy sensor data. It effectively predicts failure types such as tool wear, heat issues, and power failure.</a:t>
            </a:r>
          </a:p>
          <a:p>
            <a:pPr>
              <a:lnSpc>
                <a:spcPct val="150000"/>
              </a:lnSpc>
            </a:pPr>
            <a:endParaRPr lang="en-US" dirty="0"/>
          </a:p>
          <a:p>
            <a:pPr marL="342900" indent="-342900">
              <a:lnSpc>
                <a:spcPct val="150000"/>
              </a:lnSpc>
              <a:buFont typeface="Wingdings" panose="05000000000000000000" pitchFamily="2" charset="2"/>
              <a:buChar char="q"/>
            </a:pPr>
            <a:r>
              <a:rPr lang="en-IN" sz="2000" dirty="0">
                <a:solidFill>
                  <a:srgbClr val="00B0F0"/>
                </a:solidFill>
              </a:rPr>
              <a:t>Data Input</a:t>
            </a:r>
          </a:p>
          <a:p>
            <a:pPr marL="342900" indent="-342900">
              <a:lnSpc>
                <a:spcPct val="150000"/>
              </a:lnSpc>
              <a:buFont typeface="Wingdings" panose="05000000000000000000" pitchFamily="2" charset="2"/>
              <a:buChar char="ü"/>
            </a:pPr>
            <a:r>
              <a:rPr lang="en-IN" sz="2000" dirty="0"/>
              <a:t>Temperature, vibration, power consumption, pressure</a:t>
            </a:r>
          </a:p>
          <a:p>
            <a:pPr marL="342900" indent="-342900">
              <a:lnSpc>
                <a:spcPct val="150000"/>
              </a:lnSpc>
              <a:buFont typeface="Wingdings" panose="05000000000000000000" pitchFamily="2" charset="2"/>
              <a:buChar char="ü"/>
            </a:pPr>
            <a:r>
              <a:rPr lang="en-IN" sz="2000" dirty="0"/>
              <a:t>Time since last maintenance</a:t>
            </a:r>
          </a:p>
          <a:p>
            <a:pPr marL="342900" indent="-342900">
              <a:lnSpc>
                <a:spcPct val="150000"/>
              </a:lnSpc>
              <a:buFont typeface="Wingdings" panose="05000000000000000000" pitchFamily="2" charset="2"/>
              <a:buChar char="ü"/>
            </a:pPr>
            <a:r>
              <a:rPr lang="en-US" sz="2000" dirty="0"/>
              <a:t>Machine operating hours, load, and failure history</a:t>
            </a:r>
          </a:p>
          <a:p>
            <a:pPr>
              <a:lnSpc>
                <a:spcPct val="150000"/>
              </a:lnSpc>
            </a:pPr>
            <a:endParaRPr lang="en-US" sz="2000" dirty="0">
              <a:solidFill>
                <a:srgbClr val="00B0F0"/>
              </a:solidFill>
            </a:endParaRPr>
          </a:p>
          <a:p>
            <a:pPr marL="342900" indent="-342900">
              <a:lnSpc>
                <a:spcPct val="150000"/>
              </a:lnSpc>
              <a:buFont typeface="Wingdings" panose="05000000000000000000" pitchFamily="2" charset="2"/>
              <a:buChar char="q"/>
            </a:pPr>
            <a:r>
              <a:rPr lang="en-US" sz="2000" dirty="0">
                <a:solidFill>
                  <a:srgbClr val="00B0F0"/>
                </a:solidFill>
              </a:rPr>
              <a:t>Training Process</a:t>
            </a:r>
          </a:p>
          <a:p>
            <a:pPr>
              <a:lnSpc>
                <a:spcPct val="150000"/>
              </a:lnSpc>
            </a:pPr>
            <a:r>
              <a:rPr lang="en-US" sz="2000" dirty="0">
                <a:solidFill>
                  <a:srgbClr val="00B0F0"/>
                </a:solidFill>
              </a:rPr>
              <a:t>	</a:t>
            </a:r>
            <a:r>
              <a:rPr lang="en-US" sz="2000" dirty="0"/>
              <a:t>Feature Engineering (FE), Cross-validation, Hyperparameter Optimization (HPO-1 and HPO-2)</a:t>
            </a:r>
          </a:p>
          <a:p>
            <a:pPr>
              <a:lnSpc>
                <a:spcPct val="150000"/>
              </a:lnSpc>
            </a:pPr>
            <a:endParaRPr lang="en-IN" sz="2000" dirty="0">
              <a:solidFill>
                <a:srgbClr val="00B0F0"/>
              </a:solidFill>
            </a:endParaRP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47A6D57-0193-4830-6087-7C6DF465F320}"/>
              </a:ext>
            </a:extLst>
          </p:cNvPr>
          <p:cNvPicPr>
            <a:picLocks noGrp="1" noChangeAspect="1"/>
          </p:cNvPicPr>
          <p:nvPr>
            <p:ph idx="1"/>
          </p:nvPr>
        </p:nvPicPr>
        <p:blipFill>
          <a:blip r:embed="rId2"/>
          <a:stretch>
            <a:fillRect/>
          </a:stretch>
        </p:blipFill>
        <p:spPr>
          <a:xfrm>
            <a:off x="1164272" y="1555218"/>
            <a:ext cx="9863455" cy="41946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678</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Franklin Gothic Book</vt:lpstr>
      <vt:lpstr>Franklin Gothic Demi</vt:lpstr>
      <vt:lpstr>Times New Roman</vt:lpstr>
      <vt:lpstr>Wingdings</vt:lpstr>
      <vt:lpstr>Wingdings 2</vt:lpstr>
      <vt:lpstr>DividendVTI</vt:lpstr>
      <vt:lpstr>39 – Predictive Maintenance of Industrial Machinery</vt:lpstr>
      <vt:lpstr>OUTLINE</vt:lpstr>
      <vt:lpstr>Problem Statement</vt:lpstr>
      <vt:lpstr>PROPOSED SOLUTION</vt:lpstr>
      <vt:lpstr>PROPOSED SOLUTION</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Ajaykanna k</cp:lastModifiedBy>
  <cp:revision>28</cp:revision>
  <dcterms:created xsi:type="dcterms:W3CDTF">2021-05-26T16:50:10Z</dcterms:created>
  <dcterms:modified xsi:type="dcterms:W3CDTF">2025-08-03T13:06:20Z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