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0" r:id="rId4"/>
    <p:sldId id="263" r:id="rId5"/>
    <p:sldId id="261" r:id="rId6"/>
    <p:sldId id="264" r:id="rId7"/>
    <p:sldId id="262" r:id="rId8"/>
    <p:sldId id="265" r:id="rId9"/>
    <p:sldId id="266" r:id="rId10"/>
    <p:sldId id="267" r:id="rId11"/>
    <p:sldId id="268" r:id="rId12"/>
    <p:sldId id="269" r:id="rId13"/>
    <p:sldId id="270" r:id="rId14"/>
    <p:sldId id="272" r:id="rId15"/>
    <p:sldId id="273" r:id="rId16"/>
    <p:sldId id="277" r:id="rId17"/>
    <p:sldId id="274" r:id="rId18"/>
    <p:sldId id="275" r:id="rId19"/>
    <p:sldId id="276" r:id="rId20"/>
    <p:sldId id="259" r:id="rId21"/>
  </p:sldIdLst>
  <p:sldSz cx="12192000" cy="6858000"/>
  <p:notesSz cx="6858000" cy="9144000"/>
  <p:embeddedFontLst>
    <p:embeddedFont>
      <p:font typeface="Bell MT" panose="02020503060305020303" pitchFamily="18" charset="0"/>
      <p:regular r:id="rId23"/>
      <p:bold r:id="rId24"/>
      <p:italic r:id="rId25"/>
    </p:embeddedFont>
    <p:embeddedFont>
      <p:font typeface="Calibri" panose="020F0502020204030204" pitchFamily="34" charset="0"/>
      <p:regular r:id="rId26"/>
      <p:bold r:id="rId27"/>
      <p:italic r:id="rId28"/>
      <p:boldItalic r:id="rId29"/>
    </p:embeddedFont>
    <p:embeddedFont>
      <p:font typeface="Copperplate Gothic Bold" panose="020E0705020206020404" pitchFamily="34" charset="0"/>
      <p:regular r:id="rId30"/>
    </p:embeddedFont>
    <p:embeddedFont>
      <p:font typeface="Lato Black" panose="020F0502020204030203" pitchFamily="34" charset="0"/>
      <p:bold r:id="rId31"/>
      <p:boldItalic r:id="rId32"/>
    </p:embeddedFont>
    <p:embeddedFont>
      <p:font typeface="Libre Baskerville" panose="02000000000000000000" pitchFamily="2"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858000"/>
          </a:xfrm>
          <a:prstGeom prst="rect">
            <a:avLst/>
          </a:prstGeom>
          <a:noFill/>
          <a:ln>
            <a:noFill/>
          </a:ln>
        </p:spPr>
      </p:pic>
      <p:sp>
        <p:nvSpPr>
          <p:cNvPr id="99" name="Google Shape;99;p1"/>
          <p:cNvSpPr txBox="1"/>
          <p:nvPr/>
        </p:nvSpPr>
        <p:spPr>
          <a:xfrm>
            <a:off x="1179576" y="3900866"/>
            <a:ext cx="10076688"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dirty="0">
                <a:solidFill>
                  <a:schemeClr val="tx1"/>
                </a:solidFill>
                <a:effectLst/>
                <a:latin typeface="Copperplate Gothic Bold" panose="020E0705020206020404" pitchFamily="34" charset="0"/>
                <a:cs typeface="Times New Roman" panose="02020603050405020304" pitchFamily="18" charset="0"/>
              </a:rPr>
              <a:t>Analysis on price of Laptops based on there features and best recommendations</a:t>
            </a:r>
            <a:endParaRPr sz="2800" b="1" dirty="0">
              <a:solidFill>
                <a:schemeClr val="tx1"/>
              </a:solidFill>
              <a:latin typeface="Copperplate Gothic Bold" panose="020E07050202060204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5FA8D1B-8D7A-660A-4CBA-05A138A4A620}"/>
              </a:ext>
            </a:extLst>
          </p:cNvPr>
          <p:cNvSpPr txBox="1"/>
          <p:nvPr/>
        </p:nvSpPr>
        <p:spPr>
          <a:xfrm>
            <a:off x="6345936" y="5385816"/>
            <a:ext cx="4910328" cy="1169551"/>
          </a:xfrm>
          <a:prstGeom prst="rect">
            <a:avLst/>
          </a:prstGeom>
          <a:noFill/>
        </p:spPr>
        <p:txBody>
          <a:bodyPr wrap="square" rtlCol="0">
            <a:spAutoFit/>
          </a:bodyPr>
          <a:lstStyle/>
          <a:p>
            <a:r>
              <a:rPr lang="en-US" dirty="0">
                <a:latin typeface="Copperplate Gothic Bold" panose="020E0705020206020404" pitchFamily="34" charset="0"/>
              </a:rPr>
              <a:t> Presented By</a:t>
            </a:r>
          </a:p>
          <a:p>
            <a:endParaRPr lang="en-US" dirty="0">
              <a:latin typeface="Copperplate Gothic Bold" panose="020E0705020206020404" pitchFamily="34" charset="0"/>
            </a:endParaRPr>
          </a:p>
          <a:p>
            <a:r>
              <a:rPr lang="en-US" dirty="0">
                <a:latin typeface="Copperplate Gothic Bold" panose="020E0705020206020404" pitchFamily="34" charset="0"/>
              </a:rPr>
              <a:t>                     -   Dinesh Nakkina</a:t>
            </a:r>
          </a:p>
          <a:p>
            <a:r>
              <a:rPr lang="en-US" dirty="0">
                <a:latin typeface="Copperplate Gothic Bold" panose="020E0705020206020404" pitchFamily="34" charset="0"/>
              </a:rPr>
              <a:t>	  -   Ajay Akash Vardhan </a:t>
            </a:r>
            <a:r>
              <a:rPr lang="en-US" dirty="0" err="1">
                <a:latin typeface="Copperplate Gothic Bold" panose="020E0705020206020404" pitchFamily="34" charset="0"/>
              </a:rPr>
              <a:t>Thallapudi</a:t>
            </a:r>
            <a:endParaRPr lang="en-US" dirty="0">
              <a:latin typeface="Copperplate Gothic Bold" panose="020E0705020206020404" pitchFamily="34" charset="0"/>
            </a:endParaRPr>
          </a:p>
          <a:p>
            <a:r>
              <a:rPr lang="en-US" dirty="0">
                <a:latin typeface="Copperplate Gothic Bold" panose="020E0705020206020404" pitchFamily="34" charset="0"/>
              </a:rPr>
              <a:t>    </a:t>
            </a:r>
            <a:endParaRPr lang="en-IN" dirty="0">
              <a:latin typeface="Copperplate Gothic Bold" panose="020E07050202060204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8B11949A-ACBF-7479-3333-982E290EBC4E}"/>
              </a:ext>
            </a:extLst>
          </p:cNvPr>
          <p:cNvSpPr txBox="1"/>
          <p:nvPr/>
        </p:nvSpPr>
        <p:spPr>
          <a:xfrm>
            <a:off x="427656" y="416554"/>
            <a:ext cx="6768672"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Exploratory Data Analysis</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sp>
        <p:nvSpPr>
          <p:cNvPr id="3" name="TextBox 2">
            <a:extLst>
              <a:ext uri="{FF2B5EF4-FFF2-40B4-BE49-F238E27FC236}">
                <a16:creationId xmlns:a16="http://schemas.microsoft.com/office/drawing/2014/main" id="{80374820-676C-C05E-CCF1-0BA9D2EB912A}"/>
              </a:ext>
            </a:extLst>
          </p:cNvPr>
          <p:cNvSpPr txBox="1"/>
          <p:nvPr/>
        </p:nvSpPr>
        <p:spPr>
          <a:xfrm>
            <a:off x="1257300" y="1188933"/>
            <a:ext cx="9281160" cy="369332"/>
          </a:xfrm>
          <a:prstGeom prst="rect">
            <a:avLst/>
          </a:prstGeom>
          <a:noFill/>
        </p:spPr>
        <p:txBody>
          <a:bodyPr wrap="square" rtlCol="0">
            <a:spAutoFit/>
          </a:bodyPr>
          <a:lstStyle/>
          <a:p>
            <a:r>
              <a:rPr lang="en-US" sz="1800" b="1" i="0" dirty="0">
                <a:solidFill>
                  <a:schemeClr val="accent1">
                    <a:lumMod val="50000"/>
                  </a:schemeClr>
                </a:solidFill>
                <a:effectLst/>
                <a:latin typeface="Bell MT" panose="02020503060305020303" pitchFamily="18" charset="0"/>
              </a:rPr>
              <a:t>Q) How does the distribution of Display differ across the laptops ?</a:t>
            </a:r>
          </a:p>
        </p:txBody>
      </p:sp>
      <p:pic>
        <p:nvPicPr>
          <p:cNvPr id="5124" name="Picture 4">
            <a:extLst>
              <a:ext uri="{FF2B5EF4-FFF2-40B4-BE49-F238E27FC236}">
                <a16:creationId xmlns:a16="http://schemas.microsoft.com/office/drawing/2014/main" id="{08A4C3A5-91C9-2162-203B-839B5C453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 y="1931980"/>
            <a:ext cx="5362575" cy="3933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5AB9CF-F577-A302-321D-C9B67F3ED791}"/>
              </a:ext>
            </a:extLst>
          </p:cNvPr>
          <p:cNvSpPr txBox="1"/>
          <p:nvPr/>
        </p:nvSpPr>
        <p:spPr>
          <a:xfrm>
            <a:off x="6379464" y="2491621"/>
            <a:ext cx="5362575" cy="2308324"/>
          </a:xfrm>
          <a:prstGeom prst="rect">
            <a:avLst/>
          </a:prstGeom>
          <a:noFill/>
        </p:spPr>
        <p:txBody>
          <a:bodyPr wrap="square" rtlCol="0">
            <a:spAutoFit/>
          </a:bodyPr>
          <a:lstStyle/>
          <a:p>
            <a:r>
              <a:rPr lang="en-US" sz="1800" b="1" dirty="0">
                <a:solidFill>
                  <a:schemeClr val="tx1"/>
                </a:solidFill>
                <a:latin typeface="Bell MT" panose="02020503060305020303" pitchFamily="18" charset="0"/>
              </a:rPr>
              <a:t>OBSERVATION: </a:t>
            </a:r>
          </a:p>
          <a:p>
            <a:pPr marL="285750" indent="-285750">
              <a:buFont typeface="Arial" panose="020B0604020202020204" pitchFamily="34" charset="0"/>
              <a:buChar char="•"/>
            </a:pPr>
            <a:r>
              <a:rPr lang="en-US" sz="1800" b="1" dirty="0">
                <a:solidFill>
                  <a:schemeClr val="tx1"/>
                </a:solidFill>
                <a:latin typeface="Bell MT" panose="02020503060305020303" pitchFamily="18" charset="0"/>
              </a:rPr>
              <a:t> Here, The width of the violin plot between 15 and 16 indicates the density of data points. A wider section suggests a higher concentration of laptops with that particular display size of 15.6 inches.</a:t>
            </a:r>
          </a:p>
          <a:p>
            <a:pPr marL="285750" indent="-285750">
              <a:buFont typeface="Arial" panose="020B0604020202020204" pitchFamily="34" charset="0"/>
              <a:buChar char="•"/>
            </a:pPr>
            <a:r>
              <a:rPr lang="en-US" sz="1800" b="1" dirty="0">
                <a:solidFill>
                  <a:schemeClr val="tx1"/>
                </a:solidFill>
                <a:latin typeface="Bell MT" panose="02020503060305020303" pitchFamily="18" charset="0"/>
              </a:rPr>
              <a:t>The next Hump is at 14,so after 15.6 inches the density of data points is more at 14 inches. </a:t>
            </a:r>
            <a:endParaRPr lang="en-IN" sz="1800" b="1" dirty="0">
              <a:solidFill>
                <a:schemeClr val="tx1"/>
              </a:solidFill>
              <a:latin typeface="Bell MT" panose="02020503060305020303" pitchFamily="18" charset="0"/>
            </a:endParaRPr>
          </a:p>
        </p:txBody>
      </p:sp>
    </p:spTree>
    <p:extLst>
      <p:ext uri="{BB962C8B-B14F-4D97-AF65-F5344CB8AC3E}">
        <p14:creationId xmlns:p14="http://schemas.microsoft.com/office/powerpoint/2010/main" val="105460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F478EC-F435-D089-065F-2DB6E23389EB}"/>
              </a:ext>
            </a:extLst>
          </p:cNvPr>
          <p:cNvSpPr txBox="1"/>
          <p:nvPr/>
        </p:nvSpPr>
        <p:spPr>
          <a:xfrm>
            <a:off x="420624" y="227438"/>
            <a:ext cx="11521440" cy="646331"/>
          </a:xfrm>
          <a:prstGeom prst="rect">
            <a:avLst/>
          </a:prstGeom>
          <a:noFill/>
        </p:spPr>
        <p:txBody>
          <a:bodyPr wrap="square" rtlCol="0">
            <a:spAutoFit/>
          </a:bodyPr>
          <a:lstStyle/>
          <a:p>
            <a:r>
              <a:rPr lang="en-US" sz="1800" b="1" i="0" dirty="0">
                <a:solidFill>
                  <a:schemeClr val="accent1">
                    <a:lumMod val="50000"/>
                  </a:schemeClr>
                </a:solidFill>
                <a:effectLst/>
                <a:latin typeface="Bell MT" panose="02020503060305020303" pitchFamily="18" charset="0"/>
              </a:rPr>
              <a:t>Q)  How does the distribution of RAM and Storage differ across the laptops, and what insights can be derived from their mean and median values ? </a:t>
            </a:r>
          </a:p>
        </p:txBody>
      </p:sp>
      <p:sp>
        <p:nvSpPr>
          <p:cNvPr id="4" name="TextBox 3">
            <a:extLst>
              <a:ext uri="{FF2B5EF4-FFF2-40B4-BE49-F238E27FC236}">
                <a16:creationId xmlns:a16="http://schemas.microsoft.com/office/drawing/2014/main" id="{D6D2F7FE-000D-3A24-BD96-BA355E7C5D28}"/>
              </a:ext>
            </a:extLst>
          </p:cNvPr>
          <p:cNvSpPr txBox="1"/>
          <p:nvPr/>
        </p:nvSpPr>
        <p:spPr>
          <a:xfrm>
            <a:off x="420624" y="5134873"/>
            <a:ext cx="7507224" cy="1569660"/>
          </a:xfrm>
          <a:prstGeom prst="rect">
            <a:avLst/>
          </a:prstGeom>
          <a:noFill/>
        </p:spPr>
        <p:txBody>
          <a:bodyPr wrap="square" rtlCol="0">
            <a:spAutoFit/>
          </a:bodyPr>
          <a:lstStyle/>
          <a:p>
            <a:r>
              <a:rPr lang="en-US" sz="1600" b="1" dirty="0">
                <a:latin typeface="Bell MT" panose="02020503060305020303" pitchFamily="18" charset="0"/>
              </a:rPr>
              <a:t>INSIGHTS: </a:t>
            </a:r>
          </a:p>
          <a:p>
            <a:pPr marL="285750" indent="-285750">
              <a:buFont typeface="Arial" panose="020B0604020202020204" pitchFamily="34" charset="0"/>
              <a:buChar char="•"/>
            </a:pPr>
            <a:r>
              <a:rPr lang="en-US" sz="1600" b="1" dirty="0">
                <a:latin typeface="Bell MT" panose="02020503060305020303" pitchFamily="18" charset="0"/>
              </a:rPr>
              <a:t> Both RAM and Storage are positively skewed because the mean &gt; median</a:t>
            </a:r>
          </a:p>
          <a:p>
            <a:pPr marL="285750" indent="-285750">
              <a:buFont typeface="Arial" panose="020B0604020202020204" pitchFamily="34" charset="0"/>
              <a:buChar char="•"/>
            </a:pPr>
            <a:r>
              <a:rPr lang="en-US" sz="1600" b="1" dirty="0">
                <a:latin typeface="Bell MT" panose="02020503060305020303" pitchFamily="18" charset="0"/>
              </a:rPr>
              <a:t>  In RAM(GB), Data is Distributed mostly among 8GB and 16GB that means these 8GB and 16GB are the most common RAM usage levels.</a:t>
            </a:r>
          </a:p>
          <a:p>
            <a:pPr marL="285750" indent="-285750">
              <a:buFont typeface="Arial" panose="020B0604020202020204" pitchFamily="34" charset="0"/>
              <a:buChar char="•"/>
            </a:pPr>
            <a:r>
              <a:rPr lang="en-US" sz="1600" b="1" dirty="0">
                <a:latin typeface="Bell MT" panose="02020503060305020303" pitchFamily="18" charset="0"/>
              </a:rPr>
              <a:t> In Storage(GB), Data is Distributed mostly among 512GB that means 512GB is most commonly preferred Storage.</a:t>
            </a:r>
            <a:endParaRPr lang="en-IN" sz="1600" b="1" dirty="0">
              <a:latin typeface="Bell MT" panose="02020503060305020303" pitchFamily="18" charset="0"/>
            </a:endParaRPr>
          </a:p>
        </p:txBody>
      </p:sp>
      <p:pic>
        <p:nvPicPr>
          <p:cNvPr id="7172" name="Picture 4">
            <a:extLst>
              <a:ext uri="{FF2B5EF4-FFF2-40B4-BE49-F238E27FC236}">
                <a16:creationId xmlns:a16="http://schemas.microsoft.com/office/drawing/2014/main" id="{FA60D03A-863C-AE2B-DBC3-95A602B70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812" y="873769"/>
            <a:ext cx="9866376" cy="4261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10360C-E1DF-4F02-F153-6221B04EED1F}"/>
              </a:ext>
            </a:extLst>
          </p:cNvPr>
          <p:cNvSpPr txBox="1"/>
          <p:nvPr/>
        </p:nvSpPr>
        <p:spPr>
          <a:xfrm>
            <a:off x="429768" y="192024"/>
            <a:ext cx="6547104" cy="400110"/>
          </a:xfrm>
          <a:prstGeom prst="rect">
            <a:avLst/>
          </a:prstGeom>
          <a:noFill/>
        </p:spPr>
        <p:txBody>
          <a:bodyPr wrap="square" rtlCol="0">
            <a:spAutoFit/>
          </a:bodyPr>
          <a:lstStyle/>
          <a:p>
            <a:r>
              <a:rPr lang="en-IN" sz="2000" b="1" dirty="0">
                <a:solidFill>
                  <a:schemeClr val="accent1">
                    <a:lumMod val="50000"/>
                  </a:schemeClr>
                </a:solidFill>
                <a:latin typeface="Bell MT" panose="02020503060305020303" pitchFamily="18" charset="0"/>
              </a:rPr>
              <a:t>Q) How is the Price and Rating Varying in Each Brand ?</a:t>
            </a:r>
            <a:endParaRPr lang="en-IN" sz="2000" b="1" dirty="0">
              <a:solidFill>
                <a:schemeClr val="accent1">
                  <a:lumMod val="50000"/>
                </a:schemeClr>
              </a:solidFill>
            </a:endParaRPr>
          </a:p>
        </p:txBody>
      </p:sp>
      <p:pic>
        <p:nvPicPr>
          <p:cNvPr id="8196" name="Picture 4">
            <a:extLst>
              <a:ext uri="{FF2B5EF4-FFF2-40B4-BE49-F238E27FC236}">
                <a16:creationId xmlns:a16="http://schemas.microsoft.com/office/drawing/2014/main" id="{8C9CE777-F69E-24FD-7432-410F88EFB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24" y="905326"/>
            <a:ext cx="4954524" cy="39524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F9B585-EACF-60C2-AD3E-B713AF461582}"/>
              </a:ext>
            </a:extLst>
          </p:cNvPr>
          <p:cNvSpPr txBox="1"/>
          <p:nvPr/>
        </p:nvSpPr>
        <p:spPr>
          <a:xfrm>
            <a:off x="414528" y="5024647"/>
            <a:ext cx="5074920" cy="1015663"/>
          </a:xfrm>
          <a:prstGeom prst="rect">
            <a:avLst/>
          </a:prstGeom>
          <a:noFill/>
        </p:spPr>
        <p:txBody>
          <a:bodyPr wrap="square" rtlCol="0">
            <a:spAutoFit/>
          </a:bodyPr>
          <a:lstStyle/>
          <a:p>
            <a:r>
              <a:rPr lang="en-US" sz="1200" b="1" dirty="0">
                <a:latin typeface="Bell MT" panose="02020503060305020303" pitchFamily="18" charset="0"/>
              </a:rPr>
              <a:t>OBSERVATION:</a:t>
            </a:r>
          </a:p>
          <a:p>
            <a:endParaRPr lang="en-US" sz="1200" b="1" dirty="0">
              <a:latin typeface="Bell MT" panose="02020503060305020303" pitchFamily="18" charset="0"/>
            </a:endParaRPr>
          </a:p>
          <a:p>
            <a:pPr marL="285750" indent="-285750">
              <a:buFont typeface="Arial" panose="020B0604020202020204" pitchFamily="34" charset="0"/>
              <a:buChar char="•"/>
            </a:pPr>
            <a:r>
              <a:rPr lang="en-US" sz="1200" b="1" dirty="0">
                <a:latin typeface="Bell MT" panose="02020503060305020303" pitchFamily="18" charset="0"/>
              </a:rPr>
              <a:t> Brands like ASUS,DELL and MSI have wide range of Sale Prices</a:t>
            </a:r>
          </a:p>
          <a:p>
            <a:pPr marL="285750" indent="-285750">
              <a:buFont typeface="Arial" panose="020B0604020202020204" pitchFamily="34" charset="0"/>
              <a:buChar char="•"/>
            </a:pPr>
            <a:r>
              <a:rPr lang="en-US" sz="1200" b="1" dirty="0">
                <a:latin typeface="Bell MT" panose="02020503060305020303" pitchFamily="18" charset="0"/>
              </a:rPr>
              <a:t>Brands like APPLE,HP,LENOVO,SAMSUNG have medium range of Sale Prices</a:t>
            </a:r>
            <a:endParaRPr lang="en-IN" sz="1200" b="1" dirty="0">
              <a:latin typeface="Bell MT" panose="02020503060305020303" pitchFamily="18" charset="0"/>
            </a:endParaRPr>
          </a:p>
        </p:txBody>
      </p:sp>
      <p:pic>
        <p:nvPicPr>
          <p:cNvPr id="8198" name="Picture 6">
            <a:extLst>
              <a:ext uri="{FF2B5EF4-FFF2-40B4-BE49-F238E27FC236}">
                <a16:creationId xmlns:a16="http://schemas.microsoft.com/office/drawing/2014/main" id="{713E56D9-5B77-438C-DCF0-B63C82ECA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0008" y="759021"/>
            <a:ext cx="4954524" cy="40987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322A98-E91A-8368-F9CE-EE5570B64178}"/>
              </a:ext>
            </a:extLst>
          </p:cNvPr>
          <p:cNvSpPr txBox="1"/>
          <p:nvPr/>
        </p:nvSpPr>
        <p:spPr>
          <a:xfrm>
            <a:off x="6096000" y="4907794"/>
            <a:ext cx="5541264" cy="1200329"/>
          </a:xfrm>
          <a:prstGeom prst="rect">
            <a:avLst/>
          </a:prstGeom>
          <a:noFill/>
        </p:spPr>
        <p:txBody>
          <a:bodyPr wrap="square" rtlCol="0">
            <a:spAutoFit/>
          </a:bodyPr>
          <a:lstStyle/>
          <a:p>
            <a:r>
              <a:rPr lang="en-US" sz="1200" b="1" dirty="0">
                <a:latin typeface="Bell MT" panose="02020503060305020303" pitchFamily="18" charset="0"/>
              </a:rPr>
              <a:t>OBSERVATION:</a:t>
            </a:r>
          </a:p>
          <a:p>
            <a:pPr marL="285750" indent="-285750">
              <a:buFont typeface="Arial" panose="020B0604020202020204" pitchFamily="34" charset="0"/>
              <a:buChar char="•"/>
            </a:pPr>
            <a:r>
              <a:rPr lang="en-US" sz="1200" b="1" dirty="0">
                <a:latin typeface="Bell MT" panose="02020503060305020303" pitchFamily="18" charset="0"/>
              </a:rPr>
              <a:t> Brands like ASUS,ACER and MSI have a narrow range which means more consistent ratings but DELL has more wide range which tells us more diverse user opinions</a:t>
            </a:r>
          </a:p>
          <a:p>
            <a:pPr marL="285750" indent="-285750">
              <a:buFont typeface="Arial" panose="020B0604020202020204" pitchFamily="34" charset="0"/>
              <a:buChar char="•"/>
            </a:pPr>
            <a:r>
              <a:rPr lang="en-US" sz="1200" b="1" dirty="0">
                <a:latin typeface="Bell MT" panose="02020503060305020303" pitchFamily="18" charset="0"/>
              </a:rPr>
              <a:t> So we can finally tell that ASUS,ACER and MSI are the brands with high mean ratings and Low variability</a:t>
            </a:r>
            <a:endParaRPr lang="en-IN" sz="1200" b="1" dirty="0">
              <a:latin typeface="Bell MT" panose="02020503060305020303" pitchFamily="18" charset="0"/>
            </a:endParaRPr>
          </a:p>
        </p:txBody>
      </p:sp>
    </p:spTree>
    <p:extLst>
      <p:ext uri="{BB962C8B-B14F-4D97-AF65-F5344CB8AC3E}">
        <p14:creationId xmlns:p14="http://schemas.microsoft.com/office/powerpoint/2010/main" val="323935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40010E-E52F-4BF4-A88C-61DD0E743DDC}"/>
              </a:ext>
            </a:extLst>
          </p:cNvPr>
          <p:cNvSpPr txBox="1"/>
          <p:nvPr/>
        </p:nvSpPr>
        <p:spPr>
          <a:xfrm>
            <a:off x="310896" y="208411"/>
            <a:ext cx="8759952" cy="646331"/>
          </a:xfrm>
          <a:prstGeom prst="rect">
            <a:avLst/>
          </a:prstGeom>
          <a:noFill/>
        </p:spPr>
        <p:txBody>
          <a:bodyPr wrap="square" rtlCol="0">
            <a:spAutoFit/>
          </a:bodyPr>
          <a:lstStyle/>
          <a:p>
            <a:r>
              <a:rPr lang="en-IN" sz="1800" b="1" dirty="0">
                <a:solidFill>
                  <a:schemeClr val="accent1">
                    <a:lumMod val="50000"/>
                  </a:schemeClr>
                </a:solidFill>
                <a:latin typeface="Bell MT" panose="02020503060305020303" pitchFamily="18" charset="0"/>
              </a:rPr>
              <a:t>Q) Find the Impact of Storage and Display Size on the Price of the Laptops.</a:t>
            </a:r>
          </a:p>
          <a:p>
            <a:endParaRPr lang="en-IN" sz="1800" dirty="0">
              <a:solidFill>
                <a:schemeClr val="accent1">
                  <a:lumMod val="50000"/>
                </a:schemeClr>
              </a:solidFill>
            </a:endParaRPr>
          </a:p>
        </p:txBody>
      </p:sp>
      <p:pic>
        <p:nvPicPr>
          <p:cNvPr id="9220" name="Picture 4">
            <a:extLst>
              <a:ext uri="{FF2B5EF4-FFF2-40B4-BE49-F238E27FC236}">
                <a16:creationId xmlns:a16="http://schemas.microsoft.com/office/drawing/2014/main" id="{5439058E-71D4-B3DB-247A-B39B3BD06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 y="626175"/>
            <a:ext cx="11306175" cy="45401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223C21-0FDE-C339-00E3-A19146C933A7}"/>
              </a:ext>
            </a:extLst>
          </p:cNvPr>
          <p:cNvSpPr txBox="1"/>
          <p:nvPr/>
        </p:nvSpPr>
        <p:spPr>
          <a:xfrm>
            <a:off x="442912" y="5166361"/>
            <a:ext cx="9194864" cy="1169551"/>
          </a:xfrm>
          <a:prstGeom prst="rect">
            <a:avLst/>
          </a:prstGeom>
          <a:noFill/>
        </p:spPr>
        <p:txBody>
          <a:bodyPr wrap="square" rtlCol="0">
            <a:spAutoFit/>
          </a:bodyPr>
          <a:lstStyle/>
          <a:p>
            <a:r>
              <a:rPr lang="en-US" b="1" dirty="0">
                <a:latin typeface="Bell MT" panose="02020503060305020303" pitchFamily="18" charset="0"/>
              </a:rPr>
              <a:t>OBSERVATION:</a:t>
            </a:r>
          </a:p>
          <a:p>
            <a:pPr marL="285750" indent="-285750">
              <a:buFont typeface="Arial" panose="020B0604020202020204" pitchFamily="34" charset="0"/>
              <a:buChar char="•"/>
            </a:pPr>
            <a:r>
              <a:rPr lang="en-US" b="1" dirty="0">
                <a:latin typeface="Bell MT" panose="02020503060305020303" pitchFamily="18" charset="0"/>
              </a:rPr>
              <a:t> Here, the line slope in Storage(GB) and Sale price is upwards so it is  showing a Strong positive correlation </a:t>
            </a:r>
          </a:p>
          <a:p>
            <a:pPr marL="285750" indent="-285750">
              <a:buFont typeface="Arial" panose="020B0604020202020204" pitchFamily="34" charset="0"/>
              <a:buChar char="•"/>
            </a:pPr>
            <a:r>
              <a:rPr lang="en-US" b="1" dirty="0">
                <a:latin typeface="Bell MT" panose="02020503060305020303" pitchFamily="18" charset="0"/>
              </a:rPr>
              <a:t>That means , if the storage increases then the Sale price also increases, so it shows a huge impact on the price</a:t>
            </a:r>
          </a:p>
          <a:p>
            <a:pPr marL="285750" indent="-285750">
              <a:buFont typeface="Arial" panose="020B0604020202020204" pitchFamily="34" charset="0"/>
              <a:buChar char="•"/>
            </a:pPr>
            <a:r>
              <a:rPr lang="en-US" b="1" dirty="0">
                <a:latin typeface="Bell MT" panose="02020503060305020303" pitchFamily="18" charset="0"/>
              </a:rPr>
              <a:t> The line slope is Display(inches) and Sale price is slightly upward so it is showing a Weak positive correlation</a:t>
            </a:r>
          </a:p>
          <a:p>
            <a:pPr marL="285750" indent="-285750">
              <a:buFont typeface="Arial" panose="020B0604020202020204" pitchFamily="34" charset="0"/>
              <a:buChar char="•"/>
            </a:pPr>
            <a:r>
              <a:rPr lang="en-US" b="1" dirty="0">
                <a:latin typeface="Bell MT" panose="02020503060305020303" pitchFamily="18" charset="0"/>
              </a:rPr>
              <a:t>So, we can say Display(inches) does impact on the price but not entirely.</a:t>
            </a:r>
            <a:endParaRPr lang="en-IN" b="1" dirty="0">
              <a:latin typeface="Bell MT" panose="02020503060305020303" pitchFamily="18" charset="0"/>
            </a:endParaRPr>
          </a:p>
        </p:txBody>
      </p:sp>
    </p:spTree>
    <p:extLst>
      <p:ext uri="{BB962C8B-B14F-4D97-AF65-F5344CB8AC3E}">
        <p14:creationId xmlns:p14="http://schemas.microsoft.com/office/powerpoint/2010/main" val="261426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46AB0CA-2BB0-5902-A993-8E127DDAB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 y="1233107"/>
            <a:ext cx="5905500" cy="4867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8F71BBC-80C8-32C2-BFB9-0881FC5A6DBF}"/>
              </a:ext>
            </a:extLst>
          </p:cNvPr>
          <p:cNvSpPr txBox="1"/>
          <p:nvPr/>
        </p:nvSpPr>
        <p:spPr>
          <a:xfrm>
            <a:off x="841248" y="521209"/>
            <a:ext cx="7360920" cy="646331"/>
          </a:xfrm>
          <a:prstGeom prst="rect">
            <a:avLst/>
          </a:prstGeom>
          <a:noFill/>
        </p:spPr>
        <p:txBody>
          <a:bodyPr wrap="square" rtlCol="0">
            <a:spAutoFit/>
          </a:bodyPr>
          <a:lstStyle/>
          <a:p>
            <a:r>
              <a:rPr lang="en-IN" sz="1800" b="1" dirty="0">
                <a:solidFill>
                  <a:schemeClr val="accent1">
                    <a:lumMod val="50000"/>
                  </a:schemeClr>
                </a:solidFill>
                <a:latin typeface="Bell MT" panose="02020503060305020303" pitchFamily="18" charset="0"/>
              </a:rPr>
              <a:t>Q) Analysing the impact of various features on the Price of the Laptop</a:t>
            </a:r>
          </a:p>
          <a:p>
            <a:endParaRPr lang="en-IN" sz="1800" b="1" dirty="0">
              <a:solidFill>
                <a:schemeClr val="accent1">
                  <a:lumMod val="50000"/>
                </a:schemeClr>
              </a:solidFill>
              <a:latin typeface="Bell MT" panose="02020503060305020303" pitchFamily="18" charset="0"/>
            </a:endParaRPr>
          </a:p>
        </p:txBody>
      </p:sp>
      <p:sp>
        <p:nvSpPr>
          <p:cNvPr id="3" name="TextBox 2">
            <a:extLst>
              <a:ext uri="{FF2B5EF4-FFF2-40B4-BE49-F238E27FC236}">
                <a16:creationId xmlns:a16="http://schemas.microsoft.com/office/drawing/2014/main" id="{1DF60AFD-40B6-3B0D-6D93-9169BBB0EA11}"/>
              </a:ext>
            </a:extLst>
          </p:cNvPr>
          <p:cNvSpPr txBox="1"/>
          <p:nvPr/>
        </p:nvSpPr>
        <p:spPr>
          <a:xfrm>
            <a:off x="7141464" y="1905506"/>
            <a:ext cx="4559046" cy="3046988"/>
          </a:xfrm>
          <a:prstGeom prst="rect">
            <a:avLst/>
          </a:prstGeom>
          <a:noFill/>
        </p:spPr>
        <p:txBody>
          <a:bodyPr wrap="square" rtlCol="0">
            <a:spAutoFit/>
          </a:bodyPr>
          <a:lstStyle/>
          <a:p>
            <a:r>
              <a:rPr lang="en-US" sz="1600" b="1" dirty="0">
                <a:latin typeface="Bell MT" panose="02020503060305020303" pitchFamily="18" charset="0"/>
              </a:rPr>
              <a:t>OBSERVATION: </a:t>
            </a:r>
          </a:p>
          <a:p>
            <a:endParaRPr lang="en-US" sz="1600" b="1" dirty="0">
              <a:latin typeface="Bell MT" panose="02020503060305020303" pitchFamily="18" charset="0"/>
            </a:endParaRPr>
          </a:p>
          <a:p>
            <a:pPr marL="285750" indent="-285750">
              <a:buFont typeface="Arial" panose="020B0604020202020204" pitchFamily="34" charset="0"/>
              <a:buChar char="•"/>
            </a:pPr>
            <a:r>
              <a:rPr lang="en-US" sz="1600" b="1" dirty="0">
                <a:latin typeface="Bell MT" panose="02020503060305020303" pitchFamily="18" charset="0"/>
              </a:rPr>
              <a:t>Original price and Sale price are Highly Correlated.</a:t>
            </a:r>
          </a:p>
          <a:p>
            <a:pPr marL="285750" indent="-285750">
              <a:buFont typeface="Arial" panose="020B0604020202020204" pitchFamily="34" charset="0"/>
              <a:buChar char="•"/>
            </a:pPr>
            <a:r>
              <a:rPr lang="en-US" sz="1600" b="1" dirty="0">
                <a:latin typeface="Bell MT" panose="02020503060305020303" pitchFamily="18" charset="0"/>
              </a:rPr>
              <a:t>RAM has strong positive correlation with Original price and Sale price</a:t>
            </a:r>
          </a:p>
          <a:p>
            <a:pPr marL="285750" indent="-285750">
              <a:buFont typeface="Arial" panose="020B0604020202020204" pitchFamily="34" charset="0"/>
              <a:buChar char="•"/>
            </a:pPr>
            <a:r>
              <a:rPr lang="en-US" sz="1600" b="1" dirty="0">
                <a:latin typeface="Bell MT" panose="02020503060305020303" pitchFamily="18" charset="0"/>
              </a:rPr>
              <a:t> Storage has strong positive correlation with Original price and Sale price</a:t>
            </a:r>
          </a:p>
          <a:p>
            <a:pPr marL="285750" indent="-285750">
              <a:buFont typeface="Arial" panose="020B0604020202020204" pitchFamily="34" charset="0"/>
              <a:buChar char="•"/>
            </a:pPr>
            <a:r>
              <a:rPr lang="en-US" sz="1600" b="1" dirty="0">
                <a:latin typeface="Bell MT" panose="02020503060305020303" pitchFamily="18" charset="0"/>
              </a:rPr>
              <a:t>Display has weak positive correlation with the price</a:t>
            </a:r>
          </a:p>
          <a:p>
            <a:pPr marL="285750" indent="-285750">
              <a:buFont typeface="Arial" panose="020B0604020202020204" pitchFamily="34" charset="0"/>
              <a:buChar char="•"/>
            </a:pPr>
            <a:r>
              <a:rPr lang="en-US" sz="1600" b="1" dirty="0">
                <a:latin typeface="Bell MT" panose="02020503060305020303" pitchFamily="18" charset="0"/>
              </a:rPr>
              <a:t> Discount has weak negative correlation with the price</a:t>
            </a:r>
            <a:endParaRPr lang="en-IN" sz="1600" b="1" dirty="0">
              <a:latin typeface="Bell MT" panose="02020503060305020303" pitchFamily="18" charset="0"/>
            </a:endParaRPr>
          </a:p>
        </p:txBody>
      </p:sp>
    </p:spTree>
    <p:extLst>
      <p:ext uri="{BB962C8B-B14F-4D97-AF65-F5344CB8AC3E}">
        <p14:creationId xmlns:p14="http://schemas.microsoft.com/office/powerpoint/2010/main" val="57399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C38AF37-0DEA-5EFC-E9FE-05AF7A3F0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26" y="366903"/>
            <a:ext cx="11170347" cy="43971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395A4A-AC74-F23F-0642-B2ADDB087E8D}"/>
              </a:ext>
            </a:extLst>
          </p:cNvPr>
          <p:cNvSpPr txBox="1"/>
          <p:nvPr/>
        </p:nvSpPr>
        <p:spPr>
          <a:xfrm>
            <a:off x="877824" y="4946904"/>
            <a:ext cx="9290304" cy="1384995"/>
          </a:xfrm>
          <a:prstGeom prst="rect">
            <a:avLst/>
          </a:prstGeom>
          <a:noFill/>
        </p:spPr>
        <p:txBody>
          <a:bodyPr wrap="square" rtlCol="0">
            <a:spAutoFit/>
          </a:bodyPr>
          <a:lstStyle/>
          <a:p>
            <a:r>
              <a:rPr lang="en-US" b="1" dirty="0">
                <a:latin typeface="Bell MT" panose="02020503060305020303" pitchFamily="18" charset="0"/>
              </a:rPr>
              <a:t>OBSERVATION:</a:t>
            </a:r>
          </a:p>
          <a:p>
            <a:endParaRPr lang="en-US" b="1" dirty="0">
              <a:latin typeface="Bell MT" panose="02020503060305020303" pitchFamily="18" charset="0"/>
            </a:endParaRPr>
          </a:p>
          <a:p>
            <a:pPr marL="285750" indent="-285750">
              <a:buFont typeface="Arial" panose="020B0604020202020204" pitchFamily="34" charset="0"/>
              <a:buChar char="•"/>
            </a:pPr>
            <a:r>
              <a:rPr lang="en-US" b="1" dirty="0">
                <a:latin typeface="Bell MT" panose="02020503060305020303" pitchFamily="18" charset="0"/>
              </a:rPr>
              <a:t> Laptops are mostly with 8GB,16 GB RAM and 512GB Storage </a:t>
            </a:r>
          </a:p>
          <a:p>
            <a:pPr marL="285750" indent="-285750">
              <a:buFont typeface="Arial" panose="020B0604020202020204" pitchFamily="34" charset="0"/>
              <a:buChar char="•"/>
            </a:pPr>
            <a:r>
              <a:rPr lang="en-US" b="1" dirty="0">
                <a:latin typeface="Bell MT" panose="02020503060305020303" pitchFamily="18" charset="0"/>
              </a:rPr>
              <a:t>Both RAM and Storage are effecting the Sale price, in other words they have strong positive correlation</a:t>
            </a:r>
          </a:p>
          <a:p>
            <a:pPr marL="285750" indent="-285750">
              <a:buFont typeface="Arial" panose="020B0604020202020204" pitchFamily="34" charset="0"/>
              <a:buChar char="•"/>
            </a:pPr>
            <a:r>
              <a:rPr lang="en-US" b="1" dirty="0">
                <a:latin typeface="Bell MT" panose="02020503060305020303" pitchFamily="18" charset="0"/>
              </a:rPr>
              <a:t> We can also observe that most of the Discounts are in the range of 20% to 40%</a:t>
            </a:r>
          </a:p>
          <a:p>
            <a:pPr marL="285750" indent="-285750">
              <a:buFont typeface="Arial" panose="020B0604020202020204" pitchFamily="34" charset="0"/>
              <a:buChar char="•"/>
            </a:pPr>
            <a:r>
              <a:rPr lang="en-US" b="1" dirty="0">
                <a:latin typeface="Bell MT" panose="02020503060305020303" pitchFamily="18" charset="0"/>
              </a:rPr>
              <a:t>Most of the Laptops price lies under 1 lakh</a:t>
            </a:r>
            <a:endParaRPr lang="en-IN" b="1" dirty="0">
              <a:latin typeface="Bell MT" panose="02020503060305020303" pitchFamily="18" charset="0"/>
            </a:endParaRPr>
          </a:p>
        </p:txBody>
      </p:sp>
    </p:spTree>
    <p:extLst>
      <p:ext uri="{BB962C8B-B14F-4D97-AF65-F5344CB8AC3E}">
        <p14:creationId xmlns:p14="http://schemas.microsoft.com/office/powerpoint/2010/main" val="1295506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015B0BF-2B3F-06EF-C1D3-70CC78E6D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175" y="1179576"/>
            <a:ext cx="6389529" cy="51937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4D5F0B-0ADE-E769-2790-460FE778D9CB}"/>
              </a:ext>
            </a:extLst>
          </p:cNvPr>
          <p:cNvSpPr txBox="1"/>
          <p:nvPr/>
        </p:nvSpPr>
        <p:spPr>
          <a:xfrm>
            <a:off x="512064" y="292608"/>
            <a:ext cx="9445752" cy="369332"/>
          </a:xfrm>
          <a:prstGeom prst="rect">
            <a:avLst/>
          </a:prstGeom>
          <a:noFill/>
        </p:spPr>
        <p:txBody>
          <a:bodyPr wrap="square" rtlCol="0">
            <a:spAutoFit/>
          </a:bodyPr>
          <a:lstStyle/>
          <a:p>
            <a:r>
              <a:rPr lang="en-IN" sz="1800" b="1" dirty="0">
                <a:solidFill>
                  <a:schemeClr val="accent1">
                    <a:lumMod val="50000"/>
                  </a:schemeClr>
                </a:solidFill>
                <a:latin typeface="Bell MT" panose="02020503060305020303" pitchFamily="18" charset="0"/>
              </a:rPr>
              <a:t>Relation between Original Price, Storage and Rating in Laptops across Operating Systems</a:t>
            </a:r>
          </a:p>
        </p:txBody>
      </p:sp>
      <p:sp>
        <p:nvSpPr>
          <p:cNvPr id="3" name="TextBox 2">
            <a:extLst>
              <a:ext uri="{FF2B5EF4-FFF2-40B4-BE49-F238E27FC236}">
                <a16:creationId xmlns:a16="http://schemas.microsoft.com/office/drawing/2014/main" id="{52C72A10-BE91-7662-0B0F-A500297C3192}"/>
              </a:ext>
            </a:extLst>
          </p:cNvPr>
          <p:cNvSpPr txBox="1"/>
          <p:nvPr/>
        </p:nvSpPr>
        <p:spPr>
          <a:xfrm>
            <a:off x="7077456" y="2907792"/>
            <a:ext cx="4828032" cy="1569660"/>
          </a:xfrm>
          <a:prstGeom prst="rect">
            <a:avLst/>
          </a:prstGeom>
          <a:noFill/>
        </p:spPr>
        <p:txBody>
          <a:bodyPr wrap="square" rtlCol="0">
            <a:spAutoFit/>
          </a:bodyPr>
          <a:lstStyle/>
          <a:p>
            <a:r>
              <a:rPr lang="en-IN" sz="1600" b="1" dirty="0">
                <a:latin typeface="Bell MT" panose="02020503060305020303" pitchFamily="18" charset="0"/>
              </a:rPr>
              <a:t>OBSERVATION:</a:t>
            </a:r>
          </a:p>
          <a:p>
            <a:pPr marL="285750" indent="-285750">
              <a:buFont typeface="Arial" panose="020B0604020202020204" pitchFamily="34" charset="0"/>
              <a:buChar char="•"/>
            </a:pPr>
            <a:r>
              <a:rPr lang="en-IN" sz="1600" b="1" dirty="0">
                <a:latin typeface="Bell MT" panose="02020503060305020303" pitchFamily="18" charset="0"/>
              </a:rPr>
              <a:t>Windows 11 Operating System is preferred mostly among the Laptops</a:t>
            </a:r>
          </a:p>
          <a:p>
            <a:pPr marL="285750" indent="-285750">
              <a:buFont typeface="Arial" panose="020B0604020202020204" pitchFamily="34" charset="0"/>
              <a:buChar char="•"/>
            </a:pPr>
            <a:r>
              <a:rPr lang="en-IN" sz="1600" b="1" dirty="0">
                <a:latin typeface="Bell MT" panose="02020503060305020303" pitchFamily="18" charset="0"/>
              </a:rPr>
              <a:t>Most of the Laptops are rated from 3 to 4.5</a:t>
            </a:r>
          </a:p>
          <a:p>
            <a:pPr marL="285750" indent="-285750">
              <a:buFont typeface="Arial" panose="020B0604020202020204" pitchFamily="34" charset="0"/>
              <a:buChar char="•"/>
            </a:pPr>
            <a:r>
              <a:rPr lang="en-IN" sz="1600" b="1" dirty="0">
                <a:latin typeface="Bell MT" panose="02020503060305020303" pitchFamily="18" charset="0"/>
              </a:rPr>
              <a:t>Storage is strongly influencing the price of the Laptop</a:t>
            </a:r>
          </a:p>
        </p:txBody>
      </p:sp>
    </p:spTree>
    <p:extLst>
      <p:ext uri="{BB962C8B-B14F-4D97-AF65-F5344CB8AC3E}">
        <p14:creationId xmlns:p14="http://schemas.microsoft.com/office/powerpoint/2010/main" val="2296428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6D4B6A6F-F87A-F345-C77D-3961D743A786}"/>
              </a:ext>
            </a:extLst>
          </p:cNvPr>
          <p:cNvSpPr txBox="1"/>
          <p:nvPr/>
        </p:nvSpPr>
        <p:spPr>
          <a:xfrm>
            <a:off x="427656" y="416554"/>
            <a:ext cx="4894152"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Recommendations</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sp>
        <p:nvSpPr>
          <p:cNvPr id="3" name="TextBox 2">
            <a:extLst>
              <a:ext uri="{FF2B5EF4-FFF2-40B4-BE49-F238E27FC236}">
                <a16:creationId xmlns:a16="http://schemas.microsoft.com/office/drawing/2014/main" id="{4E8BB312-4251-9035-A9DC-28903007EDA1}"/>
              </a:ext>
            </a:extLst>
          </p:cNvPr>
          <p:cNvSpPr txBox="1"/>
          <p:nvPr/>
        </p:nvSpPr>
        <p:spPr>
          <a:xfrm>
            <a:off x="689316" y="969264"/>
            <a:ext cx="2264196" cy="369332"/>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chemeClr val="tx1"/>
                </a:solidFill>
                <a:latin typeface="Bell MT" panose="02020503060305020303" pitchFamily="18" charset="0"/>
              </a:rPr>
              <a:t>Premium Laptops</a:t>
            </a:r>
          </a:p>
        </p:txBody>
      </p:sp>
      <p:pic>
        <p:nvPicPr>
          <p:cNvPr id="7" name="Picture 6">
            <a:extLst>
              <a:ext uri="{FF2B5EF4-FFF2-40B4-BE49-F238E27FC236}">
                <a16:creationId xmlns:a16="http://schemas.microsoft.com/office/drawing/2014/main" id="{7FF91894-1FE3-0E02-78B8-1E7B775AA84C}"/>
              </a:ext>
            </a:extLst>
          </p:cNvPr>
          <p:cNvPicPr>
            <a:picLocks noChangeAspect="1"/>
          </p:cNvPicPr>
          <p:nvPr/>
        </p:nvPicPr>
        <p:blipFill>
          <a:blip r:embed="rId2"/>
          <a:stretch>
            <a:fillRect/>
          </a:stretch>
        </p:blipFill>
        <p:spPr>
          <a:xfrm>
            <a:off x="576072" y="1405058"/>
            <a:ext cx="11277600" cy="1923357"/>
          </a:xfrm>
          <a:prstGeom prst="rect">
            <a:avLst/>
          </a:prstGeom>
        </p:spPr>
      </p:pic>
      <p:sp>
        <p:nvSpPr>
          <p:cNvPr id="8" name="TextBox 7">
            <a:extLst>
              <a:ext uri="{FF2B5EF4-FFF2-40B4-BE49-F238E27FC236}">
                <a16:creationId xmlns:a16="http://schemas.microsoft.com/office/drawing/2014/main" id="{FDDF6110-36F1-6C5B-6903-73530E19FDBA}"/>
              </a:ext>
            </a:extLst>
          </p:cNvPr>
          <p:cNvSpPr txBox="1"/>
          <p:nvPr/>
        </p:nvSpPr>
        <p:spPr>
          <a:xfrm>
            <a:off x="689316" y="3391829"/>
            <a:ext cx="2556804" cy="369332"/>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chemeClr val="tx1"/>
                </a:solidFill>
                <a:latin typeface="Bell MT" panose="02020503060305020303" pitchFamily="18" charset="0"/>
              </a:rPr>
              <a:t>Affordable Laptops</a:t>
            </a:r>
          </a:p>
        </p:txBody>
      </p:sp>
      <p:pic>
        <p:nvPicPr>
          <p:cNvPr id="12" name="Picture 11">
            <a:extLst>
              <a:ext uri="{FF2B5EF4-FFF2-40B4-BE49-F238E27FC236}">
                <a16:creationId xmlns:a16="http://schemas.microsoft.com/office/drawing/2014/main" id="{6E9DA7B2-2897-93B8-57AB-F6C38E17041A}"/>
              </a:ext>
            </a:extLst>
          </p:cNvPr>
          <p:cNvPicPr>
            <a:picLocks noChangeAspect="1"/>
          </p:cNvPicPr>
          <p:nvPr/>
        </p:nvPicPr>
        <p:blipFill>
          <a:blip r:embed="rId3"/>
          <a:stretch>
            <a:fillRect/>
          </a:stretch>
        </p:blipFill>
        <p:spPr>
          <a:xfrm>
            <a:off x="633222" y="3916015"/>
            <a:ext cx="11277600" cy="2155601"/>
          </a:xfrm>
          <a:prstGeom prst="rect">
            <a:avLst/>
          </a:prstGeom>
        </p:spPr>
      </p:pic>
    </p:spTree>
    <p:extLst>
      <p:ext uri="{BB962C8B-B14F-4D97-AF65-F5344CB8AC3E}">
        <p14:creationId xmlns:p14="http://schemas.microsoft.com/office/powerpoint/2010/main" val="10981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F6B4C94F-F67C-2BC4-A205-CC85A8206CBA}"/>
              </a:ext>
            </a:extLst>
          </p:cNvPr>
          <p:cNvSpPr txBox="1"/>
          <p:nvPr/>
        </p:nvSpPr>
        <p:spPr>
          <a:xfrm>
            <a:off x="455089" y="599434"/>
            <a:ext cx="4766136"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Challenges Faced</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sp>
        <p:nvSpPr>
          <p:cNvPr id="3" name="TextBox 2">
            <a:extLst>
              <a:ext uri="{FF2B5EF4-FFF2-40B4-BE49-F238E27FC236}">
                <a16:creationId xmlns:a16="http://schemas.microsoft.com/office/drawing/2014/main" id="{016B043C-AE58-BD5B-C61E-414D756872E3}"/>
              </a:ext>
            </a:extLst>
          </p:cNvPr>
          <p:cNvSpPr txBox="1"/>
          <p:nvPr/>
        </p:nvSpPr>
        <p:spPr>
          <a:xfrm>
            <a:off x="1444752" y="1828236"/>
            <a:ext cx="10040112" cy="3046988"/>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During the process of web scraping, we encountered numerous challenges when initially attempting to extract the data as the URL is changing continuously .</a:t>
            </a:r>
          </a:p>
          <a:p>
            <a:pPr marL="285750" indent="-285750" algn="l">
              <a:buFont typeface="Arial" panose="020B0604020202020204" pitchFamily="34" charset="0"/>
              <a:buChar char="•"/>
            </a:pPr>
            <a:r>
              <a:rPr lang="en-US" sz="2400" b="1" dirty="0">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We had so many duplicates because when dealing with the real time data, data points may be repeated.</a:t>
            </a:r>
          </a:p>
          <a:p>
            <a:pPr marL="285750" indent="-285750" algn="l">
              <a:buFont typeface="Arial" panose="020B0604020202020204" pitchFamily="34" charset="0"/>
              <a:buChar char="•"/>
            </a:pPr>
            <a:r>
              <a:rPr lang="en-US" sz="2400" b="1" dirty="0">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However, we have </a:t>
            </a:r>
            <a:r>
              <a:rPr lang="en-US" sz="2400" b="1" dirty="0" err="1">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overcomed</a:t>
            </a:r>
            <a:r>
              <a:rPr lang="en-US" sz="2400" b="1" dirty="0">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  this Challenge by using container method</a:t>
            </a:r>
            <a:r>
              <a:rPr lang="en-IN" sz="2400" b="1" dirty="0">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rPr>
              <a:t>.</a:t>
            </a:r>
          </a:p>
          <a:p>
            <a:pPr marL="285750" indent="-285750" algn="l">
              <a:buFont typeface="Arial" panose="020B0604020202020204" pitchFamily="34" charset="0"/>
              <a:buChar char="•"/>
            </a:pPr>
            <a:endParaRPr lang="en-IN" sz="2400" b="1" dirty="0">
              <a:effectLst>
                <a:outerShdw blurRad="38100" dist="38100" dir="2700000" algn="tl">
                  <a:srgbClr val="000000">
                    <a:alpha val="43137"/>
                  </a:srgbClr>
                </a:outerShdw>
              </a:effectLst>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304961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D4CDF572-AA61-AFA3-2724-AE21396F54E4}"/>
              </a:ext>
            </a:extLst>
          </p:cNvPr>
          <p:cNvSpPr txBox="1"/>
          <p:nvPr/>
        </p:nvSpPr>
        <p:spPr>
          <a:xfrm>
            <a:off x="537385" y="745738"/>
            <a:ext cx="4766136"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Conclusion</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sp>
        <p:nvSpPr>
          <p:cNvPr id="4" name="TextBox 3">
            <a:extLst>
              <a:ext uri="{FF2B5EF4-FFF2-40B4-BE49-F238E27FC236}">
                <a16:creationId xmlns:a16="http://schemas.microsoft.com/office/drawing/2014/main" id="{4FDEEBD2-355E-5DD9-9047-AA23C787D88C}"/>
              </a:ext>
            </a:extLst>
          </p:cNvPr>
          <p:cNvSpPr txBox="1"/>
          <p:nvPr/>
        </p:nvSpPr>
        <p:spPr>
          <a:xfrm>
            <a:off x="1615440" y="1453896"/>
            <a:ext cx="9326880" cy="4247317"/>
          </a:xfrm>
          <a:prstGeom prst="rect">
            <a:avLst/>
          </a:prstGeom>
          <a:noFill/>
        </p:spPr>
        <p:txBody>
          <a:bodyPr wrap="square" rtlCol="0">
            <a:spAutoFit/>
          </a:bodyPr>
          <a:lstStyle/>
          <a:p>
            <a:pPr marL="285750" indent="-285750">
              <a:buFont typeface="Arial" panose="020B0604020202020204" pitchFamily="34" charset="0"/>
              <a:buChar char="•"/>
            </a:pPr>
            <a:r>
              <a:rPr lang="en-IN" sz="1800" b="1" dirty="0">
                <a:latin typeface="Bell MT" panose="02020503060305020303" pitchFamily="18" charset="0"/>
              </a:rPr>
              <a:t>Storage and RAM has huge impact on the Laptop Price</a:t>
            </a:r>
          </a:p>
          <a:p>
            <a:pPr marL="285750" indent="-285750">
              <a:buFont typeface="Arial" panose="020B0604020202020204" pitchFamily="34" charset="0"/>
              <a:buChar char="•"/>
            </a:pPr>
            <a:r>
              <a:rPr lang="en-IN" sz="1800" b="1" dirty="0">
                <a:latin typeface="Bell MT" panose="02020503060305020303" pitchFamily="18" charset="0"/>
              </a:rPr>
              <a:t>Most of the Laptops comes with Windows as Operating System</a:t>
            </a:r>
          </a:p>
          <a:p>
            <a:pPr marL="285750" indent="-285750">
              <a:buFont typeface="Arial" panose="020B0604020202020204" pitchFamily="34" charset="0"/>
              <a:buChar char="•"/>
            </a:pPr>
            <a:r>
              <a:rPr lang="en-IN" sz="1800" b="1" dirty="0">
                <a:latin typeface="Bell MT" panose="02020503060305020303" pitchFamily="18" charset="0"/>
              </a:rPr>
              <a:t>Most Production of Laptops are of 16gb RAM and 512gb SSD, so we can say that these are the most common RAM and Storage Levels.</a:t>
            </a:r>
          </a:p>
          <a:p>
            <a:pPr marL="285750" indent="-285750">
              <a:buFont typeface="Arial" panose="020B0604020202020204" pitchFamily="34" charset="0"/>
              <a:buChar char="•"/>
            </a:pPr>
            <a:r>
              <a:rPr lang="en-IN" sz="1800" b="1" dirty="0">
                <a:latin typeface="Bell MT" panose="02020503060305020303" pitchFamily="18" charset="0"/>
              </a:rPr>
              <a:t>So If you want to buy a laptop, the above </a:t>
            </a:r>
          </a:p>
          <a:p>
            <a:pPr marL="285750" indent="-285750">
              <a:buFont typeface="Arial" panose="020B0604020202020204" pitchFamily="34" charset="0"/>
              <a:buChar char="•"/>
            </a:pPr>
            <a:r>
              <a:rPr lang="en-IN" sz="1800" b="1" dirty="0">
                <a:latin typeface="Bell MT" panose="02020503060305020303" pitchFamily="18" charset="0"/>
              </a:rPr>
              <a:t>On the basis of Ratings, DELL has wide range of user opinions and ASUS,MSI and ACER has best average ratings.</a:t>
            </a:r>
          </a:p>
          <a:p>
            <a:pPr marL="285750" indent="-285750">
              <a:buFont typeface="Arial" panose="020B0604020202020204" pitchFamily="34" charset="0"/>
              <a:buChar char="•"/>
            </a:pPr>
            <a:r>
              <a:rPr lang="en-IN" sz="1800" b="1" dirty="0">
                <a:latin typeface="Bell MT" panose="02020503060305020303" pitchFamily="18" charset="0"/>
              </a:rPr>
              <a:t>Best Premium Laptops,</a:t>
            </a:r>
          </a:p>
          <a:p>
            <a:r>
              <a:rPr lang="en-IN" sz="1800" b="1" dirty="0">
                <a:latin typeface="Bell MT" panose="02020503060305020303" pitchFamily="18" charset="0"/>
              </a:rPr>
              <a:t>         	1. </a:t>
            </a:r>
            <a:r>
              <a:rPr lang="en-IN" sz="1800" b="1" i="0" dirty="0">
                <a:solidFill>
                  <a:srgbClr val="000000"/>
                </a:solidFill>
                <a:effectLst/>
                <a:latin typeface="Bell MT" panose="02020503060305020303" pitchFamily="18" charset="0"/>
              </a:rPr>
              <a:t>MSI GT77 Titan, MSI Raider GE78</a:t>
            </a:r>
          </a:p>
          <a:p>
            <a:r>
              <a:rPr lang="en-IN" sz="1800" b="1" dirty="0">
                <a:latin typeface="Bell MT" panose="02020503060305020303" pitchFamily="18" charset="0"/>
              </a:rPr>
              <a:t>	2.</a:t>
            </a:r>
            <a:r>
              <a:rPr lang="en-US" sz="1800" b="1" i="0" dirty="0">
                <a:solidFill>
                  <a:srgbClr val="000000"/>
                </a:solidFill>
                <a:effectLst/>
                <a:latin typeface="Bell MT" panose="02020503060305020303" pitchFamily="18" charset="0"/>
              </a:rPr>
              <a:t> HP Omen Intel Core i9 12th Gen 12900HX</a:t>
            </a:r>
          </a:p>
          <a:p>
            <a:r>
              <a:rPr lang="en-US" sz="1800" b="1" dirty="0">
                <a:latin typeface="Bell MT" panose="02020503060305020303" pitchFamily="18" charset="0"/>
              </a:rPr>
              <a:t>	3.</a:t>
            </a:r>
            <a:r>
              <a:rPr lang="en-IN" sz="1800" b="1" i="0" dirty="0">
                <a:solidFill>
                  <a:srgbClr val="000000"/>
                </a:solidFill>
                <a:effectLst/>
                <a:latin typeface="Bell MT" panose="02020503060305020303" pitchFamily="18" charset="0"/>
              </a:rPr>
              <a:t> ASUS ROG Zephyrus Duo 16</a:t>
            </a:r>
          </a:p>
          <a:p>
            <a:pPr marL="285750" indent="-285750">
              <a:buFont typeface="Arial" panose="020B0604020202020204" pitchFamily="34" charset="0"/>
              <a:buChar char="•"/>
            </a:pPr>
            <a:r>
              <a:rPr lang="en-IN" sz="1800" b="1" dirty="0">
                <a:latin typeface="Bell MT" panose="02020503060305020303" pitchFamily="18" charset="0"/>
              </a:rPr>
              <a:t>Best affordable Laptops,</a:t>
            </a:r>
          </a:p>
          <a:p>
            <a:r>
              <a:rPr lang="en-IN" sz="1800" b="1" dirty="0">
                <a:latin typeface="Bell MT" panose="02020503060305020303" pitchFamily="18" charset="0"/>
              </a:rPr>
              <a:t>	1.</a:t>
            </a:r>
            <a:r>
              <a:rPr lang="en-IN" sz="1800" b="1" i="0" dirty="0">
                <a:solidFill>
                  <a:srgbClr val="000000"/>
                </a:solidFill>
                <a:effectLst/>
                <a:latin typeface="Bell MT" panose="02020503060305020303" pitchFamily="18" charset="0"/>
              </a:rPr>
              <a:t> ASUS </a:t>
            </a:r>
            <a:r>
              <a:rPr lang="en-IN" sz="1800" b="1" i="0" dirty="0" err="1">
                <a:solidFill>
                  <a:srgbClr val="000000"/>
                </a:solidFill>
                <a:effectLst/>
                <a:latin typeface="Bell MT" panose="02020503060305020303" pitchFamily="18" charset="0"/>
              </a:rPr>
              <a:t>Vivobook</a:t>
            </a:r>
            <a:r>
              <a:rPr lang="en-IN" sz="1800" b="1" i="0" dirty="0">
                <a:solidFill>
                  <a:srgbClr val="000000"/>
                </a:solidFill>
                <a:effectLst/>
                <a:latin typeface="Bell MT" panose="02020503060305020303" pitchFamily="18" charset="0"/>
              </a:rPr>
              <a:t> 16 (2023) </a:t>
            </a:r>
            <a:r>
              <a:rPr lang="en-IN" sz="1800" b="1" i="0" dirty="0" err="1">
                <a:solidFill>
                  <a:srgbClr val="000000"/>
                </a:solidFill>
                <a:effectLst/>
                <a:latin typeface="Bell MT" panose="02020503060305020303" pitchFamily="18" charset="0"/>
              </a:rPr>
              <a:t>Ryzen</a:t>
            </a:r>
            <a:r>
              <a:rPr lang="en-IN" sz="1800" b="1" i="0" dirty="0">
                <a:solidFill>
                  <a:srgbClr val="000000"/>
                </a:solidFill>
                <a:effectLst/>
                <a:latin typeface="Bell MT" panose="02020503060305020303" pitchFamily="18" charset="0"/>
              </a:rPr>
              <a:t> 5 </a:t>
            </a:r>
          </a:p>
          <a:p>
            <a:r>
              <a:rPr lang="en-IN" sz="1800" b="1" dirty="0">
                <a:latin typeface="Bell MT" panose="02020503060305020303" pitchFamily="18" charset="0"/>
              </a:rPr>
              <a:t>	2.</a:t>
            </a:r>
            <a:r>
              <a:rPr lang="en-IN" sz="1800" b="1" i="0" dirty="0">
                <a:solidFill>
                  <a:srgbClr val="000000"/>
                </a:solidFill>
                <a:effectLst/>
                <a:latin typeface="Bell MT" panose="02020503060305020303" pitchFamily="18" charset="0"/>
              </a:rPr>
              <a:t> </a:t>
            </a:r>
            <a:r>
              <a:rPr lang="en-IN" sz="1800" b="1" i="0" dirty="0" err="1">
                <a:solidFill>
                  <a:srgbClr val="000000"/>
                </a:solidFill>
                <a:effectLst/>
                <a:latin typeface="Bell MT" panose="02020503060305020303" pitchFamily="18" charset="0"/>
              </a:rPr>
              <a:t>Infinix</a:t>
            </a:r>
            <a:r>
              <a:rPr lang="en-IN" sz="1800" b="1" i="0" dirty="0">
                <a:solidFill>
                  <a:srgbClr val="000000"/>
                </a:solidFill>
                <a:effectLst/>
                <a:latin typeface="Bell MT" panose="02020503060305020303" pitchFamily="18" charset="0"/>
              </a:rPr>
              <a:t> ZEROBOOK 13</a:t>
            </a:r>
            <a:endParaRPr lang="en-IN" sz="1800" b="1" dirty="0">
              <a:latin typeface="Bell MT" panose="02020503060305020303" pitchFamily="18" charset="0"/>
            </a:endParaRPr>
          </a:p>
          <a:p>
            <a:r>
              <a:rPr lang="en-IN" sz="1800" b="1" dirty="0">
                <a:latin typeface="Bell MT" panose="02020503060305020303" pitchFamily="18" charset="0"/>
              </a:rPr>
              <a:t>	3.</a:t>
            </a:r>
            <a:r>
              <a:rPr lang="en-IN" sz="1800" b="1" i="0" dirty="0">
                <a:solidFill>
                  <a:srgbClr val="000000"/>
                </a:solidFill>
                <a:effectLst/>
                <a:latin typeface="Bell MT" panose="02020503060305020303" pitchFamily="18" charset="0"/>
              </a:rPr>
              <a:t> Lenovo </a:t>
            </a:r>
            <a:r>
              <a:rPr lang="en-IN" sz="1800" b="1" i="0" dirty="0" err="1">
                <a:solidFill>
                  <a:srgbClr val="000000"/>
                </a:solidFill>
                <a:effectLst/>
                <a:latin typeface="Bell MT" panose="02020503060305020303" pitchFamily="18" charset="0"/>
              </a:rPr>
              <a:t>ThinkBook</a:t>
            </a:r>
            <a:r>
              <a:rPr lang="en-IN" sz="1800" b="1" i="0" dirty="0">
                <a:solidFill>
                  <a:srgbClr val="000000"/>
                </a:solidFill>
                <a:effectLst/>
                <a:latin typeface="Bell MT" panose="02020503060305020303" pitchFamily="18" charset="0"/>
              </a:rPr>
              <a:t> 15</a:t>
            </a:r>
            <a:endParaRPr lang="en-IN" sz="1800" b="1" dirty="0">
              <a:latin typeface="Bell MT" panose="02020503060305020303" pitchFamily="18" charset="0"/>
            </a:endParaRPr>
          </a:p>
        </p:txBody>
      </p:sp>
    </p:spTree>
    <p:extLst>
      <p:ext uri="{BB962C8B-B14F-4D97-AF65-F5344CB8AC3E}">
        <p14:creationId xmlns:p14="http://schemas.microsoft.com/office/powerpoint/2010/main" val="32045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185868" y="1354036"/>
            <a:ext cx="9220004" cy="40933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pitchFamily="34" charset="0"/>
              <a:buChar char="•"/>
            </a:pPr>
            <a:r>
              <a:rPr lang="en-US" sz="2000" b="1" i="0" u="none" strike="noStrike" cap="none" dirty="0">
                <a:solidFill>
                  <a:schemeClr val="tx1"/>
                </a:solidFill>
                <a:latin typeface="Bell MT" panose="02020503060305020303" pitchFamily="18" charset="0"/>
                <a:ea typeface="Calibri"/>
                <a:cs typeface="Calibri"/>
                <a:sym typeface="Calibri"/>
              </a:rPr>
              <a:t>Background –</a:t>
            </a:r>
          </a:p>
          <a:p>
            <a:pPr marR="0" lvl="0" algn="l" rtl="0">
              <a:spcBef>
                <a:spcPts val="0"/>
              </a:spcBef>
              <a:spcAft>
                <a:spcPts val="0"/>
              </a:spcAft>
              <a:buClr>
                <a:schemeClr val="dk1"/>
              </a:buClr>
              <a:buSzPts val="1800"/>
            </a:pPr>
            <a:r>
              <a:rPr lang="en-US" sz="2000" b="1" dirty="0">
                <a:solidFill>
                  <a:schemeClr val="tx1"/>
                </a:solidFill>
                <a:latin typeface="Bell MT" panose="02020503060305020303" pitchFamily="18" charset="0"/>
                <a:ea typeface="Calibri"/>
                <a:cs typeface="Calibri"/>
                <a:sym typeface="Calibri"/>
              </a:rPr>
              <a:t>                 Both of us have Completed our Master’s Degree in Statistics</a:t>
            </a:r>
          </a:p>
          <a:p>
            <a:pPr marR="0" lvl="0" algn="l" rtl="0">
              <a:spcBef>
                <a:spcPts val="0"/>
              </a:spcBef>
              <a:spcAft>
                <a:spcPts val="0"/>
              </a:spcAft>
              <a:buClr>
                <a:schemeClr val="dk1"/>
              </a:buClr>
              <a:buSzPts val="1800"/>
            </a:pPr>
            <a:endParaRPr lang="en-US" sz="2000" b="1" dirty="0">
              <a:solidFill>
                <a:schemeClr val="tx1"/>
              </a:solidFill>
              <a:latin typeface="Bell MT" panose="02020503060305020303" pitchFamily="18" charset="0"/>
              <a:ea typeface="Calibri"/>
              <a:cs typeface="Calibri"/>
              <a:sym typeface="Calibri"/>
            </a:endParaRPr>
          </a:p>
          <a:p>
            <a:pPr marR="0" lvl="0" algn="l" rtl="0">
              <a:spcBef>
                <a:spcPts val="0"/>
              </a:spcBef>
              <a:spcAft>
                <a:spcPts val="0"/>
              </a:spcAft>
              <a:buClr>
                <a:schemeClr val="dk1"/>
              </a:buClr>
              <a:buSzPts val="1800"/>
            </a:pPr>
            <a:endParaRPr lang="en-US" sz="2000" b="1" dirty="0">
              <a:solidFill>
                <a:schemeClr val="tx1"/>
              </a:solidFill>
              <a:latin typeface="Bell MT" panose="02020503060305020303" pitchFamily="18" charset="0"/>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2000" b="1" i="0" dirty="0">
                <a:solidFill>
                  <a:schemeClr val="tx1"/>
                </a:solidFill>
                <a:effectLst/>
                <a:latin typeface="Bell MT" panose="02020503060305020303" pitchFamily="18" charset="0"/>
              </a:rPr>
              <a:t>Data science is a field that is constantly evolving, and we have a strong desire for continuous learning. Joining this field allows us to stay on the forefront of new technologies and methodologies, ensuring that we are always growing in our knowledge and skills.</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2000" b="1" u="none" strike="noStrike" cap="none" dirty="0">
              <a:solidFill>
                <a:schemeClr val="tx1"/>
              </a:solidFill>
              <a:latin typeface="Bell MT" panose="02020503060305020303" pitchFamily="18" charset="0"/>
              <a:ea typeface="Calibri"/>
              <a:cs typeface="Calibri"/>
              <a:sym typeface="Calibri"/>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2000" b="1" i="0" dirty="0">
                <a:solidFill>
                  <a:schemeClr val="tx1"/>
                </a:solidFill>
                <a:latin typeface="Bell MT" panose="02020503060305020303" pitchFamily="18" charset="0"/>
                <a:ea typeface="Calibri"/>
                <a:cs typeface="Calibri"/>
                <a:sym typeface="Calibri"/>
              </a:rPr>
              <a:t>Experience –</a:t>
            </a:r>
          </a:p>
          <a:p>
            <a:pPr marR="0" lvl="0" rtl="0">
              <a:spcBef>
                <a:spcPts val="0"/>
              </a:spcBef>
              <a:spcAft>
                <a:spcPts val="0"/>
              </a:spcAft>
              <a:buClr>
                <a:schemeClr val="dk1"/>
              </a:buClr>
              <a:buSzPts val="1800"/>
            </a:pPr>
            <a:r>
              <a:rPr lang="en-US" sz="2000" b="1" u="none" strike="noStrike" cap="none" dirty="0">
                <a:solidFill>
                  <a:schemeClr val="tx1"/>
                </a:solidFill>
                <a:latin typeface="Bell MT" panose="02020503060305020303" pitchFamily="18" charset="0"/>
                <a:ea typeface="Calibri"/>
                <a:cs typeface="Calibri"/>
                <a:sym typeface="Calibri"/>
              </a:rPr>
              <a:t>                 We are Fresher’s ,we do not have any Experience, but we are </a:t>
            </a:r>
            <a:r>
              <a:rPr lang="en-US" sz="2000" b="1" i="0" dirty="0">
                <a:solidFill>
                  <a:schemeClr val="tx1"/>
                </a:solidFill>
                <a:effectLst/>
                <a:latin typeface="Bell MT" panose="02020503060305020303" pitchFamily="18" charset="0"/>
              </a:rPr>
              <a:t>eager to bring our analytical mindset, technical skills, and enthusiasm for data-driven problem-solving to a professional setting</a:t>
            </a:r>
            <a:r>
              <a:rPr lang="en-US" sz="2000" b="1" u="none" strike="noStrike" cap="none" dirty="0">
                <a:solidFill>
                  <a:schemeClr val="tx1"/>
                </a:solidFill>
                <a:latin typeface="Bell MT" panose="02020503060305020303" pitchFamily="18" charset="0"/>
                <a:ea typeface="Calibri"/>
                <a:cs typeface="Calibri"/>
                <a:sym typeface="Calibri"/>
              </a:rPr>
              <a:t> </a:t>
            </a:r>
            <a:endParaRPr lang="en-US" sz="2000" b="1" i="0" u="none" strike="noStrike" cap="none" dirty="0">
              <a:solidFill>
                <a:schemeClr val="tx1"/>
              </a:solidFill>
              <a:latin typeface="Bell MT" panose="02020503060305020303" pitchFamily="18" charset="0"/>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About </a:t>
            </a:r>
            <a:r>
              <a:rPr lang="en-IN" sz="3200" dirty="0">
                <a:solidFill>
                  <a:srgbClr val="FF0000"/>
                </a:solidFill>
                <a:latin typeface="Copperplate Gothic Bold" panose="020E0705020206020404" pitchFamily="34" charset="0"/>
                <a:ea typeface="Lato Black"/>
                <a:cs typeface="Lato Black"/>
                <a:sym typeface="Lato Black"/>
              </a:rPr>
              <a:t>Us</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32135CD2-91F5-6ADB-D7D7-74AD43CA8368}"/>
              </a:ext>
            </a:extLst>
          </p:cNvPr>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Contents</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sp>
        <p:nvSpPr>
          <p:cNvPr id="3" name="TextBox 2">
            <a:extLst>
              <a:ext uri="{FF2B5EF4-FFF2-40B4-BE49-F238E27FC236}">
                <a16:creationId xmlns:a16="http://schemas.microsoft.com/office/drawing/2014/main" id="{4310C6EE-1825-98C5-51AF-DECAB25A6BD0}"/>
              </a:ext>
            </a:extLst>
          </p:cNvPr>
          <p:cNvSpPr txBox="1"/>
          <p:nvPr/>
        </p:nvSpPr>
        <p:spPr>
          <a:xfrm>
            <a:off x="1927272" y="1371600"/>
            <a:ext cx="6613224" cy="3585597"/>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IN" sz="2400" b="1" dirty="0">
                <a:latin typeface="Bell MT" panose="02020503060305020303" pitchFamily="18" charset="0"/>
                <a:cs typeface="Times New Roman" panose="02020603050405020304" pitchFamily="18" charset="0"/>
              </a:rPr>
              <a:t>Problem Statement</a:t>
            </a:r>
          </a:p>
          <a:p>
            <a:pPr marL="342900" indent="-342900">
              <a:spcBef>
                <a:spcPts val="600"/>
              </a:spcBef>
              <a:spcAft>
                <a:spcPts val="600"/>
              </a:spcAft>
              <a:buFont typeface="Arial" panose="020B0604020202020204" pitchFamily="34" charset="0"/>
              <a:buChar char="•"/>
            </a:pPr>
            <a:r>
              <a:rPr lang="en-US" sz="2400" b="1" dirty="0">
                <a:latin typeface="Bell MT" panose="02020503060305020303" pitchFamily="18" charset="0"/>
                <a:cs typeface="Times New Roman" panose="02020603050405020304" pitchFamily="18" charset="0"/>
              </a:rPr>
              <a:t>Tools Used</a:t>
            </a:r>
            <a:endParaRPr lang="en-IN" sz="2400" b="1" dirty="0">
              <a:latin typeface="Bell MT" panose="02020503060305020303" pitchFamily="18" charset="0"/>
              <a:cs typeface="Times New Roman" panose="02020603050405020304" pitchFamily="18" charset="0"/>
            </a:endParaRPr>
          </a:p>
          <a:p>
            <a:pPr marL="342900" indent="-342900">
              <a:buFont typeface="Arial" panose="020B0604020202020204" pitchFamily="34" charset="0"/>
              <a:buChar char="•"/>
            </a:pPr>
            <a:r>
              <a:rPr lang="en-IN" sz="2400" b="1" dirty="0">
                <a:latin typeface="Bell MT" panose="02020503060305020303" pitchFamily="18" charset="0"/>
                <a:cs typeface="Times New Roman" panose="02020603050405020304" pitchFamily="18" charset="0"/>
              </a:rPr>
              <a:t>Raw Data</a:t>
            </a:r>
          </a:p>
          <a:p>
            <a:pPr marL="342900" indent="-342900">
              <a:buFont typeface="Arial" panose="020B0604020202020204" pitchFamily="34" charset="0"/>
              <a:buChar char="•"/>
            </a:pPr>
            <a:r>
              <a:rPr lang="en-US" sz="2400" b="1" dirty="0">
                <a:latin typeface="Bell MT" panose="02020503060305020303" pitchFamily="18" charset="0"/>
                <a:cs typeface="Times New Roman" panose="02020603050405020304" pitchFamily="18" charset="0"/>
              </a:rPr>
              <a:t>Web Scraping</a:t>
            </a:r>
            <a:endParaRPr lang="en-IN" sz="2400" b="1" dirty="0">
              <a:latin typeface="Bell MT" panose="02020503060305020303" pitchFamily="18" charset="0"/>
              <a:cs typeface="Times New Roman" panose="02020603050405020304" pitchFamily="18" charset="0"/>
            </a:endParaRPr>
          </a:p>
          <a:p>
            <a:pPr marL="342900" indent="-342900">
              <a:spcBef>
                <a:spcPts val="600"/>
              </a:spcBef>
              <a:spcAft>
                <a:spcPts val="600"/>
              </a:spcAft>
              <a:buFont typeface="Arial" panose="020B0604020202020204" pitchFamily="34" charset="0"/>
              <a:buChar char="•"/>
            </a:pPr>
            <a:r>
              <a:rPr lang="en-IN" sz="2400" b="1" dirty="0">
                <a:latin typeface="Bell MT" panose="02020503060305020303" pitchFamily="18" charset="0"/>
                <a:cs typeface="Times New Roman" panose="02020603050405020304" pitchFamily="18" charset="0"/>
              </a:rPr>
              <a:t>Data manipulation /Data cleaning</a:t>
            </a:r>
          </a:p>
          <a:p>
            <a:pPr marL="342900" indent="-342900">
              <a:buFont typeface="Arial" panose="020B0604020202020204" pitchFamily="34" charset="0"/>
              <a:buChar char="•"/>
            </a:pPr>
            <a:r>
              <a:rPr lang="en-IN" sz="2400" b="1" dirty="0">
                <a:latin typeface="Bell MT" panose="02020503060305020303" pitchFamily="18" charset="0"/>
                <a:cs typeface="Times New Roman" panose="02020603050405020304" pitchFamily="18" charset="0"/>
              </a:rPr>
              <a:t>EDA(Exploratory Data Analysis)</a:t>
            </a:r>
          </a:p>
          <a:p>
            <a:pPr marL="342900" indent="-342900">
              <a:spcBef>
                <a:spcPts val="600"/>
              </a:spcBef>
              <a:spcAft>
                <a:spcPts val="600"/>
              </a:spcAft>
              <a:buFont typeface="Arial" panose="020B0604020202020204" pitchFamily="34" charset="0"/>
              <a:buChar char="•"/>
            </a:pPr>
            <a:r>
              <a:rPr lang="en-IN" sz="2400" b="1" dirty="0">
                <a:latin typeface="Bell MT" panose="02020503060305020303" pitchFamily="18" charset="0"/>
                <a:cs typeface="Times New Roman" panose="02020603050405020304" pitchFamily="18" charset="0"/>
              </a:rPr>
              <a:t>Objective</a:t>
            </a:r>
          </a:p>
          <a:p>
            <a:pPr marL="342900" indent="-342900">
              <a:buFont typeface="Arial" panose="020B0604020202020204" pitchFamily="34" charset="0"/>
              <a:buChar char="•"/>
            </a:pPr>
            <a:r>
              <a:rPr lang="en-IN" sz="2400" b="1" dirty="0">
                <a:latin typeface="Bell MT" panose="02020503060305020303" pitchFamily="18" charset="0"/>
                <a:cs typeface="Times New Roman" panose="02020603050405020304" pitchFamily="18" charset="0"/>
              </a:rPr>
              <a:t>Conclusion</a:t>
            </a:r>
          </a:p>
        </p:txBody>
      </p:sp>
      <p:pic>
        <p:nvPicPr>
          <p:cNvPr id="4102" name="Picture 6" descr="Content Icon, HD Png Download , Transparent Png Image - PNGitem">
            <a:extLst>
              <a:ext uri="{FF2B5EF4-FFF2-40B4-BE49-F238E27FC236}">
                <a16:creationId xmlns:a16="http://schemas.microsoft.com/office/drawing/2014/main" id="{DD061137-E1D1-AA33-8D18-E20A67AF6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3497" y="1060703"/>
            <a:ext cx="3216563" cy="3893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599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85580F3A-EEE1-537B-0C4B-37FF370B90AA}"/>
              </a:ext>
            </a:extLst>
          </p:cNvPr>
          <p:cNvSpPr txBox="1"/>
          <p:nvPr/>
        </p:nvSpPr>
        <p:spPr>
          <a:xfrm>
            <a:off x="427657" y="416554"/>
            <a:ext cx="4766136"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Problem Statement</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sp>
        <p:nvSpPr>
          <p:cNvPr id="3" name="TextBox 2">
            <a:extLst>
              <a:ext uri="{FF2B5EF4-FFF2-40B4-BE49-F238E27FC236}">
                <a16:creationId xmlns:a16="http://schemas.microsoft.com/office/drawing/2014/main" id="{045AF26E-1513-114A-BFCC-5B5400F6CA6A}"/>
              </a:ext>
            </a:extLst>
          </p:cNvPr>
          <p:cNvSpPr txBox="1"/>
          <p:nvPr/>
        </p:nvSpPr>
        <p:spPr>
          <a:xfrm>
            <a:off x="1620012" y="1536174"/>
            <a:ext cx="928116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i="0" dirty="0">
                <a:solidFill>
                  <a:schemeClr val="tx1"/>
                </a:solidFill>
                <a:effectLst/>
                <a:latin typeface="Bell MT" panose="02020503060305020303" pitchFamily="18" charset="0"/>
              </a:rPr>
              <a:t>How does the distribution of RAM and Storage differ across the laptops, and what insights can be derived from their mean and median values.</a:t>
            </a:r>
          </a:p>
          <a:p>
            <a:pPr marL="285750" indent="-285750">
              <a:buFont typeface="Arial" panose="020B0604020202020204" pitchFamily="34" charset="0"/>
              <a:buChar char="•"/>
            </a:pPr>
            <a:r>
              <a:rPr lang="en-US" sz="2400" b="1" i="0" dirty="0">
                <a:solidFill>
                  <a:schemeClr val="tx1"/>
                </a:solidFill>
                <a:effectLst/>
                <a:latin typeface="Bell MT" panose="02020503060305020303" pitchFamily="18" charset="0"/>
              </a:rPr>
              <a:t>How does the distribution of Display differ across the laptops.</a:t>
            </a:r>
          </a:p>
          <a:p>
            <a:pPr marL="285750" indent="-285750">
              <a:buFont typeface="Arial" panose="020B0604020202020204" pitchFamily="34" charset="0"/>
              <a:buChar char="•"/>
            </a:pPr>
            <a:r>
              <a:rPr lang="en-IN" sz="2400" b="1" dirty="0">
                <a:solidFill>
                  <a:schemeClr val="tx1"/>
                </a:solidFill>
                <a:latin typeface="Bell MT" panose="02020503060305020303" pitchFamily="18" charset="0"/>
              </a:rPr>
              <a:t>How is the Price and Rating Varying in Each Brand.</a:t>
            </a:r>
          </a:p>
          <a:p>
            <a:pPr marL="285750" indent="-285750">
              <a:buFont typeface="Arial" panose="020B0604020202020204" pitchFamily="34" charset="0"/>
              <a:buChar char="•"/>
            </a:pPr>
            <a:r>
              <a:rPr lang="en-IN" sz="2400" b="1" dirty="0">
                <a:solidFill>
                  <a:schemeClr val="tx1"/>
                </a:solidFill>
                <a:latin typeface="Bell MT" panose="02020503060305020303" pitchFamily="18" charset="0"/>
              </a:rPr>
              <a:t>Finding the Impact of Storage and Display Size on the Price of the Laptops.</a:t>
            </a:r>
          </a:p>
          <a:p>
            <a:pPr marL="285750" indent="-285750">
              <a:buFont typeface="Arial" panose="020B0604020202020204" pitchFamily="34" charset="0"/>
              <a:buChar char="•"/>
            </a:pPr>
            <a:r>
              <a:rPr lang="en-IN" sz="2400" b="1" dirty="0">
                <a:solidFill>
                  <a:schemeClr val="tx1"/>
                </a:solidFill>
                <a:latin typeface="Bell MT" panose="02020503060305020303" pitchFamily="18" charset="0"/>
              </a:rPr>
              <a:t>Analysing the impact of various features on the Price of the Laptop</a:t>
            </a:r>
          </a:p>
        </p:txBody>
      </p:sp>
    </p:spTree>
    <p:extLst>
      <p:ext uri="{BB962C8B-B14F-4D97-AF65-F5344CB8AC3E}">
        <p14:creationId xmlns:p14="http://schemas.microsoft.com/office/powerpoint/2010/main" val="1278437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83B257B4-4E04-32EF-FFC5-4237F188680B}"/>
              </a:ext>
            </a:extLst>
          </p:cNvPr>
          <p:cNvSpPr txBox="1"/>
          <p:nvPr/>
        </p:nvSpPr>
        <p:spPr>
          <a:xfrm>
            <a:off x="427656" y="416554"/>
            <a:ext cx="2916937"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Tools used</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sp>
        <p:nvSpPr>
          <p:cNvPr id="3" name="TextBox 2">
            <a:extLst>
              <a:ext uri="{FF2B5EF4-FFF2-40B4-BE49-F238E27FC236}">
                <a16:creationId xmlns:a16="http://schemas.microsoft.com/office/drawing/2014/main" id="{DBA185B4-3C70-D3B2-BCA8-CE6F7EB60AC8}"/>
              </a:ext>
            </a:extLst>
          </p:cNvPr>
          <p:cNvSpPr txBox="1"/>
          <p:nvPr/>
        </p:nvSpPr>
        <p:spPr>
          <a:xfrm>
            <a:off x="630936" y="1252728"/>
            <a:ext cx="2916936" cy="2616101"/>
          </a:xfrm>
          <a:prstGeom prst="rect">
            <a:avLst/>
          </a:prstGeom>
          <a:noFill/>
        </p:spPr>
        <p:txBody>
          <a:bodyPr wrap="square" rtlCol="0">
            <a:spAutoFit/>
          </a:bodyPr>
          <a:lstStyle/>
          <a:p>
            <a:pPr marL="457200" indent="-457200">
              <a:buFont typeface="Arial" panose="020B0604020202020204" pitchFamily="34" charset="0"/>
              <a:buChar char="•"/>
            </a:pPr>
            <a:r>
              <a:rPr lang="en-IN" sz="2400" b="1" dirty="0">
                <a:solidFill>
                  <a:schemeClr val="tx1"/>
                </a:solidFill>
                <a:latin typeface="Bell MT" panose="02020503060305020303" pitchFamily="18" charset="0"/>
                <a:cs typeface="Times New Roman" panose="02020603050405020304" pitchFamily="18" charset="0"/>
              </a:rPr>
              <a:t>NumPy</a:t>
            </a:r>
          </a:p>
          <a:p>
            <a:pPr marL="457200" indent="-457200">
              <a:spcBef>
                <a:spcPts val="600"/>
              </a:spcBef>
              <a:spcAft>
                <a:spcPts val="600"/>
              </a:spcAft>
              <a:buFont typeface="Arial" panose="020B0604020202020204" pitchFamily="34" charset="0"/>
              <a:buChar char="•"/>
            </a:pPr>
            <a:r>
              <a:rPr lang="en-IN" sz="2400" b="1" dirty="0">
                <a:solidFill>
                  <a:schemeClr val="tx1"/>
                </a:solidFill>
                <a:latin typeface="Bell MT" panose="02020503060305020303" pitchFamily="18" charset="0"/>
                <a:cs typeface="Times New Roman" panose="02020603050405020304" pitchFamily="18" charset="0"/>
              </a:rPr>
              <a:t>Pandas</a:t>
            </a:r>
          </a:p>
          <a:p>
            <a:pPr marL="457200" indent="-457200">
              <a:buFont typeface="Arial" panose="020B0604020202020204" pitchFamily="34" charset="0"/>
              <a:buChar char="•"/>
            </a:pPr>
            <a:r>
              <a:rPr lang="en-IN" sz="2400" b="1" dirty="0">
                <a:solidFill>
                  <a:schemeClr val="tx1"/>
                </a:solidFill>
                <a:latin typeface="Bell MT" panose="02020503060305020303" pitchFamily="18" charset="0"/>
                <a:cs typeface="Times New Roman" panose="02020603050405020304" pitchFamily="18" charset="0"/>
              </a:rPr>
              <a:t>Beautiful Soup</a:t>
            </a:r>
          </a:p>
          <a:p>
            <a:pPr marL="457200" indent="-457200">
              <a:spcBef>
                <a:spcPts val="600"/>
              </a:spcBef>
              <a:spcAft>
                <a:spcPts val="600"/>
              </a:spcAft>
              <a:buFont typeface="Arial" panose="020B0604020202020204" pitchFamily="34" charset="0"/>
              <a:buChar char="•"/>
            </a:pPr>
            <a:r>
              <a:rPr lang="en-IN" sz="2400" b="1" dirty="0">
                <a:solidFill>
                  <a:schemeClr val="tx1"/>
                </a:solidFill>
                <a:latin typeface="Bell MT" panose="02020503060305020303" pitchFamily="18" charset="0"/>
                <a:cs typeface="Times New Roman" panose="02020603050405020304" pitchFamily="18" charset="0"/>
              </a:rPr>
              <a:t>Requests</a:t>
            </a:r>
          </a:p>
          <a:p>
            <a:pPr marL="457200" indent="-457200">
              <a:buFont typeface="Arial" panose="020B0604020202020204" pitchFamily="34" charset="0"/>
              <a:buChar char="•"/>
            </a:pPr>
            <a:r>
              <a:rPr lang="en-IN" sz="2400" b="1" dirty="0">
                <a:solidFill>
                  <a:schemeClr val="tx1"/>
                </a:solidFill>
                <a:latin typeface="Bell MT" panose="02020503060305020303" pitchFamily="18" charset="0"/>
                <a:cs typeface="Times New Roman" panose="02020603050405020304" pitchFamily="18" charset="0"/>
              </a:rPr>
              <a:t>Matplotlib</a:t>
            </a:r>
          </a:p>
          <a:p>
            <a:pPr marL="457200" indent="-457200">
              <a:buFont typeface="Arial" panose="020B0604020202020204" pitchFamily="34" charset="0"/>
              <a:buChar char="•"/>
            </a:pPr>
            <a:r>
              <a:rPr lang="en-IN" sz="2400" b="1" dirty="0">
                <a:solidFill>
                  <a:schemeClr val="tx1"/>
                </a:solidFill>
                <a:latin typeface="Bell MT" panose="02020503060305020303" pitchFamily="18" charset="0"/>
                <a:cs typeface="Times New Roman" panose="02020603050405020304" pitchFamily="18" charset="0"/>
              </a:rPr>
              <a:t>seaborn</a:t>
            </a:r>
            <a:endParaRPr lang="en-IN" sz="2400" b="1" dirty="0">
              <a:latin typeface="Bell MT" panose="02020503060305020303" pitchFamily="18" charset="0"/>
            </a:endParaRPr>
          </a:p>
        </p:txBody>
      </p:sp>
      <p:pic>
        <p:nvPicPr>
          <p:cNvPr id="1028" name="Picture 4" descr="NumPy logo refresh · Issue #37 · numpy/numpy.org · GitHub">
            <a:extLst>
              <a:ext uri="{FF2B5EF4-FFF2-40B4-BE49-F238E27FC236}">
                <a16:creationId xmlns:a16="http://schemas.microsoft.com/office/drawing/2014/main" id="{73BA1C48-EDF5-4B61-98D1-964635982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908" y="339729"/>
            <a:ext cx="2846832" cy="28468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3131C1E-D0E4-3254-E263-8F48FAB77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1262" y="201534"/>
            <a:ext cx="2166324" cy="8758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Free Python Logo Png Image ICON favicon | FreePNGImg">
            <a:extLst>
              <a:ext uri="{FF2B5EF4-FFF2-40B4-BE49-F238E27FC236}">
                <a16:creationId xmlns:a16="http://schemas.microsoft.com/office/drawing/2014/main" id="{F7A983BC-CF49-F8AE-153C-2EFD1B6E5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470" y="2568567"/>
            <a:ext cx="3266576" cy="16332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ch Blog] Python Libraries for humans">
            <a:extLst>
              <a:ext uri="{FF2B5EF4-FFF2-40B4-BE49-F238E27FC236}">
                <a16:creationId xmlns:a16="http://schemas.microsoft.com/office/drawing/2014/main" id="{E0BEAB66-6730-7AA5-5657-3EA84E7781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4856" y="1296946"/>
            <a:ext cx="3441560" cy="147969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randfetch | Matplotlib Logos &amp; Brand Assets">
            <a:extLst>
              <a:ext uri="{FF2B5EF4-FFF2-40B4-BE49-F238E27FC236}">
                <a16:creationId xmlns:a16="http://schemas.microsoft.com/office/drawing/2014/main" id="{8352157F-8569-8FCF-C082-ED980B2CD1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2092" y="4977144"/>
            <a:ext cx="3145537" cy="10485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s Seaborn too assertive at times? | by Pragya Verma | Analytics Vidhya |  Medium">
            <a:extLst>
              <a:ext uri="{FF2B5EF4-FFF2-40B4-BE49-F238E27FC236}">
                <a16:creationId xmlns:a16="http://schemas.microsoft.com/office/drawing/2014/main" id="{B0B08707-C03D-4CDA-14F3-1911F7C336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2490" y="4977144"/>
            <a:ext cx="2834629" cy="85834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2869330-860C-53FB-1275-6A9542D9DD23}"/>
              </a:ext>
            </a:extLst>
          </p:cNvPr>
          <p:cNvCxnSpPr>
            <a:cxnSpLocks/>
          </p:cNvCxnSpPr>
          <p:nvPr/>
        </p:nvCxnSpPr>
        <p:spPr>
          <a:xfrm>
            <a:off x="5541044" y="2187083"/>
            <a:ext cx="1186434" cy="680872"/>
          </a:xfrm>
          <a:prstGeom prst="bentConnector3">
            <a:avLst/>
          </a:prstGeom>
          <a:ln/>
        </p:spPr>
        <p:style>
          <a:lnRef idx="3">
            <a:schemeClr val="dk1"/>
          </a:lnRef>
          <a:fillRef idx="0">
            <a:schemeClr val="dk1"/>
          </a:fillRef>
          <a:effectRef idx="2">
            <a:schemeClr val="dk1"/>
          </a:effectRef>
          <a:fontRef idx="minor">
            <a:schemeClr val="tx1"/>
          </a:fontRef>
        </p:style>
      </p:cxnSp>
      <p:cxnSp>
        <p:nvCxnSpPr>
          <p:cNvPr id="12" name="Straight Connector 9">
            <a:extLst>
              <a:ext uri="{FF2B5EF4-FFF2-40B4-BE49-F238E27FC236}">
                <a16:creationId xmlns:a16="http://schemas.microsoft.com/office/drawing/2014/main" id="{C96C224C-D8D6-3E80-038C-8C82A8D548D6}"/>
              </a:ext>
            </a:extLst>
          </p:cNvPr>
          <p:cNvCxnSpPr>
            <a:cxnSpLocks/>
          </p:cNvCxnSpPr>
          <p:nvPr/>
        </p:nvCxnSpPr>
        <p:spPr>
          <a:xfrm rot="16200000" flipH="1">
            <a:off x="6443215" y="1473622"/>
            <a:ext cx="1448038" cy="579046"/>
          </a:xfrm>
          <a:prstGeom prst="bentConnector3">
            <a:avLst/>
          </a:prstGeom>
        </p:spPr>
        <p:style>
          <a:lnRef idx="3">
            <a:schemeClr val="dk1"/>
          </a:lnRef>
          <a:fillRef idx="0">
            <a:schemeClr val="dk1"/>
          </a:fillRef>
          <a:effectRef idx="2">
            <a:schemeClr val="dk1"/>
          </a:effectRef>
          <a:fontRef idx="minor">
            <a:schemeClr val="tx1"/>
          </a:fontRef>
        </p:style>
      </p:cxnSp>
      <p:cxnSp>
        <p:nvCxnSpPr>
          <p:cNvPr id="20" name="Straight Connector 9">
            <a:extLst>
              <a:ext uri="{FF2B5EF4-FFF2-40B4-BE49-F238E27FC236}">
                <a16:creationId xmlns:a16="http://schemas.microsoft.com/office/drawing/2014/main" id="{CD809C60-A86A-D3EF-7264-83DBEB1A5661}"/>
              </a:ext>
            </a:extLst>
          </p:cNvPr>
          <p:cNvCxnSpPr>
            <a:cxnSpLocks/>
          </p:cNvCxnSpPr>
          <p:nvPr/>
        </p:nvCxnSpPr>
        <p:spPr>
          <a:xfrm rot="5400000" flipH="1" flipV="1">
            <a:off x="6126429" y="4325388"/>
            <a:ext cx="733584" cy="649324"/>
          </a:xfrm>
          <a:prstGeom prst="bentConnector3">
            <a:avLst/>
          </a:prstGeom>
        </p:spPr>
        <p:style>
          <a:lnRef idx="3">
            <a:schemeClr val="dk1"/>
          </a:lnRef>
          <a:fillRef idx="0">
            <a:schemeClr val="dk1"/>
          </a:fillRef>
          <a:effectRef idx="2">
            <a:schemeClr val="dk1"/>
          </a:effectRef>
          <a:fontRef idx="minor">
            <a:schemeClr val="tx1"/>
          </a:fontRef>
        </p:style>
      </p:cxnSp>
      <p:cxnSp>
        <p:nvCxnSpPr>
          <p:cNvPr id="28" name="Straight Connector 9">
            <a:extLst>
              <a:ext uri="{FF2B5EF4-FFF2-40B4-BE49-F238E27FC236}">
                <a16:creationId xmlns:a16="http://schemas.microsoft.com/office/drawing/2014/main" id="{6742AE14-EF72-7B5C-7D45-4F23B6605F55}"/>
              </a:ext>
            </a:extLst>
          </p:cNvPr>
          <p:cNvCxnSpPr>
            <a:cxnSpLocks/>
          </p:cNvCxnSpPr>
          <p:nvPr/>
        </p:nvCxnSpPr>
        <p:spPr>
          <a:xfrm flipV="1">
            <a:off x="8063207" y="2071912"/>
            <a:ext cx="880828" cy="704726"/>
          </a:xfrm>
          <a:prstGeom prst="bentConnector3">
            <a:avLst>
              <a:gd name="adj1" fmla="val 50000"/>
            </a:avLst>
          </a:prstGeom>
        </p:spPr>
        <p:style>
          <a:lnRef idx="3">
            <a:schemeClr val="dk1"/>
          </a:lnRef>
          <a:fillRef idx="0">
            <a:schemeClr val="dk1"/>
          </a:fillRef>
          <a:effectRef idx="2">
            <a:schemeClr val="dk1"/>
          </a:effectRef>
          <a:fontRef idx="minor">
            <a:schemeClr val="tx1"/>
          </a:fontRef>
        </p:style>
      </p:cxnSp>
      <p:cxnSp>
        <p:nvCxnSpPr>
          <p:cNvPr id="31" name="Straight Connector 9">
            <a:extLst>
              <a:ext uri="{FF2B5EF4-FFF2-40B4-BE49-F238E27FC236}">
                <a16:creationId xmlns:a16="http://schemas.microsoft.com/office/drawing/2014/main" id="{51A1A38F-CF5C-85E3-1CED-B71C35BBBFAE}"/>
              </a:ext>
            </a:extLst>
          </p:cNvPr>
          <p:cNvCxnSpPr>
            <a:cxnSpLocks/>
          </p:cNvCxnSpPr>
          <p:nvPr/>
        </p:nvCxnSpPr>
        <p:spPr>
          <a:xfrm rot="16200000" flipV="1">
            <a:off x="8161380" y="4204547"/>
            <a:ext cx="900496" cy="895114"/>
          </a:xfrm>
          <a:prstGeom prst="bentConnector3">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3101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4B8C56DD-60D2-790F-11E0-11508A4C679D}"/>
              </a:ext>
            </a:extLst>
          </p:cNvPr>
          <p:cNvSpPr txBox="1"/>
          <p:nvPr/>
        </p:nvSpPr>
        <p:spPr>
          <a:xfrm>
            <a:off x="427657" y="416554"/>
            <a:ext cx="4766136"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Website</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pic>
        <p:nvPicPr>
          <p:cNvPr id="4" name="Picture 3">
            <a:extLst>
              <a:ext uri="{FF2B5EF4-FFF2-40B4-BE49-F238E27FC236}">
                <a16:creationId xmlns:a16="http://schemas.microsoft.com/office/drawing/2014/main" id="{CFA40A2E-976D-5320-9FC7-C7EB5CB2C137}"/>
              </a:ext>
            </a:extLst>
          </p:cNvPr>
          <p:cNvPicPr>
            <a:picLocks noChangeAspect="1"/>
          </p:cNvPicPr>
          <p:nvPr/>
        </p:nvPicPr>
        <p:blipFill>
          <a:blip r:embed="rId2"/>
          <a:stretch>
            <a:fillRect/>
          </a:stretch>
        </p:blipFill>
        <p:spPr>
          <a:xfrm>
            <a:off x="822960" y="983735"/>
            <a:ext cx="10259568" cy="4998303"/>
          </a:xfrm>
          <a:prstGeom prst="rect">
            <a:avLst/>
          </a:prstGeom>
        </p:spPr>
      </p:pic>
    </p:spTree>
    <p:extLst>
      <p:ext uri="{BB962C8B-B14F-4D97-AF65-F5344CB8AC3E}">
        <p14:creationId xmlns:p14="http://schemas.microsoft.com/office/powerpoint/2010/main" val="179433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3">
            <a:extLst>
              <a:ext uri="{FF2B5EF4-FFF2-40B4-BE49-F238E27FC236}">
                <a16:creationId xmlns:a16="http://schemas.microsoft.com/office/drawing/2014/main" id="{C393FAB8-FEA5-8888-EE78-F0A8F1AACF02}"/>
              </a:ext>
            </a:extLst>
          </p:cNvPr>
          <p:cNvSpPr txBox="1"/>
          <p:nvPr/>
        </p:nvSpPr>
        <p:spPr>
          <a:xfrm>
            <a:off x="427656" y="416554"/>
            <a:ext cx="2916937"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Raw Data</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pic>
        <p:nvPicPr>
          <p:cNvPr id="6" name="Picture 5">
            <a:extLst>
              <a:ext uri="{FF2B5EF4-FFF2-40B4-BE49-F238E27FC236}">
                <a16:creationId xmlns:a16="http://schemas.microsoft.com/office/drawing/2014/main" id="{58AD603E-596B-D704-158E-A68C0FAE0E63}"/>
              </a:ext>
            </a:extLst>
          </p:cNvPr>
          <p:cNvPicPr>
            <a:picLocks noChangeAspect="1"/>
          </p:cNvPicPr>
          <p:nvPr/>
        </p:nvPicPr>
        <p:blipFill>
          <a:blip r:embed="rId2"/>
          <a:stretch>
            <a:fillRect/>
          </a:stretch>
        </p:blipFill>
        <p:spPr>
          <a:xfrm>
            <a:off x="795337" y="1014984"/>
            <a:ext cx="10601325" cy="5020056"/>
          </a:xfrm>
          <a:prstGeom prst="rect">
            <a:avLst/>
          </a:prstGeom>
        </p:spPr>
      </p:pic>
    </p:spTree>
    <p:extLst>
      <p:ext uri="{BB962C8B-B14F-4D97-AF65-F5344CB8AC3E}">
        <p14:creationId xmlns:p14="http://schemas.microsoft.com/office/powerpoint/2010/main" val="274321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FB9F6614-4E0B-5A11-A62B-7CC757EF7A5B}"/>
              </a:ext>
            </a:extLst>
          </p:cNvPr>
          <p:cNvSpPr txBox="1"/>
          <p:nvPr/>
        </p:nvSpPr>
        <p:spPr>
          <a:xfrm>
            <a:off x="400224" y="416554"/>
            <a:ext cx="364142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Data Cleaning</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sp>
        <p:nvSpPr>
          <p:cNvPr id="3" name="TextBox 2">
            <a:extLst>
              <a:ext uri="{FF2B5EF4-FFF2-40B4-BE49-F238E27FC236}">
                <a16:creationId xmlns:a16="http://schemas.microsoft.com/office/drawing/2014/main" id="{A72BD068-E42C-1B02-9C09-DADD19CBE3B3}"/>
              </a:ext>
            </a:extLst>
          </p:cNvPr>
          <p:cNvSpPr txBox="1"/>
          <p:nvPr/>
        </p:nvSpPr>
        <p:spPr>
          <a:xfrm>
            <a:off x="1607232" y="1506956"/>
            <a:ext cx="6192600" cy="4154984"/>
          </a:xfrm>
          <a:prstGeom prst="rect">
            <a:avLst/>
          </a:prstGeom>
          <a:noFill/>
        </p:spPr>
        <p:txBody>
          <a:bodyPr wrap="square" rtlCol="0">
            <a:spAutoFit/>
          </a:bodyPr>
          <a:lstStyle/>
          <a:p>
            <a:pPr marL="457200" indent="-457200">
              <a:buFont typeface="Arial" panose="020B0604020202020204" pitchFamily="34" charset="0"/>
              <a:buChar char="•"/>
            </a:pPr>
            <a:r>
              <a:rPr lang="en-IN" sz="2400" b="1" dirty="0">
                <a:solidFill>
                  <a:schemeClr val="tx1">
                    <a:lumMod val="95000"/>
                    <a:lumOff val="5000"/>
                  </a:schemeClr>
                </a:solidFill>
                <a:latin typeface="Bell MT" panose="02020503060305020303" pitchFamily="18" charset="0"/>
              </a:rPr>
              <a:t>Checking for duplicates </a:t>
            </a:r>
          </a:p>
          <a:p>
            <a:endParaRPr lang="en-IN" sz="2400" b="1" dirty="0">
              <a:solidFill>
                <a:schemeClr val="tx1">
                  <a:lumMod val="95000"/>
                  <a:lumOff val="5000"/>
                </a:schemeClr>
              </a:solidFill>
              <a:latin typeface="Bell MT" panose="02020503060305020303" pitchFamily="18" charset="0"/>
            </a:endParaRPr>
          </a:p>
          <a:p>
            <a:pPr marL="457200" indent="-457200">
              <a:buFont typeface="Arial" panose="020B0604020202020204" pitchFamily="34" charset="0"/>
              <a:buChar char="•"/>
            </a:pPr>
            <a:r>
              <a:rPr lang="en-IN" sz="2400" b="1" dirty="0">
                <a:solidFill>
                  <a:schemeClr val="tx1">
                    <a:lumMod val="95000"/>
                    <a:lumOff val="5000"/>
                  </a:schemeClr>
                </a:solidFill>
                <a:latin typeface="Bell MT" panose="02020503060305020303" pitchFamily="18" charset="0"/>
              </a:rPr>
              <a:t>Dropping the Duplicates</a:t>
            </a:r>
          </a:p>
          <a:p>
            <a:endParaRPr lang="en-IN" sz="2400" b="1" dirty="0">
              <a:solidFill>
                <a:schemeClr val="tx1">
                  <a:lumMod val="95000"/>
                  <a:lumOff val="5000"/>
                </a:schemeClr>
              </a:solidFill>
              <a:latin typeface="Bell MT" panose="02020503060305020303" pitchFamily="18" charset="0"/>
            </a:endParaRPr>
          </a:p>
          <a:p>
            <a:pPr marL="457200" indent="-457200">
              <a:buFont typeface="Arial" panose="020B0604020202020204" pitchFamily="34" charset="0"/>
              <a:buChar char="•"/>
            </a:pPr>
            <a:r>
              <a:rPr lang="en-IN" sz="2400" b="1" dirty="0">
                <a:solidFill>
                  <a:schemeClr val="tx1">
                    <a:lumMod val="95000"/>
                    <a:lumOff val="5000"/>
                  </a:schemeClr>
                </a:solidFill>
                <a:latin typeface="Bell MT" panose="02020503060305020303" pitchFamily="18" charset="0"/>
              </a:rPr>
              <a:t>Checking for Null Values</a:t>
            </a:r>
          </a:p>
          <a:p>
            <a:pPr marL="457200" indent="-457200">
              <a:buFont typeface="Arial" panose="020B0604020202020204" pitchFamily="34" charset="0"/>
              <a:buChar char="•"/>
            </a:pPr>
            <a:endParaRPr lang="en-IN" sz="2400" b="1" dirty="0">
              <a:solidFill>
                <a:schemeClr val="tx1">
                  <a:lumMod val="95000"/>
                  <a:lumOff val="5000"/>
                </a:schemeClr>
              </a:solidFill>
              <a:latin typeface="Bell MT" panose="02020503060305020303" pitchFamily="18" charset="0"/>
            </a:endParaRPr>
          </a:p>
          <a:p>
            <a:pPr marL="457200" indent="-457200">
              <a:buFont typeface="Arial" panose="020B0604020202020204" pitchFamily="34" charset="0"/>
              <a:buChar char="•"/>
            </a:pPr>
            <a:r>
              <a:rPr lang="en-IN" sz="2400" b="1" dirty="0">
                <a:solidFill>
                  <a:schemeClr val="tx1">
                    <a:lumMod val="95000"/>
                    <a:lumOff val="5000"/>
                  </a:schemeClr>
                </a:solidFill>
                <a:latin typeface="Bell MT" panose="02020503060305020303" pitchFamily="18" charset="0"/>
              </a:rPr>
              <a:t>Filling or Dropping the Null Values</a:t>
            </a:r>
          </a:p>
          <a:p>
            <a:pPr marL="457200" indent="-457200">
              <a:buFont typeface="Arial" panose="020B0604020202020204" pitchFamily="34" charset="0"/>
              <a:buChar char="•"/>
            </a:pPr>
            <a:endParaRPr lang="en-IN" sz="2400" b="1" dirty="0">
              <a:solidFill>
                <a:schemeClr val="tx1">
                  <a:lumMod val="95000"/>
                  <a:lumOff val="5000"/>
                </a:schemeClr>
              </a:solidFill>
              <a:latin typeface="Bell MT" panose="02020503060305020303" pitchFamily="18" charset="0"/>
            </a:endParaRPr>
          </a:p>
          <a:p>
            <a:pPr marL="457200" indent="-457200">
              <a:buFont typeface="Arial" panose="020B0604020202020204" pitchFamily="34" charset="0"/>
              <a:buChar char="•"/>
            </a:pPr>
            <a:r>
              <a:rPr lang="en-IN" sz="2400" b="1" dirty="0">
                <a:solidFill>
                  <a:schemeClr val="tx1">
                    <a:lumMod val="95000"/>
                    <a:lumOff val="5000"/>
                  </a:schemeClr>
                </a:solidFill>
                <a:latin typeface="Bell MT" panose="02020503060305020303" pitchFamily="18" charset="0"/>
              </a:rPr>
              <a:t>Removing Structural Errors</a:t>
            </a:r>
          </a:p>
          <a:p>
            <a:pPr marL="457200" indent="-457200">
              <a:buFont typeface="Arial" panose="020B0604020202020204" pitchFamily="34" charset="0"/>
              <a:buChar char="•"/>
            </a:pPr>
            <a:endParaRPr lang="en-IN" sz="2400" b="1" dirty="0">
              <a:solidFill>
                <a:schemeClr val="tx1">
                  <a:lumMod val="95000"/>
                  <a:lumOff val="5000"/>
                </a:schemeClr>
              </a:solidFill>
              <a:latin typeface="Bell MT" panose="02020503060305020303" pitchFamily="18" charset="0"/>
            </a:endParaRPr>
          </a:p>
          <a:p>
            <a:pPr marL="457200" indent="-457200">
              <a:buFont typeface="Arial" panose="020B0604020202020204" pitchFamily="34" charset="0"/>
              <a:buChar char="•"/>
            </a:pPr>
            <a:r>
              <a:rPr lang="en-IN" sz="2400" b="1" dirty="0">
                <a:solidFill>
                  <a:schemeClr val="tx1">
                    <a:lumMod val="95000"/>
                    <a:lumOff val="5000"/>
                  </a:schemeClr>
                </a:solidFill>
                <a:latin typeface="Bell MT" panose="02020503060305020303" pitchFamily="18" charset="0"/>
              </a:rPr>
              <a:t>Data Type conversion </a:t>
            </a:r>
          </a:p>
        </p:txBody>
      </p:sp>
      <p:pic>
        <p:nvPicPr>
          <p:cNvPr id="5" name="Picture 4">
            <a:extLst>
              <a:ext uri="{FF2B5EF4-FFF2-40B4-BE49-F238E27FC236}">
                <a16:creationId xmlns:a16="http://schemas.microsoft.com/office/drawing/2014/main" id="{3155B637-8274-31E9-A5A5-C5C94B4D978D}"/>
              </a:ext>
            </a:extLst>
          </p:cNvPr>
          <p:cNvPicPr>
            <a:picLocks noChangeAspect="1"/>
          </p:cNvPicPr>
          <p:nvPr/>
        </p:nvPicPr>
        <p:blipFill>
          <a:blip r:embed="rId2"/>
          <a:stretch>
            <a:fillRect/>
          </a:stretch>
        </p:blipFill>
        <p:spPr>
          <a:xfrm>
            <a:off x="7936992" y="1506956"/>
            <a:ext cx="3503489" cy="3370356"/>
          </a:xfrm>
          <a:prstGeom prst="rect">
            <a:avLst/>
          </a:prstGeom>
        </p:spPr>
      </p:pic>
    </p:spTree>
    <p:extLst>
      <p:ext uri="{BB962C8B-B14F-4D97-AF65-F5344CB8AC3E}">
        <p14:creationId xmlns:p14="http://schemas.microsoft.com/office/powerpoint/2010/main" val="108589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3">
            <a:extLst>
              <a:ext uri="{FF2B5EF4-FFF2-40B4-BE49-F238E27FC236}">
                <a16:creationId xmlns:a16="http://schemas.microsoft.com/office/drawing/2014/main" id="{DD5D55C7-1DA8-6F07-9BF5-BBA2A353CB7E}"/>
              </a:ext>
            </a:extLst>
          </p:cNvPr>
          <p:cNvSpPr txBox="1"/>
          <p:nvPr/>
        </p:nvSpPr>
        <p:spPr>
          <a:xfrm>
            <a:off x="427656" y="416554"/>
            <a:ext cx="3467688"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Copperplate Gothic Bold" panose="020E0705020206020404" pitchFamily="34" charset="0"/>
                <a:ea typeface="Lato Black"/>
                <a:cs typeface="Lato Black"/>
                <a:sym typeface="Lato Black"/>
              </a:rPr>
              <a:t>Cleaned Data</a:t>
            </a:r>
            <a:endParaRPr sz="1800" b="0" i="0" u="none" strike="noStrike" cap="none" dirty="0">
              <a:solidFill>
                <a:srgbClr val="FF0000"/>
              </a:solidFill>
              <a:latin typeface="Copperplate Gothic Bold" panose="020E0705020206020404" pitchFamily="34" charset="0"/>
              <a:ea typeface="Calibri"/>
              <a:cs typeface="Calibri"/>
              <a:sym typeface="Calibri"/>
            </a:endParaRPr>
          </a:p>
        </p:txBody>
      </p:sp>
      <p:pic>
        <p:nvPicPr>
          <p:cNvPr id="4" name="Picture 3">
            <a:extLst>
              <a:ext uri="{FF2B5EF4-FFF2-40B4-BE49-F238E27FC236}">
                <a16:creationId xmlns:a16="http://schemas.microsoft.com/office/drawing/2014/main" id="{35438DE3-4803-9EDA-834F-39011CECCB74}"/>
              </a:ext>
            </a:extLst>
          </p:cNvPr>
          <p:cNvPicPr>
            <a:picLocks noChangeAspect="1"/>
          </p:cNvPicPr>
          <p:nvPr/>
        </p:nvPicPr>
        <p:blipFill>
          <a:blip r:embed="rId2"/>
          <a:stretch>
            <a:fillRect/>
          </a:stretch>
        </p:blipFill>
        <p:spPr>
          <a:xfrm>
            <a:off x="878503" y="902801"/>
            <a:ext cx="10885841" cy="5278543"/>
          </a:xfrm>
          <a:prstGeom prst="rect">
            <a:avLst/>
          </a:prstGeom>
        </p:spPr>
      </p:pic>
    </p:spTree>
    <p:extLst>
      <p:ext uri="{BB962C8B-B14F-4D97-AF65-F5344CB8AC3E}">
        <p14:creationId xmlns:p14="http://schemas.microsoft.com/office/powerpoint/2010/main" val="356296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TotalTime>
  <Words>1019</Words>
  <Application>Microsoft Office PowerPoint</Application>
  <PresentationFormat>Widescreen</PresentationFormat>
  <Paragraphs>117</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Lato Black</vt:lpstr>
      <vt:lpstr>Libre Baskerville</vt:lpstr>
      <vt:lpstr>Copperplate Gothic Bold</vt:lpstr>
      <vt:lpstr>Arial</vt:lpstr>
      <vt:lpstr>Calibri</vt:lpstr>
      <vt:lpstr>Bell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Dinesh Nakkina</cp:lastModifiedBy>
  <cp:revision>8</cp:revision>
  <dcterms:created xsi:type="dcterms:W3CDTF">2021-02-16T05:19:01Z</dcterms:created>
  <dcterms:modified xsi:type="dcterms:W3CDTF">2023-11-18T04:49:28Z</dcterms:modified>
</cp:coreProperties>
</file>