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8.xml"/><Relationship Id="rId1" Type="http://schemas.openxmlformats.org/officeDocument/2006/relationships/slide" Target="../slides/slide7.xml"/><Relationship Id="rId5" Type="http://schemas.openxmlformats.org/officeDocument/2006/relationships/slide" Target="../slides/slide11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Term Frequency/ 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1" action="ppaction://hlinksldjump"/>
            </a:rPr>
            <a:t>Step 1: Source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/>
            </a:rPr>
            <a:t>Step 2 : Install and load the required packages</a:t>
          </a:r>
          <a:endParaRPr lang="en-US" dirty="0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/>
            </a:rPr>
            <a:t>Step 3 : Text mining</a:t>
          </a:r>
          <a:endParaRPr lang="en-US" dirty="0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/>
            </a:rPr>
            <a:t>Step 4 : Build a term-document matrix</a:t>
          </a:r>
          <a:endParaRPr lang="en-US" dirty="0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/>
            </a:rPr>
            <a:t>Step 5 : Generate the Word cloud</a:t>
          </a:r>
          <a:endParaRPr lang="en-US" dirty="0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Term Frequency/ 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/>
            </a:rPr>
            <a:t>Step 1: Source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/>
            </a:rPr>
            <a:t>Step 2 : Install and load the required packages</a:t>
          </a:r>
          <a:endParaRPr lang="en-US" sz="1700" kern="1200" dirty="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/>
            </a:rPr>
            <a:t>Step 3 : Text mining</a:t>
          </a:r>
          <a:endParaRPr lang="en-US" sz="1700" kern="1200" dirty="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/>
            </a:rPr>
            <a:t>Step 4 : Build a term-document matrix</a:t>
          </a:r>
          <a:endParaRPr lang="en-US" sz="1700" kern="1200" dirty="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/>
            </a:rPr>
            <a:t>Step 5 : Generate the Word cloud</a:t>
          </a:r>
          <a:endParaRPr lang="en-US" sz="1700" kern="1200" dirty="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C10D-F0ED-480B-95FB-32806962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60"/>
            <a:ext cx="9905999" cy="6063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 action="ppaction://hlinksldjump"/>
              </a:rPr>
              <a:t>Step 4 : Build a term-document 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dtm &lt;- TermDocumentMatrix(docs)</a:t>
            </a:r>
          </a:p>
          <a:p>
            <a:pPr marL="0" indent="0">
              <a:buNone/>
            </a:pPr>
            <a:r>
              <a:rPr lang="en-US" dirty="0"/>
              <a:t>m &lt;- as.matrix(dtm)</a:t>
            </a:r>
          </a:p>
          <a:p>
            <a:pPr marL="0" indent="0">
              <a:buNone/>
            </a:pPr>
            <a:r>
              <a:rPr lang="en-US" dirty="0"/>
              <a:t>v &lt;- sort(rowSums(m),decreasing=TRUE)</a:t>
            </a:r>
          </a:p>
          <a:p>
            <a:pPr marL="0" indent="0">
              <a:buNone/>
            </a:pPr>
            <a:r>
              <a:rPr lang="en-US" dirty="0"/>
              <a:t>d &lt;- data.frame(word = names(v),freq=v)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0476E-FE8B-4E6D-B2DD-04DD0D7C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597" y="271939"/>
            <a:ext cx="832485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B5FA2-F0D0-4833-BA92-011CB35B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12" y="2671268"/>
            <a:ext cx="6657257" cy="41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B6AFB2-88FC-495A-BCB8-A3A9A194E4D0}"/>
              </a:ext>
            </a:extLst>
          </p:cNvPr>
          <p:cNvSpPr/>
          <p:nvPr/>
        </p:nvSpPr>
        <p:spPr>
          <a:xfrm>
            <a:off x="968808" y="2984452"/>
            <a:ext cx="330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hlinkClick r:id="rId4" action="ppaction://hlinksldjump"/>
              </a:rPr>
              <a:t>Step 5 : Generate the 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511-F98A-46F9-9A00-E0CD607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US" dirty="0"/>
              <a:t>Purpose: Healthcare Fraud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A520C-BC54-4694-8CA8-A813187D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64450"/>
            <a:ext cx="10094998" cy="1352550"/>
          </a:xfr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B7B6E588-522B-460C-BCAD-19D68581218B}"/>
              </a:ext>
            </a:extLst>
          </p:cNvPr>
          <p:cNvSpPr/>
          <p:nvPr/>
        </p:nvSpPr>
        <p:spPr>
          <a:xfrm>
            <a:off x="2024190" y="4818621"/>
            <a:ext cx="4729035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- Preprocessing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0215D-662D-4360-9EDB-712FCBD3B272}"/>
              </a:ext>
            </a:extLst>
          </p:cNvPr>
          <p:cNvCxnSpPr>
            <a:cxnSpLocks/>
          </p:cNvCxnSpPr>
          <p:nvPr/>
        </p:nvCxnSpPr>
        <p:spPr>
          <a:xfrm flipH="1">
            <a:off x="2133600" y="3535535"/>
            <a:ext cx="1485900" cy="140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9EC49-B274-443D-B1B9-29092A1808E5}"/>
              </a:ext>
            </a:extLst>
          </p:cNvPr>
          <p:cNvCxnSpPr>
            <a:cxnSpLocks/>
          </p:cNvCxnSpPr>
          <p:nvPr/>
        </p:nvCxnSpPr>
        <p:spPr>
          <a:xfrm>
            <a:off x="3619500" y="3517000"/>
            <a:ext cx="2000250" cy="13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dirty="0"/>
              <a:t>Preprocessing: Term Frequency</a:t>
            </a:r>
          </a:p>
          <a:p>
            <a:r>
              <a:rPr lang="en-US" dirty="0"/>
              <a:t>5 Simple Steps to Create Term Frequency/Word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36A9-F7D6-4A29-B1CB-C231A7CF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828"/>
            <a:ext cx="9905998" cy="1791729"/>
          </a:xfrm>
        </p:spPr>
        <p:txBody>
          <a:bodyPr>
            <a:normAutofit/>
          </a:bodyPr>
          <a:lstStyle/>
          <a:p>
            <a:r>
              <a:rPr lang="en-US" dirty="0"/>
              <a:t>Text Mining: Term Frequency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D5A-3960-4E89-8411-5627A93E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allow us to highlight the </a:t>
            </a:r>
            <a:r>
              <a:rPr lang="en-US" b="1" dirty="0">
                <a:solidFill>
                  <a:srgbClr val="FF0000"/>
                </a:solidFill>
              </a:rPr>
              <a:t>most frequently used keywords </a:t>
            </a:r>
            <a:r>
              <a:rPr lang="en-US" dirty="0"/>
              <a:t>in a paragraph of texts. One can create a </a:t>
            </a:r>
            <a:r>
              <a:rPr lang="en-US" b="1" dirty="0"/>
              <a:t>word cloud</a:t>
            </a:r>
            <a:r>
              <a:rPr lang="en-US" dirty="0"/>
              <a:t>, also referred as </a:t>
            </a:r>
            <a:r>
              <a:rPr lang="en-US" i="1" dirty="0"/>
              <a:t>text cloud</a:t>
            </a:r>
            <a:r>
              <a:rPr lang="en-US" dirty="0"/>
              <a:t> or </a:t>
            </a:r>
            <a:r>
              <a:rPr lang="en-US" i="1" dirty="0"/>
              <a:t>tag cloud</a:t>
            </a:r>
            <a:r>
              <a:rPr lang="en-US" dirty="0"/>
              <a:t>, which is a visual representation of text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F916E-1AE6-49E5-A331-37339321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31741"/>
            <a:ext cx="4803265" cy="292443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929660-AEB4-42C7-B816-134DC682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21879"/>
              </p:ext>
            </p:extLst>
          </p:nvPr>
        </p:nvGraphicFramePr>
        <p:xfrm>
          <a:off x="6247325" y="3731741"/>
          <a:ext cx="4803264" cy="2800861"/>
        </p:xfrm>
        <a:graphic>
          <a:graphicData uri="http://schemas.openxmlformats.org/drawingml/2006/table">
            <a:tbl>
              <a:tblPr/>
              <a:tblGrid>
                <a:gridCol w="1601088">
                  <a:extLst>
                    <a:ext uri="{9D8B030D-6E8A-4147-A177-3AD203B41FA5}">
                      <a16:colId xmlns:a16="http://schemas.microsoft.com/office/drawing/2014/main" val="1948798490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4265241545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967490356"/>
                    </a:ext>
                  </a:extLst>
                </a:gridCol>
              </a:tblGrid>
              <a:tr h="6384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sz="1400" b="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word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freq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68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9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320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169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8516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8770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7918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3971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439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9263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94181"/>
                  </a:ext>
                </a:extLst>
              </a:tr>
              <a:tr h="367886"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i="0" dirty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3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6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9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57495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42F8-4423-464A-84D3-300DD2C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629"/>
            <a:ext cx="9905999" cy="562757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hlinkClick r:id="rId2" action="ppaction://hlinksldjump"/>
              </a:rPr>
              <a:t>Step 1: Source file</a:t>
            </a:r>
            <a:endParaRPr lang="en-US" dirty="0"/>
          </a:p>
          <a:p>
            <a:r>
              <a:rPr lang="en-US" dirty="0"/>
              <a:t>Metadata:  corpus specific: 1, document level (indexed): 0</a:t>
            </a:r>
          </a:p>
          <a:p>
            <a:r>
              <a:rPr lang="en-US" dirty="0"/>
              <a:t>Content:  documents: 24</a:t>
            </a:r>
          </a:p>
          <a:p>
            <a:r>
              <a:rPr lang="en-US" dirty="0"/>
              <a:t>  To Whom It May Concern:                                                                                                        </a:t>
            </a:r>
          </a:p>
          <a:p>
            <a:r>
              <a:rPr lang="en-US" dirty="0"/>
              <a:t> I am writing on behalf of my patient,  (patient name) to document the medical necessity of                                     </a:t>
            </a:r>
          </a:p>
          <a:p>
            <a:r>
              <a:rPr lang="en-US" dirty="0"/>
              <a:t> (treatment/medication/equipment â€“ item in question) for the treatment of (specific diagnosis).                               </a:t>
            </a:r>
          </a:p>
          <a:p>
            <a:r>
              <a:rPr lang="en-US" dirty="0"/>
              <a:t> This letter provides information about the patients medical history and diagnosis and a statement                              </a:t>
            </a:r>
          </a:p>
          <a:p>
            <a:r>
              <a:rPr lang="en-US" dirty="0"/>
              <a:t>  summarizing my treatment rationale.                                                                                            </a:t>
            </a:r>
          </a:p>
          <a:p>
            <a:r>
              <a:rPr lang="en-US" dirty="0"/>
              <a:t>  </a:t>
            </a:r>
            <a:r>
              <a:rPr lang="en-US" dirty="0" err="1"/>
              <a:t>Patientâ</a:t>
            </a:r>
            <a:r>
              <a:rPr lang="en-US" dirty="0"/>
              <a:t>€™s History and Diagnosis:  (Include information here regarding the </a:t>
            </a:r>
            <a:r>
              <a:rPr lang="en-US" dirty="0" err="1"/>
              <a:t>patientâ</a:t>
            </a:r>
            <a:r>
              <a:rPr lang="en-US" dirty="0"/>
              <a:t>€™s condition and specific diagnosis.      </a:t>
            </a:r>
          </a:p>
          <a:p>
            <a:r>
              <a:rPr lang="en-US" dirty="0"/>
              <a:t> Also include the </a:t>
            </a:r>
            <a:r>
              <a:rPr lang="en-US" dirty="0" err="1"/>
              <a:t>patientâ</a:t>
            </a:r>
            <a:r>
              <a:rPr lang="en-US" dirty="0"/>
              <a:t>€™s history related to their condition)                                                               </a:t>
            </a:r>
          </a:p>
          <a:p>
            <a:r>
              <a:rPr lang="en-US" dirty="0"/>
              <a:t> Treatment Rationale: (Include information on the treatment up to this point,                                                   </a:t>
            </a:r>
          </a:p>
          <a:p>
            <a:r>
              <a:rPr lang="en-US" dirty="0"/>
              <a:t> course of care and why the treatment/medication/equipment (item in question) is necessary and how you expect that it will help </a:t>
            </a:r>
          </a:p>
          <a:p>
            <a:r>
              <a:rPr lang="en-US" dirty="0"/>
              <a:t> the patient.)                                                                                                                  </a:t>
            </a:r>
          </a:p>
          <a:p>
            <a:r>
              <a:rPr lang="en-US" dirty="0"/>
              <a:t> Duration: (Length of time treatment/medication/equipment (item in question) is necessary â€“ not to exceed 12 months)          </a:t>
            </a:r>
          </a:p>
          <a:p>
            <a:r>
              <a:rPr lang="en-US" dirty="0"/>
              <a:t> Summary: In summary, (treatment/medication/equipment â€“ item in question)                                                     </a:t>
            </a:r>
          </a:p>
          <a:p>
            <a:r>
              <a:rPr lang="en-US" dirty="0"/>
              <a:t> is medically necessary for this </a:t>
            </a:r>
            <a:r>
              <a:rPr lang="en-US" dirty="0" err="1"/>
              <a:t>patientâ</a:t>
            </a:r>
            <a:r>
              <a:rPr lang="en-US" dirty="0"/>
              <a:t>€™s medical condition.                                                                 </a:t>
            </a:r>
          </a:p>
          <a:p>
            <a:r>
              <a:rPr lang="en-US" dirty="0"/>
              <a:t>Please contact me if any additional information is required to ensure the prompt approval of                                   </a:t>
            </a:r>
          </a:p>
          <a:p>
            <a:r>
              <a:rPr lang="en-US" dirty="0"/>
              <a:t> (treatment/medication/equipment â€“ item in question).                                                                         </a:t>
            </a:r>
          </a:p>
          <a:p>
            <a:r>
              <a:rPr lang="en-US" dirty="0"/>
              <a:t> Sincerely,  (Physicians name and signature) Your licensed provider must complete, sign and date the letter.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929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F8D-1C42-4A84-A82F-68D5BE2B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 action="ppaction://hlinksldjump"/>
              </a:rPr>
              <a:t>Step 2 : Install and load the required packages</a:t>
            </a:r>
            <a:endParaRPr lang="en-US" dirty="0"/>
          </a:p>
          <a:p>
            <a:r>
              <a:rPr lang="en-US" dirty="0"/>
              <a:t>library("tm")</a:t>
            </a:r>
          </a:p>
          <a:p>
            <a:r>
              <a:rPr lang="en-US" dirty="0"/>
              <a:t>library("</a:t>
            </a:r>
            <a:r>
              <a:rPr lang="en-US" dirty="0" err="1"/>
              <a:t>SnowballC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wordcloud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RColorBrewer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204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3F40-9DE9-40FC-AF95-C83CD6E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"/>
            <a:ext cx="9905999" cy="6516303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3 : Text mining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# Load the data as a corpus  </a:t>
            </a:r>
          </a:p>
          <a:p>
            <a:r>
              <a:rPr lang="en-US" dirty="0"/>
              <a:t>docs &lt;- Corpus(</a:t>
            </a:r>
            <a:r>
              <a:rPr lang="en-US" dirty="0" err="1"/>
              <a:t>VectorSource</a:t>
            </a:r>
            <a:r>
              <a:rPr lang="en-US" dirty="0"/>
              <a:t>(text))</a:t>
            </a:r>
          </a:p>
          <a:p>
            <a:r>
              <a:rPr lang="en-US" dirty="0">
                <a:solidFill>
                  <a:srgbClr val="FFFF00"/>
                </a:solidFill>
              </a:rPr>
              <a:t>#Clean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5DA36-901E-4924-9FFC-A104C615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413459"/>
            <a:ext cx="5413392" cy="20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1110</TotalTime>
  <Words>669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Lucida Sans</vt:lpstr>
      <vt:lpstr>Tw Cen MT</vt:lpstr>
      <vt:lpstr>Circuit</vt:lpstr>
      <vt:lpstr>Text Preprocessing with R</vt:lpstr>
      <vt:lpstr>Purpose: Healthcare Fraud Detection</vt:lpstr>
      <vt:lpstr>Agenda</vt:lpstr>
      <vt:lpstr>Text Mining: Term Frequency </vt:lpstr>
      <vt:lpstr>Preprocessing </vt:lpstr>
      <vt:lpstr>5 Simple Steps to Create Word Clouds in 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61</cp:revision>
  <dcterms:created xsi:type="dcterms:W3CDTF">2019-10-03T21:42:42Z</dcterms:created>
  <dcterms:modified xsi:type="dcterms:W3CDTF">2019-11-10T22:20:46Z</dcterms:modified>
</cp:coreProperties>
</file>