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8.xml"/><Relationship Id="rId1" Type="http://schemas.openxmlformats.org/officeDocument/2006/relationships/slide" Target="../slides/slide7.xml"/><Relationship Id="rId5" Type="http://schemas.openxmlformats.org/officeDocument/2006/relationships/slide" Target="../slides/slide11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1A2B4-CFE6-4611-B64F-F007DAE3B8B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B07E8-70D3-418F-B0FA-AB8B97A10742}">
      <dgm:prSet/>
      <dgm:spPr/>
      <dgm:t>
        <a:bodyPr/>
        <a:lstStyle/>
        <a:p>
          <a:r>
            <a:rPr lang="en-US" dirty="0"/>
            <a:t>Term Frequency/ Word Cloud</a:t>
          </a:r>
        </a:p>
      </dgm:t>
    </dgm:pt>
    <dgm:pt modelId="{6296D870-A5AC-40C1-A51C-FED953B7B1D2}" type="parTrans" cxnId="{4E63AA30-345F-4BA7-B96D-2FFA4D4CBCD6}">
      <dgm:prSet/>
      <dgm:spPr/>
      <dgm:t>
        <a:bodyPr/>
        <a:lstStyle/>
        <a:p>
          <a:endParaRPr lang="en-US"/>
        </a:p>
      </dgm:t>
    </dgm:pt>
    <dgm:pt modelId="{8CC9E2D3-0681-4C4F-A46C-334AA198D05C}" type="sibTrans" cxnId="{4E63AA30-345F-4BA7-B96D-2FFA4D4CBCD6}">
      <dgm:prSet/>
      <dgm:spPr/>
      <dgm:t>
        <a:bodyPr/>
        <a:lstStyle/>
        <a:p>
          <a:endParaRPr lang="en-US"/>
        </a:p>
      </dgm:t>
    </dgm:pt>
    <dgm:pt modelId="{69F47B90-1142-4F77-AFFD-51C2B1C03D0A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1" action="ppaction://hlinksldjump"/>
            </a:rPr>
            <a:t>Step 1: Source file</a:t>
          </a:r>
          <a:endParaRPr lang="en-US" dirty="0"/>
        </a:p>
      </dgm:t>
    </dgm:pt>
    <dgm:pt modelId="{0ED2BD37-F26C-4A81-B40D-03AC77F6B6D9}" type="parTrans" cxnId="{D50D8AE3-E45D-4B2A-B182-B61F69A06447}">
      <dgm:prSet/>
      <dgm:spPr/>
      <dgm:t>
        <a:bodyPr/>
        <a:lstStyle/>
        <a:p>
          <a:endParaRPr lang="en-US"/>
        </a:p>
      </dgm:t>
    </dgm:pt>
    <dgm:pt modelId="{248E3C14-030B-4181-A848-B43DCD8BBF32}" type="sibTrans" cxnId="{D50D8AE3-E45D-4B2A-B182-B61F69A06447}">
      <dgm:prSet/>
      <dgm:spPr/>
      <dgm:t>
        <a:bodyPr/>
        <a:lstStyle/>
        <a:p>
          <a:endParaRPr lang="en-US"/>
        </a:p>
      </dgm:t>
    </dgm:pt>
    <dgm:pt modelId="{FB872136-8670-4B7C-BE3D-4FBC2BDAF0B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2" action="ppaction://hlinksldjump"/>
            </a:rPr>
            <a:t>Step 2 : Install and load the required packages</a:t>
          </a:r>
          <a:endParaRPr lang="en-US" dirty="0"/>
        </a:p>
      </dgm:t>
    </dgm:pt>
    <dgm:pt modelId="{5C21F2C9-49FB-4841-9B4F-CDCC73D1C48D}" type="parTrans" cxnId="{693D0D0F-A74F-4AF1-A3DC-90AEB90E252B}">
      <dgm:prSet/>
      <dgm:spPr/>
      <dgm:t>
        <a:bodyPr/>
        <a:lstStyle/>
        <a:p>
          <a:endParaRPr lang="en-US"/>
        </a:p>
      </dgm:t>
    </dgm:pt>
    <dgm:pt modelId="{0285C0E1-B0A5-485A-883B-C75D378DE0BA}" type="sibTrans" cxnId="{693D0D0F-A74F-4AF1-A3DC-90AEB90E252B}">
      <dgm:prSet/>
      <dgm:spPr/>
      <dgm:t>
        <a:bodyPr/>
        <a:lstStyle/>
        <a:p>
          <a:endParaRPr lang="en-US"/>
        </a:p>
      </dgm:t>
    </dgm:pt>
    <dgm:pt modelId="{83D2A760-0EB4-4E5D-BE1D-779130D9F72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3" action="ppaction://hlinksldjump"/>
            </a:rPr>
            <a:t>Step 3 : Text mining</a:t>
          </a:r>
          <a:endParaRPr lang="en-US" dirty="0"/>
        </a:p>
      </dgm:t>
    </dgm:pt>
    <dgm:pt modelId="{FCF36BDA-523A-4A3A-BBEF-077B1A062D1E}" type="parTrans" cxnId="{E0DB2DE7-5817-4E72-BF11-6963020ED03A}">
      <dgm:prSet/>
      <dgm:spPr/>
      <dgm:t>
        <a:bodyPr/>
        <a:lstStyle/>
        <a:p>
          <a:endParaRPr lang="en-US"/>
        </a:p>
      </dgm:t>
    </dgm:pt>
    <dgm:pt modelId="{90F01327-A55D-45C5-B6DF-437BD63E9BF3}" type="sibTrans" cxnId="{E0DB2DE7-5817-4E72-BF11-6963020ED03A}">
      <dgm:prSet/>
      <dgm:spPr/>
      <dgm:t>
        <a:bodyPr/>
        <a:lstStyle/>
        <a:p>
          <a:endParaRPr lang="en-US"/>
        </a:p>
      </dgm:t>
    </dgm:pt>
    <dgm:pt modelId="{47DA6F47-2997-44F6-AFCE-ACC370CF0E0F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4" action="ppaction://hlinksldjump"/>
            </a:rPr>
            <a:t>Step 4 : Build a term-document matrix</a:t>
          </a:r>
          <a:endParaRPr lang="en-US" dirty="0"/>
        </a:p>
      </dgm:t>
    </dgm:pt>
    <dgm:pt modelId="{76717D2F-BCC1-4742-A586-53F21D79AF8B}" type="parTrans" cxnId="{C65EE1E8-1CE2-4050-8EFD-29102EC2B765}">
      <dgm:prSet/>
      <dgm:spPr/>
      <dgm:t>
        <a:bodyPr/>
        <a:lstStyle/>
        <a:p>
          <a:endParaRPr lang="en-US"/>
        </a:p>
      </dgm:t>
    </dgm:pt>
    <dgm:pt modelId="{54F9C6C1-9A30-4A9D-9CE9-DA1B5D530016}" type="sibTrans" cxnId="{C65EE1E8-1CE2-4050-8EFD-29102EC2B765}">
      <dgm:prSet/>
      <dgm:spPr/>
      <dgm:t>
        <a:bodyPr/>
        <a:lstStyle/>
        <a:p>
          <a:endParaRPr lang="en-US"/>
        </a:p>
      </dgm:t>
    </dgm:pt>
    <dgm:pt modelId="{A63DE64E-252F-4BFC-8CE9-BAD26A873142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5" action="ppaction://hlinksldjump"/>
            </a:rPr>
            <a:t>Step 5 : Generate the Word cloud</a:t>
          </a:r>
          <a:endParaRPr lang="en-US" dirty="0"/>
        </a:p>
      </dgm:t>
    </dgm:pt>
    <dgm:pt modelId="{8A855AD3-656A-4694-9E08-F33C2FD846E5}" type="parTrans" cxnId="{BB37FE4E-3583-46D7-BBDA-F745BB2D5B42}">
      <dgm:prSet/>
      <dgm:spPr/>
      <dgm:t>
        <a:bodyPr/>
        <a:lstStyle/>
        <a:p>
          <a:endParaRPr lang="en-US"/>
        </a:p>
      </dgm:t>
    </dgm:pt>
    <dgm:pt modelId="{87931F92-F8CF-4E8A-AA46-2E98BFF406C4}" type="sibTrans" cxnId="{BB37FE4E-3583-46D7-BBDA-F745BB2D5B42}">
      <dgm:prSet/>
      <dgm:spPr/>
      <dgm:t>
        <a:bodyPr/>
        <a:lstStyle/>
        <a:p>
          <a:endParaRPr lang="en-US"/>
        </a:p>
      </dgm:t>
    </dgm:pt>
    <dgm:pt modelId="{F58F952F-0333-4E99-97B7-E1C2890420AB}" type="pres">
      <dgm:prSet presAssocID="{78D1A2B4-CFE6-4611-B64F-F007DAE3B8B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E67EBA-3C8B-4DC4-8290-839BBF7FFBDB}" type="pres">
      <dgm:prSet presAssocID="{C20B07E8-70D3-418F-B0FA-AB8B97A10742}" presName="root1" presStyleCnt="0"/>
      <dgm:spPr/>
    </dgm:pt>
    <dgm:pt modelId="{F8785951-73CB-4908-9C83-2E888E0DF16A}" type="pres">
      <dgm:prSet presAssocID="{C20B07E8-70D3-418F-B0FA-AB8B97A10742}" presName="LevelOneTextNode" presStyleLbl="node0" presStyleIdx="0" presStyleCnt="1" custLinFactX="-83834" custLinFactNeighborX="-100000" custLinFactNeighborY="4018">
        <dgm:presLayoutVars>
          <dgm:chPref val="3"/>
        </dgm:presLayoutVars>
      </dgm:prSet>
      <dgm:spPr/>
    </dgm:pt>
    <dgm:pt modelId="{F47DACB8-3AEB-434A-9CFC-BC16FB9A9EAB}" type="pres">
      <dgm:prSet presAssocID="{C20B07E8-70D3-418F-B0FA-AB8B97A10742}" presName="level2hierChild" presStyleCnt="0"/>
      <dgm:spPr/>
    </dgm:pt>
    <dgm:pt modelId="{657DB122-2B77-4D9C-A29C-AC1BDE4DA7DA}" type="pres">
      <dgm:prSet presAssocID="{0ED2BD37-F26C-4A81-B40D-03AC77F6B6D9}" presName="conn2-1" presStyleLbl="parChTrans1D2" presStyleIdx="0" presStyleCnt="5"/>
      <dgm:spPr/>
    </dgm:pt>
    <dgm:pt modelId="{2E40AFD9-F832-40B9-A78D-46F6647C94AC}" type="pres">
      <dgm:prSet presAssocID="{0ED2BD37-F26C-4A81-B40D-03AC77F6B6D9}" presName="connTx" presStyleLbl="parChTrans1D2" presStyleIdx="0" presStyleCnt="5"/>
      <dgm:spPr/>
    </dgm:pt>
    <dgm:pt modelId="{E3F99885-EB9C-4312-943E-75C88D851707}" type="pres">
      <dgm:prSet presAssocID="{69F47B90-1142-4F77-AFFD-51C2B1C03D0A}" presName="root2" presStyleCnt="0"/>
      <dgm:spPr/>
    </dgm:pt>
    <dgm:pt modelId="{1A9EAB35-B549-437A-B0C2-F5507A02ED0C}" type="pres">
      <dgm:prSet presAssocID="{69F47B90-1142-4F77-AFFD-51C2B1C03D0A}" presName="LevelTwoTextNode" presStyleLbl="node2" presStyleIdx="0" presStyleCnt="5">
        <dgm:presLayoutVars>
          <dgm:chPref val="3"/>
        </dgm:presLayoutVars>
      </dgm:prSet>
      <dgm:spPr/>
    </dgm:pt>
    <dgm:pt modelId="{6F9E1B52-B414-4AFC-A256-FBB0929CB5B2}" type="pres">
      <dgm:prSet presAssocID="{69F47B90-1142-4F77-AFFD-51C2B1C03D0A}" presName="level3hierChild" presStyleCnt="0"/>
      <dgm:spPr/>
    </dgm:pt>
    <dgm:pt modelId="{F1BCD6C1-E9C5-47C5-96D6-44645AB5D019}" type="pres">
      <dgm:prSet presAssocID="{5C21F2C9-49FB-4841-9B4F-CDCC73D1C48D}" presName="conn2-1" presStyleLbl="parChTrans1D2" presStyleIdx="1" presStyleCnt="5"/>
      <dgm:spPr/>
    </dgm:pt>
    <dgm:pt modelId="{9357AA0F-388F-48A1-8516-81E7BFC31C7A}" type="pres">
      <dgm:prSet presAssocID="{5C21F2C9-49FB-4841-9B4F-CDCC73D1C48D}" presName="connTx" presStyleLbl="parChTrans1D2" presStyleIdx="1" presStyleCnt="5"/>
      <dgm:spPr/>
    </dgm:pt>
    <dgm:pt modelId="{C123D86E-17CF-4319-B856-91D9DCE7889F}" type="pres">
      <dgm:prSet presAssocID="{FB872136-8670-4B7C-BE3D-4FBC2BDAF0B6}" presName="root2" presStyleCnt="0"/>
      <dgm:spPr/>
    </dgm:pt>
    <dgm:pt modelId="{4D147EBD-FA41-44D6-90A9-0BF40819192A}" type="pres">
      <dgm:prSet presAssocID="{FB872136-8670-4B7C-BE3D-4FBC2BDAF0B6}" presName="LevelTwoTextNode" presStyleLbl="node2" presStyleIdx="1" presStyleCnt="5">
        <dgm:presLayoutVars>
          <dgm:chPref val="3"/>
        </dgm:presLayoutVars>
      </dgm:prSet>
      <dgm:spPr/>
    </dgm:pt>
    <dgm:pt modelId="{F63F2D6B-6508-4A83-8C60-795C2EADCB60}" type="pres">
      <dgm:prSet presAssocID="{FB872136-8670-4B7C-BE3D-4FBC2BDAF0B6}" presName="level3hierChild" presStyleCnt="0"/>
      <dgm:spPr/>
    </dgm:pt>
    <dgm:pt modelId="{A2AD5318-44D5-430D-95F7-10D736255649}" type="pres">
      <dgm:prSet presAssocID="{FCF36BDA-523A-4A3A-BBEF-077B1A062D1E}" presName="conn2-1" presStyleLbl="parChTrans1D2" presStyleIdx="2" presStyleCnt="5"/>
      <dgm:spPr/>
    </dgm:pt>
    <dgm:pt modelId="{826198D1-17EC-439A-AD9B-EFA46CF0F70B}" type="pres">
      <dgm:prSet presAssocID="{FCF36BDA-523A-4A3A-BBEF-077B1A062D1E}" presName="connTx" presStyleLbl="parChTrans1D2" presStyleIdx="2" presStyleCnt="5"/>
      <dgm:spPr/>
    </dgm:pt>
    <dgm:pt modelId="{3F3A2679-D95B-4617-962F-1DE051975400}" type="pres">
      <dgm:prSet presAssocID="{83D2A760-0EB4-4E5D-BE1D-779130D9F726}" presName="root2" presStyleCnt="0"/>
      <dgm:spPr/>
    </dgm:pt>
    <dgm:pt modelId="{FCFB9F95-BF47-430E-AC61-B57D689C3F83}" type="pres">
      <dgm:prSet presAssocID="{83D2A760-0EB4-4E5D-BE1D-779130D9F726}" presName="LevelTwoTextNode" presStyleLbl="node2" presStyleIdx="2" presStyleCnt="5">
        <dgm:presLayoutVars>
          <dgm:chPref val="3"/>
        </dgm:presLayoutVars>
      </dgm:prSet>
      <dgm:spPr/>
    </dgm:pt>
    <dgm:pt modelId="{37AAC91E-DB1E-4C0B-9A6B-8F8FD3A8CEB8}" type="pres">
      <dgm:prSet presAssocID="{83D2A760-0EB4-4E5D-BE1D-779130D9F726}" presName="level3hierChild" presStyleCnt="0"/>
      <dgm:spPr/>
    </dgm:pt>
    <dgm:pt modelId="{F4FB27F4-DB04-4136-B7C7-E310D1DE9FC4}" type="pres">
      <dgm:prSet presAssocID="{76717D2F-BCC1-4742-A586-53F21D79AF8B}" presName="conn2-1" presStyleLbl="parChTrans1D2" presStyleIdx="3" presStyleCnt="5"/>
      <dgm:spPr/>
    </dgm:pt>
    <dgm:pt modelId="{2F0C02C0-3BCF-4EAF-B501-0EF2C445FD3F}" type="pres">
      <dgm:prSet presAssocID="{76717D2F-BCC1-4742-A586-53F21D79AF8B}" presName="connTx" presStyleLbl="parChTrans1D2" presStyleIdx="3" presStyleCnt="5"/>
      <dgm:spPr/>
    </dgm:pt>
    <dgm:pt modelId="{D80783A0-6ADB-4177-9F75-498C817BACD3}" type="pres">
      <dgm:prSet presAssocID="{47DA6F47-2997-44F6-AFCE-ACC370CF0E0F}" presName="root2" presStyleCnt="0"/>
      <dgm:spPr/>
    </dgm:pt>
    <dgm:pt modelId="{451BD704-71C2-4C02-9752-EBD1AB941AAC}" type="pres">
      <dgm:prSet presAssocID="{47DA6F47-2997-44F6-AFCE-ACC370CF0E0F}" presName="LevelTwoTextNode" presStyleLbl="node2" presStyleIdx="3" presStyleCnt="5">
        <dgm:presLayoutVars>
          <dgm:chPref val="3"/>
        </dgm:presLayoutVars>
      </dgm:prSet>
      <dgm:spPr/>
    </dgm:pt>
    <dgm:pt modelId="{4CBE0EA9-F876-4633-B08E-FD0D118217CC}" type="pres">
      <dgm:prSet presAssocID="{47DA6F47-2997-44F6-AFCE-ACC370CF0E0F}" presName="level3hierChild" presStyleCnt="0"/>
      <dgm:spPr/>
    </dgm:pt>
    <dgm:pt modelId="{417F0F52-5984-4F47-ADCD-E2F7100D06BC}" type="pres">
      <dgm:prSet presAssocID="{8A855AD3-656A-4694-9E08-F33C2FD846E5}" presName="conn2-1" presStyleLbl="parChTrans1D2" presStyleIdx="4" presStyleCnt="5"/>
      <dgm:spPr/>
    </dgm:pt>
    <dgm:pt modelId="{E330C3F7-8748-4507-9B5B-3E01C7954740}" type="pres">
      <dgm:prSet presAssocID="{8A855AD3-656A-4694-9E08-F33C2FD846E5}" presName="connTx" presStyleLbl="parChTrans1D2" presStyleIdx="4" presStyleCnt="5"/>
      <dgm:spPr/>
    </dgm:pt>
    <dgm:pt modelId="{3B919359-611A-4B9A-9467-D1F3E3102C61}" type="pres">
      <dgm:prSet presAssocID="{A63DE64E-252F-4BFC-8CE9-BAD26A873142}" presName="root2" presStyleCnt="0"/>
      <dgm:spPr/>
    </dgm:pt>
    <dgm:pt modelId="{BFDC3C4F-D335-4C5D-97D7-E606F4464206}" type="pres">
      <dgm:prSet presAssocID="{A63DE64E-252F-4BFC-8CE9-BAD26A873142}" presName="LevelTwoTextNode" presStyleLbl="node2" presStyleIdx="4" presStyleCnt="5">
        <dgm:presLayoutVars>
          <dgm:chPref val="3"/>
        </dgm:presLayoutVars>
      </dgm:prSet>
      <dgm:spPr/>
    </dgm:pt>
    <dgm:pt modelId="{8DE093F5-984C-4E13-B188-E1067F99467E}" type="pres">
      <dgm:prSet presAssocID="{A63DE64E-252F-4BFC-8CE9-BAD26A873142}" presName="level3hierChild" presStyleCnt="0"/>
      <dgm:spPr/>
    </dgm:pt>
  </dgm:ptLst>
  <dgm:cxnLst>
    <dgm:cxn modelId="{95905300-854A-44B6-B020-C840A4C5EECF}" type="presOf" srcId="{47DA6F47-2997-44F6-AFCE-ACC370CF0E0F}" destId="{451BD704-71C2-4C02-9752-EBD1AB941AAC}" srcOrd="0" destOrd="0" presId="urn:microsoft.com/office/officeart/2005/8/layout/hierarchy2"/>
    <dgm:cxn modelId="{693D0D0F-A74F-4AF1-A3DC-90AEB90E252B}" srcId="{C20B07E8-70D3-418F-B0FA-AB8B97A10742}" destId="{FB872136-8670-4B7C-BE3D-4FBC2BDAF0B6}" srcOrd="1" destOrd="0" parTransId="{5C21F2C9-49FB-4841-9B4F-CDCC73D1C48D}" sibTransId="{0285C0E1-B0A5-485A-883B-C75D378DE0BA}"/>
    <dgm:cxn modelId="{839E1715-D17C-4E26-BDB8-76FE32D6CE23}" type="presOf" srcId="{0ED2BD37-F26C-4A81-B40D-03AC77F6B6D9}" destId="{657DB122-2B77-4D9C-A29C-AC1BDE4DA7DA}" srcOrd="0" destOrd="0" presId="urn:microsoft.com/office/officeart/2005/8/layout/hierarchy2"/>
    <dgm:cxn modelId="{DC3E1918-0880-41B4-AF98-023BBAFCA8CA}" type="presOf" srcId="{83D2A760-0EB4-4E5D-BE1D-779130D9F726}" destId="{FCFB9F95-BF47-430E-AC61-B57D689C3F83}" srcOrd="0" destOrd="0" presId="urn:microsoft.com/office/officeart/2005/8/layout/hierarchy2"/>
    <dgm:cxn modelId="{4E63AA30-345F-4BA7-B96D-2FFA4D4CBCD6}" srcId="{78D1A2B4-CFE6-4611-B64F-F007DAE3B8B2}" destId="{C20B07E8-70D3-418F-B0FA-AB8B97A10742}" srcOrd="0" destOrd="0" parTransId="{6296D870-A5AC-40C1-A51C-FED953B7B1D2}" sibTransId="{8CC9E2D3-0681-4C4F-A46C-334AA198D05C}"/>
    <dgm:cxn modelId="{65637B38-5EC9-4A90-AC99-C461B7C5AE6F}" type="presOf" srcId="{0ED2BD37-F26C-4A81-B40D-03AC77F6B6D9}" destId="{2E40AFD9-F832-40B9-A78D-46F6647C94AC}" srcOrd="1" destOrd="0" presId="urn:microsoft.com/office/officeart/2005/8/layout/hierarchy2"/>
    <dgm:cxn modelId="{1D3DF064-D1F2-4B9F-A554-142A6ABEFBF0}" type="presOf" srcId="{5C21F2C9-49FB-4841-9B4F-CDCC73D1C48D}" destId="{F1BCD6C1-E9C5-47C5-96D6-44645AB5D019}" srcOrd="0" destOrd="0" presId="urn:microsoft.com/office/officeart/2005/8/layout/hierarchy2"/>
    <dgm:cxn modelId="{BB37FE4E-3583-46D7-BBDA-F745BB2D5B42}" srcId="{C20B07E8-70D3-418F-B0FA-AB8B97A10742}" destId="{A63DE64E-252F-4BFC-8CE9-BAD26A873142}" srcOrd="4" destOrd="0" parTransId="{8A855AD3-656A-4694-9E08-F33C2FD846E5}" sibTransId="{87931F92-F8CF-4E8A-AA46-2E98BFF406C4}"/>
    <dgm:cxn modelId="{0EB6154F-9E05-40D3-8D7D-EBE152C7FB6E}" type="presOf" srcId="{76717D2F-BCC1-4742-A586-53F21D79AF8B}" destId="{F4FB27F4-DB04-4136-B7C7-E310D1DE9FC4}" srcOrd="0" destOrd="0" presId="urn:microsoft.com/office/officeart/2005/8/layout/hierarchy2"/>
    <dgm:cxn modelId="{B21B9955-EA72-429D-AC33-ABBBDAD7D987}" type="presOf" srcId="{69F47B90-1142-4F77-AFFD-51C2B1C03D0A}" destId="{1A9EAB35-B549-437A-B0C2-F5507A02ED0C}" srcOrd="0" destOrd="0" presId="urn:microsoft.com/office/officeart/2005/8/layout/hierarchy2"/>
    <dgm:cxn modelId="{A77FB57C-270F-4563-B19F-B21B5BFDF7A4}" type="presOf" srcId="{8A855AD3-656A-4694-9E08-F33C2FD846E5}" destId="{E330C3F7-8748-4507-9B5B-3E01C7954740}" srcOrd="1" destOrd="0" presId="urn:microsoft.com/office/officeart/2005/8/layout/hierarchy2"/>
    <dgm:cxn modelId="{D4A08F7F-0164-4131-B798-91EC2E5796B5}" type="presOf" srcId="{76717D2F-BCC1-4742-A586-53F21D79AF8B}" destId="{2F0C02C0-3BCF-4EAF-B501-0EF2C445FD3F}" srcOrd="1" destOrd="0" presId="urn:microsoft.com/office/officeart/2005/8/layout/hierarchy2"/>
    <dgm:cxn modelId="{218B9F8D-1D15-4A76-A19D-105D03BEFF3B}" type="presOf" srcId="{78D1A2B4-CFE6-4611-B64F-F007DAE3B8B2}" destId="{F58F952F-0333-4E99-97B7-E1C2890420AB}" srcOrd="0" destOrd="0" presId="urn:microsoft.com/office/officeart/2005/8/layout/hierarchy2"/>
    <dgm:cxn modelId="{AE3A9FA6-B177-4101-B357-7313B87A0BB5}" type="presOf" srcId="{C20B07E8-70D3-418F-B0FA-AB8B97A10742}" destId="{F8785951-73CB-4908-9C83-2E888E0DF16A}" srcOrd="0" destOrd="0" presId="urn:microsoft.com/office/officeart/2005/8/layout/hierarchy2"/>
    <dgm:cxn modelId="{68EE11B7-298A-4A5C-B943-5D717278911C}" type="presOf" srcId="{FCF36BDA-523A-4A3A-BBEF-077B1A062D1E}" destId="{826198D1-17EC-439A-AD9B-EFA46CF0F70B}" srcOrd="1" destOrd="0" presId="urn:microsoft.com/office/officeart/2005/8/layout/hierarchy2"/>
    <dgm:cxn modelId="{677EE9DA-88B3-4C33-89E5-A6E9835CBB11}" type="presOf" srcId="{A63DE64E-252F-4BFC-8CE9-BAD26A873142}" destId="{BFDC3C4F-D335-4C5D-97D7-E606F4464206}" srcOrd="0" destOrd="0" presId="urn:microsoft.com/office/officeart/2005/8/layout/hierarchy2"/>
    <dgm:cxn modelId="{B4D6D1E1-AF2D-4F37-B643-219A1D66671D}" type="presOf" srcId="{FCF36BDA-523A-4A3A-BBEF-077B1A062D1E}" destId="{A2AD5318-44D5-430D-95F7-10D736255649}" srcOrd="0" destOrd="0" presId="urn:microsoft.com/office/officeart/2005/8/layout/hierarchy2"/>
    <dgm:cxn modelId="{D50D8AE3-E45D-4B2A-B182-B61F69A06447}" srcId="{C20B07E8-70D3-418F-B0FA-AB8B97A10742}" destId="{69F47B90-1142-4F77-AFFD-51C2B1C03D0A}" srcOrd="0" destOrd="0" parTransId="{0ED2BD37-F26C-4A81-B40D-03AC77F6B6D9}" sibTransId="{248E3C14-030B-4181-A848-B43DCD8BBF32}"/>
    <dgm:cxn modelId="{E0DB2DE7-5817-4E72-BF11-6963020ED03A}" srcId="{C20B07E8-70D3-418F-B0FA-AB8B97A10742}" destId="{83D2A760-0EB4-4E5D-BE1D-779130D9F726}" srcOrd="2" destOrd="0" parTransId="{FCF36BDA-523A-4A3A-BBEF-077B1A062D1E}" sibTransId="{90F01327-A55D-45C5-B6DF-437BD63E9BF3}"/>
    <dgm:cxn modelId="{C65EE1E8-1CE2-4050-8EFD-29102EC2B765}" srcId="{C20B07E8-70D3-418F-B0FA-AB8B97A10742}" destId="{47DA6F47-2997-44F6-AFCE-ACC370CF0E0F}" srcOrd="3" destOrd="0" parTransId="{76717D2F-BCC1-4742-A586-53F21D79AF8B}" sibTransId="{54F9C6C1-9A30-4A9D-9CE9-DA1B5D530016}"/>
    <dgm:cxn modelId="{EE8DDAE9-1077-48B9-89DC-9549E168C78F}" type="presOf" srcId="{8A855AD3-656A-4694-9E08-F33C2FD846E5}" destId="{417F0F52-5984-4F47-ADCD-E2F7100D06BC}" srcOrd="0" destOrd="0" presId="urn:microsoft.com/office/officeart/2005/8/layout/hierarchy2"/>
    <dgm:cxn modelId="{D72C9DF0-F467-4FC1-B2B3-D0A4DD546CDF}" type="presOf" srcId="{5C21F2C9-49FB-4841-9B4F-CDCC73D1C48D}" destId="{9357AA0F-388F-48A1-8516-81E7BFC31C7A}" srcOrd="1" destOrd="0" presId="urn:microsoft.com/office/officeart/2005/8/layout/hierarchy2"/>
    <dgm:cxn modelId="{477D17F6-85C9-433D-86E6-E6BD28B07DF2}" type="presOf" srcId="{FB872136-8670-4B7C-BE3D-4FBC2BDAF0B6}" destId="{4D147EBD-FA41-44D6-90A9-0BF40819192A}" srcOrd="0" destOrd="0" presId="urn:microsoft.com/office/officeart/2005/8/layout/hierarchy2"/>
    <dgm:cxn modelId="{AA0B7C86-A5A9-4A5E-AAD8-4ED9A29DD0D3}" type="presParOf" srcId="{F58F952F-0333-4E99-97B7-E1C2890420AB}" destId="{DFE67EBA-3C8B-4DC4-8290-839BBF7FFBDB}" srcOrd="0" destOrd="0" presId="urn:microsoft.com/office/officeart/2005/8/layout/hierarchy2"/>
    <dgm:cxn modelId="{D7346104-825B-403A-AB55-73010058663E}" type="presParOf" srcId="{DFE67EBA-3C8B-4DC4-8290-839BBF7FFBDB}" destId="{F8785951-73CB-4908-9C83-2E888E0DF16A}" srcOrd="0" destOrd="0" presId="urn:microsoft.com/office/officeart/2005/8/layout/hierarchy2"/>
    <dgm:cxn modelId="{48C2E38E-2060-4860-B2AC-08DEE796BEF5}" type="presParOf" srcId="{DFE67EBA-3C8B-4DC4-8290-839BBF7FFBDB}" destId="{F47DACB8-3AEB-434A-9CFC-BC16FB9A9EAB}" srcOrd="1" destOrd="0" presId="urn:microsoft.com/office/officeart/2005/8/layout/hierarchy2"/>
    <dgm:cxn modelId="{E43488F8-DEFF-4F58-94A0-2EFCD555496C}" type="presParOf" srcId="{F47DACB8-3AEB-434A-9CFC-BC16FB9A9EAB}" destId="{657DB122-2B77-4D9C-A29C-AC1BDE4DA7DA}" srcOrd="0" destOrd="0" presId="urn:microsoft.com/office/officeart/2005/8/layout/hierarchy2"/>
    <dgm:cxn modelId="{3A79DB5B-9D5F-44E3-BCBB-16BBD6851AED}" type="presParOf" srcId="{657DB122-2B77-4D9C-A29C-AC1BDE4DA7DA}" destId="{2E40AFD9-F832-40B9-A78D-46F6647C94AC}" srcOrd="0" destOrd="0" presId="urn:microsoft.com/office/officeart/2005/8/layout/hierarchy2"/>
    <dgm:cxn modelId="{7F271F20-7BB4-4318-80E2-65CB5E038496}" type="presParOf" srcId="{F47DACB8-3AEB-434A-9CFC-BC16FB9A9EAB}" destId="{E3F99885-EB9C-4312-943E-75C88D851707}" srcOrd="1" destOrd="0" presId="urn:microsoft.com/office/officeart/2005/8/layout/hierarchy2"/>
    <dgm:cxn modelId="{D1874300-DCDA-4F27-A6EA-94E8D10F9D5E}" type="presParOf" srcId="{E3F99885-EB9C-4312-943E-75C88D851707}" destId="{1A9EAB35-B549-437A-B0C2-F5507A02ED0C}" srcOrd="0" destOrd="0" presId="urn:microsoft.com/office/officeart/2005/8/layout/hierarchy2"/>
    <dgm:cxn modelId="{058F58BE-8078-46E5-9298-7C4ECCF3759A}" type="presParOf" srcId="{E3F99885-EB9C-4312-943E-75C88D851707}" destId="{6F9E1B52-B414-4AFC-A256-FBB0929CB5B2}" srcOrd="1" destOrd="0" presId="urn:microsoft.com/office/officeart/2005/8/layout/hierarchy2"/>
    <dgm:cxn modelId="{8DDBA8DF-C8C4-4C0C-A914-E5BF32D5323B}" type="presParOf" srcId="{F47DACB8-3AEB-434A-9CFC-BC16FB9A9EAB}" destId="{F1BCD6C1-E9C5-47C5-96D6-44645AB5D019}" srcOrd="2" destOrd="0" presId="urn:microsoft.com/office/officeart/2005/8/layout/hierarchy2"/>
    <dgm:cxn modelId="{4B0BDEFC-6787-45A5-BB59-2DF77E0D7C9D}" type="presParOf" srcId="{F1BCD6C1-E9C5-47C5-96D6-44645AB5D019}" destId="{9357AA0F-388F-48A1-8516-81E7BFC31C7A}" srcOrd="0" destOrd="0" presId="urn:microsoft.com/office/officeart/2005/8/layout/hierarchy2"/>
    <dgm:cxn modelId="{3CAABE2A-7BD8-43DD-ACC1-B46B726FD1D8}" type="presParOf" srcId="{F47DACB8-3AEB-434A-9CFC-BC16FB9A9EAB}" destId="{C123D86E-17CF-4319-B856-91D9DCE7889F}" srcOrd="3" destOrd="0" presId="urn:microsoft.com/office/officeart/2005/8/layout/hierarchy2"/>
    <dgm:cxn modelId="{DE2036F8-9F81-4016-AAD3-3A260A220FF9}" type="presParOf" srcId="{C123D86E-17CF-4319-B856-91D9DCE7889F}" destId="{4D147EBD-FA41-44D6-90A9-0BF40819192A}" srcOrd="0" destOrd="0" presId="urn:microsoft.com/office/officeart/2005/8/layout/hierarchy2"/>
    <dgm:cxn modelId="{9BC90D40-030B-4099-8F9A-E13EE7320982}" type="presParOf" srcId="{C123D86E-17CF-4319-B856-91D9DCE7889F}" destId="{F63F2D6B-6508-4A83-8C60-795C2EADCB60}" srcOrd="1" destOrd="0" presId="urn:microsoft.com/office/officeart/2005/8/layout/hierarchy2"/>
    <dgm:cxn modelId="{63BB5B32-29CF-45D2-8B01-450E291B604C}" type="presParOf" srcId="{F47DACB8-3AEB-434A-9CFC-BC16FB9A9EAB}" destId="{A2AD5318-44D5-430D-95F7-10D736255649}" srcOrd="4" destOrd="0" presId="urn:microsoft.com/office/officeart/2005/8/layout/hierarchy2"/>
    <dgm:cxn modelId="{A603B167-941C-41AF-87F8-4BFF058B7614}" type="presParOf" srcId="{A2AD5318-44D5-430D-95F7-10D736255649}" destId="{826198D1-17EC-439A-AD9B-EFA46CF0F70B}" srcOrd="0" destOrd="0" presId="urn:microsoft.com/office/officeart/2005/8/layout/hierarchy2"/>
    <dgm:cxn modelId="{CC10A181-B4CE-4B4C-B055-FDA9C393A31B}" type="presParOf" srcId="{F47DACB8-3AEB-434A-9CFC-BC16FB9A9EAB}" destId="{3F3A2679-D95B-4617-962F-1DE051975400}" srcOrd="5" destOrd="0" presId="urn:microsoft.com/office/officeart/2005/8/layout/hierarchy2"/>
    <dgm:cxn modelId="{5A1049A2-9EB4-43DD-BD2A-76B26A9BA059}" type="presParOf" srcId="{3F3A2679-D95B-4617-962F-1DE051975400}" destId="{FCFB9F95-BF47-430E-AC61-B57D689C3F83}" srcOrd="0" destOrd="0" presId="urn:microsoft.com/office/officeart/2005/8/layout/hierarchy2"/>
    <dgm:cxn modelId="{7FC35C15-8154-4FBB-A02E-A4B328BF1A41}" type="presParOf" srcId="{3F3A2679-D95B-4617-962F-1DE051975400}" destId="{37AAC91E-DB1E-4C0B-9A6B-8F8FD3A8CEB8}" srcOrd="1" destOrd="0" presId="urn:microsoft.com/office/officeart/2005/8/layout/hierarchy2"/>
    <dgm:cxn modelId="{EF19CE9B-DF11-4CA6-A5C4-5DB3D706A896}" type="presParOf" srcId="{F47DACB8-3AEB-434A-9CFC-BC16FB9A9EAB}" destId="{F4FB27F4-DB04-4136-B7C7-E310D1DE9FC4}" srcOrd="6" destOrd="0" presId="urn:microsoft.com/office/officeart/2005/8/layout/hierarchy2"/>
    <dgm:cxn modelId="{D5CCDF49-A883-43B1-886C-A8A31E54EEE0}" type="presParOf" srcId="{F4FB27F4-DB04-4136-B7C7-E310D1DE9FC4}" destId="{2F0C02C0-3BCF-4EAF-B501-0EF2C445FD3F}" srcOrd="0" destOrd="0" presId="urn:microsoft.com/office/officeart/2005/8/layout/hierarchy2"/>
    <dgm:cxn modelId="{92AF2138-C52D-4D6F-A38D-9E02941335F6}" type="presParOf" srcId="{F47DACB8-3AEB-434A-9CFC-BC16FB9A9EAB}" destId="{D80783A0-6ADB-4177-9F75-498C817BACD3}" srcOrd="7" destOrd="0" presId="urn:microsoft.com/office/officeart/2005/8/layout/hierarchy2"/>
    <dgm:cxn modelId="{D8F45FB1-92C2-455E-8092-26A8F9006FED}" type="presParOf" srcId="{D80783A0-6ADB-4177-9F75-498C817BACD3}" destId="{451BD704-71C2-4C02-9752-EBD1AB941AAC}" srcOrd="0" destOrd="0" presId="urn:microsoft.com/office/officeart/2005/8/layout/hierarchy2"/>
    <dgm:cxn modelId="{AF817762-C833-4071-AFAC-567FDF24566D}" type="presParOf" srcId="{D80783A0-6ADB-4177-9F75-498C817BACD3}" destId="{4CBE0EA9-F876-4633-B08E-FD0D118217CC}" srcOrd="1" destOrd="0" presId="urn:microsoft.com/office/officeart/2005/8/layout/hierarchy2"/>
    <dgm:cxn modelId="{38B89D56-FC5F-4083-B5A7-E630F5E48EC4}" type="presParOf" srcId="{F47DACB8-3AEB-434A-9CFC-BC16FB9A9EAB}" destId="{417F0F52-5984-4F47-ADCD-E2F7100D06BC}" srcOrd="8" destOrd="0" presId="urn:microsoft.com/office/officeart/2005/8/layout/hierarchy2"/>
    <dgm:cxn modelId="{A7C97C7D-3A2C-4520-8318-D0D9B661CFE7}" type="presParOf" srcId="{417F0F52-5984-4F47-ADCD-E2F7100D06BC}" destId="{E330C3F7-8748-4507-9B5B-3E01C7954740}" srcOrd="0" destOrd="0" presId="urn:microsoft.com/office/officeart/2005/8/layout/hierarchy2"/>
    <dgm:cxn modelId="{21588A8A-93B2-4DD7-AA58-9B203ED055E4}" type="presParOf" srcId="{F47DACB8-3AEB-434A-9CFC-BC16FB9A9EAB}" destId="{3B919359-611A-4B9A-9467-D1F3E3102C61}" srcOrd="9" destOrd="0" presId="urn:microsoft.com/office/officeart/2005/8/layout/hierarchy2"/>
    <dgm:cxn modelId="{5F94C2A9-0A04-4805-AA3F-6720DC3B2824}" type="presParOf" srcId="{3B919359-611A-4B9A-9467-D1F3E3102C61}" destId="{BFDC3C4F-D335-4C5D-97D7-E606F4464206}" srcOrd="0" destOrd="0" presId="urn:microsoft.com/office/officeart/2005/8/layout/hierarchy2"/>
    <dgm:cxn modelId="{C684DE97-F65C-4EBA-AA29-4C0A17712506}" type="presParOf" srcId="{3B919359-611A-4B9A-9467-D1F3E3102C61}" destId="{8DE093F5-984C-4E13-B188-E1067F9946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85951-73CB-4908-9C83-2E888E0DF16A}">
      <dsp:nvSpPr>
        <dsp:cNvPr id="0" name=""/>
        <dsp:cNvSpPr/>
      </dsp:nvSpPr>
      <dsp:spPr>
        <a:xfrm>
          <a:off x="0" y="2068659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Term Frequency/ Word Cloud</a:t>
          </a:r>
        </a:p>
      </dsp:txBody>
      <dsp:txXfrm>
        <a:off x="25873" y="2094532"/>
        <a:ext cx="1714963" cy="831608"/>
      </dsp:txXfrm>
    </dsp:sp>
    <dsp:sp modelId="{657DB122-2B77-4D9C-A29C-AC1BDE4DA7DA}">
      <dsp:nvSpPr>
        <dsp:cNvPr id="0" name=""/>
        <dsp:cNvSpPr/>
      </dsp:nvSpPr>
      <dsp:spPr>
        <a:xfrm rot="19782858">
          <a:off x="1486992" y="1460670"/>
          <a:ext cx="40990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99066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048" y="1374255"/>
        <a:ext cx="204953" cy="204953"/>
      </dsp:txXfrm>
    </dsp:sp>
    <dsp:sp modelId="{1A9EAB35-B549-437A-B0C2-F5507A02ED0C}">
      <dsp:nvSpPr>
        <dsp:cNvPr id="0" name=""/>
        <dsp:cNvSpPr/>
      </dsp:nvSpPr>
      <dsp:spPr>
        <a:xfrm>
          <a:off x="5306340" y="1450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1: Source file</a:t>
          </a:r>
          <a:endParaRPr lang="en-US" sz="1700" kern="1200" dirty="0"/>
        </a:p>
      </dsp:txBody>
      <dsp:txXfrm>
        <a:off x="5332213" y="27323"/>
        <a:ext cx="1714963" cy="831608"/>
      </dsp:txXfrm>
    </dsp:sp>
    <dsp:sp modelId="{F1BCD6C1-E9C5-47C5-96D6-44645AB5D019}">
      <dsp:nvSpPr>
        <dsp:cNvPr id="0" name=""/>
        <dsp:cNvSpPr/>
      </dsp:nvSpPr>
      <dsp:spPr>
        <a:xfrm rot="20607443">
          <a:off x="1690290" y="1968599"/>
          <a:ext cx="36924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9246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213" y="1892349"/>
        <a:ext cx="184623" cy="184623"/>
      </dsp:txXfrm>
    </dsp:sp>
    <dsp:sp modelId="{4D147EBD-FA41-44D6-90A9-0BF40819192A}">
      <dsp:nvSpPr>
        <dsp:cNvPr id="0" name=""/>
        <dsp:cNvSpPr/>
      </dsp:nvSpPr>
      <dsp:spPr>
        <a:xfrm>
          <a:off x="5306340" y="1017308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2 : Install and load the required packages</a:t>
          </a:r>
          <a:endParaRPr lang="en-US" sz="1700" kern="1200" dirty="0"/>
        </a:p>
      </dsp:txBody>
      <dsp:txXfrm>
        <a:off x="5332213" y="1043181"/>
        <a:ext cx="1714963" cy="831608"/>
      </dsp:txXfrm>
    </dsp:sp>
    <dsp:sp modelId="{A2AD5318-44D5-430D-95F7-10D736255649}">
      <dsp:nvSpPr>
        <dsp:cNvPr id="0" name=""/>
        <dsp:cNvSpPr/>
      </dsp:nvSpPr>
      <dsp:spPr>
        <a:xfrm rot="21565530">
          <a:off x="1766620" y="2476528"/>
          <a:ext cx="353980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53980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8030" y="2404094"/>
        <a:ext cx="176990" cy="176990"/>
      </dsp:txXfrm>
    </dsp:sp>
    <dsp:sp modelId="{FCFB9F95-BF47-430E-AC61-B57D689C3F83}">
      <dsp:nvSpPr>
        <dsp:cNvPr id="0" name=""/>
        <dsp:cNvSpPr/>
      </dsp:nvSpPr>
      <dsp:spPr>
        <a:xfrm>
          <a:off x="5306340" y="2033166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3 : Text mining</a:t>
          </a:r>
          <a:endParaRPr lang="en-US" sz="1700" kern="1200" dirty="0"/>
        </a:p>
      </dsp:txBody>
      <dsp:txXfrm>
        <a:off x="5332213" y="2059039"/>
        <a:ext cx="1714963" cy="831608"/>
      </dsp:txXfrm>
    </dsp:sp>
    <dsp:sp modelId="{F4FB27F4-DB04-4136-B7C7-E310D1DE9FC4}">
      <dsp:nvSpPr>
        <dsp:cNvPr id="0" name=""/>
        <dsp:cNvSpPr/>
      </dsp:nvSpPr>
      <dsp:spPr>
        <a:xfrm rot="928862">
          <a:off x="1700081" y="2984457"/>
          <a:ext cx="367288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72887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44703" y="2908696"/>
        <a:ext cx="183644" cy="183644"/>
      </dsp:txXfrm>
    </dsp:sp>
    <dsp:sp modelId="{451BD704-71C2-4C02-9752-EBD1AB941AAC}">
      <dsp:nvSpPr>
        <dsp:cNvPr id="0" name=""/>
        <dsp:cNvSpPr/>
      </dsp:nvSpPr>
      <dsp:spPr>
        <a:xfrm>
          <a:off x="5306340" y="3049024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4 : Build a term-document matrix</a:t>
          </a:r>
          <a:endParaRPr lang="en-US" sz="1700" kern="1200" dirty="0"/>
        </a:p>
      </dsp:txBody>
      <dsp:txXfrm>
        <a:off x="5332213" y="3074897"/>
        <a:ext cx="1714963" cy="831608"/>
      </dsp:txXfrm>
    </dsp:sp>
    <dsp:sp modelId="{417F0F52-5984-4F47-ADCD-E2F7100D06BC}">
      <dsp:nvSpPr>
        <dsp:cNvPr id="0" name=""/>
        <dsp:cNvSpPr/>
      </dsp:nvSpPr>
      <dsp:spPr>
        <a:xfrm rot="1765285">
          <a:off x="1504660" y="3492386"/>
          <a:ext cx="406372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063729" y="1606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4932" y="3406854"/>
        <a:ext cx="203186" cy="203186"/>
      </dsp:txXfrm>
    </dsp:sp>
    <dsp:sp modelId="{BFDC3C4F-D335-4C5D-97D7-E606F4464206}">
      <dsp:nvSpPr>
        <dsp:cNvPr id="0" name=""/>
        <dsp:cNvSpPr/>
      </dsp:nvSpPr>
      <dsp:spPr>
        <a:xfrm>
          <a:off x="5306340" y="4064882"/>
          <a:ext cx="1766709" cy="883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hlinkClick xmlns:r="http://schemas.openxmlformats.org/officeDocument/2006/relationships" r:id="" action="ppaction://hlinksldjump"/>
            </a:rPr>
            <a:t>Step 5 : Generate the Word cloud</a:t>
          </a:r>
          <a:endParaRPr lang="en-US" sz="1700" kern="1200" dirty="0"/>
        </a:p>
      </dsp:txBody>
      <dsp:txXfrm>
        <a:off x="5332213" y="4090755"/>
        <a:ext cx="1714963" cy="83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D800-D189-4F16-807F-D192B877C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Preprocessing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BF75-3CFA-47B7-A7D1-B45AAE496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in context presentation</a:t>
            </a:r>
          </a:p>
          <a:p>
            <a:r>
              <a:rPr lang="en-US" dirty="0"/>
              <a:t>Data 607 Fall Term 2019</a:t>
            </a:r>
          </a:p>
          <a:p>
            <a:r>
              <a:rPr lang="en-US" dirty="0"/>
              <a:t>Ajay arora</a:t>
            </a:r>
          </a:p>
        </p:txBody>
      </p:sp>
    </p:spTree>
    <p:extLst>
      <p:ext uri="{BB962C8B-B14F-4D97-AF65-F5344CB8AC3E}">
        <p14:creationId xmlns:p14="http://schemas.microsoft.com/office/powerpoint/2010/main" val="320957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C10D-F0ED-480B-95FB-32806962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5760"/>
            <a:ext cx="9905999" cy="60639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 action="ppaction://hlinksldjump"/>
              </a:rPr>
              <a:t>Step 4 : Build a term-document matrix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dtm &lt;- TermDocumentMatrix(docs)</a:t>
            </a:r>
          </a:p>
          <a:p>
            <a:pPr marL="0" indent="0">
              <a:buNone/>
            </a:pPr>
            <a:r>
              <a:rPr lang="en-US" dirty="0"/>
              <a:t>m &lt;- as.matrix(dtm)</a:t>
            </a:r>
          </a:p>
          <a:p>
            <a:pPr marL="0" indent="0">
              <a:buNone/>
            </a:pPr>
            <a:r>
              <a:rPr lang="en-US" dirty="0"/>
              <a:t>v &lt;- sort(rowSums(m),decreasing=TRUE)</a:t>
            </a:r>
          </a:p>
          <a:p>
            <a:pPr marL="0" indent="0">
              <a:buNone/>
            </a:pPr>
            <a:r>
              <a:rPr lang="en-US" dirty="0"/>
              <a:t>d &lt;- data.frame(word = names(v),freq=v)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00476E-FE8B-4E6D-B2DD-04DD0D7C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597" y="271939"/>
            <a:ext cx="8324850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B5FA2-F0D0-4833-BA92-011CB35B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12" y="2671268"/>
            <a:ext cx="6657257" cy="411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B6AFB2-88FC-495A-BCB8-A3A9A194E4D0}"/>
              </a:ext>
            </a:extLst>
          </p:cNvPr>
          <p:cNvSpPr/>
          <p:nvPr/>
        </p:nvSpPr>
        <p:spPr>
          <a:xfrm>
            <a:off x="968808" y="2984452"/>
            <a:ext cx="330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hlinkClick r:id="rId4" action="ppaction://hlinksldjump"/>
              </a:rPr>
              <a:t>Step 5 : Generate the 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F511-F98A-46F9-9A00-E0CD6076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US" dirty="0"/>
              <a:t>Purpose: Healthcare Fraud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A520C-BC54-4694-8CA8-A813187D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64450"/>
            <a:ext cx="10094998" cy="1352550"/>
          </a:xfrm>
        </p:spPr>
      </p:pic>
      <p:sp>
        <p:nvSpPr>
          <p:cNvPr id="6" name="Flowchart: Direct Access Storage 5">
            <a:extLst>
              <a:ext uri="{FF2B5EF4-FFF2-40B4-BE49-F238E27FC236}">
                <a16:creationId xmlns:a16="http://schemas.microsoft.com/office/drawing/2014/main" id="{B7B6E588-522B-460C-BCAD-19D68581218B}"/>
              </a:ext>
            </a:extLst>
          </p:cNvPr>
          <p:cNvSpPr/>
          <p:nvPr/>
        </p:nvSpPr>
        <p:spPr>
          <a:xfrm>
            <a:off x="2024190" y="4818621"/>
            <a:ext cx="4729035" cy="6858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- Preprocessing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0215D-662D-4360-9EDB-712FCBD3B272}"/>
              </a:ext>
            </a:extLst>
          </p:cNvPr>
          <p:cNvCxnSpPr>
            <a:cxnSpLocks/>
          </p:cNvCxnSpPr>
          <p:nvPr/>
        </p:nvCxnSpPr>
        <p:spPr>
          <a:xfrm flipH="1">
            <a:off x="2133600" y="3535535"/>
            <a:ext cx="1485900" cy="140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9EC49-B274-443D-B1B9-29092A1808E5}"/>
              </a:ext>
            </a:extLst>
          </p:cNvPr>
          <p:cNvCxnSpPr>
            <a:cxnSpLocks/>
          </p:cNvCxnSpPr>
          <p:nvPr/>
        </p:nvCxnSpPr>
        <p:spPr>
          <a:xfrm>
            <a:off x="3619500" y="3517000"/>
            <a:ext cx="2000250" cy="130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9ACF-8485-4B78-A074-C827C7F3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EA80-4C80-4FA9-B167-2E414CD1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  <a:p>
            <a:pPr lvl="1"/>
            <a:r>
              <a:rPr lang="en-US" dirty="0"/>
              <a:t>Preprocessing: Term Frequency</a:t>
            </a:r>
          </a:p>
          <a:p>
            <a:r>
              <a:rPr lang="en-US" dirty="0"/>
              <a:t>5 Simple Steps to Create Term Frequency/Word Clouds in R</a:t>
            </a:r>
          </a:p>
        </p:txBody>
      </p:sp>
    </p:spTree>
    <p:extLst>
      <p:ext uri="{BB962C8B-B14F-4D97-AF65-F5344CB8AC3E}">
        <p14:creationId xmlns:p14="http://schemas.microsoft.com/office/powerpoint/2010/main" val="7962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36A9-F7D6-4A29-B1CB-C231A7CF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828"/>
            <a:ext cx="9905998" cy="1791729"/>
          </a:xfrm>
        </p:spPr>
        <p:txBody>
          <a:bodyPr>
            <a:normAutofit/>
          </a:bodyPr>
          <a:lstStyle/>
          <a:p>
            <a:r>
              <a:rPr lang="en-US" dirty="0"/>
              <a:t>Text Mining: Term Frequency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ED5A-3960-4E89-8411-5627A93E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allow us to highlight the </a:t>
            </a:r>
            <a:r>
              <a:rPr lang="en-US" b="1" dirty="0">
                <a:solidFill>
                  <a:srgbClr val="FF0000"/>
                </a:solidFill>
              </a:rPr>
              <a:t>most frequently used keywords </a:t>
            </a:r>
            <a:r>
              <a:rPr lang="en-US" dirty="0"/>
              <a:t>in a paragraph of texts. One can create a </a:t>
            </a:r>
            <a:r>
              <a:rPr lang="en-US" b="1" dirty="0"/>
              <a:t>word cloud</a:t>
            </a:r>
            <a:r>
              <a:rPr lang="en-US" dirty="0"/>
              <a:t>, also referred as </a:t>
            </a:r>
            <a:r>
              <a:rPr lang="en-US" i="1" dirty="0"/>
              <a:t>text cloud</a:t>
            </a:r>
            <a:r>
              <a:rPr lang="en-US" dirty="0"/>
              <a:t> or </a:t>
            </a:r>
            <a:r>
              <a:rPr lang="en-US" i="1" dirty="0"/>
              <a:t>tag cloud</a:t>
            </a:r>
            <a:r>
              <a:rPr lang="en-US" dirty="0"/>
              <a:t>, which is a visual representation of text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F916E-1AE6-49E5-A331-37339321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731741"/>
            <a:ext cx="4803265" cy="292443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929660-AEB4-42C7-B816-134DC682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21879"/>
              </p:ext>
            </p:extLst>
          </p:nvPr>
        </p:nvGraphicFramePr>
        <p:xfrm>
          <a:off x="6247325" y="3731741"/>
          <a:ext cx="4803264" cy="2800861"/>
        </p:xfrm>
        <a:graphic>
          <a:graphicData uri="http://schemas.openxmlformats.org/drawingml/2006/table">
            <a:tbl>
              <a:tblPr/>
              <a:tblGrid>
                <a:gridCol w="1601088">
                  <a:extLst>
                    <a:ext uri="{9D8B030D-6E8A-4147-A177-3AD203B41FA5}">
                      <a16:colId xmlns:a16="http://schemas.microsoft.com/office/drawing/2014/main" val="1948798490"/>
                    </a:ext>
                  </a:extLst>
                </a:gridCol>
                <a:gridCol w="1601088">
                  <a:extLst>
                    <a:ext uri="{9D8B030D-6E8A-4147-A177-3AD203B41FA5}">
                      <a16:colId xmlns:a16="http://schemas.microsoft.com/office/drawing/2014/main" val="4265241545"/>
                    </a:ext>
                  </a:extLst>
                </a:gridCol>
                <a:gridCol w="1601088">
                  <a:extLst>
                    <a:ext uri="{9D8B030D-6E8A-4147-A177-3AD203B41FA5}">
                      <a16:colId xmlns:a16="http://schemas.microsoft.com/office/drawing/2014/main" val="967490356"/>
                    </a:ext>
                  </a:extLst>
                </a:gridCol>
              </a:tblGrid>
              <a:tr h="6384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</a:p>
                    <a:p>
                      <a:pPr algn="l"/>
                      <a:r>
                        <a:rPr lang="en-US" sz="1400" b="0" dirty="0">
                          <a:solidFill>
                            <a:srgbClr val="FFFF00"/>
                          </a:solidFill>
                          <a:effectLst/>
                        </a:rPr>
                        <a:t> 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3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word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4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freq</a:t>
                      </a:r>
                    </a:p>
                  </a:txBody>
                  <a:tcPr marL="43511" marR="43511" marT="34809" marB="2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04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6818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3B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4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9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04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3201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equipment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equipment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41690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item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item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8516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medication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medication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87708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question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5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67918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diagnosis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diagnosis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39716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–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–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439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information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information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792637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FFFF00"/>
                          </a:solidFill>
                          <a:effectLst/>
                        </a:rPr>
                        <a:t>patient’s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patient’s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94181"/>
                  </a:ext>
                </a:extLst>
              </a:tr>
              <a:tr h="367886">
                <a:tc>
                  <a:txBody>
                    <a:bodyPr/>
                    <a:lstStyle/>
                    <a:p>
                      <a:pPr algn="l"/>
                      <a:r>
                        <a:rPr lang="en-US" sz="800" b="1" i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medical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i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medical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i="0" dirty="0">
                          <a:solidFill>
                            <a:srgbClr val="FFFF00"/>
                          </a:solidFill>
                          <a:effectLst/>
                          <a:latin typeface="Lucida Sans" panose="020B0602030504090204" pitchFamily="34" charset="0"/>
                        </a:rPr>
                        <a:t>3</a:t>
                      </a:r>
                    </a:p>
                  </a:txBody>
                  <a:tcPr marL="43511" marR="43511" marT="14504" marB="14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96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9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DFBD-2952-46C8-9D25-C410449A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8174"/>
            <a:ext cx="9905998" cy="79513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4FBE-3B14-4A63-B773-663BAE5D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4765"/>
            <a:ext cx="9905999" cy="57050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Electronic Health Record (EHR) is a digital version of a patient’s paper chart.  Our preprocessing steps “shred” these documents to create frequency counts of medical diagnosis and treatment. </a:t>
            </a:r>
          </a:p>
          <a:p>
            <a:r>
              <a:rPr lang="en-US" b="1" dirty="0"/>
              <a:t>Ten common health care provider fraud schemes</a:t>
            </a:r>
          </a:p>
          <a:p>
            <a:pPr lvl="1"/>
            <a:r>
              <a:rPr lang="en-US" dirty="0"/>
              <a:t>Billing for services not rendered.</a:t>
            </a:r>
          </a:p>
          <a:p>
            <a:pPr lvl="1"/>
            <a:r>
              <a:rPr lang="en-US" dirty="0"/>
              <a:t>Billing for a non-covered service as a covered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dates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locations of service.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Misrepresenting provider of service.</a:t>
            </a:r>
          </a:p>
          <a:p>
            <a:pPr lvl="1"/>
            <a:r>
              <a:rPr lang="en-US" dirty="0"/>
              <a:t>Waiving of deductibles and/or co-payments.</a:t>
            </a:r>
          </a:p>
          <a:p>
            <a:pPr lvl="1"/>
            <a:r>
              <a:rPr lang="en-US" dirty="0"/>
              <a:t>Incorrect reporting of diagnoses or procedures (includes unbundling).</a:t>
            </a:r>
          </a:p>
          <a:p>
            <a:pPr lvl="1"/>
            <a:r>
              <a:rPr lang="en-US" dirty="0"/>
              <a:t>Overutilization of services.</a:t>
            </a:r>
          </a:p>
          <a:p>
            <a:pPr lvl="1"/>
            <a:r>
              <a:rPr lang="en-US" dirty="0"/>
              <a:t>Corruption (kickbacks and bribery).</a:t>
            </a:r>
          </a:p>
          <a:p>
            <a:pPr lvl="1"/>
            <a:r>
              <a:rPr lang="en-US" dirty="0"/>
              <a:t>False or unnecessary issuance of prescription drugs.</a:t>
            </a:r>
          </a:p>
        </p:txBody>
      </p:sp>
    </p:spTree>
    <p:extLst>
      <p:ext uri="{BB962C8B-B14F-4D97-AF65-F5344CB8AC3E}">
        <p14:creationId xmlns:p14="http://schemas.microsoft.com/office/powerpoint/2010/main" val="60348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8B0-35BE-4773-B1B9-BEAA0FD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Simple Steps to Create Word Clouds in R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DC575-682B-4044-BE0F-61B95CABD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957495"/>
              </p:ext>
            </p:extLst>
          </p:nvPr>
        </p:nvGraphicFramePr>
        <p:xfrm>
          <a:off x="1141413" y="1510748"/>
          <a:ext cx="9905998" cy="49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61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42F8-4423-464A-84D3-300DD2CB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629"/>
            <a:ext cx="9905999" cy="5627572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 action="ppaction://hlinksldjump"/>
              </a:rPr>
              <a:t>Step 1: Source file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F24D39-AFD2-4064-A25D-3611700F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276350"/>
            <a:ext cx="10534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EF8D-1C42-4A84-A82F-68D5BE2B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 action="ppaction://hlinksldjump"/>
              </a:rPr>
              <a:t>Step 2 : Install and load the required packages</a:t>
            </a:r>
            <a:endParaRPr lang="en-US" dirty="0"/>
          </a:p>
          <a:p>
            <a:r>
              <a:rPr lang="en-US" dirty="0"/>
              <a:t>library("tm")</a:t>
            </a:r>
          </a:p>
          <a:p>
            <a:r>
              <a:rPr lang="en-US" dirty="0"/>
              <a:t>library("</a:t>
            </a:r>
            <a:r>
              <a:rPr lang="en-US" dirty="0" err="1"/>
              <a:t>SnowballC</a:t>
            </a:r>
            <a:r>
              <a:rPr lang="en-US" dirty="0"/>
              <a:t>")</a:t>
            </a:r>
          </a:p>
          <a:p>
            <a:r>
              <a:rPr lang="en-US" dirty="0"/>
              <a:t>library("</a:t>
            </a:r>
            <a:r>
              <a:rPr lang="en-US" dirty="0" err="1"/>
              <a:t>wordcloud</a:t>
            </a:r>
            <a:r>
              <a:rPr lang="en-US" dirty="0"/>
              <a:t>")</a:t>
            </a:r>
          </a:p>
          <a:p>
            <a:r>
              <a:rPr lang="en-US" dirty="0"/>
              <a:t>library("</a:t>
            </a:r>
            <a:r>
              <a:rPr lang="en-US" dirty="0" err="1"/>
              <a:t>RColorBrewer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204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3F40-9DE9-40FC-AF95-C83CD6E8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254"/>
            <a:ext cx="9905999" cy="6516303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 action="ppaction://hlinksldjump"/>
              </a:rPr>
              <a:t>Step 3 : Text mining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# Load the data as a corpus  </a:t>
            </a:r>
          </a:p>
          <a:p>
            <a:r>
              <a:rPr lang="en-US" dirty="0"/>
              <a:t>docs &lt;- Corpus(</a:t>
            </a:r>
            <a:r>
              <a:rPr lang="en-US" dirty="0" err="1"/>
              <a:t>VectorSource</a:t>
            </a:r>
            <a:r>
              <a:rPr lang="en-US" dirty="0"/>
              <a:t>(text))</a:t>
            </a:r>
          </a:p>
          <a:p>
            <a:r>
              <a:rPr lang="en-US" dirty="0">
                <a:solidFill>
                  <a:srgbClr val="FFFF00"/>
                </a:solidFill>
              </a:rPr>
              <a:t>#Clean 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5DA36-901E-4924-9FFC-A104C615E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413459"/>
            <a:ext cx="5413392" cy="20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2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1111</TotalTime>
  <Words>391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Lucida Sans</vt:lpstr>
      <vt:lpstr>Tw Cen MT</vt:lpstr>
      <vt:lpstr>Circuit</vt:lpstr>
      <vt:lpstr>Text Preprocessing with R</vt:lpstr>
      <vt:lpstr>Purpose: Healthcare Fraud Detection</vt:lpstr>
      <vt:lpstr>Agenda</vt:lpstr>
      <vt:lpstr>Text Mining: Term Frequency </vt:lpstr>
      <vt:lpstr>Preprocessing </vt:lpstr>
      <vt:lpstr>5 Simple Steps to Create Word Clouds in 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with R</dc:title>
  <dc:creator>ajay arora</dc:creator>
  <cp:lastModifiedBy>ajay arora</cp:lastModifiedBy>
  <cp:revision>62</cp:revision>
  <dcterms:created xsi:type="dcterms:W3CDTF">2019-10-03T21:42:42Z</dcterms:created>
  <dcterms:modified xsi:type="dcterms:W3CDTF">2019-11-14T00:33:07Z</dcterms:modified>
</cp:coreProperties>
</file>