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7" r:id="rId10"/>
    <p:sldId id="266"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1D38"/>
    <a:srgbClr val="573667"/>
    <a:srgbClr val="4C1C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595" y="2540"/>
            <a:ext cx="7359650" cy="1163320"/>
          </a:xfrm>
        </p:spPr>
        <p:txBody>
          <a:bodyPr/>
          <a:lstStyle/>
          <a:p>
            <a:r>
              <a:rPr lang="en-US" sz="4800" b="1" u="sng" dirty="0">
                <a:latin typeface="Yu Gothic UI Semibold" panose="020B0700000000000000" charset="-128"/>
                <a:ea typeface="Yu Gothic UI Semibold" panose="020B0700000000000000" charset="-128"/>
              </a:rPr>
              <a:t>B</a:t>
            </a:r>
            <a:r>
              <a:rPr lang="en-IN" altLang="en-US" sz="4800" b="1" u="sng" dirty="0">
                <a:latin typeface="Yu Gothic UI Semibold" panose="020B0700000000000000" charset="-128"/>
                <a:ea typeface="Yu Gothic UI Semibold" panose="020B0700000000000000" charset="-128"/>
              </a:rPr>
              <a:t>RIEFLY</a:t>
            </a:r>
            <a:r>
              <a:rPr lang="en-US" sz="4800" b="1" u="sng" dirty="0">
                <a:latin typeface="Yu Gothic UI Semibold" panose="020B0700000000000000" charset="-128"/>
                <a:ea typeface="Yu Gothic UI Semibold" panose="020B0700000000000000" charset="-128"/>
              </a:rPr>
              <a:t> D</a:t>
            </a:r>
            <a:r>
              <a:rPr lang="en-IN" altLang="en-US" sz="4800" b="1" u="sng" dirty="0">
                <a:latin typeface="Yu Gothic UI Semibold" panose="020B0700000000000000" charset="-128"/>
                <a:ea typeface="Yu Gothic UI Semibold" panose="020B0700000000000000" charset="-128"/>
              </a:rPr>
              <a:t>ESCRIBE .</a:t>
            </a:r>
            <a:endParaRPr lang="en-IN" altLang="en-US" sz="4800" b="1" u="sng" dirty="0">
              <a:latin typeface="Yu Gothic UI Semibold" panose="020B0700000000000000" charset="-128"/>
              <a:ea typeface="Yu Gothic UI Semibold" panose="020B0700000000000000" charset="-128"/>
            </a:endParaRPr>
          </a:p>
        </p:txBody>
      </p:sp>
      <p:sp>
        <p:nvSpPr>
          <p:cNvPr id="3" name="Subtitle 2"/>
          <p:cNvSpPr>
            <a:spLocks noGrp="1"/>
          </p:cNvSpPr>
          <p:nvPr>
            <p:ph type="subTitle" idx="1"/>
          </p:nvPr>
        </p:nvSpPr>
        <p:spPr>
          <a:xfrm>
            <a:off x="-33655" y="1270635"/>
            <a:ext cx="12045950" cy="5390515"/>
          </a:xfrm>
        </p:spPr>
        <p:txBody>
          <a:bodyPr>
            <a:normAutofit fontScale="90000" lnSpcReduction="10000"/>
          </a:bodyPr>
          <a:lstStyle/>
          <a:p>
            <a:pPr marL="342900" indent="-342900" algn="just">
              <a:buFont typeface="Wingdings" panose="05000000000000000000" charset="0"/>
              <a:buChar char="§"/>
            </a:pPr>
            <a:r>
              <a:rPr lang="en-US" dirty="0">
                <a:sym typeface="+mn-ea"/>
              </a:rPr>
              <a:t>Introducing the virtual assistant which can handle the whole desktop via voice recognition can lead to beneficial to them all purpose for not or optional to using the external devices like keyboard and mouse and can be beneficial in industrial area to reduce the time and a great opportunity to handicap people to survive in digital world.</a:t>
            </a:r>
            <a:endParaRPr lang="en-US" dirty="0">
              <a:sym typeface="+mn-ea"/>
            </a:endParaRPr>
          </a:p>
          <a:p>
            <a:pPr algn="just">
              <a:buFont typeface="Wingdings" panose="05000000000000000000" charset="0"/>
            </a:pPr>
            <a:endParaRPr lang="en-US" dirty="0">
              <a:sym typeface="+mn-ea"/>
            </a:endParaRPr>
          </a:p>
          <a:p>
            <a:pPr marL="342900" indent="-342900" algn="just">
              <a:buFont typeface="Wingdings" panose="05000000000000000000" charset="0"/>
              <a:buChar char="§"/>
            </a:pPr>
            <a:r>
              <a:rPr lang="en-US" dirty="0">
                <a:sym typeface="+mn-ea"/>
              </a:rPr>
              <a:t>Our research aims at developing intelligent conversational systems that can support human learning via apprenticeship. Apprenticeship learning is process of acquiring knowledge within the actual, physical context of practice</a:t>
            </a:r>
            <a:r>
              <a:rPr lang="en-IN" altLang="en-US" dirty="0">
                <a:sym typeface="+mn-ea"/>
              </a:rPr>
              <a:t>, This presentation introduces “</a:t>
            </a:r>
            <a:r>
              <a:rPr lang="en-IN" altLang="en-US" b="1" u="sng" dirty="0">
                <a:sym typeface="+mn-ea"/>
              </a:rPr>
              <a:t>H.I.D.A.Y.” </a:t>
            </a:r>
            <a:r>
              <a:rPr lang="en-IN" altLang="en-US" dirty="0">
                <a:sym typeface="+mn-ea"/>
              </a:rPr>
              <a:t>(HUMAN INTELLIGENT DIGITAL ASSISTANT YOUTH) </a:t>
            </a:r>
            <a:r>
              <a:rPr lang="en-IN" altLang="en-US" dirty="0">
                <a:sym typeface="+mn-ea"/>
              </a:rPr>
              <a:t>- Just an Augmented Reality/Virtual Instruction System - that can guide people as they are performing </a:t>
            </a:r>
            <a:r>
              <a:rPr lang="en-US" dirty="0">
                <a:sym typeface="+mn-ea"/>
              </a:rPr>
              <a:t>new, physical tasks.</a:t>
            </a:r>
            <a:endParaRPr lang="en-US" dirty="0">
              <a:sym typeface="+mn-ea"/>
            </a:endParaRPr>
          </a:p>
          <a:p>
            <a:pPr algn="just">
              <a:buFont typeface="Wingdings" panose="05000000000000000000" charset="0"/>
            </a:pPr>
            <a:endParaRPr lang="en-IN" dirty="0"/>
          </a:p>
          <a:p>
            <a:pPr marL="342900" indent="-342900" algn="just">
              <a:buFont typeface="Wingdings" panose="05000000000000000000" charset="0"/>
              <a:buChar char="§"/>
            </a:pPr>
            <a:r>
              <a:rPr lang="en-US"/>
              <a:t>Conversational systems are becoming pervasive in our world they support us in accessing information, performing tasks,and communicating with other people. As strides are madein AI, ML, and NLP algorithms, it is reasonable to expectthat intelligent conversational systems will become more so phisticated and will integrate seamlessly with our physicaland online worlds, assisting us in a variety of tasks.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045" y="471170"/>
            <a:ext cx="6175375" cy="796290"/>
          </a:xfrm>
        </p:spPr>
        <p:txBody>
          <a:bodyPr>
            <a:normAutofit fontScale="90000"/>
          </a:bodyPr>
          <a:p>
            <a:r>
              <a:rPr lang="en-IN" altLang="en-US" sz="4800" u="sng">
                <a:latin typeface="Yu Gothic UI Semibold" panose="020B0700000000000000" charset="-128"/>
                <a:ea typeface="Yu Gothic UI Semibold" panose="020B0700000000000000" charset="-128"/>
              </a:rPr>
              <a:t>WORKING MODEL .</a:t>
            </a:r>
            <a:br>
              <a:rPr lang="en-US"/>
            </a:br>
            <a:endParaRPr lang="en-US"/>
          </a:p>
        </p:txBody>
      </p:sp>
      <p:sp>
        <p:nvSpPr>
          <p:cNvPr id="3" name="Content Placeholder 2"/>
          <p:cNvSpPr>
            <a:spLocks noGrp="1"/>
          </p:cNvSpPr>
          <p:nvPr>
            <p:ph idx="1"/>
          </p:nvPr>
        </p:nvSpPr>
        <p:spPr>
          <a:xfrm>
            <a:off x="838200" y="1858010"/>
            <a:ext cx="10515600" cy="3141980"/>
          </a:xfrm>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u="sng">
                <a:latin typeface="Yu Gothic UI Semibold" panose="020B0700000000000000" charset="-128"/>
                <a:ea typeface="Yu Gothic UI Semibold" panose="020B0700000000000000" charset="-128"/>
              </a:rPr>
              <a:t>D</a:t>
            </a:r>
            <a:r>
              <a:rPr lang="en-IN" altLang="en-US" sz="4800" b="1" u="sng">
                <a:latin typeface="Yu Gothic UI Semibold" panose="020B0700000000000000" charset="-128"/>
                <a:ea typeface="Yu Gothic UI Semibold" panose="020B0700000000000000" charset="-128"/>
              </a:rPr>
              <a:t>ESIGN .</a:t>
            </a:r>
            <a:endParaRPr lang="en-IN" altLang="en-US" sz="4800" b="1" u="sng">
              <a:latin typeface="Yu Gothic UI Semibold" panose="020B0700000000000000" charset="-128"/>
              <a:ea typeface="Yu Gothic UI Semibold" panose="020B0700000000000000" charset="-128"/>
            </a:endParaRPr>
          </a:p>
        </p:txBody>
      </p:sp>
      <p:pic>
        <p:nvPicPr>
          <p:cNvPr id="8" name="Content Placeholder 7"/>
          <p:cNvPicPr>
            <a:picLocks noGrp="1" noChangeAspect="1"/>
          </p:cNvPicPr>
          <p:nvPr>
            <p:ph idx="1"/>
          </p:nvPr>
        </p:nvPicPr>
        <p:blipFill>
          <a:blip r:embed="rId1"/>
          <a:stretch>
            <a:fillRect/>
          </a:stretch>
        </p:blipFill>
        <p:spPr>
          <a:xfrm>
            <a:off x="1058545" y="1428750"/>
            <a:ext cx="10074275" cy="4968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800" b="1" u="sng">
                <a:latin typeface="Yu Gothic UI Semibold" panose="020B0700000000000000" charset="-128"/>
                <a:ea typeface="Yu Gothic UI Semibold" panose="020B0700000000000000" charset="-128"/>
              </a:rPr>
              <a:t>E</a:t>
            </a:r>
            <a:r>
              <a:rPr lang="en-IN" altLang="en-US" sz="4800" b="1" u="sng">
                <a:latin typeface="Yu Gothic UI Semibold" panose="020B0700000000000000" charset="-128"/>
                <a:ea typeface="Yu Gothic UI Semibold" panose="020B0700000000000000" charset="-128"/>
              </a:rPr>
              <a:t>FFECTIVE</a:t>
            </a:r>
            <a:r>
              <a:rPr lang="en-US" sz="4800" b="1" u="sng">
                <a:latin typeface="Yu Gothic UI Semibold" panose="020B0700000000000000" charset="-128"/>
                <a:ea typeface="Yu Gothic UI Semibold" panose="020B0700000000000000" charset="-128"/>
              </a:rPr>
              <a:t> C</a:t>
            </a:r>
            <a:r>
              <a:rPr lang="en-IN" altLang="en-US" sz="4800" b="1" u="sng">
                <a:latin typeface="Yu Gothic UI Semibold" panose="020B0700000000000000" charset="-128"/>
                <a:ea typeface="Yu Gothic UI Semibold" panose="020B0700000000000000" charset="-128"/>
              </a:rPr>
              <a:t>OST .</a:t>
            </a:r>
            <a:br>
              <a:rPr lang="en-US"/>
            </a:br>
            <a:endParaRPr lang="en-US"/>
          </a:p>
        </p:txBody>
      </p:sp>
      <p:sp>
        <p:nvSpPr>
          <p:cNvPr id="3" name="Content Placeholder 2"/>
          <p:cNvSpPr>
            <a:spLocks noGrp="1"/>
          </p:cNvSpPr>
          <p:nvPr>
            <p:ph idx="1"/>
          </p:nvPr>
        </p:nvSpPr>
        <p:spPr/>
        <p:txBody>
          <a:bodyPr/>
          <a:p>
            <a:r>
              <a:rPr lang="en-US"/>
              <a:t>import pyttsx3</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Flow Chart or Block diagram</a:t>
            </a:r>
            <a:br>
              <a:rPr lang="en-US"/>
            </a:b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val 4"/>
          <p:cNvSpPr/>
          <p:nvPr/>
        </p:nvSpPr>
        <p:spPr>
          <a:xfrm>
            <a:off x="2570480" y="229235"/>
            <a:ext cx="6701155" cy="6398895"/>
          </a:xfrm>
          <a:prstGeom prst="ellipse">
            <a:avLst/>
          </a:prstGeom>
          <a:ln w="7620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Oval 5"/>
          <p:cNvSpPr/>
          <p:nvPr/>
        </p:nvSpPr>
        <p:spPr>
          <a:xfrm>
            <a:off x="2697480" y="356235"/>
            <a:ext cx="6428740" cy="617283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Oval 6"/>
          <p:cNvSpPr/>
          <p:nvPr/>
        </p:nvSpPr>
        <p:spPr>
          <a:xfrm>
            <a:off x="4467225" y="2036445"/>
            <a:ext cx="2889250" cy="2813050"/>
          </a:xfrm>
          <a:prstGeom prst="ellipse">
            <a:avLst/>
          </a:prstGeom>
          <a:solidFill>
            <a:srgbClr val="2F1D38"/>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17" name="Straight Connector 16"/>
          <p:cNvCxnSpPr>
            <a:stCxn id="6" idx="0"/>
            <a:endCxn id="7" idx="0"/>
          </p:cNvCxnSpPr>
          <p:nvPr/>
        </p:nvCxnSpPr>
        <p:spPr>
          <a:xfrm>
            <a:off x="5911850" y="356235"/>
            <a:ext cx="0" cy="1680210"/>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p:cNvCxnSpPr/>
          <p:nvPr/>
        </p:nvCxnSpPr>
        <p:spPr>
          <a:xfrm flipV="1">
            <a:off x="7184390" y="1960880"/>
            <a:ext cx="1557655" cy="817245"/>
          </a:xfrm>
          <a:prstGeom prst="line">
            <a:avLst/>
          </a:prstGeom>
        </p:spPr>
        <p:style>
          <a:lnRef idx="1">
            <a:schemeClr val="accent5"/>
          </a:lnRef>
          <a:fillRef idx="0">
            <a:schemeClr val="accent5"/>
          </a:fillRef>
          <a:effectRef idx="0">
            <a:schemeClr val="accent5"/>
          </a:effectRef>
          <a:fontRef idx="minor">
            <a:schemeClr val="tx1"/>
          </a:fontRef>
        </p:style>
      </p:cxnSp>
      <p:cxnSp>
        <p:nvCxnSpPr>
          <p:cNvPr id="19" name="Straight Connector 18"/>
          <p:cNvCxnSpPr>
            <a:stCxn id="6" idx="5"/>
            <a:endCxn id="7" idx="5"/>
          </p:cNvCxnSpPr>
          <p:nvPr/>
        </p:nvCxnSpPr>
        <p:spPr>
          <a:xfrm flipH="1" flipV="1">
            <a:off x="6933565" y="4437380"/>
            <a:ext cx="1250950" cy="118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7" idx="3"/>
          </p:cNvCxnSpPr>
          <p:nvPr/>
        </p:nvCxnSpPr>
        <p:spPr>
          <a:xfrm flipV="1">
            <a:off x="3639185" y="4437380"/>
            <a:ext cx="1250950" cy="118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3069590" y="1960880"/>
            <a:ext cx="1512570" cy="89281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Content Placeholder 28"/>
          <p:cNvGraphicFramePr/>
          <p:nvPr>
            <p:ph sz="half" idx="1"/>
          </p:nvPr>
        </p:nvGraphicFramePr>
        <p:xfrm>
          <a:off x="4925695" y="2396332"/>
          <a:ext cx="1972310" cy="2093595"/>
        </p:xfrm>
        <a:graphic>
          <a:graphicData uri="http://schemas.openxmlformats.org/presentationml/2006/ole">
            <mc:AlternateContent xmlns:mc="http://schemas.openxmlformats.org/markup-compatibility/2006">
              <mc:Choice xmlns:v="urn:schemas-microsoft-com:vml" Requires="v">
                <p:oleObj spid="_x0000_s30" name="" r:id="rId1" imgW="2647950" imgH="2952750" progId="Paint.Picture">
                  <p:embed/>
                </p:oleObj>
              </mc:Choice>
              <mc:Fallback>
                <p:oleObj name="" r:id="rId1" imgW="2647950" imgH="2952750" progId="Paint.Picture">
                  <p:embed/>
                  <p:pic>
                    <p:nvPicPr>
                      <p:cNvPr id="0" name="Picture 29"/>
                      <p:cNvPicPr/>
                      <p:nvPr/>
                    </p:nvPicPr>
                    <p:blipFill>
                      <a:blip r:embed="rId2"/>
                      <a:stretch>
                        <a:fillRect/>
                      </a:stretch>
                    </p:blipFill>
                    <p:spPr>
                      <a:xfrm>
                        <a:off x="4925695" y="2396332"/>
                        <a:ext cx="1972310" cy="2093595"/>
                      </a:xfrm>
                      <a:prstGeom prst="rect">
                        <a:avLst/>
                      </a:prstGeom>
                    </p:spPr>
                  </p:pic>
                </p:oleObj>
              </mc:Fallback>
            </mc:AlternateContent>
          </a:graphicData>
        </a:graphic>
      </p:graphicFrame>
      <p:graphicFrame>
        <p:nvGraphicFramePr>
          <p:cNvPr id="36" name="Content Placeholder 35"/>
          <p:cNvGraphicFramePr/>
          <p:nvPr>
            <p:ph sz="half" idx="2"/>
          </p:nvPr>
        </p:nvGraphicFramePr>
        <p:xfrm>
          <a:off x="3775710" y="1175385"/>
          <a:ext cx="1238885" cy="1135380"/>
        </p:xfrm>
        <a:graphic>
          <a:graphicData uri="http://schemas.openxmlformats.org/presentationml/2006/ole">
            <mc:AlternateContent xmlns:mc="http://schemas.openxmlformats.org/markup-compatibility/2006">
              <mc:Choice xmlns:v="urn:schemas-microsoft-com:vml" Requires="v">
                <p:oleObj spid="_x0000_s37" name="" r:id="rId3" imgW="4733925" imgH="5857875" progId="Paint.Picture">
                  <p:embed/>
                </p:oleObj>
              </mc:Choice>
              <mc:Fallback>
                <p:oleObj name="" r:id="rId3" imgW="4733925" imgH="5857875" progId="Paint.Picture">
                  <p:embed/>
                  <p:pic>
                    <p:nvPicPr>
                      <p:cNvPr id="0" name="Picture 36"/>
                      <p:cNvPicPr/>
                      <p:nvPr/>
                    </p:nvPicPr>
                    <p:blipFill>
                      <a:blip r:embed="rId4"/>
                      <a:stretch>
                        <a:fillRect/>
                      </a:stretch>
                    </p:blipFill>
                    <p:spPr>
                      <a:xfrm>
                        <a:off x="3775710" y="1175385"/>
                        <a:ext cx="1238885" cy="1135380"/>
                      </a:xfrm>
                      <a:prstGeom prst="rect">
                        <a:avLst/>
                      </a:prstGeom>
                    </p:spPr>
                  </p:pic>
                </p:oleObj>
              </mc:Fallback>
            </mc:AlternateContent>
          </a:graphicData>
        </a:graphic>
      </p:graphicFrame>
      <p:graphicFrame>
        <p:nvGraphicFramePr>
          <p:cNvPr id="39" name="Object 38"/>
          <p:cNvGraphicFramePr/>
          <p:nvPr/>
        </p:nvGraphicFramePr>
        <p:xfrm>
          <a:off x="6365240" y="1011555"/>
          <a:ext cx="1569085" cy="1115060"/>
        </p:xfrm>
        <a:graphic>
          <a:graphicData uri="http://schemas.openxmlformats.org/presentationml/2006/ole">
            <mc:AlternateContent xmlns:mc="http://schemas.openxmlformats.org/markup-compatibility/2006">
              <mc:Choice xmlns:v="urn:schemas-microsoft-com:vml" Requires="v">
                <p:oleObj spid="_x0000_s40" name="" r:id="rId5" imgW="2857500" imgH="1724025" progId="Paint.Picture">
                  <p:embed/>
                </p:oleObj>
              </mc:Choice>
              <mc:Fallback>
                <p:oleObj name="" r:id="rId5" imgW="2857500" imgH="1724025" progId="Paint.Picture">
                  <p:embed/>
                  <p:pic>
                    <p:nvPicPr>
                      <p:cNvPr id="0" name="Picture 39"/>
                      <p:cNvPicPr/>
                      <p:nvPr/>
                    </p:nvPicPr>
                    <p:blipFill>
                      <a:blip r:embed="rId6"/>
                      <a:stretch>
                        <a:fillRect/>
                      </a:stretch>
                    </p:blipFill>
                    <p:spPr>
                      <a:xfrm>
                        <a:off x="6365240" y="1011555"/>
                        <a:ext cx="1569085" cy="111506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lowchart: Terminator 3"/>
          <p:cNvSpPr/>
          <p:nvPr/>
        </p:nvSpPr>
        <p:spPr>
          <a:xfrm>
            <a:off x="316865" y="366395"/>
            <a:ext cx="1572895" cy="756285"/>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Rectangles 4"/>
          <p:cNvSpPr/>
          <p:nvPr/>
        </p:nvSpPr>
        <p:spPr>
          <a:xfrm>
            <a:off x="1829435" y="1613535"/>
            <a:ext cx="1845310" cy="13157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Diamond 5"/>
          <p:cNvSpPr/>
          <p:nvPr/>
        </p:nvSpPr>
        <p:spPr>
          <a:xfrm>
            <a:off x="4779010" y="1129030"/>
            <a:ext cx="1920875" cy="1800225"/>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Flowchart: Terminator 6"/>
          <p:cNvSpPr/>
          <p:nvPr/>
        </p:nvSpPr>
        <p:spPr>
          <a:xfrm>
            <a:off x="8213090" y="1613535"/>
            <a:ext cx="1572895" cy="756285"/>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Parallelogram 7"/>
          <p:cNvSpPr/>
          <p:nvPr/>
        </p:nvSpPr>
        <p:spPr>
          <a:xfrm>
            <a:off x="4423410" y="3563620"/>
            <a:ext cx="2057400" cy="90805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Flowchart: Magnetic Disk 8"/>
          <p:cNvSpPr/>
          <p:nvPr/>
        </p:nvSpPr>
        <p:spPr>
          <a:xfrm>
            <a:off x="4105910" y="5198110"/>
            <a:ext cx="2693035" cy="137668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 name="Flowchart: Multidocument 9"/>
          <p:cNvSpPr/>
          <p:nvPr/>
        </p:nvSpPr>
        <p:spPr>
          <a:xfrm>
            <a:off x="619760" y="4926330"/>
            <a:ext cx="1891030" cy="1648460"/>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Rectangles 10"/>
          <p:cNvSpPr/>
          <p:nvPr/>
        </p:nvSpPr>
        <p:spPr>
          <a:xfrm>
            <a:off x="7426325" y="5455285"/>
            <a:ext cx="1860550" cy="9226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Flowchart: Delay 13"/>
          <p:cNvSpPr/>
          <p:nvPr/>
        </p:nvSpPr>
        <p:spPr>
          <a:xfrm rot="10800000">
            <a:off x="10239375" y="5561330"/>
            <a:ext cx="1694180" cy="650240"/>
          </a:xfrm>
          <a:prstGeom prst="flowChartDelay">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15" name="Straight Connector 14"/>
          <p:cNvCxnSpPr/>
          <p:nvPr/>
        </p:nvCxnSpPr>
        <p:spPr>
          <a:xfrm flipV="1">
            <a:off x="9861550" y="4093845"/>
            <a:ext cx="2042160" cy="15240"/>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Straight Connector 15"/>
          <p:cNvCxnSpPr/>
          <p:nvPr/>
        </p:nvCxnSpPr>
        <p:spPr>
          <a:xfrm>
            <a:off x="9846310" y="3201670"/>
            <a:ext cx="15240" cy="907415"/>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a:off x="11903710" y="3186430"/>
            <a:ext cx="0" cy="8921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p:nvPr/>
        </p:nvCxnSpPr>
        <p:spPr>
          <a:xfrm>
            <a:off x="10262870" y="2649220"/>
            <a:ext cx="1240155" cy="14605"/>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flipV="1">
            <a:off x="9846310" y="2611755"/>
            <a:ext cx="423545" cy="589915"/>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p:nvPr/>
        </p:nvCxnSpPr>
        <p:spPr>
          <a:xfrm>
            <a:off x="11480165" y="2641600"/>
            <a:ext cx="423545" cy="589915"/>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endCxn id="5" idx="1"/>
          </p:cNvCxnSpPr>
          <p:nvPr/>
        </p:nvCxnSpPr>
        <p:spPr>
          <a:xfrm>
            <a:off x="891540" y="2263775"/>
            <a:ext cx="937895" cy="762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a:endCxn id="6" idx="1"/>
          </p:cNvCxnSpPr>
          <p:nvPr/>
        </p:nvCxnSpPr>
        <p:spPr>
          <a:xfrm flipV="1">
            <a:off x="3720465" y="2029460"/>
            <a:ext cx="1058545" cy="762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flipV="1">
            <a:off x="6699885" y="1960880"/>
            <a:ext cx="1513205" cy="762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a:stCxn id="6" idx="2"/>
          </p:cNvCxnSpPr>
          <p:nvPr/>
        </p:nvCxnSpPr>
        <p:spPr>
          <a:xfrm flipH="1">
            <a:off x="5716905" y="2929255"/>
            <a:ext cx="22860" cy="54483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a:stCxn id="8" idx="4"/>
            <a:endCxn id="9" idx="1"/>
          </p:cNvCxnSpPr>
          <p:nvPr/>
        </p:nvCxnSpPr>
        <p:spPr>
          <a:xfrm>
            <a:off x="5452110" y="4471670"/>
            <a:ext cx="635" cy="72644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7" name="Straight Connector 26"/>
          <p:cNvCxnSpPr/>
          <p:nvPr/>
        </p:nvCxnSpPr>
        <p:spPr>
          <a:xfrm>
            <a:off x="876300" y="1129030"/>
            <a:ext cx="15240" cy="1149985"/>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stCxn id="9" idx="2"/>
          </p:cNvCxnSpPr>
          <p:nvPr/>
        </p:nvCxnSpPr>
        <p:spPr>
          <a:xfrm flipH="1">
            <a:off x="2555240" y="5886450"/>
            <a:ext cx="1550670" cy="762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a:stCxn id="9" idx="4"/>
            <a:endCxn id="11" idx="1"/>
          </p:cNvCxnSpPr>
          <p:nvPr/>
        </p:nvCxnSpPr>
        <p:spPr>
          <a:xfrm>
            <a:off x="6798945" y="5886450"/>
            <a:ext cx="627380" cy="3048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stCxn id="11" idx="3"/>
            <a:endCxn id="14" idx="3"/>
          </p:cNvCxnSpPr>
          <p:nvPr/>
        </p:nvCxnSpPr>
        <p:spPr>
          <a:xfrm flipV="1">
            <a:off x="9286875" y="5886450"/>
            <a:ext cx="952500" cy="3048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31" name="Straight Arrow Connector 30"/>
          <p:cNvCxnSpPr>
            <a:stCxn id="14" idx="2"/>
          </p:cNvCxnSpPr>
          <p:nvPr/>
        </p:nvCxnSpPr>
        <p:spPr>
          <a:xfrm flipH="1" flipV="1">
            <a:off x="11071860" y="4109085"/>
            <a:ext cx="14605" cy="145224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32" name="Straight Arrow Connector 31"/>
          <p:cNvCxnSpPr/>
          <p:nvPr/>
        </p:nvCxnSpPr>
        <p:spPr>
          <a:xfrm flipH="1" flipV="1">
            <a:off x="5822950" y="3155950"/>
            <a:ext cx="4008120" cy="7556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33" name="Text Box 32"/>
          <p:cNvSpPr txBox="1"/>
          <p:nvPr/>
        </p:nvSpPr>
        <p:spPr>
          <a:xfrm>
            <a:off x="528320" y="452755"/>
            <a:ext cx="1149985" cy="583565"/>
          </a:xfrm>
          <a:prstGeom prst="rect">
            <a:avLst/>
          </a:prstGeom>
          <a:noFill/>
        </p:spPr>
        <p:txBody>
          <a:bodyPr wrap="square" rtlCol="0">
            <a:spAutoFit/>
          </a:bodyPr>
          <a:p>
            <a:r>
              <a:rPr lang="en-IN" altLang="en-US" sz="3200" b="1"/>
              <a:t>Start</a:t>
            </a:r>
            <a:endParaRPr lang="en-IN" altLang="en-US" sz="3200" b="1"/>
          </a:p>
        </p:txBody>
      </p:sp>
      <p:sp>
        <p:nvSpPr>
          <p:cNvPr id="34" name="Text Box 33"/>
          <p:cNvSpPr txBox="1"/>
          <p:nvPr/>
        </p:nvSpPr>
        <p:spPr>
          <a:xfrm>
            <a:off x="1889760" y="1790700"/>
            <a:ext cx="2018665" cy="953135"/>
          </a:xfrm>
          <a:prstGeom prst="rect">
            <a:avLst/>
          </a:prstGeom>
          <a:noFill/>
        </p:spPr>
        <p:txBody>
          <a:bodyPr wrap="square" rtlCol="0">
            <a:spAutoFit/>
          </a:bodyPr>
          <a:p>
            <a:r>
              <a:rPr lang="en-IN" altLang="en-US" sz="2800" b="1"/>
              <a:t>Open Software</a:t>
            </a:r>
            <a:endParaRPr lang="en-IN" altLang="en-US" sz="2800" b="1"/>
          </a:p>
        </p:txBody>
      </p:sp>
      <p:sp>
        <p:nvSpPr>
          <p:cNvPr id="35" name="Text Box 34"/>
          <p:cNvSpPr txBox="1"/>
          <p:nvPr/>
        </p:nvSpPr>
        <p:spPr>
          <a:xfrm>
            <a:off x="5142865" y="1791335"/>
            <a:ext cx="1095375" cy="398780"/>
          </a:xfrm>
          <a:prstGeom prst="rect">
            <a:avLst/>
          </a:prstGeom>
          <a:noFill/>
        </p:spPr>
        <p:txBody>
          <a:bodyPr wrap="square" rtlCol="0">
            <a:spAutoFit/>
          </a:bodyPr>
          <a:p>
            <a:r>
              <a:rPr lang="en-IN" altLang="en-US" sz="2000" b="1"/>
              <a:t>Decision</a:t>
            </a:r>
            <a:endParaRPr lang="en-IN" altLang="en-US" sz="2000" b="1"/>
          </a:p>
        </p:txBody>
      </p:sp>
      <p:sp>
        <p:nvSpPr>
          <p:cNvPr id="36" name="Text Box 35"/>
          <p:cNvSpPr txBox="1"/>
          <p:nvPr/>
        </p:nvSpPr>
        <p:spPr>
          <a:xfrm>
            <a:off x="8515350" y="1761490"/>
            <a:ext cx="1270635" cy="460375"/>
          </a:xfrm>
          <a:prstGeom prst="rect">
            <a:avLst/>
          </a:prstGeom>
          <a:noFill/>
        </p:spPr>
        <p:txBody>
          <a:bodyPr wrap="square" rtlCol="0">
            <a:spAutoFit/>
          </a:bodyPr>
          <a:p>
            <a:r>
              <a:rPr lang="en-IN" altLang="en-US" sz="2400" b="1"/>
              <a:t>End</a:t>
            </a:r>
            <a:endParaRPr lang="en-IN" altLang="en-US" sz="2400" b="1"/>
          </a:p>
        </p:txBody>
      </p:sp>
      <p:sp>
        <p:nvSpPr>
          <p:cNvPr id="37" name="Text Box 36"/>
          <p:cNvSpPr txBox="1"/>
          <p:nvPr/>
        </p:nvSpPr>
        <p:spPr>
          <a:xfrm>
            <a:off x="4922520" y="3664585"/>
            <a:ext cx="1315720" cy="706755"/>
          </a:xfrm>
          <a:prstGeom prst="rect">
            <a:avLst/>
          </a:prstGeom>
          <a:noFill/>
        </p:spPr>
        <p:txBody>
          <a:bodyPr wrap="square" rtlCol="0">
            <a:spAutoFit/>
          </a:bodyPr>
          <a:p>
            <a:r>
              <a:rPr lang="en-IN" altLang="en-US" sz="2000" b="1"/>
              <a:t>Request Sending</a:t>
            </a:r>
            <a:endParaRPr lang="en-IN" altLang="en-US" sz="2000" b="1"/>
          </a:p>
        </p:txBody>
      </p:sp>
      <p:sp>
        <p:nvSpPr>
          <p:cNvPr id="38" name="Text Box 37"/>
          <p:cNvSpPr txBox="1"/>
          <p:nvPr/>
        </p:nvSpPr>
        <p:spPr>
          <a:xfrm>
            <a:off x="4627880" y="5840730"/>
            <a:ext cx="2299335" cy="521970"/>
          </a:xfrm>
          <a:prstGeom prst="rect">
            <a:avLst/>
          </a:prstGeom>
          <a:noFill/>
        </p:spPr>
        <p:txBody>
          <a:bodyPr wrap="square" rtlCol="0">
            <a:spAutoFit/>
          </a:bodyPr>
          <a:p>
            <a:r>
              <a:rPr lang="en-IN" altLang="en-US" sz="2800" b="1"/>
              <a:t>Database</a:t>
            </a:r>
            <a:endParaRPr lang="en-IN" altLang="en-US" sz="2800" b="1"/>
          </a:p>
        </p:txBody>
      </p:sp>
      <p:sp>
        <p:nvSpPr>
          <p:cNvPr id="39" name="Text Box 38"/>
          <p:cNvSpPr txBox="1"/>
          <p:nvPr/>
        </p:nvSpPr>
        <p:spPr>
          <a:xfrm>
            <a:off x="619760" y="5407660"/>
            <a:ext cx="1512570" cy="706755"/>
          </a:xfrm>
          <a:prstGeom prst="rect">
            <a:avLst/>
          </a:prstGeom>
          <a:noFill/>
        </p:spPr>
        <p:txBody>
          <a:bodyPr wrap="square" rtlCol="0">
            <a:spAutoFit/>
          </a:bodyPr>
          <a:p>
            <a:r>
              <a:rPr lang="en-IN" altLang="en-US" sz="2000" b="1"/>
              <a:t>Multiple Files</a:t>
            </a:r>
            <a:endParaRPr lang="en-IN" altLang="en-US" sz="2000" b="1"/>
          </a:p>
        </p:txBody>
      </p:sp>
      <p:sp>
        <p:nvSpPr>
          <p:cNvPr id="40" name="Text Box 39"/>
          <p:cNvSpPr txBox="1"/>
          <p:nvPr/>
        </p:nvSpPr>
        <p:spPr>
          <a:xfrm>
            <a:off x="7736205" y="5671185"/>
            <a:ext cx="1497330" cy="460375"/>
          </a:xfrm>
          <a:prstGeom prst="rect">
            <a:avLst/>
          </a:prstGeom>
          <a:noFill/>
        </p:spPr>
        <p:txBody>
          <a:bodyPr wrap="square" rtlCol="0">
            <a:spAutoFit/>
          </a:bodyPr>
          <a:p>
            <a:r>
              <a:rPr lang="en-IN" altLang="en-US" sz="2400" b="1"/>
              <a:t>Process</a:t>
            </a:r>
            <a:endParaRPr lang="en-IN" altLang="en-US" sz="2400" b="1"/>
          </a:p>
        </p:txBody>
      </p:sp>
      <p:sp>
        <p:nvSpPr>
          <p:cNvPr id="41" name="Text Box 40"/>
          <p:cNvSpPr txBox="1"/>
          <p:nvPr/>
        </p:nvSpPr>
        <p:spPr>
          <a:xfrm>
            <a:off x="10602595" y="5654040"/>
            <a:ext cx="1346200" cy="460375"/>
          </a:xfrm>
          <a:prstGeom prst="rect">
            <a:avLst/>
          </a:prstGeom>
          <a:noFill/>
        </p:spPr>
        <p:txBody>
          <a:bodyPr wrap="square" rtlCol="0">
            <a:spAutoFit/>
          </a:bodyPr>
          <a:p>
            <a:r>
              <a:rPr lang="en-IN" altLang="en-US" sz="2400" b="1"/>
              <a:t>Display</a:t>
            </a:r>
            <a:endParaRPr lang="en-IN" altLang="en-US" sz="2400" b="1"/>
          </a:p>
        </p:txBody>
      </p:sp>
      <p:sp>
        <p:nvSpPr>
          <p:cNvPr id="43" name="Text Box 42"/>
          <p:cNvSpPr txBox="1"/>
          <p:nvPr/>
        </p:nvSpPr>
        <p:spPr>
          <a:xfrm>
            <a:off x="10323195" y="3013710"/>
            <a:ext cx="1179830" cy="829945"/>
          </a:xfrm>
          <a:prstGeom prst="rect">
            <a:avLst/>
          </a:prstGeom>
          <a:noFill/>
        </p:spPr>
        <p:txBody>
          <a:bodyPr wrap="square" rtlCol="0">
            <a:spAutoFit/>
          </a:bodyPr>
          <a:p>
            <a:r>
              <a:rPr lang="en-IN" altLang="en-US" sz="2400" b="1"/>
              <a:t>Loop Limit</a:t>
            </a:r>
            <a:endParaRPr lang="en-IN" altLang="en-US" sz="2400" b="1"/>
          </a:p>
        </p:txBody>
      </p:sp>
      <p:sp>
        <p:nvSpPr>
          <p:cNvPr id="44" name="Text Box 43"/>
          <p:cNvSpPr txBox="1"/>
          <p:nvPr/>
        </p:nvSpPr>
        <p:spPr>
          <a:xfrm>
            <a:off x="6352540" y="2778125"/>
            <a:ext cx="1043305" cy="368300"/>
          </a:xfrm>
          <a:prstGeom prst="rect">
            <a:avLst/>
          </a:prstGeom>
          <a:noFill/>
        </p:spPr>
        <p:txBody>
          <a:bodyPr wrap="square" rtlCol="0">
            <a:spAutoFit/>
          </a:bodyPr>
          <a:p>
            <a:r>
              <a:rPr lang="en-IN" altLang="en-US"/>
              <a:t>yes</a:t>
            </a:r>
            <a:endParaRPr lang="en-IN" altLang="en-US"/>
          </a:p>
        </p:txBody>
      </p:sp>
      <p:sp>
        <p:nvSpPr>
          <p:cNvPr id="45" name="Text Box 44"/>
          <p:cNvSpPr txBox="1"/>
          <p:nvPr/>
        </p:nvSpPr>
        <p:spPr>
          <a:xfrm>
            <a:off x="6927215" y="1628140"/>
            <a:ext cx="756285" cy="368300"/>
          </a:xfrm>
          <a:prstGeom prst="rect">
            <a:avLst/>
          </a:prstGeom>
          <a:noFill/>
        </p:spPr>
        <p:txBody>
          <a:bodyPr wrap="square" rtlCol="0">
            <a:spAutoFit/>
          </a:bodyPr>
          <a:p>
            <a:r>
              <a:rPr lang="en-IN" altLang="en-US"/>
              <a:t>No</a:t>
            </a:r>
            <a:endParaRPr lang="en-IN" altLang="en-US"/>
          </a:p>
        </p:txBody>
      </p:sp>
      <p:sp>
        <p:nvSpPr>
          <p:cNvPr id="46" name="Text Box 45"/>
          <p:cNvSpPr txBox="1"/>
          <p:nvPr/>
        </p:nvSpPr>
        <p:spPr>
          <a:xfrm>
            <a:off x="7426325" y="6377940"/>
            <a:ext cx="2117725" cy="368300"/>
          </a:xfrm>
          <a:prstGeom prst="rect">
            <a:avLst/>
          </a:prstGeom>
          <a:noFill/>
        </p:spPr>
        <p:txBody>
          <a:bodyPr wrap="square" rtlCol="0">
            <a:spAutoFit/>
          </a:bodyPr>
          <a:p>
            <a:r>
              <a:rPr lang="en-IN" altLang="en-US"/>
              <a:t>Running Request</a:t>
            </a:r>
            <a:endParaRPr lang="en-IN" altLang="en-US"/>
          </a:p>
        </p:txBody>
      </p:sp>
      <p:sp>
        <p:nvSpPr>
          <p:cNvPr id="47" name="Text Box 46"/>
          <p:cNvSpPr txBox="1"/>
          <p:nvPr/>
        </p:nvSpPr>
        <p:spPr>
          <a:xfrm>
            <a:off x="10602595" y="6362700"/>
            <a:ext cx="1270635" cy="368300"/>
          </a:xfrm>
          <a:prstGeom prst="rect">
            <a:avLst/>
          </a:prstGeom>
          <a:noFill/>
        </p:spPr>
        <p:txBody>
          <a:bodyPr wrap="square" rtlCol="0">
            <a:spAutoFit/>
          </a:bodyPr>
          <a:p>
            <a:r>
              <a:rPr lang="en-IN" altLang="en-US"/>
              <a:t>Output</a:t>
            </a:r>
            <a:endParaRPr lang="en-IN" altLang="en-US"/>
          </a:p>
        </p:txBody>
      </p:sp>
      <p:sp>
        <p:nvSpPr>
          <p:cNvPr id="48" name="Text Box 47"/>
          <p:cNvSpPr txBox="1"/>
          <p:nvPr/>
        </p:nvSpPr>
        <p:spPr>
          <a:xfrm>
            <a:off x="6639560" y="3821430"/>
            <a:ext cx="1255395" cy="645160"/>
          </a:xfrm>
          <a:prstGeom prst="rect">
            <a:avLst/>
          </a:prstGeom>
          <a:noFill/>
        </p:spPr>
        <p:txBody>
          <a:bodyPr wrap="square" rtlCol="0">
            <a:spAutoFit/>
          </a:bodyPr>
          <a:p>
            <a:r>
              <a:rPr lang="en-IN" altLang="en-US"/>
              <a:t>(Voice Command)</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1409</Words>
  <Application>WPS Presentation</Application>
  <PresentationFormat>Widescreen</PresentationFormat>
  <Paragraphs>48</Paragraphs>
  <Slides>11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11</vt:i4>
      </vt:variant>
    </vt:vector>
  </HeadingPairs>
  <TitlesOfParts>
    <vt:vector size="24" baseType="lpstr">
      <vt:lpstr>Arial</vt:lpstr>
      <vt:lpstr>SimSun</vt:lpstr>
      <vt:lpstr>Wingdings</vt:lpstr>
      <vt:lpstr>Calibri Light</vt:lpstr>
      <vt:lpstr>Calibri</vt:lpstr>
      <vt:lpstr>Microsoft YaHei</vt:lpstr>
      <vt:lpstr>Arial Unicode MS</vt:lpstr>
      <vt:lpstr>Yu Gothic UI Semibold</vt:lpstr>
      <vt:lpstr>Wingdings</vt:lpstr>
      <vt:lpstr>Office Theme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BRIEFLY DESCRIBE .</dc:title>
  <dc:creator/>
  <cp:lastModifiedBy>Dylan</cp:lastModifiedBy>
  <cp:revision>5</cp:revision>
  <dcterms:created xsi:type="dcterms:W3CDTF">2020-09-19T09:01:40Z</dcterms:created>
  <dcterms:modified xsi:type="dcterms:W3CDTF">2020-09-20T07:47:51Z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