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099300" cy="102346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wTLOQFEHZuLlAKF+vNlti91G1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19BE8-F706-434F-93CD-04DD7313E1BC}">
  <a:tblStyle styleId="{3F819BE8-F706-434F-93CD-04DD7313E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518eff11_0_59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c4518eff11_0_59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c4518eff11_0_59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518eff11_0_101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c4518eff11_0_101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c4518eff11_0_101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7f4abbb1_0_18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d07f4abbb1_0_18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07f4abbb1_0_18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518eff11_0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gc4518eff11_0_0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c4518eff11_0_0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518eff11_0_14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c4518eff11_0_14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c4518eff11_0_14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518eff11_0_7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gc4518eff11_0_7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c4518eff11_0_7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c082ab1e_4_1:notes"/>
          <p:cNvSpPr/>
          <p:nvPr>
            <p:ph idx="2" type="sldImg"/>
          </p:nvPr>
        </p:nvSpPr>
        <p:spPr>
          <a:xfrm>
            <a:off x="1183527" y="767595"/>
            <a:ext cx="47328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c082ab1e_4_1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c082ab1e_4_139:notes"/>
          <p:cNvSpPr/>
          <p:nvPr>
            <p:ph idx="2" type="sldImg"/>
          </p:nvPr>
        </p:nvSpPr>
        <p:spPr>
          <a:xfrm>
            <a:off x="1183527" y="767595"/>
            <a:ext cx="47328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c082ab1e_4_139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518eff11_0_84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gc4518eff11_0_84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c4518eff11_0_84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518eff11_0_7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gc4518eff11_0_75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c4518eff11_0_75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518eff11_1_37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c4518eff11_1_37:notes"/>
          <p:cNvSpPr txBox="1"/>
          <p:nvPr>
            <p:ph idx="1" type="body"/>
          </p:nvPr>
        </p:nvSpPr>
        <p:spPr>
          <a:xfrm>
            <a:off x="946150" y="4862513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c4518eff11_1_37:notes"/>
          <p:cNvSpPr txBox="1"/>
          <p:nvPr>
            <p:ph idx="12" type="sldNum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2" type="body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5c082ab1e_4_1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5c082ab1e_4_125"/>
          <p:cNvSpPr/>
          <p:nvPr/>
        </p:nvSpPr>
        <p:spPr>
          <a:xfrm>
            <a:off x="3047975" y="3429000"/>
            <a:ext cx="3048000" cy="34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d5c082ab1e_4_125"/>
          <p:cNvSpPr/>
          <p:nvPr/>
        </p:nvSpPr>
        <p:spPr>
          <a:xfrm>
            <a:off x="-25" y="0"/>
            <a:ext cx="3048000" cy="6858000"/>
          </a:xfrm>
          <a:prstGeom prst="rect">
            <a:avLst/>
          </a:prstGeom>
          <a:solidFill>
            <a:srgbClr val="E06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d5c082ab1e_4_125"/>
          <p:cNvSpPr/>
          <p:nvPr/>
        </p:nvSpPr>
        <p:spPr>
          <a:xfrm>
            <a:off x="6095975" y="0"/>
            <a:ext cx="3048000" cy="34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5c082ab1e_4_125"/>
          <p:cNvSpPr txBox="1"/>
          <p:nvPr>
            <p:ph type="title"/>
          </p:nvPr>
        </p:nvSpPr>
        <p:spPr>
          <a:xfrm>
            <a:off x="326350" y="377800"/>
            <a:ext cx="2395200" cy="61023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gd5c082ab1e_4_125"/>
          <p:cNvSpPr txBox="1"/>
          <p:nvPr>
            <p:ph idx="1" type="body"/>
          </p:nvPr>
        </p:nvSpPr>
        <p:spPr>
          <a:xfrm>
            <a:off x="3374375" y="377800"/>
            <a:ext cx="2395200" cy="22701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gd5c082ab1e_4_125"/>
          <p:cNvSpPr txBox="1"/>
          <p:nvPr>
            <p:ph idx="2" type="body"/>
          </p:nvPr>
        </p:nvSpPr>
        <p:spPr>
          <a:xfrm>
            <a:off x="6412675" y="377800"/>
            <a:ext cx="2395200" cy="22701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gd5c082ab1e_4_125"/>
          <p:cNvSpPr txBox="1"/>
          <p:nvPr>
            <p:ph idx="3" type="body"/>
          </p:nvPr>
        </p:nvSpPr>
        <p:spPr>
          <a:xfrm>
            <a:off x="3374375" y="3806800"/>
            <a:ext cx="2395200" cy="22701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gd5c082ab1e_4_125"/>
          <p:cNvSpPr txBox="1"/>
          <p:nvPr>
            <p:ph idx="4" type="body"/>
          </p:nvPr>
        </p:nvSpPr>
        <p:spPr>
          <a:xfrm>
            <a:off x="6408400" y="3806800"/>
            <a:ext cx="2395200" cy="22701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•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–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»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gd5c082ab1e_4_1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c082ab1e_4_2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d5c082ab1e_4_258"/>
          <p:cNvSpPr txBox="1"/>
          <p:nvPr>
            <p:ph idx="1" type="body"/>
          </p:nvPr>
        </p:nvSpPr>
        <p:spPr>
          <a:xfrm>
            <a:off x="6281725" y="906167"/>
            <a:ext cx="2683200" cy="48783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sz="1600">
                <a:solidFill>
                  <a:srgbClr val="FFFFFF"/>
                </a:solidFill>
              </a:defRPr>
            </a:lvl1pPr>
            <a:lvl2pPr indent="-4064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–"/>
              <a:defRPr sz="1400">
                <a:solidFill>
                  <a:srgbClr val="FFFFFF"/>
                </a:solidFill>
              </a:defRPr>
            </a:lvl2pPr>
            <a:lvl3pPr indent="-3810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1400">
                <a:solidFill>
                  <a:srgbClr val="FFFFFF"/>
                </a:solidFill>
              </a:defRPr>
            </a:lvl3pPr>
            <a:lvl4pPr indent="-355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  <a:defRPr sz="1400">
                <a:solidFill>
                  <a:srgbClr val="FFFFFF"/>
                </a:solidFill>
              </a:defRPr>
            </a:lvl4pPr>
            <a:lvl5pPr indent="-355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 sz="1400">
                <a:solidFill>
                  <a:srgbClr val="FFFFFF"/>
                </a:solidFill>
              </a:defRPr>
            </a:lvl5pPr>
            <a:lvl6pPr indent="-355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 sz="1400">
                <a:solidFill>
                  <a:srgbClr val="FFFFFF"/>
                </a:solidFill>
              </a:defRPr>
            </a:lvl6pPr>
            <a:lvl7pPr indent="-355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 sz="1400">
                <a:solidFill>
                  <a:srgbClr val="FFFFFF"/>
                </a:solidFill>
              </a:defRPr>
            </a:lvl7pPr>
            <a:lvl8pPr indent="-355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»"/>
              <a:defRPr sz="1400">
                <a:solidFill>
                  <a:srgbClr val="FFFFFF"/>
                </a:solidFill>
              </a:defRPr>
            </a:lvl8pPr>
            <a:lvl9pPr indent="-355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000"/>
              <a:buChar char="»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gd5c082ab1e_4_2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gd5c082ab1e_4_258"/>
          <p:cNvSpPr/>
          <p:nvPr/>
        </p:nvSpPr>
        <p:spPr>
          <a:xfrm>
            <a:off x="0" y="0"/>
            <a:ext cx="6096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d5c082ab1e_4_258"/>
          <p:cNvSpPr/>
          <p:nvPr/>
        </p:nvSpPr>
        <p:spPr>
          <a:xfrm>
            <a:off x="6531575" y="0"/>
            <a:ext cx="864300" cy="3279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d5c082ab1e_4_258"/>
          <p:cNvSpPr/>
          <p:nvPr/>
        </p:nvSpPr>
        <p:spPr>
          <a:xfrm>
            <a:off x="7395898" y="0"/>
            <a:ext cx="1748100" cy="3279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subTitle"/>
          </p:nvPr>
        </p:nvSpPr>
        <p:spPr>
          <a:xfrm>
            <a:off x="1371600" y="3810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34" name="Google Shape;34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35" name="Google Shape;35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36" name="Google Shape;36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/>
          <p:nvPr/>
        </p:nvSpPr>
        <p:spPr>
          <a:xfrm>
            <a:off x="2365375" y="46038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OMILIA - The Sign Language Converter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366750" y="2486025"/>
            <a:ext cx="8410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Ajay Bhat						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	CSE					SSNCE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Avinash Raja S					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	CSE			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Christina Eunice John			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	CSE			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Kaladharshini K					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	CSE			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Karthika Menon					3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	CSE			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S. Saraswathi B.E. M.E. Ph.D CSE dept.				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K. Madheswari B.E.(C.S.E.), M.E.(S.E.), Ph.D CSE dept.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Y.V. Lokeswari M.E.(C.S.E.) B.E., M.E., Ph.D CSE dept.		</a:t>
            </a:r>
            <a:r>
              <a:rPr lang="en-IN" sz="2000">
                <a:solidFill>
                  <a:schemeClr val="dk1"/>
                </a:solidFill>
              </a:rPr>
              <a:t>SSNCE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518eff11_0_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c4518eff11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776" y="1417649"/>
            <a:ext cx="3251526" cy="2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c4518eff11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9399" y="1417650"/>
            <a:ext cx="3251575" cy="23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4518eff11_0_59"/>
          <p:cNvSpPr txBox="1"/>
          <p:nvPr/>
        </p:nvSpPr>
        <p:spPr>
          <a:xfrm>
            <a:off x="1228725" y="4086250"/>
            <a:ext cx="7172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❏"/>
            </a:pPr>
            <a:r>
              <a:rPr lang="en-IN" sz="2000">
                <a:solidFill>
                  <a:schemeClr val="dk1"/>
                </a:solidFill>
              </a:rPr>
              <a:t>Omilia</a:t>
            </a:r>
            <a:r>
              <a:rPr lang="en-IN" sz="2000">
                <a:solidFill>
                  <a:schemeClr val="dk1"/>
                </a:solidFill>
              </a:rPr>
              <a:t> uses a customized 11-layer CNN model which has an accuracy of over 98%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Verdana"/>
              <a:buChar char="❏"/>
            </a:pPr>
            <a:r>
              <a:rPr lang="en-IN" sz="2000">
                <a:solidFill>
                  <a:schemeClr val="dk1"/>
                </a:solidFill>
              </a:rPr>
              <a:t>Omilia has high precision and recall, hence low misclassification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Verdana"/>
              <a:buChar char="❏"/>
            </a:pPr>
            <a:r>
              <a:rPr lang="en-IN" sz="2000">
                <a:solidFill>
                  <a:schemeClr val="dk1"/>
                </a:solidFill>
              </a:rPr>
              <a:t>Omilia can classify over 20 words as of now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4518eff11_0_101"/>
          <p:cNvSpPr txBox="1"/>
          <p:nvPr>
            <p:ph type="title"/>
          </p:nvPr>
        </p:nvSpPr>
        <p:spPr>
          <a:xfrm>
            <a:off x="457200" y="176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c4518eff11_0_101"/>
          <p:cNvSpPr txBox="1"/>
          <p:nvPr>
            <p:ph idx="2" type="body"/>
          </p:nvPr>
        </p:nvSpPr>
        <p:spPr>
          <a:xfrm>
            <a:off x="408300" y="1129350"/>
            <a:ext cx="82296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❏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This model can be extended to include dynamic hand gestures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❏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The ISL database can be expanded to include other regional languages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❏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The model used can be extended to be an app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❏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The model with a good RAM can be implemented in schools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07f4abbb1_0_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d07f4abbb1_0_18"/>
          <p:cNvSpPr txBox="1"/>
          <p:nvPr>
            <p:ph idx="2" type="body"/>
          </p:nvPr>
        </p:nvSpPr>
        <p:spPr>
          <a:xfrm>
            <a:off x="457200" y="843300"/>
            <a:ext cx="8229600" cy="5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Vutinuntakasame S., Jaijongrak V.R., Thiemjarus S. An assistive body sensor network glove for speech\-and hearing\-impaired disabilities; Proceedings of the 2011 International Conference on Body Sensor Networks (BSN); Dallas, TX, USA. 23–25 May2011; pp. 7–12.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G. Marin, F. Dominio and P. Zanuttigh, "Hand gesture recognition with leap motion and Kinect devices", Proc. IEEE Int. Conf. Image Process. (ICIP), pp. 1565\-1569, Oct. 2014.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 Elmahgiubi, Mohammed \&amp; Ennajar, Mohamed \&amp; Drawil, Nabil \&amp; Elbuni, Mohamed. (2015). Sign Language Translator and Gesture Recognition. 10.1109/GSCIT.2015.7353332.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N. Tubaiz, T. Shanableh and K. Assaleh, "Glove\-Based Continuous Arabic Sign Language Recognition in User\-Dependent Mode," in IEEE Transactions on Human\-Machine Systems, vol. 45, no. 4, pp. 526\-533, Aug. 2015, doi: 10.1109/THMS.2015.2406692.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A. Kuznetsova, L. Leal\-Taixé and B. Rosenhahn, "Real\-Time Sign Language Recognition Using a Consumer Depth Camera," 2013 IEEE International Conference on Computer Vision Workshops, Sydney, NSW, Australia, 2013, pp. 83\-90, doi: 10.1109/ICCVW.2013.18.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Tharwat, Alaa \&amp; Gaber, Tarek \&amp; Hassanien, Aboul Ella \&amp; Shahin, Mohamed \&amp; Refaat, Basma. (2014). SIFT\-based Arabic Sign Language Recognition System. Advances in Intelligent Systems and Computing. 334. 10.1007/978\-3\-319\-13572\-4_30.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Pigou, L., Dieleman, S., Kindermans, P.J., \&amp; Schrauwen, B. (2015). Sign Language Recognition Using Convolutional Neural Networks. Lecture Notes in Computer Science, 572\–578.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i="1" lang="en-IN" sz="1200">
                <a:latin typeface="Arial"/>
                <a:ea typeface="Arial"/>
                <a:cs typeface="Arial"/>
                <a:sym typeface="Arial"/>
              </a:rPr>
              <a:t>Cooper, Helen \&amp; Ong, Eng\-Jon \&amp; Pugeault, Nicolas \&amp; Bowden, Richard. (2012). Sign Language Recognition using Sub\-Units. Journal of Machine Learning Research. 13. 2205\-2231.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IN" sz="1200">
                <a:latin typeface="Arial"/>
                <a:ea typeface="Arial"/>
                <a:cs typeface="Arial"/>
                <a:sym typeface="Arial"/>
              </a:rPr>
              <a:t>Mathavan, Suresh \&amp; Kumar, Mohan \&amp; Angappan, Kumaresan. (2016). An Efficient Framework for Indian Sign Language Recognition Using Wavelet Transform. Circuits and Systems. 07. 1874\-1883. 10.4236/cs.2016.78162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4518eff1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Outline of the presentation and </a:t>
            </a: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4518eff11_0_0"/>
          <p:cNvSpPr txBox="1"/>
          <p:nvPr>
            <p:ph idx="1" type="body"/>
          </p:nvPr>
        </p:nvSpPr>
        <p:spPr>
          <a:xfrm>
            <a:off x="4157675" y="1585925"/>
            <a:ext cx="45294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Arial"/>
              <a:buChar char="❏"/>
            </a:pPr>
            <a:r>
              <a:rPr lang="en-IN" sz="2500">
                <a:latin typeface="Arial"/>
                <a:ea typeface="Arial"/>
                <a:cs typeface="Arial"/>
                <a:sym typeface="Arial"/>
              </a:rPr>
              <a:t>Omilia - The Sign Language Converter is a model which converts sign language to speech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Arial"/>
              <a:buChar char="❏"/>
            </a:pPr>
            <a:r>
              <a:rPr lang="en-IN" sz="2500">
                <a:latin typeface="Arial"/>
                <a:ea typeface="Arial"/>
                <a:cs typeface="Arial"/>
                <a:sym typeface="Arial"/>
              </a:rPr>
              <a:t>This model mainly focuses on hand shapes for recognising sign language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Arial"/>
              <a:buChar char="❏"/>
            </a:pPr>
            <a:r>
              <a:rPr lang="en-IN" sz="2500">
                <a:latin typeface="Arial"/>
                <a:ea typeface="Arial"/>
                <a:cs typeface="Arial"/>
                <a:sym typeface="Arial"/>
              </a:rPr>
              <a:t>This model also has a special feature of working for Indian Sign Language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518eff11_0_0"/>
          <p:cNvSpPr txBox="1"/>
          <p:nvPr/>
        </p:nvSpPr>
        <p:spPr>
          <a:xfrm>
            <a:off x="614350" y="1585925"/>
            <a:ext cx="331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Introduction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Literature Survey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Implementation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IN" sz="2300"/>
              <a:t>Software component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IN" sz="2300"/>
              <a:t>Hardware component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Outcomes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Scope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IN" sz="2300"/>
              <a:t>References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518eff11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c4518eff11_0_14"/>
          <p:cNvSpPr txBox="1"/>
          <p:nvPr>
            <p:ph idx="2" type="body"/>
          </p:nvPr>
        </p:nvSpPr>
        <p:spPr>
          <a:xfrm>
            <a:off x="408300" y="1417651"/>
            <a:ext cx="8229600" cy="4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❏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Sensor based models use BSNs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, Leap motion and kinect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, sensory gloves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 and DG5-VHand data gloves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lang="en-IN" sz="2500"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❏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Image processing approaches use models like MLRF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, SVM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[6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, CNN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, HMM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[8]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, KNN</a:t>
            </a:r>
            <a:r>
              <a:rPr baseline="30000" lang="en-IN" sz="2500">
                <a:latin typeface="Arial"/>
                <a:ea typeface="Arial"/>
                <a:cs typeface="Arial"/>
                <a:sym typeface="Arial"/>
              </a:rPr>
              <a:t>[9]</a:t>
            </a:r>
            <a:r>
              <a:rPr lang="en-IN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000">
                <a:latin typeface="Arial"/>
                <a:ea typeface="Arial"/>
                <a:cs typeface="Arial"/>
                <a:sym typeface="Arial"/>
              </a:rPr>
              <a:t>and so on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❏"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They have varying accuracies for various datasets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518eff11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2" name="Google Shape;102;gc4518eff1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613" y="1417650"/>
            <a:ext cx="5666774" cy="42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c082ab1e_4_1"/>
          <p:cNvSpPr txBox="1"/>
          <p:nvPr>
            <p:ph type="title"/>
          </p:nvPr>
        </p:nvSpPr>
        <p:spPr>
          <a:xfrm>
            <a:off x="0" y="0"/>
            <a:ext cx="3046800" cy="6858000"/>
          </a:xfrm>
          <a:prstGeom prst="rect">
            <a:avLst/>
          </a:prstGeom>
          <a:solidFill>
            <a:srgbClr val="335295"/>
          </a:solidFill>
          <a:effectLst>
            <a:outerShdw blurRad="57150" rotWithShape="0" algn="bl" dir="5400000" dist="19050">
              <a:srgbClr val="3C78D8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latin typeface="Arial"/>
                <a:ea typeface="Arial"/>
                <a:cs typeface="Arial"/>
                <a:sym typeface="Arial"/>
              </a:rPr>
              <a:t>Software Implementation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d5c082ab1e_4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150" y="524858"/>
            <a:ext cx="1769375" cy="21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d5c082ab1e_4_1"/>
          <p:cNvSpPr txBox="1"/>
          <p:nvPr/>
        </p:nvSpPr>
        <p:spPr>
          <a:xfrm>
            <a:off x="3675150" y="2854200"/>
            <a:ext cx="127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HSV Image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5c082ab1e_4_1"/>
          <p:cNvSpPr txBox="1"/>
          <p:nvPr/>
        </p:nvSpPr>
        <p:spPr>
          <a:xfrm>
            <a:off x="6285250" y="2854200"/>
            <a:ext cx="251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+</a:t>
            </a:r>
            <a:r>
              <a:rPr lang="en-IN" sz="1600"/>
              <a:t> 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CalcBack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5c082ab1e_4_1"/>
          <p:cNvSpPr txBox="1"/>
          <p:nvPr/>
        </p:nvSpPr>
        <p:spPr>
          <a:xfrm>
            <a:off x="3434075" y="6211400"/>
            <a:ext cx="163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 Blur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d5c082ab1e_4_1"/>
          <p:cNvSpPr txBox="1"/>
          <p:nvPr/>
        </p:nvSpPr>
        <p:spPr>
          <a:xfrm>
            <a:off x="6595988" y="6322967"/>
            <a:ext cx="14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Blur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d5c082ab1e_4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750" y="454087"/>
            <a:ext cx="2016600" cy="24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d5c082ab1e_4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9688" y="3764851"/>
            <a:ext cx="2076301" cy="230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d5c082ab1e_4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6550" y="3764850"/>
            <a:ext cx="2076301" cy="2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c082ab1e_4_139"/>
          <p:cNvSpPr txBox="1"/>
          <p:nvPr>
            <p:ph idx="1" type="body"/>
          </p:nvPr>
        </p:nvSpPr>
        <p:spPr>
          <a:xfrm>
            <a:off x="6096275" y="0"/>
            <a:ext cx="3047700" cy="8525700"/>
          </a:xfrm>
          <a:prstGeom prst="rect">
            <a:avLst/>
          </a:prstGeom>
          <a:solidFill>
            <a:srgbClr val="335295"/>
          </a:solidFill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300">
                <a:latin typeface="Arial"/>
                <a:ea typeface="Arial"/>
                <a:cs typeface="Arial"/>
                <a:sym typeface="Arial"/>
              </a:rPr>
              <a:t>CNN Model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5c082ab1e_4_139"/>
          <p:cNvSpPr/>
          <p:nvPr/>
        </p:nvSpPr>
        <p:spPr>
          <a:xfrm flipH="1">
            <a:off x="6096275" y="0"/>
            <a:ext cx="435300" cy="3279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5c082ab1e_4_139"/>
          <p:cNvSpPr txBox="1"/>
          <p:nvPr/>
        </p:nvSpPr>
        <p:spPr>
          <a:xfrm>
            <a:off x="6096275" y="0"/>
            <a:ext cx="435300" cy="4002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gd5c082ab1e_4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725" y="204563"/>
            <a:ext cx="2858275" cy="644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4518eff11_0_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</a:rPr>
              <a:t>Display and Hyperparameters of the model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130" name="Google Shape;130;gc4518eff11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50" y="2032025"/>
            <a:ext cx="2844750" cy="19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4518eff11_0_84"/>
          <p:cNvSpPr txBox="1"/>
          <p:nvPr/>
        </p:nvSpPr>
        <p:spPr>
          <a:xfrm>
            <a:off x="949250" y="4200475"/>
            <a:ext cx="200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 for setting hand histogram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32" name="Google Shape;132;gc4518eff11_0_84"/>
          <p:cNvGraphicFramePr/>
          <p:nvPr/>
        </p:nvGraphicFramePr>
        <p:xfrm>
          <a:off x="4052875" y="173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{3F819BE8-F706-434F-93CD-04DD7313E1BC}</a:tableStyleId>
              </a:tblPr>
              <a:tblGrid>
                <a:gridCol w="2222875"/>
                <a:gridCol w="2137175"/>
              </a:tblGrid>
              <a:tr h="62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/>
                        <a:t>Hyperparameters</a:t>
                      </a:r>
                      <a:endParaRPr b="1"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Values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Learning Rate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0.01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Loss Function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Categorical Cross Entropy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Batch Size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500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Optimizer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Stochastic Gradient Descent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Number of Epochs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Steps per Epoch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4518eff11_0_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c4518eff11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75" y="1417645"/>
            <a:ext cx="1931275" cy="19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c4518eff11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2974" y="1417662"/>
            <a:ext cx="2144313" cy="20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c4518eff11_0_75"/>
          <p:cNvSpPr txBox="1"/>
          <p:nvPr/>
        </p:nvSpPr>
        <p:spPr>
          <a:xfrm>
            <a:off x="1210813" y="3429000"/>
            <a:ext cx="30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Live-Action Window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gc4518eff11_0_75"/>
          <p:cNvSpPr txBox="1"/>
          <p:nvPr/>
        </p:nvSpPr>
        <p:spPr>
          <a:xfrm>
            <a:off x="5300675" y="3500425"/>
            <a:ext cx="2928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 for Live-Action Window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gc4518eff11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9175" y="4127932"/>
            <a:ext cx="2928901" cy="216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c4518eff11_0_75"/>
          <p:cNvSpPr txBox="1"/>
          <p:nvPr/>
        </p:nvSpPr>
        <p:spPr>
          <a:xfrm>
            <a:off x="4814875" y="4796125"/>
            <a:ext cx="19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Board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518eff11_1_37"/>
          <p:cNvSpPr txBox="1"/>
          <p:nvPr>
            <p:ph type="title"/>
          </p:nvPr>
        </p:nvSpPr>
        <p:spPr>
          <a:xfrm>
            <a:off x="457200" y="54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Hardware Implementation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c4518eff11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850" y="1010812"/>
            <a:ext cx="3958150" cy="52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c4518eff11_1_37"/>
          <p:cNvSpPr txBox="1"/>
          <p:nvPr/>
        </p:nvSpPr>
        <p:spPr>
          <a:xfrm>
            <a:off x="4911725" y="2474700"/>
            <a:ext cx="385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❏"/>
            </a:pPr>
            <a:r>
              <a:rPr lang="en-IN" sz="2000">
                <a:solidFill>
                  <a:srgbClr val="1A1A1A"/>
                </a:solidFill>
              </a:rPr>
              <a:t>Raspberry pi 4B 4GB RAM</a:t>
            </a:r>
            <a:endParaRPr sz="20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❏"/>
            </a:pPr>
            <a:r>
              <a:rPr lang="en-IN" sz="2000">
                <a:solidFill>
                  <a:srgbClr val="1A1A1A"/>
                </a:solidFill>
              </a:rPr>
              <a:t>Logitech C310 HD webcam</a:t>
            </a:r>
            <a:endParaRPr sz="20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❏"/>
            </a:pPr>
            <a:r>
              <a:rPr lang="en-IN" sz="2000">
                <a:solidFill>
                  <a:srgbClr val="1A1A1A"/>
                </a:solidFill>
              </a:rPr>
              <a:t>Waveshare HDMI 7 inch LCD screen</a:t>
            </a:r>
            <a:endParaRPr sz="20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❏"/>
            </a:pPr>
            <a:r>
              <a:rPr lang="en-IN" sz="2000">
                <a:solidFill>
                  <a:srgbClr val="1A1A1A"/>
                </a:solidFill>
              </a:rPr>
              <a:t>Bluetooth Speakers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2006-09-22T10:59:01Z</dcterms:created>
  <dc:creator>AA</dc:creator>
</cp:coreProperties>
</file>