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wmf" ContentType="image/x-wmf"/>
  <Override PartName="/ppt/media/image2.wmf" ContentType="image/x-wmf"/>
  <Override PartName="/ppt/media/image3.wmf" ContentType="image/x-wmf"/>
  <Override PartName="/ppt/media/image4.wmf" ContentType="image/x-wm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a:t>
            </a:r>
            <a:r>
              <a:rPr b="0" lang="en-US" sz="6000" spc="-1" strike="noStrike">
                <a:solidFill>
                  <a:srgbClr val="000000"/>
                </a:solidFill>
                <a:latin typeface="Calibri Light"/>
              </a:rPr>
              <a:t>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4F412461-3C25-4512-AA32-68EDC82D5796}" type="datetime">
              <a:rPr b="0" lang="en-IN" sz="1200" spc="-1" strike="noStrike">
                <a:solidFill>
                  <a:srgbClr val="8b8b8b"/>
                </a:solidFill>
                <a:latin typeface="Calibri"/>
              </a:rPr>
              <a:t>17/04/24</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F6FAD250-591E-4980-999B-22FA882A250D}" type="slidenum">
              <a:rPr b="0" lang="en-IN" sz="1200" spc="-1" strike="noStrike">
                <a:solidFill>
                  <a:srgbClr val="8b8b8b"/>
                </a:solidFill>
                <a:latin typeface="Calibri"/>
              </a:rPr>
              <a:t>17</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A07697E5-F204-47E6-A5E7-D3E7470465DC}" type="datetime">
              <a:rPr b="0" lang="en-IN" sz="1200" spc="-1" strike="noStrike">
                <a:solidFill>
                  <a:srgbClr val="8b8b8b"/>
                </a:solidFill>
                <a:latin typeface="Calibri"/>
              </a:rPr>
              <a:t>17/04/24</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7B80486-89DB-4C63-B676-4C32F6046C4E}"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PL SQL</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Example:</a:t>
            </a:r>
            <a:r>
              <a:rPr b="0" lang="en-IN" sz="4400" spc="-1" strike="noStrike">
                <a:solidFill>
                  <a:srgbClr val="000000"/>
                </a:solidFill>
                <a:latin typeface="Calibri Light"/>
              </a:rPr>
              <a:t> Print </a:t>
            </a:r>
            <a:r>
              <a:rPr b="1" lang="en-IN" sz="4400" spc="-1" strike="noStrike">
                <a:solidFill>
                  <a:srgbClr val="000000"/>
                </a:solidFill>
                <a:latin typeface="Calibri Light"/>
              </a:rPr>
              <a:t>Hello</a:t>
            </a:r>
            <a:r>
              <a:rPr b="0" lang="en-IN" sz="4400" spc="-1" strike="noStrike">
                <a:solidFill>
                  <a:srgbClr val="000000"/>
                </a:solidFill>
                <a:latin typeface="Calibri Light"/>
              </a:rPr>
              <a:t> word five times</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 number(3);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i in 1..4</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loop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Dbms_output.put_line(“hello”)</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loop;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Eg: Find area of the circle:</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fontScale="81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area   number(6, 2)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pi constant number(3, 2) := 3.14;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radius number(5) := 3;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B</a:t>
            </a:r>
            <a:r>
              <a:rPr b="0" lang="en-IN" sz="2800" spc="-1" strike="noStrike">
                <a:solidFill>
                  <a:srgbClr val="000000"/>
                </a:solidFill>
                <a:latin typeface="Calibri"/>
              </a:rPr>
              <a:t>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area := pi * radius * radius;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dbms_output.Put_line('Area = ' || area);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end;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fontScale="61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area   number(6, 2)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pi constant number(3, 2) := 3.14;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radius number(5) ;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US" sz="2800" spc="-1" strike="noStrike">
                <a:solidFill>
                  <a:srgbClr val="000000"/>
                </a:solidFill>
                <a:latin typeface="Calibri"/>
              </a:rPr>
              <a:t>B</a:t>
            </a:r>
            <a:r>
              <a:rPr b="0" lang="en-IN" sz="2800" spc="-1" strike="noStrike">
                <a:solidFill>
                  <a:srgbClr val="000000"/>
                </a:solidFill>
                <a:latin typeface="Calibri"/>
              </a:rPr>
              <a:t>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US" sz="2800" spc="-1" strike="noStrike">
                <a:solidFill>
                  <a:srgbClr val="000000"/>
                </a:solidFill>
                <a:latin typeface="Calibri"/>
              </a:rPr>
              <a:t>radius := &amp;radius;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area := pi * power(radius,2)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dbms_output.Put_line(‘radius  is= ' || radius);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dbms_output.Put_line('Area = ' || area);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end;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Set Serveroutput ON</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Branching</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(condition) then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Elsif (condition) then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Else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if;</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Eg:</a:t>
            </a:r>
            <a:endParaRPr b="0" lang="en-US" sz="44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n integer :=&amp;n;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a:t>
            </a:r>
            <a:r>
              <a:rPr b="0" lang="en-IN" sz="2800" spc="-1" strike="noStrike">
                <a:solidFill>
                  <a:srgbClr val="000000"/>
                </a:solidFill>
                <a:latin typeface="Calibri"/>
              </a:rPr>
              <a:t>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IN" sz="2800" spc="-1" strike="noStrike">
                <a:solidFill>
                  <a:srgbClr val="000000"/>
                </a:solidFill>
                <a:latin typeface="Calibri"/>
              </a:rPr>
              <a:t> </a:t>
            </a:r>
            <a:r>
              <a:rPr b="0" lang="en-IN" sz="2800" spc="-1" strike="noStrike">
                <a:solidFill>
                  <a:srgbClr val="000000"/>
                </a:solidFill>
                <a:latin typeface="Calibri"/>
              </a:rPr>
              <a:t>if(n&gt;10) then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a:t>
            </a:r>
            <a:r>
              <a:rPr b="0" lang="en-IN" sz="2800" spc="-1" strike="noStrike">
                <a:solidFill>
                  <a:srgbClr val="000000"/>
                </a:solidFill>
                <a:latin typeface="Calibri"/>
              </a:rPr>
              <a:t>bms_output.put_line(n)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t>
            </a:r>
            <a:r>
              <a:rPr b="0" lang="en-IN" sz="2800" spc="-1" strike="noStrike">
                <a:solidFill>
                  <a:srgbClr val="000000"/>
                </a:solidFill>
                <a:latin typeface="Calibri"/>
              </a:rPr>
              <a:t>nd if;</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a:t>
            </a:r>
            <a:r>
              <a:rPr b="0" lang="en-IN" sz="2800" spc="-1" strike="noStrike">
                <a:solidFill>
                  <a:srgbClr val="000000"/>
                </a:solidFill>
                <a:latin typeface="Calibri"/>
              </a:rPr>
              <a:t>nd;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Loop reverse:</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variable in(reverse) lower bound..upper bound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Loop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Sequence of statements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loop;</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Eg: Program to inverting a number</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normAutofit fontScale="20000"/>
          </a:bodyPr>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Declare</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i number(5);</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Str varchar(10)</a:t>
            </a:r>
            <a:r>
              <a:rPr b="0" lang="en-IN" sz="4500" spc="-1" strike="noStrike">
                <a:solidFill>
                  <a:srgbClr val="000000"/>
                </a:solidFill>
                <a:latin typeface="Calibri"/>
              </a:rPr>
              <a:t>;</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R</a:t>
            </a:r>
            <a:r>
              <a:rPr b="0" lang="en-IN" sz="4500" spc="-1" strike="noStrike">
                <a:solidFill>
                  <a:srgbClr val="000000"/>
                </a:solidFill>
                <a:latin typeface="Calibri"/>
              </a:rPr>
              <a:t>ev varchar(10);</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L</a:t>
            </a:r>
            <a:r>
              <a:rPr b="0" lang="en-IN" sz="4500" spc="-1" strike="noStrike">
                <a:solidFill>
                  <a:srgbClr val="000000"/>
                </a:solidFill>
                <a:latin typeface="Calibri"/>
              </a:rPr>
              <a:t>en number(2);</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B</a:t>
            </a:r>
            <a:r>
              <a:rPr b="0" lang="en-IN" sz="4500" spc="-1" strike="noStrike">
                <a:solidFill>
                  <a:srgbClr val="000000"/>
                </a:solidFill>
                <a:latin typeface="Calibri"/>
              </a:rPr>
              <a:t>egin</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S</a:t>
            </a:r>
            <a:r>
              <a:rPr b="0" lang="en-IN" sz="4500" spc="-1" strike="noStrike">
                <a:solidFill>
                  <a:srgbClr val="000000"/>
                </a:solidFill>
                <a:latin typeface="Calibri"/>
              </a:rPr>
              <a:t>tr := &amp;str;</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L</a:t>
            </a:r>
            <a:r>
              <a:rPr b="0" lang="en-IN" sz="4500" spc="-1" strike="noStrike">
                <a:solidFill>
                  <a:srgbClr val="000000"/>
                </a:solidFill>
                <a:latin typeface="Calibri"/>
              </a:rPr>
              <a:t>en := length(str)</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F</a:t>
            </a:r>
            <a:r>
              <a:rPr b="0" lang="en-IN" sz="4500" spc="-1" strike="noStrike">
                <a:solidFill>
                  <a:srgbClr val="000000"/>
                </a:solidFill>
                <a:latin typeface="Calibri"/>
              </a:rPr>
              <a:t>or i in reverse 1..Len</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Loop</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Rev := Rev II SUBSTR(Str,i, 1);</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End loop;</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Dbms_output.Put_line(‘given no’ II str);</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Dbms_output.Put_line(‘Reverse’ IRev);</a:t>
            </a:r>
            <a:endParaRPr b="0" lang="en-US" sz="45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4500" spc="-1" strike="noStrike">
                <a:solidFill>
                  <a:srgbClr val="000000"/>
                </a:solidFill>
                <a:latin typeface="Calibri"/>
              </a:rPr>
              <a:t>End;</a:t>
            </a:r>
            <a:endParaRPr b="0" lang="en-US" sz="4500" spc="-1" strike="noStrike">
              <a:solidFill>
                <a:srgbClr val="000000"/>
              </a:solidFill>
              <a:latin typeface="Calibri"/>
            </a:endParaRPr>
          </a:p>
          <a:p>
            <a:pPr>
              <a:lnSpc>
                <a:spcPct val="90000"/>
              </a:lnSpc>
              <a:spcBef>
                <a:spcPts val="1001"/>
              </a:spcBef>
            </a:pPr>
            <a:endParaRPr b="0" lang="en-US" sz="4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Program list for next lab</a:t>
            </a:r>
            <a:endParaRPr b="0" lang="en-US" sz="4400" spc="-1" strike="noStrike">
              <a:solidFill>
                <a:srgbClr val="000000"/>
              </a:solidFill>
              <a:latin typeface="Calibri"/>
            </a:endParaRPr>
          </a:p>
        </p:txBody>
      </p:sp>
      <p:sp>
        <p:nvSpPr>
          <p:cNvPr id="115" name="TextShape 2"/>
          <p:cNvSpPr txBox="1"/>
          <p:nvPr/>
        </p:nvSpPr>
        <p:spPr>
          <a:xfrm>
            <a:off x="838080" y="1825560"/>
            <a:ext cx="10515240" cy="4350960"/>
          </a:xfrm>
          <a:prstGeom prst="rect">
            <a:avLst/>
          </a:prstGeom>
          <a:noFill/>
          <a:ln>
            <a:noFill/>
          </a:ln>
        </p:spPr>
        <p:txBody>
          <a:bodyPr>
            <a:normAutofit fontScale="70000"/>
          </a:bodyPr>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Prog 9: Write a PL/SQL program to calculate area of a circle.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Prog 10: Execute QN no 9 using LOOP and Branch Statements.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Prog 11: Write a PL/SQL program to find factorial of a number.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Prog 12: Write a PL/SQL program to check whether a number is odd or even.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Prog 13: Write a PL SQL code for reverse a string.</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PL SQL Functions</a:t>
            </a:r>
            <a:endParaRPr b="0" lang="en-US" sz="4400" spc="-1" strike="noStrike">
              <a:solidFill>
                <a:srgbClr val="000000"/>
              </a:solidFill>
              <a:latin typeface="Calibri"/>
            </a:endParaRPr>
          </a:p>
        </p:txBody>
      </p:sp>
      <p:sp>
        <p:nvSpPr>
          <p:cNvPr id="11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 function is logically grouped set of SQL &amp; PL SQL statements that performs a specific task.</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Functions are made up of</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Declarative part(it may contain declaration of constants, variables etc.)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Executable part(It consist SQL and PL/SQL statements that assign values, control execution and manipulation of data)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PL SQL function must return value.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Syntax</a:t>
            </a:r>
            <a:endParaRPr b="0" lang="en-US" sz="4400" spc="-1" strike="noStrike">
              <a:solidFill>
                <a:srgbClr val="000000"/>
              </a:solidFill>
              <a:latin typeface="Calibri"/>
            </a:endParaRPr>
          </a:p>
        </p:txBody>
      </p:sp>
      <p:sp>
        <p:nvSpPr>
          <p:cNvPr id="11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Function&lt;Function name&gt;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(&lt;argument&gt; in &lt;Data type&gt;,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Return &lt; Data type &gt; { is ,as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&lt;variable&gt; declarations;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Begin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&lt;PL/SQL subprogram body&gt;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End function name;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PL/SQL is a combination of SQL along with the procedural features of programming languages.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It was developed by Oracle Corporation in the early 90's to enhance the capabilities of SQL.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PL/SQL is one of three key programming languages embedded in the Oracle Database, along with SQL itself and Java.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i="1" lang="en-IN" sz="2800" spc="-1" strike="noStrike">
                <a:solidFill>
                  <a:srgbClr val="000000"/>
                </a:solidFill>
                <a:latin typeface="Calibri"/>
              </a:rPr>
              <a:t>function-name</a:t>
            </a:r>
            <a:r>
              <a:rPr b="0" lang="en-IN" sz="2800" spc="-1" strike="noStrike">
                <a:solidFill>
                  <a:srgbClr val="000000"/>
                </a:solidFill>
                <a:latin typeface="Calibri"/>
              </a:rPr>
              <a:t> specifies the name of the function.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[OR REPLACE] option allows the modification of an existing function.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function must contain a </a:t>
            </a:r>
            <a:r>
              <a:rPr b="1" lang="en-IN" sz="2800" spc="-1" strike="noStrike">
                <a:solidFill>
                  <a:srgbClr val="000000"/>
                </a:solidFill>
                <a:latin typeface="Calibri"/>
              </a:rPr>
              <a:t>return</a:t>
            </a:r>
            <a:r>
              <a:rPr b="0" lang="en-IN" sz="2800" spc="-1" strike="noStrike">
                <a:solidFill>
                  <a:srgbClr val="000000"/>
                </a:solidFill>
                <a:latin typeface="Calibri"/>
              </a:rPr>
              <a:t> 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AS keyword is used instead of the IS keyword for creating a standalone function.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IN" sz="2400" spc="-1" strike="noStrike">
                <a:solidFill>
                  <a:srgbClr val="000000"/>
                </a:solidFill>
                <a:latin typeface="Calibri Light"/>
              </a:rPr>
              <a:t>Eg1:PL/SQL Function that computes and returns the maximum of two values.</a:t>
            </a:r>
            <a:endParaRPr b="0" lang="en-US" sz="2400" spc="-1" strike="noStrike">
              <a:solidFill>
                <a:srgbClr val="000000"/>
              </a:solidFill>
              <a:latin typeface="Calibri"/>
            </a:endParaRPr>
          </a:p>
        </p:txBody>
      </p:sp>
      <p:sp>
        <p:nvSpPr>
          <p:cNvPr id="123" name="TextShape 2"/>
          <p:cNvSpPr txBox="1"/>
          <p:nvPr/>
        </p:nvSpPr>
        <p:spPr>
          <a:xfrm>
            <a:off x="838080" y="1825560"/>
            <a:ext cx="10515240" cy="4350960"/>
          </a:xfrm>
          <a:prstGeom prst="rect">
            <a:avLst/>
          </a:prstGeom>
          <a:noFill/>
          <a:ln>
            <a:noFill/>
          </a:ln>
        </p:spPr>
        <p:txBody>
          <a:bodyPr>
            <a:normAutofit fontScale="17000"/>
          </a:bodyPr>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Create or Replace function findMax(x IN number, y IN number)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RETURN number IS</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z number;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BEGIN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IF x &gt; y THEN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z:= x;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ELSE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Z:= y;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END IF;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   </a:t>
            </a:r>
            <a:r>
              <a:rPr b="1" lang="en-US" sz="6400" spc="-1" strike="noStrike">
                <a:solidFill>
                  <a:srgbClr val="000000"/>
                </a:solidFill>
                <a:latin typeface="Calibri"/>
              </a:rPr>
              <a:t>RETURN z; </a:t>
            </a:r>
            <a:endParaRPr b="0" lang="en-US" sz="64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6400" spc="-1" strike="noStrike">
                <a:solidFill>
                  <a:srgbClr val="000000"/>
                </a:solidFill>
                <a:latin typeface="Calibri"/>
              </a:rPr>
              <a:t>END findMax; </a:t>
            </a:r>
            <a:endParaRPr b="0" lang="en-US" sz="6400" spc="-1" strike="noStrike">
              <a:solidFill>
                <a:srgbClr val="000000"/>
              </a:solidFill>
              <a:latin typeface="Calibri"/>
            </a:endParaRPr>
          </a:p>
          <a:p>
            <a:pPr>
              <a:lnSpc>
                <a:spcPct val="90000"/>
              </a:lnSpc>
              <a:spcBef>
                <a:spcPts val="1001"/>
              </a:spcBef>
            </a:pPr>
            <a:endParaRPr b="0" lang="en-US" sz="6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Function Call</a:t>
            </a:r>
            <a:endParaRPr b="0" lang="en-US" sz="4400" spc="-1" strike="noStrike">
              <a:solidFill>
                <a:srgbClr val="000000"/>
              </a:solidFill>
              <a:latin typeface="Calibri"/>
            </a:endParaRPr>
          </a:p>
        </p:txBody>
      </p:sp>
      <p:sp>
        <p:nvSpPr>
          <p:cNvPr id="125" name="TextShape 2"/>
          <p:cNvSpPr txBox="1"/>
          <p:nvPr/>
        </p:nvSpPr>
        <p:spPr>
          <a:xfrm>
            <a:off x="838080" y="1825560"/>
            <a:ext cx="10515240" cy="4350960"/>
          </a:xfrm>
          <a:prstGeom prst="rect">
            <a:avLst/>
          </a:prstGeom>
          <a:noFill/>
          <a:ln>
            <a:noFill/>
          </a:ln>
        </p:spPr>
        <p:txBody>
          <a:bodyPr>
            <a:normAutofit fontScale="77000"/>
          </a:bodyPr>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DECLARE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a number;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b number;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c number;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BEGIN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a:= 23;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b:= 45;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c := findMax(a, b);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r>
              <a:rPr b="1" lang="en-US" sz="1600" spc="-1" strike="noStrike">
                <a:solidFill>
                  <a:srgbClr val="000000"/>
                </a:solidFill>
                <a:latin typeface="Calibri"/>
              </a:rPr>
              <a:t>dbms_output.put_line(' Maximum of (23,45): ' || c);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END;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600" spc="-1" strike="noStrike">
                <a:solidFill>
                  <a:srgbClr val="000000"/>
                </a:solidFill>
                <a:latin typeface="Calibri"/>
              </a:rPr>
              <a:t>/ </a:t>
            </a:r>
            <a:endParaRPr b="0" lang="en-US" sz="1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700" spc="-1" strike="noStrike">
                <a:solidFill>
                  <a:srgbClr val="000000"/>
                </a:solidFill>
                <a:latin typeface="Calibri"/>
              </a:rPr>
              <a:t>When the above code is executed at the SQL prompt, it produces the following result −</a:t>
            </a:r>
            <a:endParaRPr b="0" lang="en-US" sz="17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700" spc="-1" strike="noStrike">
                <a:solidFill>
                  <a:srgbClr val="000000"/>
                </a:solidFill>
                <a:latin typeface="Calibri"/>
              </a:rPr>
              <a:t>Maximum of (23,45): 45   </a:t>
            </a:r>
            <a:endParaRPr b="0" lang="en-US" sz="17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1700" spc="-1" strike="noStrike">
                <a:solidFill>
                  <a:srgbClr val="000000"/>
                </a:solidFill>
                <a:latin typeface="Calibri"/>
              </a:rPr>
              <a:t>PL/SQL procedure successfully completed</a:t>
            </a:r>
            <a:r>
              <a:rPr b="1"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2400" spc="-1" strike="noStrike">
                <a:solidFill>
                  <a:srgbClr val="000000"/>
                </a:solidFill>
                <a:latin typeface="Calibri Light"/>
              </a:rPr>
              <a:t>Eg:2-Function </a:t>
            </a:r>
            <a:r>
              <a:rPr b="0" lang="en-US" sz="4400" spc="-1" strike="noStrike">
                <a:solidFill>
                  <a:srgbClr val="000000"/>
                </a:solidFill>
                <a:latin typeface="Calibri Light"/>
              </a:rPr>
              <a:t>: Add two numbers</a:t>
            </a:r>
            <a:endParaRPr b="0" lang="en-US" sz="4400" spc="-1" strike="noStrike">
              <a:solidFill>
                <a:srgbClr val="000000"/>
              </a:solidFill>
              <a:latin typeface="Calibri"/>
            </a:endParaRPr>
          </a:p>
        </p:txBody>
      </p:sp>
      <p:sp>
        <p:nvSpPr>
          <p:cNvPr id="127" name="TextShape 2"/>
          <p:cNvSpPr txBox="1"/>
          <p:nvPr/>
        </p:nvSpPr>
        <p:spPr>
          <a:xfrm>
            <a:off x="838080" y="1825560"/>
            <a:ext cx="10515240" cy="4350960"/>
          </a:xfrm>
          <a:prstGeom prst="rect">
            <a:avLst/>
          </a:prstGeom>
          <a:noFill/>
          <a:ln>
            <a:noFill/>
          </a:ln>
        </p:spPr>
        <p:txBody>
          <a:bodyPr>
            <a:normAutofit fontScale="56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function addnum (val1 in number,val2 in number)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return number 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Total number;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Total := val1+val2;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Return(total);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addnum;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After compiling this function we can use this in our SQL query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Select addnum(3,4) from dual;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O/P   7</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400" spc="-1" strike="noStrike">
                <a:solidFill>
                  <a:srgbClr val="000000"/>
                </a:solidFill>
                <a:latin typeface="Calibri Light"/>
              </a:rPr>
              <a:t>Eg:3-Create a table squares to store a set of values and their corresponding square values</a:t>
            </a:r>
            <a:endParaRPr b="0" lang="en-US" sz="2400" spc="-1" strike="noStrike">
              <a:solidFill>
                <a:srgbClr val="000000"/>
              </a:solidFill>
              <a:latin typeface="Calibri"/>
            </a:endParaRPr>
          </a:p>
        </p:txBody>
      </p:sp>
      <p:sp>
        <p:nvSpPr>
          <p:cNvPr id="129" name="TextShape 2"/>
          <p:cNvSpPr txBox="1"/>
          <p:nvPr/>
        </p:nvSpPr>
        <p:spPr>
          <a:xfrm>
            <a:off x="838080" y="1825560"/>
            <a:ext cx="10515240" cy="4350960"/>
          </a:xfrm>
          <a:prstGeom prst="rect">
            <a:avLst/>
          </a:prstGeom>
          <a:noFill/>
          <a:ln>
            <a:noFill/>
          </a:ln>
        </p:spPr>
        <p:txBody>
          <a:bodyPr>
            <a:normAutofit fontScale="94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function findsquare (num in number)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return number 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sq number(10);</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Sq:= num*num;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Return sq;</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findsquare;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Function call</a:t>
            </a:r>
            <a:endParaRPr b="0" lang="en-US" sz="4400" spc="-1" strike="noStrike">
              <a:solidFill>
                <a:srgbClr val="000000"/>
              </a:solidFill>
              <a:latin typeface="Calibri"/>
            </a:endParaRPr>
          </a:p>
        </p:txBody>
      </p:sp>
      <p:sp>
        <p:nvSpPr>
          <p:cNvPr id="131" name="TextShape 2"/>
          <p:cNvSpPr txBox="1"/>
          <p:nvPr/>
        </p:nvSpPr>
        <p:spPr>
          <a:xfrm>
            <a:off x="838080" y="1825560"/>
            <a:ext cx="10515240" cy="4350960"/>
          </a:xfrm>
          <a:prstGeom prst="rect">
            <a:avLst/>
          </a:prstGeom>
          <a:noFill/>
          <a:ln>
            <a:noFill/>
          </a:ln>
        </p:spPr>
        <p:txBody>
          <a:bodyPr>
            <a:normAutofit fontScale="6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i number(3);</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sq number(10);</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Begin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for i in 1..10</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loop</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sq := findsquare(i);</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Insert into squares values(i,sq);</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End loop</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End;</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Select * from squares;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PL-SQL PROCEDURE</a:t>
            </a:r>
            <a:endParaRPr b="0" lang="en-US" sz="4400" spc="-1" strike="noStrike">
              <a:solidFill>
                <a:srgbClr val="000000"/>
              </a:solidFill>
              <a:latin typeface="Calibri"/>
            </a:endParaRPr>
          </a:p>
        </p:txBody>
      </p:sp>
      <p:sp>
        <p:nvSpPr>
          <p:cNvPr id="13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Procedure can accept multiple input parameters and return multiple output parameters.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function can return a value but in procedures it is optional. It can return zero or n values.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By defining multiple out parameters in procedures, multiple values can be passed to the caller.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Syntax</a:t>
            </a:r>
            <a:endParaRPr b="0" lang="en-US" sz="4400" spc="-1" strike="noStrike">
              <a:solidFill>
                <a:srgbClr val="000000"/>
              </a:solidFill>
              <a:latin typeface="Calibri"/>
            </a:endParaRPr>
          </a:p>
        </p:txBody>
      </p:sp>
      <p:sp>
        <p:nvSpPr>
          <p:cNvPr id="13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Procedure&lt;Procedure name&gt;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(argument  {in, out, inout} , Data type,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 is ,as }</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&lt;variable&gt; declarations;</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Begin</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&lt;PL/SQL subprogram body&gt;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End procedure name;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Parameter Mode &amp; Description</a:t>
            </a:r>
            <a:endParaRPr b="0" lang="en-US" sz="4400" spc="-1" strike="noStrike">
              <a:solidFill>
                <a:srgbClr val="000000"/>
              </a:solidFill>
              <a:latin typeface="Calibri"/>
            </a:endParaRPr>
          </a:p>
        </p:txBody>
      </p:sp>
      <p:sp>
        <p:nvSpPr>
          <p:cNvPr id="13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 Indicating the parameter will accept a value from the user or subprogram or calling program.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It is a read only parameter, it is the default mode of parameter passing.</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OUT – Indicate the parameter will return a value to the user.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 OUT – Indicates the parameter will either accept a value from the user or return a value to the user.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1325160"/>
          </a:xfrm>
          <a:prstGeom prst="rect">
            <a:avLst/>
          </a:prstGeom>
          <a:noFill/>
          <a:ln>
            <a:noFill/>
          </a:ln>
        </p:spPr>
        <p:txBody>
          <a:bodyPr anchor="ctr">
            <a:normAutofit fontScale="45000"/>
          </a:bodyPr>
          <a:p>
            <a:pPr>
              <a:lnSpc>
                <a:spcPct val="90000"/>
              </a:lnSpc>
            </a:pPr>
            <a:r>
              <a:rPr b="1" lang="en-IN" sz="4400" spc="-1" strike="noStrike">
                <a:solidFill>
                  <a:srgbClr val="000000"/>
                </a:solidFill>
                <a:latin typeface="Calibri Light"/>
              </a:rPr>
              <a:t>IN &amp; OUT Mode Example 1</a:t>
            </a:r>
            <a:br/>
            <a:r>
              <a:rPr b="0" lang="en-IN" sz="2700" spc="-1" strike="noStrike">
                <a:solidFill>
                  <a:srgbClr val="000000"/>
                </a:solidFill>
                <a:latin typeface="Calibri Light"/>
              </a:rPr>
              <a:t>This program finds the minimum of two values. Here, the procedure takes two numbers using the IN mode and returns their minimum using the OUT parameters.</a:t>
            </a:r>
            <a:br/>
            <a:endParaRPr b="0" lang="en-US" sz="2700" spc="-1" strike="noStrike">
              <a:solidFill>
                <a:srgbClr val="000000"/>
              </a:solidFill>
              <a:latin typeface="Calibri"/>
            </a:endParaRPr>
          </a:p>
        </p:txBody>
      </p:sp>
      <p:sp>
        <p:nvSpPr>
          <p:cNvPr id="139" name="TextShape 2"/>
          <p:cNvSpPr txBox="1"/>
          <p:nvPr/>
        </p:nvSpPr>
        <p:spPr>
          <a:xfrm>
            <a:off x="838080" y="1825560"/>
            <a:ext cx="10515240" cy="4350960"/>
          </a:xfrm>
          <a:prstGeom prst="rect">
            <a:avLst/>
          </a:prstGeom>
          <a:noFill/>
          <a:ln>
            <a:noFill/>
          </a:ln>
        </p:spPr>
        <p:txBody>
          <a:bodyPr>
            <a:normAutofit fontScale="84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 findMin(x IN number, y IN number, z OUT number) IS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IF x &lt; y THEN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z:= x;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ELSE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z:= 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END IF;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Sections &amp; Description</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1" lang="en-IN" sz="2800" spc="-1" strike="noStrike">
                <a:solidFill>
                  <a:srgbClr val="000000"/>
                </a:solidFill>
                <a:latin typeface="Calibri"/>
              </a:rPr>
              <a:t>Declarations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This section starts with the keyword </a:t>
            </a:r>
            <a:r>
              <a:rPr b="1" lang="en-IN" sz="2800" spc="-1" strike="noStrike">
                <a:solidFill>
                  <a:srgbClr val="000000"/>
                </a:solidFill>
                <a:latin typeface="Calibri"/>
              </a:rPr>
              <a:t>DECLARE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IN" sz="2800" spc="-1" strike="noStrike">
                <a:solidFill>
                  <a:srgbClr val="000000"/>
                </a:solidFill>
                <a:latin typeface="Calibri"/>
              </a:rPr>
              <a:t>Executable Commands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This section is enclosed between the keywords </a:t>
            </a:r>
            <a:r>
              <a:rPr b="1" lang="en-IN" sz="2800" spc="-1" strike="noStrike">
                <a:solidFill>
                  <a:srgbClr val="000000"/>
                </a:solidFill>
                <a:latin typeface="Calibri"/>
              </a:rPr>
              <a:t>BEGIN</a:t>
            </a:r>
            <a:r>
              <a:rPr b="0" lang="en-IN" sz="2800" spc="-1" strike="noStrike">
                <a:solidFill>
                  <a:srgbClr val="000000"/>
                </a:solidFill>
                <a:latin typeface="Calibri"/>
              </a:rPr>
              <a:t> and </a:t>
            </a:r>
            <a:r>
              <a:rPr b="1" lang="en-IN" sz="2800" spc="-1" strike="noStrike">
                <a:solidFill>
                  <a:srgbClr val="000000"/>
                </a:solidFill>
                <a:latin typeface="Calibri"/>
              </a:rPr>
              <a:t>END</a:t>
            </a:r>
            <a:r>
              <a:rPr b="0" lang="en-IN" sz="2800" spc="-1" strike="noStrike">
                <a:solidFill>
                  <a:srgbClr val="000000"/>
                </a:solidFill>
                <a:latin typeface="Calibri"/>
              </a:rPr>
              <a:t> and it is a mandatory section.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It consists of the executable PL/SQL statements of the program.</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It should have at least one executable line of code, which may be just a </a:t>
            </a:r>
            <a:r>
              <a:rPr b="1" lang="en-IN" sz="2800" spc="-1" strike="noStrike">
                <a:solidFill>
                  <a:srgbClr val="000000"/>
                </a:solidFill>
                <a:latin typeface="Calibri"/>
              </a:rPr>
              <a:t>NULL command</a:t>
            </a:r>
            <a:r>
              <a:rPr b="0" lang="en-IN" sz="2800" spc="-1" strike="noStrike">
                <a:solidFill>
                  <a:srgbClr val="000000"/>
                </a:solidFill>
                <a:latin typeface="Calibri"/>
              </a:rPr>
              <a:t> to indicate that nothing should be executed.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Every PL/SQL statement ends with a semicolon (;).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400" spc="-1" strike="noStrike">
                <a:solidFill>
                  <a:srgbClr val="000000"/>
                </a:solidFill>
                <a:latin typeface="Calibri Light"/>
              </a:rPr>
              <a:t>Calling Program</a:t>
            </a:r>
            <a:endParaRPr b="0" lang="en-US" sz="2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rmAutofit fontScale="70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number;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 number;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c number;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&amp;a;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b:= &amp;b;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findMin(a, b, c);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dbms_output.put_line(' Minimum value is: ' || c);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rmAutofit fontScale="56000"/>
          </a:bodyPr>
          <a:p>
            <a:pPr>
              <a:lnSpc>
                <a:spcPct val="90000"/>
              </a:lnSpc>
            </a:pPr>
            <a:r>
              <a:rPr b="1" lang="en-IN" sz="4400" spc="-1" strike="noStrike">
                <a:solidFill>
                  <a:srgbClr val="000000"/>
                </a:solidFill>
                <a:latin typeface="Calibri Light"/>
              </a:rPr>
              <a:t>IN &amp; OUT Mode Example 2</a:t>
            </a:r>
            <a:br/>
            <a:r>
              <a:rPr b="0" lang="en-IN" sz="2200" spc="-1" strike="noStrike">
                <a:solidFill>
                  <a:srgbClr val="000000"/>
                </a:solidFill>
                <a:latin typeface="Calibri Light"/>
              </a:rPr>
              <a:t>This procedure computes the square of value of a passed value. This example shows how we can use the same parameter to accept a value and then return the result.</a:t>
            </a:r>
            <a:br/>
            <a:endParaRPr b="0" lang="en-US" sz="22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 squareNum(x IN OUT number) IS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x := x * x;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Calling Program</a:t>
            </a:r>
            <a:endParaRPr b="0" lang="en-US" sz="4400" spc="-1" strike="noStrike">
              <a:solidFill>
                <a:srgbClr val="000000"/>
              </a:solidFill>
              <a:latin typeface="Calibri"/>
            </a:endParaRPr>
          </a:p>
        </p:txBody>
      </p:sp>
      <p:sp>
        <p:nvSpPr>
          <p:cNvPr id="145"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number;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&amp;a;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squareNum(a);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dbms_output.put_line(' Square is): ' || a);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400" spc="-1" strike="noStrike">
                <a:solidFill>
                  <a:srgbClr val="000000"/>
                </a:solidFill>
                <a:latin typeface="Calibri Light"/>
              </a:rPr>
              <a:t>Eg.3 A Procedure called Deposit is created and stored in database. Create the table customer(A/c no, balance) and update the balance using the procedure Deposit.</a:t>
            </a:r>
            <a:endParaRPr b="0" lang="en-US" sz="2400" spc="-1" strike="noStrike">
              <a:solidFill>
                <a:srgbClr val="000000"/>
              </a:solidFill>
              <a:latin typeface="Calibri"/>
            </a:endParaRPr>
          </a:p>
        </p:txBody>
      </p:sp>
      <p:sp>
        <p:nvSpPr>
          <p:cNvPr id="147" name="TextShape 2"/>
          <p:cNvSpPr txBox="1"/>
          <p:nvPr/>
        </p:nvSpPr>
        <p:spPr>
          <a:xfrm>
            <a:off x="838080" y="1825560"/>
            <a:ext cx="10515240" cy="4350960"/>
          </a:xfrm>
          <a:prstGeom prst="rect">
            <a:avLst/>
          </a:prstGeom>
          <a:noFill/>
          <a:ln>
            <a:noFill/>
          </a:ln>
        </p:spPr>
        <p:txBody>
          <a:bodyPr>
            <a:normAutofit fontScale="88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table customer(A/c no,balance)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Insert some values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Select * from customer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procedure deposit(id in number, amt in number)is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Update customer set balance=balance + amt where A/c no=id;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2400" spc="-1" strike="noStrike">
                <a:solidFill>
                  <a:srgbClr val="000000"/>
                </a:solidFill>
                <a:latin typeface="Calibri Light"/>
              </a:rPr>
              <a:t>Program to deposit an amount in customer account</a:t>
            </a:r>
            <a:endParaRPr b="0" lang="en-US" sz="2400" spc="-1" strike="noStrike">
              <a:solidFill>
                <a:srgbClr val="000000"/>
              </a:solidFill>
              <a:latin typeface="Calibri"/>
            </a:endParaRPr>
          </a:p>
        </p:txBody>
      </p:sp>
      <p:sp>
        <p:nvSpPr>
          <p:cNvPr id="149" name="TextShape 2"/>
          <p:cNvSpPr txBox="1"/>
          <p:nvPr/>
        </p:nvSpPr>
        <p:spPr>
          <a:xfrm>
            <a:off x="838080" y="1825560"/>
            <a:ext cx="10515240" cy="4350960"/>
          </a:xfrm>
          <a:prstGeom prst="rect">
            <a:avLst/>
          </a:prstGeom>
          <a:noFill/>
          <a:ln>
            <a:noFill/>
          </a:ln>
        </p:spPr>
        <p:txBody>
          <a:bodyPr>
            <a:normAutofit fontScale="94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Accno number(2);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Amount number(10,2);</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Accno:= &amp;Accno;</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Amount:=&amp;amount;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Deposit(Acc no, amount);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Commit;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PL/SQL - Triggers</a:t>
            </a:r>
            <a:br/>
            <a:endParaRPr b="0" lang="en-US" sz="4400" spc="-1" strike="noStrike">
              <a:solidFill>
                <a:srgbClr val="000000"/>
              </a:solidFill>
              <a:latin typeface="Calibri"/>
            </a:endParaRPr>
          </a:p>
        </p:txBody>
      </p:sp>
      <p:sp>
        <p:nvSpPr>
          <p:cNvPr id="151" name="TextShape 2"/>
          <p:cNvSpPr txBox="1"/>
          <p:nvPr/>
        </p:nvSpPr>
        <p:spPr>
          <a:xfrm>
            <a:off x="838080" y="1825560"/>
            <a:ext cx="10515240" cy="4350960"/>
          </a:xfrm>
          <a:prstGeom prst="rect">
            <a:avLst/>
          </a:prstGeom>
          <a:noFill/>
          <a:ln>
            <a:noFill/>
          </a:ln>
        </p:spPr>
        <p:txBody>
          <a:bodyPr>
            <a:normAutofit fontScale="75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Triggers are stored programs, which are automatically executed or fired when some events occur.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Triggers can be defined on the table, schema, or database with which the event is associated.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Triggers are, in fact, written to be executed in response to any of the following events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database manipulation (DML)</a:t>
            </a:r>
            <a:r>
              <a:rPr b="0" lang="en-IN" sz="2800" spc="-1" strike="noStrike">
                <a:solidFill>
                  <a:srgbClr val="000000"/>
                </a:solidFill>
                <a:latin typeface="Calibri"/>
              </a:rPr>
              <a:t> statement (DELETE, INSERT, or UPDATE)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database definition (DDL)</a:t>
            </a:r>
            <a:r>
              <a:rPr b="0" lang="en-IN" sz="2800" spc="-1" strike="noStrike">
                <a:solidFill>
                  <a:srgbClr val="000000"/>
                </a:solidFill>
                <a:latin typeface="Calibri"/>
              </a:rPr>
              <a:t> statement (CREATE, ALTER, or DROP).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database operation</a:t>
            </a:r>
            <a:r>
              <a:rPr b="0" lang="en-IN" sz="2800" spc="-1" strike="noStrike">
                <a:solidFill>
                  <a:srgbClr val="000000"/>
                </a:solidFill>
                <a:latin typeface="Calibri"/>
              </a:rPr>
              <a:t> (SERVERERROR, LOGON, LOGOFF, STARTUP, or SHUTDOWN).</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Benefits of Triggers</a:t>
            </a:r>
            <a:b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Enforcing complex integrity constraints.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validating input data.</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Imposing security authorizations.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Preventing invalid transactions.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Parts of trigger</a:t>
            </a:r>
            <a:endParaRPr b="0" lang="en-US" sz="4400" spc="-1" strike="noStrike">
              <a:solidFill>
                <a:srgbClr val="000000"/>
              </a:solidFill>
              <a:latin typeface="Calibri"/>
            </a:endParaRPr>
          </a:p>
        </p:txBody>
      </p:sp>
      <p:sp>
        <p:nvSpPr>
          <p:cNvPr id="15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Event : That activates the trigger.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Condition : Test whether the trigger should run.(optional)</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Action : What happens if the trigger runs.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57" name="TextShape 2"/>
          <p:cNvSpPr txBox="1"/>
          <p:nvPr/>
        </p:nvSpPr>
        <p:spPr>
          <a:xfrm>
            <a:off x="838080" y="1825560"/>
            <a:ext cx="10515240" cy="4350960"/>
          </a:xfrm>
          <a:prstGeom prst="rect">
            <a:avLst/>
          </a:prstGeom>
          <a:noFill/>
          <a:ln>
            <a:noFill/>
          </a:ln>
        </p:spPr>
        <p:txBody>
          <a:bodyPr>
            <a:normAutofit fontScale="43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[OR REPLACE ] TRIGGER trigger_name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{BEFORE | AFTER  }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{INSERT [OR] | UPDATE [OR] | DELETE}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[OF col_name]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ON table_name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[REFERENCING OLD AS o NEW AS 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EACH ROW]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(condition)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Declaration-statements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Executable-statements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EXCEPTION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Exception-handling-statements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END;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59" name="TextShape 2"/>
          <p:cNvSpPr txBox="1"/>
          <p:nvPr/>
        </p:nvSpPr>
        <p:spPr>
          <a:xfrm>
            <a:off x="838080" y="1825560"/>
            <a:ext cx="10515240" cy="4350960"/>
          </a:xfrm>
          <a:prstGeom prst="rect">
            <a:avLst/>
          </a:prstGeom>
          <a:noFill/>
          <a:ln>
            <a:noFill/>
          </a:ln>
        </p:spPr>
        <p:txBody>
          <a:bodyPr>
            <a:normAutofit fontScale="34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CREATE [OR REPLACE] TRIGGER trigger_name − Creates or replaces an existing trigger with the </a:t>
            </a:r>
            <a:r>
              <a:rPr b="0" i="1" lang="en-IN" sz="2800" spc="-1" strike="noStrike">
                <a:solidFill>
                  <a:srgbClr val="000000"/>
                </a:solidFill>
                <a:latin typeface="Calibri"/>
              </a:rPr>
              <a:t>trigger_name</a:t>
            </a:r>
            <a:r>
              <a:rPr b="0" lang="en-IN"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{BEFORE | AFTER } − This specifies when the trigger will be executed.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{INSERT [OR] | UPDATE [OR] | DELETE} − This specifies the DML operation.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[OF col_name] − This specifies the column name that will be updated.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[ON table_name] − This specifies the name of the table associated with the trigger.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[REFERENCING OLD AS o NEW AS n] − This allows you to refer new and old values for various DML statements, such as INSERT, UPDATE, and DELETE.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[FOR EACH ROW] − This specifies a row-level trigger, i.e., the trigger will be executed for each row being affected. Otherwise the trigger will execute just once when the SQL statement is executed, which is called a table level trigger.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WHEN (condition) − This provides a condition for rows for which the trigger would fire. This clause is valid only for row-level triggers.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Basic structure of a PL/SQL block </a:t>
            </a:r>
            <a:b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&lt;declarations section&gt;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&lt;executable command(s)&gt;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EXCEPTION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&lt;exception handling&gt;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END;</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Eg: statement level trigger:</a:t>
            </a:r>
            <a:endParaRPr b="0" lang="en-US" sz="4400" spc="-1" strike="noStrike">
              <a:solidFill>
                <a:srgbClr val="000000"/>
              </a:solidFill>
              <a:latin typeface="Calibri"/>
            </a:endParaRPr>
          </a:p>
        </p:txBody>
      </p:sp>
      <p:sp>
        <p:nvSpPr>
          <p:cNvPr id="16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Statement level triggers executes only once for each single transaction.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table xy(id, name, 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Insert three values;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Display table xy;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table testtable(action, date);((data type varchar(50) give large value))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Execute statement level trigger with name t2;</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63" name="TextShape 2"/>
          <p:cNvSpPr txBox="1"/>
          <p:nvPr/>
        </p:nvSpPr>
        <p:spPr>
          <a:xfrm>
            <a:off x="838080" y="1825560"/>
            <a:ext cx="10515240" cy="4350960"/>
          </a:xfrm>
          <a:prstGeom prst="rect">
            <a:avLst/>
          </a:prstGeom>
          <a:noFill/>
          <a:ln>
            <a:noFill/>
          </a:ln>
        </p:spPr>
        <p:txBody>
          <a:bodyPr>
            <a:normAutofit fontScale="73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Create trigger t2 after insert or update on xy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Begin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If inserting</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then insert into testtable values(‘insert done’, SYSDATE);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Else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insert into testtable values(‘update done’, SYSDATE);</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End if;</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End;</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US" sz="2800" spc="-1" strike="noStrike">
                <a:solidFill>
                  <a:srgbClr val="000000"/>
                </a:solidFill>
                <a:latin typeface="Calibri"/>
              </a:rPr>
              <a:t>&gt;trigger created.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6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is statement level trigger. That is if we update all rows in xy, trigger fire only one time.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Select * from testtable;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No rows selected.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Insert two more values into xy table;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Select * from testtable;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Update name on xy table belongs to either id;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Select * from testtable;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 </a:t>
            </a:r>
            <a:r>
              <a:rPr b="0" lang="en-IN" sz="4400" spc="-1" strike="noStrike">
                <a:solidFill>
                  <a:srgbClr val="000000"/>
                </a:solidFill>
                <a:latin typeface="Calibri Light"/>
              </a:rPr>
              <a:t>ROW level trigger</a:t>
            </a:r>
            <a:endParaRPr b="0" lang="en-US" sz="4400" spc="-1" strike="noStrike">
              <a:solidFill>
                <a:srgbClr val="000000"/>
              </a:solidFill>
              <a:latin typeface="Calibri"/>
            </a:endParaRPr>
          </a:p>
        </p:txBody>
      </p:sp>
      <p:sp>
        <p:nvSpPr>
          <p:cNvPr id="167"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Row level triggers executes once for each and every row in the transaction.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following program creates a </a:t>
            </a:r>
            <a:r>
              <a:rPr b="1" lang="en-IN" sz="2800" spc="-1" strike="noStrike">
                <a:solidFill>
                  <a:srgbClr val="000000"/>
                </a:solidFill>
                <a:latin typeface="Calibri"/>
              </a:rPr>
              <a:t>row-level</a:t>
            </a:r>
            <a:r>
              <a:rPr b="0" lang="en-IN" sz="2800" spc="-1" strike="noStrike">
                <a:solidFill>
                  <a:srgbClr val="000000"/>
                </a:solidFill>
                <a:latin typeface="Calibri"/>
              </a:rPr>
              <a:t> trigger for the customers table that would fire for INSERT or UPDATE or DELETE operations performed on the CUSTOMERS table.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This trigger will display the salary difference between the old values and new values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US" sz="1800" spc="-1" strike="noStrike">
                <a:solidFill>
                  <a:srgbClr val="000000"/>
                </a:solidFill>
                <a:latin typeface="Calibri Light"/>
              </a:rPr>
              <a:t>Eg:2</a:t>
            </a:r>
            <a:r>
              <a:rPr b="0" lang="en-IN" sz="1800" spc="-1" strike="noStrike">
                <a:solidFill>
                  <a:srgbClr val="000000"/>
                </a:solidFill>
                <a:latin typeface="Calibri Light"/>
              </a:rPr>
              <a:t>, ROW level trigger:  CUSTOMERS table</a:t>
            </a:r>
            <a:endParaRPr b="0" lang="en-US" sz="1800" spc="-1" strike="noStrike">
              <a:solidFill>
                <a:srgbClr val="000000"/>
              </a:solidFill>
              <a:latin typeface="Calibri"/>
            </a:endParaRPr>
          </a:p>
        </p:txBody>
      </p:sp>
      <p:pic>
        <p:nvPicPr>
          <p:cNvPr id="169" name="Content Placeholder 4" descr=""/>
          <p:cNvPicPr/>
          <p:nvPr/>
        </p:nvPicPr>
        <p:blipFill>
          <a:blip r:embed="rId1"/>
          <a:stretch/>
        </p:blipFill>
        <p:spPr>
          <a:xfrm>
            <a:off x="1550520" y="2305800"/>
            <a:ext cx="8666640" cy="337896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38080" y="365040"/>
            <a:ext cx="10515240" cy="73440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71" name="TextShape 2"/>
          <p:cNvSpPr txBox="1"/>
          <p:nvPr/>
        </p:nvSpPr>
        <p:spPr>
          <a:xfrm>
            <a:off x="838080" y="1378080"/>
            <a:ext cx="10515240" cy="4982400"/>
          </a:xfrm>
          <a:prstGeom prst="rect">
            <a:avLst/>
          </a:prstGeom>
          <a:noFill/>
          <a:ln>
            <a:noFill/>
          </a:ln>
        </p:spPr>
        <p:txBody>
          <a:bodyPr>
            <a:normAutofit fontScale="66000"/>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CREATE OR REPLACE TRIGGER display_salary_changes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BEFORE DELETE OR INSERT OR UPDATE ON customers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FOR EACH ROW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WHEN (NEW.ID &gt; 0)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sal_diff number;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sal_diff := :NEW.salary  - :OLD.salary;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dbms_output.put_line('Old salary: ' || :OLD.salary);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dbms_output.put_line('New salary: ' || :NEW.salary);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dbms_output.put_line('Salary difference: ' || sal_diff);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END;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73" name="Content Placeholder 4" descr=""/>
          <p:cNvPicPr/>
          <p:nvPr/>
        </p:nvPicPr>
        <p:blipFill>
          <a:blip r:embed="rId1"/>
          <a:stretch/>
        </p:blipFill>
        <p:spPr>
          <a:xfrm>
            <a:off x="1245600" y="1690560"/>
            <a:ext cx="10614600" cy="533268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Triggering a Trigger</a:t>
            </a:r>
            <a:br/>
            <a:endParaRPr b="0" lang="en-US" sz="4400" spc="-1" strike="noStrike">
              <a:solidFill>
                <a:srgbClr val="000000"/>
              </a:solidFill>
              <a:latin typeface="Calibri"/>
            </a:endParaRPr>
          </a:p>
        </p:txBody>
      </p:sp>
      <p:pic>
        <p:nvPicPr>
          <p:cNvPr id="175" name="Content Placeholder 4" descr=""/>
          <p:cNvPicPr/>
          <p:nvPr/>
        </p:nvPicPr>
        <p:blipFill>
          <a:blip r:embed="rId1"/>
          <a:stretch/>
        </p:blipFill>
        <p:spPr>
          <a:xfrm>
            <a:off x="838080" y="1523880"/>
            <a:ext cx="9948600" cy="4677480"/>
          </a:xfrm>
          <a:prstGeom prst="rect">
            <a:avLst/>
          </a:prstGeom>
          <a:ln>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77" name="Content Placeholder 3" descr=""/>
          <p:cNvPicPr/>
          <p:nvPr/>
        </p:nvPicPr>
        <p:blipFill>
          <a:blip r:embed="rId1"/>
          <a:stretch/>
        </p:blipFill>
        <p:spPr>
          <a:xfrm>
            <a:off x="1073520" y="1690560"/>
            <a:ext cx="9713520" cy="48016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The 'Hello World' Example</a:t>
            </a:r>
            <a:b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DECLARE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message varchar2(20): = 'Hello, World!';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BEGIN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dbms_output.put_line(message);   </a:t>
            </a:r>
            <a:r>
              <a:rPr b="0" lang="en-IN" sz="2800" spc="-1" strike="noStrike">
                <a:solidFill>
                  <a:srgbClr val="ff0000"/>
                </a:solidFill>
                <a:latin typeface="Calibri"/>
              </a:rPr>
              <a:t>//display message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END;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Set Serveroutput ON       </a:t>
            </a:r>
            <a:r>
              <a:rPr b="0" lang="en-IN" sz="2800" spc="-1" strike="noStrike">
                <a:solidFill>
                  <a:srgbClr val="ff0000"/>
                </a:solidFill>
                <a:latin typeface="Calibri"/>
              </a:rPr>
              <a:t>//</a:t>
            </a:r>
            <a:r>
              <a:rPr b="0" lang="en-US" sz="2800" spc="-1" strike="noStrike">
                <a:solidFill>
                  <a:srgbClr val="ff0000"/>
                </a:solidFill>
                <a:latin typeface="Calibri"/>
              </a:rPr>
              <a:t> To display messages to the user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PL/SQL Input Output Statements</a:t>
            </a:r>
            <a:b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rmAutofit fontScale="81000"/>
          </a:bodyPr>
          <a:p>
            <a:pPr marL="228600" indent="-228240">
              <a:lnSpc>
                <a:spcPct val="90000"/>
              </a:lnSpc>
              <a:spcBef>
                <a:spcPts val="1001"/>
              </a:spcBef>
              <a:buClr>
                <a:srgbClr val="000000"/>
              </a:buClr>
              <a:buFont typeface="Arial"/>
              <a:buChar char="•"/>
            </a:pPr>
            <a:r>
              <a:rPr b="1" lang="en-IN" sz="2800" spc="-1" strike="noStrike">
                <a:solidFill>
                  <a:srgbClr val="000000"/>
                </a:solidFill>
                <a:latin typeface="Calibri"/>
              </a:rPr>
              <a:t>Input 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There is no input statement or input function to print the values at run time but if you want to input the value at run time then you use insertion operator </a:t>
            </a:r>
            <a:r>
              <a:rPr b="1" lang="en-IN" sz="2800" spc="-1" strike="noStrike">
                <a:solidFill>
                  <a:srgbClr val="000000"/>
                </a:solidFill>
                <a:latin typeface="Calibri"/>
              </a:rPr>
              <a:t>(&amp;)</a:t>
            </a:r>
            <a:r>
              <a:rPr b="0" lang="en-IN" sz="2800" spc="-1" strike="noStrike">
                <a:solidFill>
                  <a:srgbClr val="000000"/>
                </a:solidFill>
                <a:latin typeface="Calibri"/>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message : = &amp;message;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radius := &amp;radius;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IN" sz="2800" spc="-1" strike="noStrike">
                <a:solidFill>
                  <a:srgbClr val="000000"/>
                </a:solidFill>
                <a:latin typeface="Calibri"/>
              </a:rPr>
              <a:t>Output Statement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Output statements are used for print output on console, pl/sql have own output statements to print value on screen which is;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Output Statement</a:t>
            </a:r>
            <a:b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DBMS_OUTPUT</a:t>
            </a:r>
            <a:r>
              <a:rPr b="0" lang="en-US" sz="2800" spc="-1" strike="noStrike">
                <a:solidFill>
                  <a:srgbClr val="000000"/>
                </a:solidFill>
                <a:latin typeface="Wingdings"/>
              </a:rPr>
              <a:t></a:t>
            </a:r>
            <a:r>
              <a:rPr b="0" lang="en-US" sz="2800" spc="-1" strike="noStrike">
                <a:solidFill>
                  <a:srgbClr val="000000"/>
                </a:solidFill>
                <a:latin typeface="Calibri"/>
              </a:rPr>
              <a:t>This package enables display messages on the screen.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PUT_LINE</a:t>
            </a:r>
            <a:r>
              <a:rPr b="0" lang="en-US" sz="2800" spc="-1" strike="noStrike">
                <a:solidFill>
                  <a:srgbClr val="000000"/>
                </a:solidFill>
                <a:latin typeface="Wingdings"/>
              </a:rPr>
              <a:t></a:t>
            </a:r>
            <a:r>
              <a:rPr b="0" lang="en-US" sz="2800" spc="-1" strike="noStrike">
                <a:solidFill>
                  <a:srgbClr val="000000"/>
                </a:solidFill>
                <a:latin typeface="Calibri"/>
              </a:rPr>
              <a:t> We can place an entire line of information into buffer by calling put_line.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IN" sz="2800" spc="-1" strike="noStrike">
                <a:solidFill>
                  <a:srgbClr val="000000"/>
                </a:solidFill>
                <a:latin typeface="Calibri"/>
              </a:rPr>
              <a:t>Example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dbms_output.put_line('Hello word');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dbms_output.put_line(‘sum’IIsum);</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p>
            <a:pPr>
              <a:lnSpc>
                <a:spcPct val="90000"/>
              </a:lnSpc>
            </a:pPr>
            <a:r>
              <a:rPr b="1" lang="en-IN" sz="4400" spc="-1" strike="noStrike">
                <a:solidFill>
                  <a:srgbClr val="000000"/>
                </a:solidFill>
                <a:latin typeface="Calibri Light"/>
              </a:rPr>
              <a:t>Example</a:t>
            </a:r>
            <a:b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rmAutofit fontScale="31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SET SERVEROUTPUT ON</a:t>
            </a:r>
            <a:r>
              <a:rPr b="0" lang="en-US" sz="2800" spc="-1" strike="noStrike">
                <a:solidFill>
                  <a:srgbClr val="000000"/>
                </a:solidFill>
                <a:latin typeface="Wingdings"/>
              </a:rPr>
              <a:t></a:t>
            </a:r>
            <a:r>
              <a:rPr b="0" lang="en-US" sz="2800" spc="-1" strike="noStrike">
                <a:solidFill>
                  <a:srgbClr val="000000"/>
                </a:solidFill>
                <a:latin typeface="Calibri"/>
              </a:rPr>
              <a:t>To display messages to the user the server output should be 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Two ways:(</a:t>
            </a:r>
            <a:r>
              <a:rPr b="0" lang="en-US" sz="2800" spc="-1" strike="noStrike">
                <a:solidFill>
                  <a:srgbClr val="ff0000"/>
                </a:solidFill>
                <a:latin typeface="Calibri"/>
              </a:rPr>
              <a:t>Window</a:t>
            </a:r>
            <a:r>
              <a:rPr b="0" lang="en-US" sz="2800" spc="-1" strike="noStrike">
                <a:solidFill>
                  <a:srgbClr val="000000"/>
                </a:solidFill>
                <a:latin typeface="Calibri"/>
              </a:rPr>
              <a:t>s) either open a notepad using the command </a:t>
            </a:r>
            <a:endParaRPr b="0" lang="en-US" sz="2800" spc="-1" strike="noStrike">
              <a:solidFill>
                <a:srgbClr val="000000"/>
              </a:solidFill>
              <a:latin typeface="Calibri"/>
            </a:endParaRPr>
          </a:p>
          <a:p>
            <a:pPr marL="228600" indent="-228240">
              <a:lnSpc>
                <a:spcPct val="90000"/>
              </a:lnSpc>
              <a:spcBef>
                <a:spcPts val="1001"/>
              </a:spcBef>
              <a:buClr>
                <a:srgbClr val="ff0000"/>
              </a:buClr>
              <a:buFont typeface="Arial"/>
              <a:buChar char="•"/>
            </a:pPr>
            <a:r>
              <a:rPr b="0" lang="en-US" sz="2800" spc="-1" strike="noStrike">
                <a:solidFill>
                  <a:srgbClr val="ff0000"/>
                </a:solidFill>
                <a:latin typeface="Calibri"/>
              </a:rPr>
              <a:t>ed filename </a:t>
            </a:r>
            <a:r>
              <a:rPr b="0" lang="en-US" sz="2800" spc="-1" strike="noStrike">
                <a:solidFill>
                  <a:srgbClr val="000000"/>
                </a:solidFill>
                <a:latin typeface="Calibri"/>
              </a:rPr>
              <a:t>type the code and save it either filename like “pgm1” and copy the contens minimize the notepad screen </a:t>
            </a:r>
            <a:r>
              <a:rPr b="0" lang="en-US" sz="2800" spc="-1" strike="noStrike">
                <a:solidFill>
                  <a:srgbClr val="ff0000"/>
                </a:solidFill>
                <a:latin typeface="Calibri"/>
              </a:rPr>
              <a:t>not closed </a:t>
            </a:r>
            <a:r>
              <a:rPr b="0" lang="en-US" sz="2800" spc="-1" strike="noStrike">
                <a:solidFill>
                  <a:srgbClr val="000000"/>
                </a:solidFill>
                <a:latin typeface="Calibri"/>
              </a:rPr>
              <a:t>and then paste the contents into prompt. Then it will run (/ and ‘set serverputput on’ command is necessary).Otherwise </a:t>
            </a:r>
            <a:r>
              <a:rPr b="0" lang="en-US" sz="2800" spc="-1" strike="noStrike">
                <a:solidFill>
                  <a:srgbClr val="ff0000"/>
                </a:solidFill>
                <a:latin typeface="Calibri"/>
              </a:rPr>
              <a:t>write the code in command prompt directly.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ff0000"/>
              </a:buClr>
              <a:buFont typeface="Arial"/>
              <a:buChar char="•"/>
            </a:pPr>
            <a:r>
              <a:rPr b="0" lang="en-US" sz="2800" spc="-1" strike="noStrike">
                <a:solidFill>
                  <a:srgbClr val="ff0000"/>
                </a:solidFill>
                <a:latin typeface="Calibri"/>
              </a:rPr>
              <a:t>Linux: write the code in command prompt directly.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run the command two ways:</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1,  use / symbol in the code …………..(first method)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2, Save file-&gt; save file name.sql   …………….(second method)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n-US" sz="2800" spc="-1" strike="noStrike">
                <a:solidFill>
                  <a:srgbClr val="000000"/>
                </a:solidFill>
                <a:latin typeface="Calibri"/>
              </a:rPr>
              <a:t>    </a:t>
            </a:r>
            <a:r>
              <a:rPr b="1" lang="en-US" sz="2800" spc="-1" strike="noStrike">
                <a:solidFill>
                  <a:srgbClr val="000000"/>
                </a:solidFill>
                <a:latin typeface="Calibri"/>
              </a:rPr>
              <a:t>Execution -&gt;@filename.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 </a:t>
            </a:r>
            <a:r>
              <a:rPr b="0" lang="en-IN" sz="4400" spc="-1" strike="noStrike">
                <a:solidFill>
                  <a:srgbClr val="000000"/>
                </a:solidFill>
                <a:latin typeface="Calibri Light"/>
              </a:rPr>
              <a:t>PL/SQL Loop</a:t>
            </a:r>
            <a:b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for variable in initial value..final value</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Loop</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Statements</a:t>
            </a:r>
            <a:endParaRPr b="0" lang="en-US" sz="36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3600" spc="-1" strike="noStrike">
                <a:solidFill>
                  <a:srgbClr val="000000"/>
                </a:solidFill>
                <a:latin typeface="Calibri"/>
              </a:rPr>
              <a:t>End loop;</a:t>
            </a:r>
            <a:endParaRPr b="0" lang="en-US" sz="3600" spc="-1" strike="noStrike">
              <a:solidFill>
                <a:srgbClr val="000000"/>
              </a:solidFill>
              <a:latin typeface="Calibri"/>
            </a:endParaRPr>
          </a:p>
          <a:p>
            <a:pPr>
              <a:lnSpc>
                <a:spcPct val="90000"/>
              </a:lnSpc>
              <a:spcBef>
                <a:spcPts val="1001"/>
              </a:spcBef>
              <a:tabLst>
                <a:tab algn="l" pos="0"/>
              </a:tabLst>
            </a:pP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6181</TotalTime>
  <Application>LibreOffice/6.4.7.2$Linux_X86_64 LibreOffice_project/40$Build-2</Application>
  <Words>2022</Words>
  <Paragraphs>379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2023-06-13T16:09:48Z</dcterms:created>
  <dc:creator>HP</dc:creator>
  <dc:description/>
  <dc:language>en-IN</dc:language>
  <cp:lastModifiedBy/>
  <dcterms:modified xsi:type="dcterms:W3CDTF">2024-04-17T10:18:14Z</dcterms:modified>
  <cp:revision>109</cp:revision>
  <dc:subject/>
  <dc:title>PL SQL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