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6"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18288000" cy="10287000"/>
  <p:notesSz cx="6858000" cy="9144000"/>
  <p:embeddedFontLst>
    <p:embeddedFont>
      <p:font typeface="Libre Baskerville" panose="020B0604020202020204" charset="0"/>
      <p:regular r:id="rId33"/>
    </p:embeddedFont>
    <p:embeddedFont>
      <p:font typeface="Canva Sans Bold" panose="020B0604020202020204" charset="0"/>
      <p:regular r:id="rId34"/>
    </p:embeddedFont>
    <p:embeddedFont>
      <p:font typeface="Libre Baskerville Bold" panose="020B0604020202020204" charset="0"/>
      <p:regular r:id="rId35"/>
    </p:embeddedFont>
    <p:embeddedFont>
      <p:font typeface="Canva Sans Bold Italics" panose="020B0604020202020204" charset="0"/>
      <p:regular r:id="rId36"/>
    </p:embeddedFont>
    <p:embeddedFont>
      <p:font typeface="Yeseva One" panose="020B0604020202020204" charset="0"/>
      <p:regular r:id="rId37"/>
    </p:embeddedFont>
    <p:embeddedFont>
      <p:font typeface="Calibri" panose="020F0502020204030204" pitchFamily="34" charset="0"/>
      <p:regular r:id="rId38"/>
      <p:bold r:id="rId39"/>
      <p:italic r:id="rId40"/>
      <p:boldItalic r:id="rId41"/>
    </p:embeddedFont>
    <p:embeddedFont>
      <p:font typeface="Canva Sans" panose="020B0604020202020204" charset="0"/>
      <p:regular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7" d="100"/>
          <a:sy n="47" d="100"/>
        </p:scale>
        <p:origin x="69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9.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23-Aug-24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23-Aug-24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23-Aug-24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23-Aug-24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23-Aug-24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23-Aug-24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23-Aug-24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23-Aug-24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datasets/divyansh22/dummy-astronomy-data"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1328165" y="1431925"/>
            <a:ext cx="11844306" cy="5040474"/>
          </a:xfrm>
          <a:prstGeom prst="rect">
            <a:avLst/>
          </a:prstGeom>
        </p:spPr>
        <p:txBody>
          <a:bodyPr lIns="0" tIns="0" rIns="0" bIns="0" rtlCol="0" anchor="t">
            <a:spAutoFit/>
          </a:bodyPr>
          <a:lstStyle/>
          <a:p>
            <a:pPr algn="ctr">
              <a:lnSpc>
                <a:spcPts val="9808"/>
              </a:lnSpc>
            </a:pPr>
            <a:r>
              <a:rPr lang="en-US" sz="9808">
                <a:solidFill>
                  <a:srgbClr val="000000"/>
                </a:solidFill>
                <a:latin typeface="Yeseva One"/>
                <a:ea typeface="Yeseva One"/>
                <a:cs typeface="Yeseva One"/>
                <a:sym typeface="Yeseva One"/>
              </a:rPr>
              <a:t>STAR-GALAXY CLASSIFICATION USING DEEP LEARNING</a:t>
            </a:r>
          </a:p>
        </p:txBody>
      </p:sp>
      <p:sp>
        <p:nvSpPr>
          <p:cNvPr id="3" name="Freeform 3"/>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TextBox 6"/>
          <p:cNvSpPr txBox="1"/>
          <p:nvPr/>
        </p:nvSpPr>
        <p:spPr>
          <a:xfrm>
            <a:off x="5780579" y="6219784"/>
            <a:ext cx="13043074" cy="3718994"/>
          </a:xfrm>
          <a:prstGeom prst="rect">
            <a:avLst/>
          </a:prstGeom>
        </p:spPr>
        <p:txBody>
          <a:bodyPr lIns="0" tIns="0" rIns="0" bIns="0" rtlCol="0" anchor="t">
            <a:spAutoFit/>
          </a:bodyPr>
          <a:lstStyle/>
          <a:p>
            <a:pPr algn="ctr">
              <a:lnSpc>
                <a:spcPts val="4940"/>
              </a:lnSpc>
            </a:pPr>
            <a:r>
              <a:rPr lang="en-US" sz="3338">
                <a:solidFill>
                  <a:srgbClr val="000000"/>
                </a:solidFill>
                <a:latin typeface="Libre Baskerville"/>
                <a:ea typeface="Libre Baskerville"/>
                <a:cs typeface="Libre Baskerville"/>
                <a:sym typeface="Libre Baskerville"/>
              </a:rPr>
              <a:t>BY</a:t>
            </a:r>
          </a:p>
          <a:p>
            <a:pPr algn="ctr">
              <a:lnSpc>
                <a:spcPts val="4940"/>
              </a:lnSpc>
            </a:pPr>
            <a:r>
              <a:rPr lang="en-US" sz="3338">
                <a:solidFill>
                  <a:srgbClr val="000000"/>
                </a:solidFill>
                <a:latin typeface="Libre Baskerville"/>
                <a:ea typeface="Libre Baskerville"/>
                <a:cs typeface="Libre Baskerville"/>
                <a:sym typeface="Libre Baskerville"/>
              </a:rPr>
              <a:t>AJAY DAS M</a:t>
            </a:r>
          </a:p>
          <a:p>
            <a:pPr algn="ctr">
              <a:lnSpc>
                <a:spcPts val="4940"/>
              </a:lnSpc>
            </a:pPr>
            <a:r>
              <a:rPr lang="en-US" sz="3338">
                <a:solidFill>
                  <a:srgbClr val="000000"/>
                </a:solidFill>
                <a:latin typeface="Libre Baskerville"/>
                <a:ea typeface="Libre Baskerville"/>
                <a:cs typeface="Libre Baskerville"/>
                <a:sym typeface="Libre Baskerville"/>
              </a:rPr>
              <a:t>S3MCA</a:t>
            </a:r>
          </a:p>
          <a:p>
            <a:pPr algn="ctr">
              <a:lnSpc>
                <a:spcPts val="4940"/>
              </a:lnSpc>
            </a:pPr>
            <a:r>
              <a:rPr lang="en-US" sz="3338">
                <a:solidFill>
                  <a:srgbClr val="000000"/>
                </a:solidFill>
                <a:latin typeface="Libre Baskerville"/>
                <a:ea typeface="Libre Baskerville"/>
                <a:cs typeface="Libre Baskerville"/>
                <a:sym typeface="Libre Baskerville"/>
              </a:rPr>
              <a:t>MAC23MCA-2008</a:t>
            </a:r>
          </a:p>
          <a:p>
            <a:pPr algn="ctr">
              <a:lnSpc>
                <a:spcPts val="4940"/>
              </a:lnSpc>
            </a:pPr>
            <a:endParaRPr lang="en-US" sz="3338">
              <a:solidFill>
                <a:srgbClr val="000000"/>
              </a:solidFill>
              <a:latin typeface="Libre Baskerville"/>
              <a:ea typeface="Libre Baskerville"/>
              <a:cs typeface="Libre Baskerville"/>
              <a:sym typeface="Libre Baskerville"/>
            </a:endParaRPr>
          </a:p>
          <a:p>
            <a:pPr algn="ctr">
              <a:lnSpc>
                <a:spcPts val="4940"/>
              </a:lnSpc>
            </a:pPr>
            <a:endParaRPr lang="en-US" sz="3338">
              <a:solidFill>
                <a:srgbClr val="000000"/>
              </a:solidFill>
              <a:latin typeface="Libre Baskerville"/>
              <a:ea typeface="Libre Baskerville"/>
              <a:cs typeface="Libre Baskerville"/>
              <a:sym typeface="Libre Baskerville"/>
            </a:endParaRPr>
          </a:p>
        </p:txBody>
      </p:sp>
      <p:sp>
        <p:nvSpPr>
          <p:cNvPr id="7" name="Freeform 7"/>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1518617" y="133350"/>
            <a:ext cx="15740683" cy="954388"/>
          </a:xfrm>
          <a:prstGeom prst="rect">
            <a:avLst/>
          </a:prstGeom>
        </p:spPr>
        <p:txBody>
          <a:bodyPr lIns="0" tIns="0" rIns="0" bIns="0" rtlCol="0" anchor="t">
            <a:spAutoFit/>
          </a:bodyPr>
          <a:lstStyle/>
          <a:p>
            <a:pPr algn="ctr">
              <a:lnSpc>
                <a:spcPts val="7161"/>
              </a:lnSpc>
            </a:pPr>
            <a:r>
              <a:rPr lang="en-US" sz="7161">
                <a:solidFill>
                  <a:srgbClr val="000000"/>
                </a:solidFill>
                <a:latin typeface="Yeseva One"/>
                <a:ea typeface="Yeseva One"/>
                <a:cs typeface="Yeseva One"/>
                <a:sym typeface="Yeseva One"/>
              </a:rPr>
              <a:t>PROJECT PROPOSAL </a:t>
            </a:r>
          </a:p>
        </p:txBody>
      </p:sp>
      <p:sp>
        <p:nvSpPr>
          <p:cNvPr id="3" name="TextBox 3"/>
          <p:cNvSpPr txBox="1"/>
          <p:nvPr/>
        </p:nvSpPr>
        <p:spPr>
          <a:xfrm>
            <a:off x="1355563" y="1533252"/>
            <a:ext cx="15576875" cy="7552278"/>
          </a:xfrm>
          <a:prstGeom prst="rect">
            <a:avLst/>
          </a:prstGeom>
        </p:spPr>
        <p:txBody>
          <a:bodyPr lIns="0" tIns="0" rIns="0" bIns="0" rtlCol="0" anchor="t">
            <a:spAutoFit/>
          </a:bodyPr>
          <a:lstStyle/>
          <a:p>
            <a:pPr algn="l">
              <a:lnSpc>
                <a:spcPts val="4007"/>
              </a:lnSpc>
            </a:pPr>
            <a:r>
              <a:rPr lang="en-US" sz="2708">
                <a:solidFill>
                  <a:srgbClr val="000000"/>
                </a:solidFill>
                <a:latin typeface="Libre Baskerville Bold"/>
                <a:ea typeface="Libre Baskerville Bold"/>
                <a:cs typeface="Libre Baskerville Bold"/>
                <a:sym typeface="Libre Baskerville Bold"/>
              </a:rPr>
              <a:t>Objective</a:t>
            </a:r>
          </a:p>
          <a:p>
            <a:pPr algn="l">
              <a:lnSpc>
                <a:spcPts val="4007"/>
              </a:lnSpc>
              <a:spcBef>
                <a:spcPct val="0"/>
              </a:spcBef>
            </a:pPr>
            <a:r>
              <a:rPr lang="en-US" sz="2708">
                <a:solidFill>
                  <a:srgbClr val="000000"/>
                </a:solidFill>
                <a:latin typeface="Libre Baskerville"/>
                <a:ea typeface="Libre Baskerville"/>
                <a:cs typeface="Libre Baskerville"/>
                <a:sym typeface="Libre Baskerville"/>
              </a:rPr>
              <a:t>Develop a deep learning-based system for the accurate classification of astronomical objects as stars or galaxies, leveraging the benefits of reduced human error, increased scalability, and efficient handling of vast data quantities.</a:t>
            </a:r>
          </a:p>
          <a:p>
            <a:pPr algn="l">
              <a:lnSpc>
                <a:spcPts val="4007"/>
              </a:lnSpc>
              <a:spcBef>
                <a:spcPct val="0"/>
              </a:spcBef>
            </a:pPr>
            <a:endParaRPr lang="en-US" sz="2708">
              <a:solidFill>
                <a:srgbClr val="000000"/>
              </a:solidFill>
              <a:latin typeface="Libre Baskerville"/>
              <a:ea typeface="Libre Baskerville"/>
              <a:cs typeface="Libre Baskerville"/>
              <a:sym typeface="Libre Baskerville"/>
            </a:endParaRPr>
          </a:p>
          <a:p>
            <a:pPr algn="l">
              <a:lnSpc>
                <a:spcPts val="4007"/>
              </a:lnSpc>
              <a:spcBef>
                <a:spcPct val="0"/>
              </a:spcBef>
            </a:pPr>
            <a:r>
              <a:rPr lang="en-US" sz="2708">
                <a:solidFill>
                  <a:srgbClr val="000000"/>
                </a:solidFill>
                <a:latin typeface="Libre Baskerville Bold"/>
                <a:ea typeface="Libre Baskerville Bold"/>
                <a:cs typeface="Libre Baskerville Bold"/>
                <a:sym typeface="Libre Baskerville Bold"/>
              </a:rPr>
              <a:t>Methodology</a:t>
            </a:r>
          </a:p>
          <a:p>
            <a:pPr algn="l">
              <a:lnSpc>
                <a:spcPts val="4007"/>
              </a:lnSpc>
              <a:spcBef>
                <a:spcPct val="0"/>
              </a:spcBef>
            </a:pPr>
            <a:r>
              <a:rPr lang="en-US" sz="2708">
                <a:solidFill>
                  <a:srgbClr val="000000"/>
                </a:solidFill>
                <a:latin typeface="Libre Baskerville"/>
                <a:ea typeface="Libre Baskerville"/>
                <a:cs typeface="Libre Baskerville"/>
                <a:sym typeface="Libre Baskerville"/>
              </a:rPr>
              <a:t>Utilize Convolutional Neural Networks (CNNs) to build a binary classifier that can distinguish between stars and galaxies in photometric data. Implement data preprocessing, model training, and evaluation steps to optimize the classification performance.</a:t>
            </a:r>
          </a:p>
          <a:p>
            <a:pPr algn="l">
              <a:lnSpc>
                <a:spcPts val="4007"/>
              </a:lnSpc>
              <a:spcBef>
                <a:spcPct val="0"/>
              </a:spcBef>
            </a:pPr>
            <a:endParaRPr lang="en-US" sz="2708">
              <a:solidFill>
                <a:srgbClr val="000000"/>
              </a:solidFill>
              <a:latin typeface="Libre Baskerville"/>
              <a:ea typeface="Libre Baskerville"/>
              <a:cs typeface="Libre Baskerville"/>
              <a:sym typeface="Libre Baskerville"/>
            </a:endParaRPr>
          </a:p>
          <a:p>
            <a:pPr algn="l">
              <a:lnSpc>
                <a:spcPts val="4007"/>
              </a:lnSpc>
              <a:spcBef>
                <a:spcPct val="0"/>
              </a:spcBef>
            </a:pPr>
            <a:endParaRPr lang="en-US" sz="2708">
              <a:solidFill>
                <a:srgbClr val="000000"/>
              </a:solidFill>
              <a:latin typeface="Libre Baskerville"/>
              <a:ea typeface="Libre Baskerville"/>
              <a:cs typeface="Libre Baskerville"/>
              <a:sym typeface="Libre Baskerville"/>
            </a:endParaRPr>
          </a:p>
          <a:p>
            <a:pPr algn="l">
              <a:lnSpc>
                <a:spcPts val="4007"/>
              </a:lnSpc>
              <a:spcBef>
                <a:spcPct val="0"/>
              </a:spcBef>
            </a:pPr>
            <a:endParaRPr lang="en-US" sz="2708">
              <a:solidFill>
                <a:srgbClr val="000000"/>
              </a:solidFill>
              <a:latin typeface="Libre Baskerville"/>
              <a:ea typeface="Libre Baskerville"/>
              <a:cs typeface="Libre Baskerville"/>
              <a:sym typeface="Libre Baskerville"/>
            </a:endParaRPr>
          </a:p>
          <a:p>
            <a:pPr algn="l">
              <a:lnSpc>
                <a:spcPts val="4007"/>
              </a:lnSpc>
              <a:spcBef>
                <a:spcPct val="0"/>
              </a:spcBef>
            </a:pPr>
            <a:endParaRPr lang="en-US" sz="2708">
              <a:solidFill>
                <a:srgbClr val="000000"/>
              </a:solidFill>
              <a:latin typeface="Libre Baskerville"/>
              <a:ea typeface="Libre Baskerville"/>
              <a:cs typeface="Libre Baskerville"/>
              <a:sym typeface="Libre Baskerville"/>
            </a:endParaRPr>
          </a:p>
          <a:p>
            <a:pPr algn="l">
              <a:lnSpc>
                <a:spcPts val="4007"/>
              </a:lnSpc>
              <a:spcBef>
                <a:spcPct val="0"/>
              </a:spcBef>
            </a:pPr>
            <a:endParaRPr lang="en-US" sz="2708">
              <a:solidFill>
                <a:srgbClr val="000000"/>
              </a:solidFill>
              <a:latin typeface="Libre Baskerville"/>
              <a:ea typeface="Libre Baskerville"/>
              <a:cs typeface="Libre Baskerville"/>
              <a:sym typeface="Libre Baskerville"/>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1518617" y="133350"/>
            <a:ext cx="15740683" cy="954388"/>
          </a:xfrm>
          <a:prstGeom prst="rect">
            <a:avLst/>
          </a:prstGeom>
        </p:spPr>
        <p:txBody>
          <a:bodyPr lIns="0" tIns="0" rIns="0" bIns="0" rtlCol="0" anchor="t">
            <a:spAutoFit/>
          </a:bodyPr>
          <a:lstStyle/>
          <a:p>
            <a:pPr algn="ctr">
              <a:lnSpc>
                <a:spcPts val="7161"/>
              </a:lnSpc>
            </a:pPr>
            <a:r>
              <a:rPr lang="en-US" sz="7161">
                <a:solidFill>
                  <a:srgbClr val="000000"/>
                </a:solidFill>
                <a:latin typeface="Yeseva One"/>
                <a:ea typeface="Yeseva One"/>
                <a:cs typeface="Yeseva One"/>
                <a:sym typeface="Yeseva One"/>
              </a:rPr>
              <a:t>DATASET EXPLORATION</a:t>
            </a:r>
          </a:p>
        </p:txBody>
      </p:sp>
      <p:sp>
        <p:nvSpPr>
          <p:cNvPr id="3" name="TextBox 3"/>
          <p:cNvSpPr txBox="1"/>
          <p:nvPr/>
        </p:nvSpPr>
        <p:spPr>
          <a:xfrm>
            <a:off x="1355563" y="1533252"/>
            <a:ext cx="15576875" cy="4465320"/>
          </a:xfrm>
          <a:prstGeom prst="rect">
            <a:avLst/>
          </a:prstGeom>
        </p:spPr>
        <p:txBody>
          <a:bodyPr lIns="0" tIns="0" rIns="0" bIns="0" rtlCol="0" anchor="t">
            <a:spAutoFit/>
          </a:bodyPr>
          <a:lstStyle/>
          <a:p>
            <a:pPr algn="l">
              <a:lnSpc>
                <a:spcPts val="4440"/>
              </a:lnSpc>
            </a:pPr>
            <a:endParaRPr/>
          </a:p>
          <a:p>
            <a:pPr algn="l">
              <a:lnSpc>
                <a:spcPts val="4440"/>
              </a:lnSpc>
            </a:pPr>
            <a:r>
              <a:rPr lang="en-US" sz="3000">
                <a:solidFill>
                  <a:srgbClr val="000000"/>
                </a:solidFill>
                <a:latin typeface="Libre Baskerville Bold"/>
                <a:ea typeface="Libre Baskerville Bold"/>
                <a:cs typeface="Libre Baskerville Bold"/>
                <a:sym typeface="Libre Baskerville Bold"/>
              </a:rPr>
              <a:t>SOURCE</a:t>
            </a:r>
          </a:p>
          <a:p>
            <a:pPr algn="l">
              <a:lnSpc>
                <a:spcPts val="4440"/>
              </a:lnSpc>
            </a:pPr>
            <a:endParaRPr lang="en-US" sz="3000">
              <a:solidFill>
                <a:srgbClr val="000000"/>
              </a:solidFill>
              <a:latin typeface="Libre Baskerville Bold"/>
              <a:ea typeface="Libre Baskerville Bold"/>
              <a:cs typeface="Libre Baskerville Bold"/>
              <a:sym typeface="Libre Baskerville Bold"/>
            </a:endParaRPr>
          </a:p>
          <a:p>
            <a:pPr marL="647700" lvl="1" indent="-323850" algn="l">
              <a:lnSpc>
                <a:spcPts val="4440"/>
              </a:lnSpc>
              <a:buFont typeface="Arial"/>
              <a:buChar char="•"/>
            </a:pPr>
            <a:r>
              <a:rPr lang="en-US" sz="3000">
                <a:solidFill>
                  <a:srgbClr val="000000"/>
                </a:solidFill>
                <a:latin typeface="Libre Baskerville"/>
                <a:ea typeface="Libre Baskerville"/>
                <a:cs typeface="Libre Baskerville"/>
                <a:sym typeface="Libre Baskerville"/>
              </a:rPr>
              <a:t>This data was created as a part of my project at Aryabhatta Research Institute of Observational Sciences (ARIES), Nainital, India</a:t>
            </a:r>
          </a:p>
          <a:p>
            <a:pPr marL="647700" lvl="1" indent="-323850" algn="l">
              <a:lnSpc>
                <a:spcPts val="4440"/>
              </a:lnSpc>
              <a:buFont typeface="Arial"/>
              <a:buChar char="•"/>
            </a:pPr>
            <a:r>
              <a:rPr lang="en-US" sz="3000">
                <a:solidFill>
                  <a:srgbClr val="000000"/>
                </a:solidFill>
                <a:latin typeface="Libre Baskerville"/>
                <a:ea typeface="Libre Baskerville"/>
                <a:cs typeface="Libre Baskerville"/>
                <a:sym typeface="Libre Baskerville"/>
              </a:rPr>
              <a:t>The images were captured by the in-house 1.3m telescope of the observatory situated in Devasthal, Nainital, India</a:t>
            </a:r>
          </a:p>
          <a:p>
            <a:pPr algn="l">
              <a:lnSpc>
                <a:spcPts val="4440"/>
              </a:lnSpc>
            </a:pPr>
            <a:endParaRPr lang="en-US" sz="3000">
              <a:solidFill>
                <a:srgbClr val="000000"/>
              </a:solidFill>
              <a:latin typeface="Libre Baskerville"/>
              <a:ea typeface="Libre Baskerville"/>
              <a:cs typeface="Libre Baskerville"/>
              <a:sym typeface="Libre Baskerville"/>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1518617" y="133350"/>
            <a:ext cx="15740683" cy="954388"/>
          </a:xfrm>
          <a:prstGeom prst="rect">
            <a:avLst/>
          </a:prstGeom>
        </p:spPr>
        <p:txBody>
          <a:bodyPr lIns="0" tIns="0" rIns="0" bIns="0" rtlCol="0" anchor="t">
            <a:spAutoFit/>
          </a:bodyPr>
          <a:lstStyle/>
          <a:p>
            <a:pPr algn="ctr">
              <a:lnSpc>
                <a:spcPts val="7161"/>
              </a:lnSpc>
            </a:pPr>
            <a:r>
              <a:rPr lang="en-US" sz="7161">
                <a:solidFill>
                  <a:srgbClr val="000000"/>
                </a:solidFill>
                <a:latin typeface="Yeseva One"/>
                <a:ea typeface="Yeseva One"/>
                <a:cs typeface="Yeseva One"/>
                <a:sym typeface="Yeseva One"/>
              </a:rPr>
              <a:t>DATASET EXPLORATION</a:t>
            </a:r>
          </a:p>
        </p:txBody>
      </p:sp>
      <p:sp>
        <p:nvSpPr>
          <p:cNvPr id="3" name="TextBox 3"/>
          <p:cNvSpPr txBox="1"/>
          <p:nvPr/>
        </p:nvSpPr>
        <p:spPr>
          <a:xfrm>
            <a:off x="1682425" y="2722205"/>
            <a:ext cx="15576875" cy="4465320"/>
          </a:xfrm>
          <a:prstGeom prst="rect">
            <a:avLst/>
          </a:prstGeom>
        </p:spPr>
        <p:txBody>
          <a:bodyPr lIns="0" tIns="0" rIns="0" bIns="0" rtlCol="0" anchor="t">
            <a:spAutoFit/>
          </a:bodyPr>
          <a:lstStyle/>
          <a:p>
            <a:pPr marL="647700" lvl="1" indent="-323850" algn="l">
              <a:lnSpc>
                <a:spcPts val="4440"/>
              </a:lnSpc>
              <a:buFont typeface="Arial"/>
              <a:buChar char="•"/>
            </a:pPr>
            <a:r>
              <a:rPr lang="en-US" sz="3000">
                <a:solidFill>
                  <a:srgbClr val="000000"/>
                </a:solidFill>
                <a:latin typeface="Libre Baskerville"/>
                <a:ea typeface="Libre Baskerville"/>
                <a:cs typeface="Libre Baskerville"/>
                <a:sym typeface="Libre Baskerville"/>
              </a:rPr>
              <a:t>All image in the dataset are reduced to 64 x 64 cutouts from the images to isolate the sources in a single image.</a:t>
            </a:r>
          </a:p>
          <a:p>
            <a:pPr algn="l">
              <a:lnSpc>
                <a:spcPts val="4440"/>
              </a:lnSpc>
            </a:pPr>
            <a:endParaRPr lang="en-US" sz="3000">
              <a:solidFill>
                <a:srgbClr val="000000"/>
              </a:solidFill>
              <a:latin typeface="Libre Baskerville"/>
              <a:ea typeface="Libre Baskerville"/>
              <a:cs typeface="Libre Baskerville"/>
              <a:sym typeface="Libre Baskerville"/>
            </a:endParaRPr>
          </a:p>
          <a:p>
            <a:pPr algn="l">
              <a:lnSpc>
                <a:spcPts val="4440"/>
              </a:lnSpc>
            </a:pPr>
            <a:r>
              <a:rPr lang="en-US" sz="3000">
                <a:solidFill>
                  <a:srgbClr val="000000"/>
                </a:solidFill>
                <a:latin typeface="Libre Baskerville Bold"/>
                <a:ea typeface="Libre Baskerville Bold"/>
                <a:cs typeface="Libre Baskerville Bold"/>
                <a:sym typeface="Libre Baskerville Bold"/>
              </a:rPr>
              <a:t>CLASS LABELS</a:t>
            </a:r>
          </a:p>
          <a:p>
            <a:pPr algn="l">
              <a:lnSpc>
                <a:spcPts val="4440"/>
              </a:lnSpc>
            </a:pPr>
            <a:endParaRPr lang="en-US" sz="3000">
              <a:solidFill>
                <a:srgbClr val="000000"/>
              </a:solidFill>
              <a:latin typeface="Libre Baskerville Bold"/>
              <a:ea typeface="Libre Baskerville Bold"/>
              <a:cs typeface="Libre Baskerville Bold"/>
              <a:sym typeface="Libre Baskerville Bold"/>
            </a:endParaRPr>
          </a:p>
          <a:p>
            <a:pPr algn="l">
              <a:lnSpc>
                <a:spcPts val="4440"/>
              </a:lnSpc>
            </a:pPr>
            <a:r>
              <a:rPr lang="en-US" sz="3000">
                <a:solidFill>
                  <a:srgbClr val="000000"/>
                </a:solidFill>
                <a:latin typeface="Libre Baskerville Bold"/>
                <a:ea typeface="Libre Baskerville Bold"/>
                <a:cs typeface="Libre Baskerville Bold"/>
                <a:sym typeface="Libre Baskerville Bold"/>
              </a:rPr>
              <a:t> </a:t>
            </a:r>
            <a:r>
              <a:rPr lang="en-US" sz="3000">
                <a:solidFill>
                  <a:srgbClr val="000000"/>
                </a:solidFill>
                <a:latin typeface="Libre Baskerville"/>
                <a:ea typeface="Libre Baskerville"/>
                <a:cs typeface="Libre Baskerville"/>
                <a:sym typeface="Libre Baskerville"/>
              </a:rPr>
              <a:t>The dataset is labeled with 10 distinct ayurvedic plant Some of them are:</a:t>
            </a:r>
          </a:p>
          <a:p>
            <a:pPr marL="647700" lvl="1" indent="-323850" algn="l">
              <a:lnSpc>
                <a:spcPts val="4440"/>
              </a:lnSpc>
              <a:buFont typeface="Arial"/>
              <a:buChar char="•"/>
            </a:pPr>
            <a:r>
              <a:rPr lang="en-US" sz="3000">
                <a:solidFill>
                  <a:srgbClr val="000000"/>
                </a:solidFill>
                <a:latin typeface="Libre Baskerville"/>
                <a:ea typeface="Libre Baskerville"/>
                <a:cs typeface="Libre Baskerville"/>
                <a:sym typeface="Libre Baskerville"/>
              </a:rPr>
              <a:t>Star</a:t>
            </a:r>
          </a:p>
          <a:p>
            <a:pPr marL="647700" lvl="1" indent="-323850" algn="l">
              <a:lnSpc>
                <a:spcPts val="4440"/>
              </a:lnSpc>
              <a:buFont typeface="Arial"/>
              <a:buChar char="•"/>
            </a:pPr>
            <a:r>
              <a:rPr lang="en-US" sz="3000">
                <a:solidFill>
                  <a:srgbClr val="000000"/>
                </a:solidFill>
                <a:latin typeface="Libre Baskerville"/>
                <a:ea typeface="Libre Baskerville"/>
                <a:cs typeface="Libre Baskerville"/>
                <a:sym typeface="Libre Baskerville"/>
              </a:rPr>
              <a:t>galaxy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1028700" y="1028700"/>
            <a:ext cx="8430832" cy="6335898"/>
          </a:xfrm>
          <a:custGeom>
            <a:avLst/>
            <a:gdLst/>
            <a:ahLst/>
            <a:cxnLst/>
            <a:rect l="l" t="t" r="r" b="b"/>
            <a:pathLst>
              <a:path w="8430832" h="6335898">
                <a:moveTo>
                  <a:pt x="0" y="0"/>
                </a:moveTo>
                <a:lnTo>
                  <a:pt x="8430832" y="0"/>
                </a:lnTo>
                <a:lnTo>
                  <a:pt x="8430832" y="6335898"/>
                </a:lnTo>
                <a:lnTo>
                  <a:pt x="0" y="6335898"/>
                </a:lnTo>
                <a:lnTo>
                  <a:pt x="0" y="0"/>
                </a:lnTo>
                <a:close/>
              </a:path>
            </a:pathLst>
          </a:custGeom>
          <a:blipFill>
            <a:blip r:embed="rId2"/>
            <a:stretch>
              <a:fillRect/>
            </a:stretch>
          </a:blipFill>
        </p:spPr>
      </p:sp>
      <p:sp>
        <p:nvSpPr>
          <p:cNvPr id="3" name="Freeform 3"/>
          <p:cNvSpPr/>
          <p:nvPr/>
        </p:nvSpPr>
        <p:spPr>
          <a:xfrm>
            <a:off x="9896896" y="1028700"/>
            <a:ext cx="7803158" cy="6335898"/>
          </a:xfrm>
          <a:custGeom>
            <a:avLst/>
            <a:gdLst/>
            <a:ahLst/>
            <a:cxnLst/>
            <a:rect l="l" t="t" r="r" b="b"/>
            <a:pathLst>
              <a:path w="7803158" h="6335898">
                <a:moveTo>
                  <a:pt x="0" y="0"/>
                </a:moveTo>
                <a:lnTo>
                  <a:pt x="7803158" y="0"/>
                </a:lnTo>
                <a:lnTo>
                  <a:pt x="7803158" y="6335898"/>
                </a:lnTo>
                <a:lnTo>
                  <a:pt x="0" y="6335898"/>
                </a:lnTo>
                <a:lnTo>
                  <a:pt x="0" y="0"/>
                </a:lnTo>
                <a:close/>
              </a:path>
            </a:pathLst>
          </a:custGeom>
          <a:blipFill>
            <a:blip r:embed="rId3"/>
            <a:stretch>
              <a:fillRect/>
            </a:stretch>
          </a:blipFill>
        </p:spPr>
      </p:sp>
      <p:sp>
        <p:nvSpPr>
          <p:cNvPr id="4" name="TextBox 4"/>
          <p:cNvSpPr txBox="1"/>
          <p:nvPr/>
        </p:nvSpPr>
        <p:spPr>
          <a:xfrm>
            <a:off x="2844638" y="7551665"/>
            <a:ext cx="4493121" cy="592470"/>
          </a:xfrm>
          <a:prstGeom prst="rect">
            <a:avLst/>
          </a:prstGeom>
        </p:spPr>
        <p:txBody>
          <a:bodyPr lIns="0" tIns="0" rIns="0" bIns="0" rtlCol="0" anchor="t">
            <a:spAutoFit/>
          </a:bodyPr>
          <a:lstStyle/>
          <a:p>
            <a:pPr algn="ctr">
              <a:lnSpc>
                <a:spcPts val="4834"/>
              </a:lnSpc>
            </a:pPr>
            <a:r>
              <a:rPr lang="en-US" sz="3452">
                <a:solidFill>
                  <a:srgbClr val="000000"/>
                </a:solidFill>
                <a:latin typeface="Canva Sans Bold"/>
                <a:ea typeface="Canva Sans Bold"/>
                <a:cs typeface="Canva Sans Bold"/>
                <a:sym typeface="Canva Sans Bold"/>
              </a:rPr>
              <a:t>Galaxy Data Example</a:t>
            </a:r>
          </a:p>
        </p:txBody>
      </p:sp>
      <p:sp>
        <p:nvSpPr>
          <p:cNvPr id="5" name="TextBox 5"/>
          <p:cNvSpPr txBox="1"/>
          <p:nvPr/>
        </p:nvSpPr>
        <p:spPr>
          <a:xfrm>
            <a:off x="11695013" y="7551665"/>
            <a:ext cx="4206924" cy="628260"/>
          </a:xfrm>
          <a:prstGeom prst="rect">
            <a:avLst/>
          </a:prstGeom>
        </p:spPr>
        <p:txBody>
          <a:bodyPr lIns="0" tIns="0" rIns="0" bIns="0" rtlCol="0" anchor="t">
            <a:spAutoFit/>
          </a:bodyPr>
          <a:lstStyle/>
          <a:p>
            <a:pPr algn="ctr">
              <a:lnSpc>
                <a:spcPts val="5163"/>
              </a:lnSpc>
            </a:pPr>
            <a:r>
              <a:rPr lang="en-US" sz="3687">
                <a:solidFill>
                  <a:srgbClr val="000000"/>
                </a:solidFill>
                <a:latin typeface="Canva Sans Bold"/>
                <a:ea typeface="Canva Sans Bold"/>
                <a:cs typeface="Canva Sans Bold"/>
                <a:sym typeface="Canva Sans Bold"/>
              </a:rPr>
              <a:t>Star Data Example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1028700" y="159724"/>
            <a:ext cx="16230600" cy="1566502"/>
          </a:xfrm>
          <a:prstGeom prst="rect">
            <a:avLst/>
          </a:prstGeom>
        </p:spPr>
        <p:txBody>
          <a:bodyPr lIns="0" tIns="0" rIns="0" bIns="0" rtlCol="0" anchor="t">
            <a:spAutoFit/>
          </a:bodyPr>
          <a:lstStyle/>
          <a:p>
            <a:pPr algn="ctr">
              <a:lnSpc>
                <a:spcPts val="12880"/>
              </a:lnSpc>
            </a:pPr>
            <a:r>
              <a:rPr lang="en-US" sz="9200">
                <a:solidFill>
                  <a:srgbClr val="000000"/>
                </a:solidFill>
                <a:latin typeface="Canva Sans Bold"/>
                <a:ea typeface="Canva Sans Bold"/>
                <a:cs typeface="Canva Sans Bold"/>
                <a:sym typeface="Canva Sans Bold"/>
              </a:rPr>
              <a:t>DATA PREPROCESSING</a:t>
            </a:r>
          </a:p>
        </p:txBody>
      </p:sp>
      <p:sp>
        <p:nvSpPr>
          <p:cNvPr id="3" name="TextBox 3"/>
          <p:cNvSpPr txBox="1"/>
          <p:nvPr/>
        </p:nvSpPr>
        <p:spPr>
          <a:xfrm>
            <a:off x="1028700" y="2475346"/>
            <a:ext cx="16230600" cy="6337935"/>
          </a:xfrm>
          <a:prstGeom prst="rect">
            <a:avLst/>
          </a:prstGeom>
        </p:spPr>
        <p:txBody>
          <a:bodyPr lIns="0" tIns="0" rIns="0" bIns="0" rtlCol="0" anchor="t">
            <a:spAutoFit/>
          </a:bodyPr>
          <a:lstStyle/>
          <a:p>
            <a:pPr algn="l">
              <a:lnSpc>
                <a:spcPts val="5319"/>
              </a:lnSpc>
            </a:pPr>
            <a:r>
              <a:rPr lang="en-US" sz="3799">
                <a:solidFill>
                  <a:srgbClr val="000000"/>
                </a:solidFill>
                <a:latin typeface="Canva Sans Bold"/>
                <a:ea typeface="Canva Sans Bold"/>
                <a:cs typeface="Canva Sans Bold"/>
                <a:sym typeface="Canva Sans Bold"/>
              </a:rPr>
              <a:t>RESIZE IMAGE</a:t>
            </a:r>
          </a:p>
          <a:p>
            <a:pPr algn="l">
              <a:lnSpc>
                <a:spcPts val="5179"/>
              </a:lnSpc>
            </a:pPr>
            <a:r>
              <a:rPr lang="en-US" sz="3699">
                <a:solidFill>
                  <a:srgbClr val="000000"/>
                </a:solidFill>
                <a:latin typeface="Canva Sans Bold Italics"/>
                <a:ea typeface="Canva Sans Bold Italics"/>
                <a:cs typeface="Canva Sans Bold Italics"/>
                <a:sym typeface="Canva Sans Bold Italics"/>
              </a:rPr>
              <a:t>Uniform Image Size</a:t>
            </a:r>
            <a:r>
              <a:rPr lang="en-US" sz="3699">
                <a:solidFill>
                  <a:srgbClr val="000000"/>
                </a:solidFill>
                <a:latin typeface="Canva Sans"/>
                <a:ea typeface="Canva Sans"/>
                <a:cs typeface="Canva Sans"/>
                <a:sym typeface="Canva Sans"/>
              </a:rPr>
              <a:t>: Since CNNs require fixed-size input images, all images in the dataset must be resized to a uniform size. A common choice for this type of classification task is 64x64 or 128x128 pixels, although the size can be adjusted based on the computational resources available and the complexity of the objects in the images.</a:t>
            </a:r>
          </a:p>
          <a:p>
            <a:pPr algn="l">
              <a:lnSpc>
                <a:spcPts val="4759"/>
              </a:lnSpc>
            </a:pPr>
            <a:endParaRPr lang="en-US" sz="3699">
              <a:solidFill>
                <a:srgbClr val="000000"/>
              </a:solidFill>
              <a:latin typeface="Canva Sans"/>
              <a:ea typeface="Canva Sans"/>
              <a:cs typeface="Canva Sans"/>
              <a:sym typeface="Canva Sans"/>
            </a:endParaRPr>
          </a:p>
          <a:p>
            <a:pPr algn="l">
              <a:lnSpc>
                <a:spcPts val="4759"/>
              </a:lnSpc>
            </a:pPr>
            <a:r>
              <a:rPr lang="en-US" sz="3399">
                <a:solidFill>
                  <a:srgbClr val="000000"/>
                </a:solidFill>
                <a:latin typeface="Canva Sans Bold Italics"/>
                <a:ea typeface="Canva Sans Bold Italics"/>
                <a:cs typeface="Canva Sans Bold Italics"/>
                <a:sym typeface="Canva Sans Bold Italics"/>
              </a:rPr>
              <a:t>Aspect Ratio Consideration</a:t>
            </a:r>
            <a:r>
              <a:rPr lang="en-US" sz="3399">
                <a:solidFill>
                  <a:srgbClr val="000000"/>
                </a:solidFill>
                <a:latin typeface="Canva Sans"/>
                <a:ea typeface="Canva Sans"/>
                <a:cs typeface="Canva Sans"/>
                <a:sym typeface="Canva Sans"/>
              </a:rPr>
              <a:t>: Ensure that resizing doesn't distort the images, particularly if the original images have different aspect ratios. In some cases, padding the images to maintain aspect ratios might be necessary.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1028700" y="2474881"/>
            <a:ext cx="16425927" cy="4180840"/>
          </a:xfrm>
          <a:prstGeom prst="rect">
            <a:avLst/>
          </a:prstGeom>
        </p:spPr>
        <p:txBody>
          <a:bodyPr lIns="0" tIns="0" rIns="0" bIns="0" rtlCol="0" anchor="t">
            <a:spAutoFit/>
          </a:bodyPr>
          <a:lstStyle/>
          <a:p>
            <a:pPr algn="l">
              <a:lnSpc>
                <a:spcPts val="4759"/>
              </a:lnSpc>
            </a:pPr>
            <a:r>
              <a:rPr lang="en-US" sz="3399">
                <a:solidFill>
                  <a:srgbClr val="000000"/>
                </a:solidFill>
                <a:latin typeface="Canva Sans Bold"/>
                <a:ea typeface="Canva Sans Bold"/>
                <a:cs typeface="Canva Sans Bold"/>
                <a:sym typeface="Canva Sans Bold"/>
              </a:rPr>
              <a:t>NORMALIZE</a:t>
            </a:r>
          </a:p>
          <a:p>
            <a:pPr algn="l">
              <a:lnSpc>
                <a:spcPts val="4759"/>
              </a:lnSpc>
            </a:pPr>
            <a:endParaRPr lang="en-US" sz="3399">
              <a:solidFill>
                <a:srgbClr val="000000"/>
              </a:solidFill>
              <a:latin typeface="Canva Sans Bold"/>
              <a:ea typeface="Canva Sans Bold"/>
              <a:cs typeface="Canva Sans Bold"/>
              <a:sym typeface="Canva Sans Bold"/>
            </a:endParaRPr>
          </a:p>
          <a:p>
            <a:pPr algn="l">
              <a:lnSpc>
                <a:spcPts val="4759"/>
              </a:lnSpc>
            </a:pPr>
            <a:r>
              <a:rPr lang="en-US" sz="3399">
                <a:solidFill>
                  <a:srgbClr val="000000"/>
                </a:solidFill>
                <a:latin typeface="Canva Sans Bold Italics"/>
                <a:ea typeface="Canva Sans Bold Italics"/>
                <a:cs typeface="Canva Sans Bold Italics"/>
                <a:sym typeface="Canva Sans Bold Italics"/>
              </a:rPr>
              <a:t>Pixel Value Scaling</a:t>
            </a:r>
            <a:r>
              <a:rPr lang="en-US" sz="3399">
                <a:solidFill>
                  <a:srgbClr val="000000"/>
                </a:solidFill>
                <a:latin typeface="Canva Sans"/>
                <a:ea typeface="Canva Sans"/>
                <a:cs typeface="Canva Sans"/>
                <a:sym typeface="Canva Sans"/>
              </a:rPr>
              <a:t>: CNNs perform better when input data is normalized. Typically, image pixel values are scaled from their original range (0-255 for 8-bit images) to a range of 0-1 or -1 to 1. This is done by dividing the pixel values by 255. Normalization helps in speeding up the convergence during training by ensuring that the input features have a similar scale.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1028700" y="619442"/>
            <a:ext cx="15957120" cy="8981440"/>
          </a:xfrm>
          <a:prstGeom prst="rect">
            <a:avLst/>
          </a:prstGeom>
        </p:spPr>
        <p:txBody>
          <a:bodyPr lIns="0" tIns="0" rIns="0" bIns="0" rtlCol="0" anchor="t">
            <a:spAutoFit/>
          </a:bodyPr>
          <a:lstStyle/>
          <a:p>
            <a:pPr algn="l">
              <a:lnSpc>
                <a:spcPts val="4759"/>
              </a:lnSpc>
            </a:pPr>
            <a:r>
              <a:rPr lang="en-US" sz="3399">
                <a:solidFill>
                  <a:srgbClr val="000000"/>
                </a:solidFill>
                <a:latin typeface="Canva Sans Bold"/>
                <a:ea typeface="Canva Sans Bold"/>
                <a:cs typeface="Canva Sans Bold"/>
                <a:sym typeface="Canva Sans Bold"/>
              </a:rPr>
              <a:t>Data Augmentation</a:t>
            </a:r>
          </a:p>
          <a:p>
            <a:pPr algn="l">
              <a:lnSpc>
                <a:spcPts val="4759"/>
              </a:lnSpc>
            </a:pPr>
            <a:endParaRPr lang="en-US" sz="3399">
              <a:solidFill>
                <a:srgbClr val="000000"/>
              </a:solidFill>
              <a:latin typeface="Canva Sans Bold"/>
              <a:ea typeface="Canva Sans Bold"/>
              <a:cs typeface="Canva Sans Bold"/>
              <a:sym typeface="Canva Sans Bold"/>
            </a:endParaRPr>
          </a:p>
          <a:p>
            <a:pPr algn="l">
              <a:lnSpc>
                <a:spcPts val="4759"/>
              </a:lnSpc>
            </a:pPr>
            <a:r>
              <a:rPr lang="en-US" sz="3399">
                <a:solidFill>
                  <a:srgbClr val="000000"/>
                </a:solidFill>
                <a:latin typeface="Canva Sans"/>
                <a:ea typeface="Canva Sans"/>
                <a:cs typeface="Canva Sans"/>
                <a:sym typeface="Canva Sans"/>
              </a:rPr>
              <a:t>Data augmentation artificially increases the size of the training dataset by creating modified versions of images in the dataset. This helps the model generalize better and become more robust to variations.</a:t>
            </a:r>
          </a:p>
          <a:p>
            <a:pPr algn="l">
              <a:lnSpc>
                <a:spcPts val="4759"/>
              </a:lnSpc>
            </a:pPr>
            <a:r>
              <a:rPr lang="en-US" sz="3399">
                <a:solidFill>
                  <a:srgbClr val="000000"/>
                </a:solidFill>
                <a:latin typeface="Canva Sans"/>
                <a:ea typeface="Canva Sans"/>
                <a:cs typeface="Canva Sans"/>
                <a:sym typeface="Canva Sans"/>
              </a:rPr>
              <a:t>Technique:</a:t>
            </a:r>
          </a:p>
          <a:p>
            <a:pPr algn="l">
              <a:lnSpc>
                <a:spcPts val="4759"/>
              </a:lnSpc>
            </a:pPr>
            <a:r>
              <a:rPr lang="en-US" sz="3399">
                <a:solidFill>
                  <a:srgbClr val="000000"/>
                </a:solidFill>
                <a:latin typeface="Canva Sans Bold Italics"/>
                <a:ea typeface="Canva Sans Bold Italics"/>
                <a:cs typeface="Canva Sans Bold Italics"/>
                <a:sym typeface="Canva Sans Bold Italics"/>
              </a:rPr>
              <a:t>Rotation</a:t>
            </a:r>
            <a:r>
              <a:rPr lang="en-US" sz="3399">
                <a:solidFill>
                  <a:srgbClr val="000000"/>
                </a:solidFill>
                <a:latin typeface="Canva Sans"/>
                <a:ea typeface="Canva Sans"/>
                <a:cs typeface="Canva Sans"/>
                <a:sym typeface="Canva Sans"/>
              </a:rPr>
              <a:t>: Randomly rotate images within a certain range to simulate different orientations of celestial objects.</a:t>
            </a:r>
          </a:p>
          <a:p>
            <a:pPr algn="l">
              <a:lnSpc>
                <a:spcPts val="4759"/>
              </a:lnSpc>
            </a:pPr>
            <a:r>
              <a:rPr lang="en-US" sz="3399">
                <a:solidFill>
                  <a:srgbClr val="000000"/>
                </a:solidFill>
                <a:latin typeface="Canva Sans Bold Italics"/>
                <a:ea typeface="Canva Sans Bold Italics"/>
                <a:cs typeface="Canva Sans Bold Italics"/>
                <a:sym typeface="Canva Sans Bold Italics"/>
              </a:rPr>
              <a:t>Flipping</a:t>
            </a:r>
            <a:r>
              <a:rPr lang="en-US" sz="3399">
                <a:solidFill>
                  <a:srgbClr val="000000"/>
                </a:solidFill>
                <a:latin typeface="Canva Sans"/>
                <a:ea typeface="Canva Sans"/>
                <a:cs typeface="Canva Sans"/>
                <a:sym typeface="Canva Sans"/>
              </a:rPr>
              <a:t>: Horizontally or vertically flip the images to introduce symmetry variations.</a:t>
            </a:r>
          </a:p>
          <a:p>
            <a:pPr algn="l">
              <a:lnSpc>
                <a:spcPts val="4759"/>
              </a:lnSpc>
            </a:pPr>
            <a:r>
              <a:rPr lang="en-US" sz="3399">
                <a:solidFill>
                  <a:srgbClr val="000000"/>
                </a:solidFill>
                <a:latin typeface="Canva Sans Bold Italics"/>
                <a:ea typeface="Canva Sans Bold Italics"/>
                <a:cs typeface="Canva Sans Bold Italics"/>
                <a:sym typeface="Canva Sans Bold Italics"/>
              </a:rPr>
              <a:t>Zooming</a:t>
            </a:r>
            <a:r>
              <a:rPr lang="en-US" sz="3399">
                <a:solidFill>
                  <a:srgbClr val="000000"/>
                </a:solidFill>
                <a:latin typeface="Canva Sans"/>
                <a:ea typeface="Canva Sans"/>
                <a:cs typeface="Canva Sans"/>
                <a:sym typeface="Canva Sans"/>
              </a:rPr>
              <a:t>: Randomly zoom in on images to simulate different scales.</a:t>
            </a:r>
          </a:p>
          <a:p>
            <a:pPr algn="l">
              <a:lnSpc>
                <a:spcPts val="4759"/>
              </a:lnSpc>
            </a:pPr>
            <a:r>
              <a:rPr lang="en-US" sz="3399">
                <a:solidFill>
                  <a:srgbClr val="000000"/>
                </a:solidFill>
                <a:latin typeface="Canva Sans Bold Italics"/>
                <a:ea typeface="Canva Sans Bold Italics"/>
                <a:cs typeface="Canva Sans Bold Italics"/>
                <a:sym typeface="Canva Sans Bold Italics"/>
              </a:rPr>
              <a:t>Brightness/Contrast Adjustments</a:t>
            </a:r>
            <a:r>
              <a:rPr lang="en-US" sz="3399">
                <a:solidFill>
                  <a:srgbClr val="000000"/>
                </a:solidFill>
                <a:latin typeface="Canva Sans"/>
                <a:ea typeface="Canva Sans"/>
                <a:cs typeface="Canva Sans"/>
                <a:sym typeface="Canva Sans"/>
              </a:rPr>
              <a:t>: Modify the brightness and contrast of the images to account for different lighting conditions in the data.</a:t>
            </a:r>
          </a:p>
          <a:p>
            <a:pPr algn="l">
              <a:lnSpc>
                <a:spcPts val="4759"/>
              </a:lnSpc>
            </a:pPr>
            <a:r>
              <a:rPr lang="en-US" sz="3399">
                <a:solidFill>
                  <a:srgbClr val="000000"/>
                </a:solidFill>
                <a:latin typeface="Canva Sans"/>
                <a:ea typeface="Canva Sans"/>
                <a:cs typeface="Canva Sans"/>
                <a:sym typeface="Canva Sans"/>
              </a:rPr>
              <a:t>Translation: Shift images horizontally or vertically to simulate positional variance.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1028700" y="2162810"/>
            <a:ext cx="16230600" cy="4180840"/>
          </a:xfrm>
          <a:prstGeom prst="rect">
            <a:avLst/>
          </a:prstGeom>
        </p:spPr>
        <p:txBody>
          <a:bodyPr lIns="0" tIns="0" rIns="0" bIns="0" rtlCol="0" anchor="t">
            <a:spAutoFit/>
          </a:bodyPr>
          <a:lstStyle/>
          <a:p>
            <a:pPr algn="l">
              <a:lnSpc>
                <a:spcPts val="4759"/>
              </a:lnSpc>
            </a:pPr>
            <a:r>
              <a:rPr lang="en-US" sz="3399">
                <a:solidFill>
                  <a:srgbClr val="000000"/>
                </a:solidFill>
                <a:latin typeface="Canva Sans Bold"/>
                <a:ea typeface="Canva Sans Bold"/>
                <a:cs typeface="Canva Sans Bold"/>
                <a:sym typeface="Canva Sans Bold"/>
              </a:rPr>
              <a:t>Splitting the Database</a:t>
            </a:r>
          </a:p>
          <a:p>
            <a:pPr algn="l">
              <a:lnSpc>
                <a:spcPts val="4759"/>
              </a:lnSpc>
            </a:pPr>
            <a:endParaRPr lang="en-US" sz="3399">
              <a:solidFill>
                <a:srgbClr val="000000"/>
              </a:solidFill>
              <a:latin typeface="Canva Sans Bold"/>
              <a:ea typeface="Canva Sans Bold"/>
              <a:cs typeface="Canva Sans Bold"/>
              <a:sym typeface="Canva Sans Bold"/>
            </a:endParaRPr>
          </a:p>
          <a:p>
            <a:pPr algn="l">
              <a:lnSpc>
                <a:spcPts val="4759"/>
              </a:lnSpc>
            </a:pPr>
            <a:r>
              <a:rPr lang="en-US" sz="3399">
                <a:solidFill>
                  <a:srgbClr val="000000"/>
                </a:solidFill>
                <a:latin typeface="Canva Sans Bold Italics"/>
                <a:ea typeface="Canva Sans Bold Italics"/>
                <a:cs typeface="Canva Sans Bold Italics"/>
                <a:sym typeface="Canva Sans Bold Italics"/>
              </a:rPr>
              <a:t>Training Set</a:t>
            </a:r>
            <a:r>
              <a:rPr lang="en-US" sz="3399">
                <a:solidFill>
                  <a:srgbClr val="000000"/>
                </a:solidFill>
                <a:latin typeface="Canva Sans"/>
                <a:ea typeface="Canva Sans"/>
                <a:cs typeface="Canva Sans"/>
                <a:sym typeface="Canva Sans"/>
              </a:rPr>
              <a:t>: 80% of the dataset is used for training. This is the subset of data the model will learn from.</a:t>
            </a:r>
          </a:p>
          <a:p>
            <a:pPr algn="l">
              <a:lnSpc>
                <a:spcPts val="4759"/>
              </a:lnSpc>
            </a:pPr>
            <a:endParaRPr lang="en-US" sz="3399">
              <a:solidFill>
                <a:srgbClr val="000000"/>
              </a:solidFill>
              <a:latin typeface="Canva Sans"/>
              <a:ea typeface="Canva Sans"/>
              <a:cs typeface="Canva Sans"/>
              <a:sym typeface="Canva Sans"/>
            </a:endParaRPr>
          </a:p>
          <a:p>
            <a:pPr algn="l">
              <a:lnSpc>
                <a:spcPts val="4759"/>
              </a:lnSpc>
            </a:pPr>
            <a:r>
              <a:rPr lang="en-US" sz="3399">
                <a:solidFill>
                  <a:srgbClr val="000000"/>
                </a:solidFill>
                <a:latin typeface="Canva Sans Bold Italics"/>
                <a:ea typeface="Canva Sans Bold Italics"/>
                <a:cs typeface="Canva Sans Bold Italics"/>
                <a:sym typeface="Canva Sans Bold Italics"/>
              </a:rPr>
              <a:t>Test Set</a:t>
            </a:r>
            <a:r>
              <a:rPr lang="en-US" sz="3399">
                <a:solidFill>
                  <a:srgbClr val="000000"/>
                </a:solidFill>
                <a:latin typeface="Canva Sans"/>
                <a:ea typeface="Canva Sans"/>
                <a:cs typeface="Canva Sans"/>
                <a:sym typeface="Canva Sans"/>
              </a:rPr>
              <a:t>: The remaining 20% is reserved for testing the model after training to evaluate its performance on unseen data.</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514516826"/>
              </p:ext>
            </p:extLst>
          </p:nvPr>
        </p:nvGraphicFramePr>
        <p:xfrm>
          <a:off x="762000" y="342899"/>
          <a:ext cx="16230599" cy="9372602"/>
        </p:xfrm>
        <a:graphic>
          <a:graphicData uri="http://schemas.openxmlformats.org/drawingml/2006/table">
            <a:tbl>
              <a:tblPr firstRow="1" firstCol="1" bandRow="1">
                <a:tableStyleId>{5C22544A-7EE6-4342-B048-85BDC9FD1C3A}</a:tableStyleId>
              </a:tblPr>
              <a:tblGrid>
                <a:gridCol w="3557460"/>
                <a:gridCol w="1607872"/>
                <a:gridCol w="1630984"/>
                <a:gridCol w="1944632"/>
                <a:gridCol w="2865779"/>
                <a:gridCol w="2522412"/>
                <a:gridCol w="2101460"/>
              </a:tblGrid>
              <a:tr h="1005735">
                <a:tc>
                  <a:txBody>
                    <a:bodyPr/>
                    <a:lstStyle/>
                    <a:p>
                      <a:pPr marL="0" marR="0" algn="just">
                        <a:lnSpc>
                          <a:spcPct val="150000"/>
                        </a:lnSpc>
                        <a:spcBef>
                          <a:spcPts val="0"/>
                        </a:spcBef>
                        <a:spcAft>
                          <a:spcPts val="0"/>
                        </a:spcAft>
                      </a:pPr>
                      <a:r>
                        <a:rPr lang="en-IN" sz="2000" kern="100">
                          <a:effectLst/>
                        </a:rPr>
                        <a:t>Type</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Filters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Filter Size</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Padding</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Non-linearity</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Initial Weights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Initial Biases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r>
              <a:tr h="512838">
                <a:tc>
                  <a:txBody>
                    <a:bodyPr/>
                    <a:lstStyle/>
                    <a:p>
                      <a:pPr marL="0" marR="0" algn="just">
                        <a:lnSpc>
                          <a:spcPct val="150000"/>
                        </a:lnSpc>
                        <a:spcBef>
                          <a:spcPts val="0"/>
                        </a:spcBef>
                        <a:spcAft>
                          <a:spcPts val="0"/>
                        </a:spcAft>
                      </a:pPr>
                      <a:r>
                        <a:rPr lang="en-IN" sz="2000" kern="100">
                          <a:effectLst/>
                        </a:rPr>
                        <a:t>Convolutional</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32</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5 × 5</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Leaky ReLU</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Orthogonal       </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0.1             </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r>
              <a:tr h="491945">
                <a:tc>
                  <a:txBody>
                    <a:bodyPr/>
                    <a:lstStyle/>
                    <a:p>
                      <a:pPr marL="0" marR="0" algn="just">
                        <a:lnSpc>
                          <a:spcPct val="150000"/>
                        </a:lnSpc>
                        <a:spcBef>
                          <a:spcPts val="0"/>
                        </a:spcBef>
                        <a:spcAft>
                          <a:spcPts val="0"/>
                        </a:spcAft>
                      </a:pPr>
                      <a:r>
                        <a:rPr lang="en-IN" sz="2000" kern="100">
                          <a:effectLst/>
                        </a:rPr>
                        <a:t>Convolutional</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32</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3 × 3</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1</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Leaky ReLU</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Orthogonal       </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0.1</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r>
              <a:tr h="491945">
                <a:tc>
                  <a:txBody>
                    <a:bodyPr/>
                    <a:lstStyle/>
                    <a:p>
                      <a:pPr marL="0" marR="0" algn="just">
                        <a:lnSpc>
                          <a:spcPct val="150000"/>
                        </a:lnSpc>
                        <a:spcBef>
                          <a:spcPts val="0"/>
                        </a:spcBef>
                        <a:spcAft>
                          <a:spcPts val="0"/>
                        </a:spcAft>
                      </a:pPr>
                      <a:r>
                        <a:rPr lang="en-IN" sz="2000" kern="100">
                          <a:effectLst/>
                        </a:rPr>
                        <a:t>Pooling       </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2 x 2</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r>
              <a:tr h="512838">
                <a:tc>
                  <a:txBody>
                    <a:bodyPr/>
                    <a:lstStyle/>
                    <a:p>
                      <a:pPr marL="0" marR="0" algn="just">
                        <a:lnSpc>
                          <a:spcPct val="150000"/>
                        </a:lnSpc>
                        <a:spcBef>
                          <a:spcPts val="0"/>
                        </a:spcBef>
                        <a:spcAft>
                          <a:spcPts val="0"/>
                        </a:spcAft>
                      </a:pPr>
                      <a:r>
                        <a:rPr lang="en-IN" sz="2000" kern="100">
                          <a:effectLst/>
                        </a:rPr>
                        <a:t>Convolutional</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64</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3 x 3</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1</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Leaky ReLU</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Orthogonal       </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0.1</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r>
              <a:tr h="491945">
                <a:tc>
                  <a:txBody>
                    <a:bodyPr/>
                    <a:lstStyle/>
                    <a:p>
                      <a:pPr marL="0" marR="0" algn="just">
                        <a:lnSpc>
                          <a:spcPct val="150000"/>
                        </a:lnSpc>
                        <a:spcBef>
                          <a:spcPts val="0"/>
                        </a:spcBef>
                        <a:spcAft>
                          <a:spcPts val="0"/>
                        </a:spcAft>
                      </a:pPr>
                      <a:r>
                        <a:rPr lang="en-IN" sz="2000" kern="100">
                          <a:effectLst/>
                        </a:rPr>
                        <a:t>Convolutional</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64</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3 x 3</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1</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Leaky ReLU</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Orthogonal       </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0.1</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r>
              <a:tr h="491945">
                <a:tc>
                  <a:txBody>
                    <a:bodyPr/>
                    <a:lstStyle/>
                    <a:p>
                      <a:pPr marL="0" marR="0" algn="just">
                        <a:lnSpc>
                          <a:spcPct val="150000"/>
                        </a:lnSpc>
                        <a:spcBef>
                          <a:spcPts val="0"/>
                        </a:spcBef>
                        <a:spcAft>
                          <a:spcPts val="0"/>
                        </a:spcAft>
                      </a:pPr>
                      <a:r>
                        <a:rPr lang="en-IN" sz="2000" kern="100">
                          <a:effectLst/>
                        </a:rPr>
                        <a:t>Convolutional</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64</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3 x 3</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1</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Leaky ReLU</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Orthogonal       </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0.1</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r>
              <a:tr h="512838">
                <a:tc>
                  <a:txBody>
                    <a:bodyPr/>
                    <a:lstStyle/>
                    <a:p>
                      <a:pPr marL="0" marR="0" algn="just">
                        <a:lnSpc>
                          <a:spcPct val="150000"/>
                        </a:lnSpc>
                        <a:spcBef>
                          <a:spcPts val="0"/>
                        </a:spcBef>
                        <a:spcAft>
                          <a:spcPts val="0"/>
                        </a:spcAft>
                      </a:pPr>
                      <a:r>
                        <a:rPr lang="en-IN" sz="2000" kern="100">
                          <a:effectLst/>
                        </a:rPr>
                        <a:t>Pooling       </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2 x 2</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r>
              <a:tr h="491945">
                <a:tc>
                  <a:txBody>
                    <a:bodyPr/>
                    <a:lstStyle/>
                    <a:p>
                      <a:pPr marL="0" marR="0" algn="just">
                        <a:lnSpc>
                          <a:spcPct val="150000"/>
                        </a:lnSpc>
                        <a:spcBef>
                          <a:spcPts val="0"/>
                        </a:spcBef>
                        <a:spcAft>
                          <a:spcPts val="0"/>
                        </a:spcAft>
                      </a:pPr>
                      <a:r>
                        <a:rPr lang="en-IN" sz="2000" kern="100">
                          <a:effectLst/>
                        </a:rPr>
                        <a:t>Convolutional</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128</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3 x 3</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1</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dirty="0">
                          <a:effectLst/>
                        </a:rPr>
                        <a:t>Leaky </a:t>
                      </a:r>
                      <a:r>
                        <a:rPr lang="en-IN" sz="2000" kern="100" dirty="0" err="1">
                          <a:effectLst/>
                        </a:rPr>
                        <a:t>ReLU</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Orthogonal       </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0.1</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r>
              <a:tr h="512838">
                <a:tc>
                  <a:txBody>
                    <a:bodyPr/>
                    <a:lstStyle/>
                    <a:p>
                      <a:pPr marL="0" marR="0" algn="just">
                        <a:lnSpc>
                          <a:spcPct val="150000"/>
                        </a:lnSpc>
                        <a:spcBef>
                          <a:spcPts val="0"/>
                        </a:spcBef>
                        <a:spcAft>
                          <a:spcPts val="0"/>
                        </a:spcAft>
                      </a:pPr>
                      <a:r>
                        <a:rPr lang="en-IN" sz="2000" kern="100">
                          <a:effectLst/>
                        </a:rPr>
                        <a:t>Convolutional</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128</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3 x 3</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1</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Leaky ReLU</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Orthogonal       </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0.1</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r>
              <a:tr h="491945">
                <a:tc>
                  <a:txBody>
                    <a:bodyPr/>
                    <a:lstStyle/>
                    <a:p>
                      <a:pPr marL="0" marR="0" algn="just">
                        <a:lnSpc>
                          <a:spcPct val="150000"/>
                        </a:lnSpc>
                        <a:spcBef>
                          <a:spcPts val="0"/>
                        </a:spcBef>
                        <a:spcAft>
                          <a:spcPts val="0"/>
                        </a:spcAft>
                      </a:pPr>
                      <a:r>
                        <a:rPr lang="en-IN" sz="2000" kern="100">
                          <a:effectLst/>
                        </a:rPr>
                        <a:t>Convolutional</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128</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3 x 3</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1</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Leaky ReLU</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Orthogonal       </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0.1</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r>
              <a:tr h="491945">
                <a:tc>
                  <a:txBody>
                    <a:bodyPr/>
                    <a:lstStyle/>
                    <a:p>
                      <a:pPr marL="0" marR="0" algn="just">
                        <a:lnSpc>
                          <a:spcPct val="150000"/>
                        </a:lnSpc>
                        <a:spcBef>
                          <a:spcPts val="0"/>
                        </a:spcBef>
                        <a:spcAft>
                          <a:spcPts val="0"/>
                        </a:spcAft>
                      </a:pPr>
                      <a:r>
                        <a:rPr lang="en-IN" sz="2000" kern="100">
                          <a:effectLst/>
                        </a:rPr>
                        <a:t>Pooling       </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2 x 2</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r>
              <a:tr h="957300">
                <a:tc>
                  <a:txBody>
                    <a:bodyPr/>
                    <a:lstStyle/>
                    <a:p>
                      <a:pPr marL="0" marR="0" algn="just">
                        <a:lnSpc>
                          <a:spcPct val="150000"/>
                        </a:lnSpc>
                        <a:spcBef>
                          <a:spcPts val="0"/>
                        </a:spcBef>
                        <a:spcAft>
                          <a:spcPts val="0"/>
                        </a:spcAft>
                      </a:pPr>
                      <a:r>
                        <a:rPr lang="en-IN" sz="2000" kern="100">
                          <a:effectLst/>
                        </a:rPr>
                        <a:t>Fully-Connected</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2048</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Leaky ReLU</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Orthogonal       </a:t>
                      </a:r>
                      <a:endParaRPr lang="en-US" sz="2000" kern="100">
                        <a:effectLst/>
                      </a:endParaRPr>
                    </a:p>
                    <a:p>
                      <a:pPr marL="0" marR="0" algn="just">
                        <a:lnSpc>
                          <a:spcPct val="150000"/>
                        </a:lnSpc>
                        <a:spcBef>
                          <a:spcPts val="0"/>
                        </a:spcBef>
                        <a:spcAft>
                          <a:spcPts val="0"/>
                        </a:spcAft>
                      </a:pPr>
                      <a:r>
                        <a:rPr lang="en-IN" sz="2000" kern="100">
                          <a:effectLst/>
                        </a:rPr>
                        <a:t> </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0.01</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r>
              <a:tr h="957300">
                <a:tc>
                  <a:txBody>
                    <a:bodyPr/>
                    <a:lstStyle/>
                    <a:p>
                      <a:pPr marL="0" marR="0" algn="just">
                        <a:lnSpc>
                          <a:spcPct val="150000"/>
                        </a:lnSpc>
                        <a:spcBef>
                          <a:spcPts val="0"/>
                        </a:spcBef>
                        <a:spcAft>
                          <a:spcPts val="0"/>
                        </a:spcAft>
                      </a:pPr>
                      <a:r>
                        <a:rPr lang="en-IN" sz="2000" kern="100">
                          <a:effectLst/>
                        </a:rPr>
                        <a:t>Fully-Connected</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2048</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Leaky ReLU</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Orthogonal       </a:t>
                      </a:r>
                      <a:endParaRPr lang="en-US" sz="2000" kern="100">
                        <a:effectLst/>
                      </a:endParaRPr>
                    </a:p>
                    <a:p>
                      <a:pPr marL="0" marR="0" algn="just">
                        <a:lnSpc>
                          <a:spcPct val="150000"/>
                        </a:lnSpc>
                        <a:spcBef>
                          <a:spcPts val="0"/>
                        </a:spcBef>
                        <a:spcAft>
                          <a:spcPts val="0"/>
                        </a:spcAft>
                      </a:pPr>
                      <a:r>
                        <a:rPr lang="en-IN" sz="2000" kern="100">
                          <a:effectLst/>
                        </a:rPr>
                        <a:t> </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0.01</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r>
              <a:tr h="957300">
                <a:tc>
                  <a:txBody>
                    <a:bodyPr/>
                    <a:lstStyle/>
                    <a:p>
                      <a:pPr marL="0" marR="0" algn="just">
                        <a:lnSpc>
                          <a:spcPct val="150000"/>
                        </a:lnSpc>
                        <a:spcBef>
                          <a:spcPts val="0"/>
                        </a:spcBef>
                        <a:spcAft>
                          <a:spcPts val="0"/>
                        </a:spcAft>
                      </a:pPr>
                      <a:r>
                        <a:rPr lang="en-IN" sz="2000" kern="100">
                          <a:effectLst/>
                        </a:rPr>
                        <a:t>Fully-Connected</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2</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Softmax       </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a:effectLst/>
                        </a:rPr>
                        <a:t>Orthogonal       </a:t>
                      </a:r>
                      <a:endParaRPr lang="en-US" sz="2000" kern="100">
                        <a:effectLst/>
                      </a:endParaRPr>
                    </a:p>
                    <a:p>
                      <a:pPr marL="0" marR="0" algn="just">
                        <a:lnSpc>
                          <a:spcPct val="150000"/>
                        </a:lnSpc>
                        <a:spcBef>
                          <a:spcPts val="0"/>
                        </a:spcBef>
                        <a:spcAft>
                          <a:spcPts val="0"/>
                        </a:spcAft>
                      </a:pPr>
                      <a:r>
                        <a:rPr lang="en-IN" sz="2000" kern="100">
                          <a:effectLst/>
                        </a:rPr>
                        <a:t> </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c>
                  <a:txBody>
                    <a:bodyPr/>
                    <a:lstStyle/>
                    <a:p>
                      <a:pPr marL="0" marR="0" algn="just">
                        <a:lnSpc>
                          <a:spcPct val="150000"/>
                        </a:lnSpc>
                        <a:spcBef>
                          <a:spcPts val="0"/>
                        </a:spcBef>
                        <a:spcAft>
                          <a:spcPts val="0"/>
                        </a:spcAft>
                      </a:pPr>
                      <a:r>
                        <a:rPr lang="en-IN" sz="2000" kern="100" dirty="0">
                          <a:effectLst/>
                        </a:rPr>
                        <a:t>0.01</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9529" marR="49529" marT="0" marB="0"/>
                </a:tc>
              </a:tr>
            </a:tbl>
          </a:graphicData>
        </a:graphic>
      </p:graphicFrame>
    </p:spTree>
    <p:extLst>
      <p:ext uri="{BB962C8B-B14F-4D97-AF65-F5344CB8AC3E}">
        <p14:creationId xmlns:p14="http://schemas.microsoft.com/office/powerpoint/2010/main" val="732871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1518617" y="133350"/>
            <a:ext cx="15740683" cy="954388"/>
          </a:xfrm>
          <a:prstGeom prst="rect">
            <a:avLst/>
          </a:prstGeom>
        </p:spPr>
        <p:txBody>
          <a:bodyPr lIns="0" tIns="0" rIns="0" bIns="0" rtlCol="0" anchor="t">
            <a:spAutoFit/>
          </a:bodyPr>
          <a:lstStyle/>
          <a:p>
            <a:pPr algn="ctr">
              <a:lnSpc>
                <a:spcPts val="7161"/>
              </a:lnSpc>
            </a:pPr>
            <a:r>
              <a:rPr lang="en-US" sz="7161">
                <a:solidFill>
                  <a:srgbClr val="000000"/>
                </a:solidFill>
                <a:latin typeface="Yeseva One"/>
                <a:ea typeface="Yeseva One"/>
                <a:cs typeface="Yeseva One"/>
                <a:sym typeface="Yeseva One"/>
              </a:rPr>
              <a:t>WORKING OF ALGORITHM</a:t>
            </a:r>
          </a:p>
        </p:txBody>
      </p:sp>
      <p:sp>
        <p:nvSpPr>
          <p:cNvPr id="3" name="TextBox 3"/>
          <p:cNvSpPr txBox="1"/>
          <p:nvPr/>
        </p:nvSpPr>
        <p:spPr>
          <a:xfrm>
            <a:off x="1355563" y="1483365"/>
            <a:ext cx="15576875" cy="6151245"/>
          </a:xfrm>
          <a:prstGeom prst="rect">
            <a:avLst/>
          </a:prstGeom>
        </p:spPr>
        <p:txBody>
          <a:bodyPr lIns="0" tIns="0" rIns="0" bIns="0" rtlCol="0" anchor="t">
            <a:spAutoFit/>
          </a:bodyPr>
          <a:lstStyle/>
          <a:p>
            <a:pPr marL="647700" lvl="1" indent="-323850" algn="l">
              <a:lnSpc>
                <a:spcPts val="4440"/>
              </a:lnSpc>
              <a:buFont typeface="Arial"/>
              <a:buChar char="•"/>
            </a:pPr>
            <a:r>
              <a:rPr lang="en-US" sz="3000">
                <a:solidFill>
                  <a:srgbClr val="000000"/>
                </a:solidFill>
                <a:latin typeface="Libre Baskerville"/>
                <a:ea typeface="Libre Baskerville"/>
                <a:cs typeface="Libre Baskerville"/>
                <a:sym typeface="Libre Baskerville"/>
              </a:rPr>
              <a:t>Convolutional Neural Networks (CNNs) are a class of deep learning models commonly used for image and video recognition</a:t>
            </a:r>
          </a:p>
          <a:p>
            <a:pPr algn="l">
              <a:lnSpc>
                <a:spcPts val="4440"/>
              </a:lnSpc>
            </a:pPr>
            <a:endParaRPr lang="en-US" sz="3000">
              <a:solidFill>
                <a:srgbClr val="000000"/>
              </a:solidFill>
              <a:latin typeface="Libre Baskerville"/>
              <a:ea typeface="Libre Baskerville"/>
              <a:cs typeface="Libre Baskerville"/>
              <a:sym typeface="Libre Baskerville"/>
            </a:endParaRPr>
          </a:p>
          <a:p>
            <a:pPr marL="647700" lvl="1" indent="-323850" algn="l">
              <a:lnSpc>
                <a:spcPts val="4440"/>
              </a:lnSpc>
              <a:buFont typeface="Arial"/>
              <a:buChar char="•"/>
            </a:pPr>
            <a:r>
              <a:rPr lang="en-US" sz="3000">
                <a:solidFill>
                  <a:srgbClr val="000000"/>
                </a:solidFill>
                <a:latin typeface="Libre Baskerville"/>
                <a:ea typeface="Libre Baskerville"/>
                <a:cs typeface="Libre Baskerville"/>
                <a:sym typeface="Libre Baskerville"/>
              </a:rPr>
              <a:t>The main layers of CNN are:</a:t>
            </a:r>
          </a:p>
          <a:p>
            <a:pPr marL="1295400" lvl="2" indent="-431800" algn="l">
              <a:lnSpc>
                <a:spcPts val="4440"/>
              </a:lnSpc>
              <a:buFont typeface="Arial"/>
              <a:buChar char="⚬"/>
            </a:pPr>
            <a:r>
              <a:rPr lang="en-US" sz="3000">
                <a:solidFill>
                  <a:srgbClr val="000000"/>
                </a:solidFill>
                <a:latin typeface="Libre Baskerville"/>
                <a:ea typeface="Libre Baskerville"/>
                <a:cs typeface="Libre Baskerville"/>
                <a:sym typeface="Libre Baskerville"/>
              </a:rPr>
              <a:t>Input Layer</a:t>
            </a:r>
          </a:p>
          <a:p>
            <a:pPr marL="1295400" lvl="2" indent="-431800" algn="l">
              <a:lnSpc>
                <a:spcPts val="4440"/>
              </a:lnSpc>
              <a:buFont typeface="Arial"/>
              <a:buChar char="⚬"/>
            </a:pPr>
            <a:r>
              <a:rPr lang="en-US" sz="3000">
                <a:solidFill>
                  <a:srgbClr val="000000"/>
                </a:solidFill>
                <a:latin typeface="Libre Baskerville"/>
                <a:ea typeface="Libre Baskerville"/>
                <a:cs typeface="Libre Baskerville"/>
                <a:sym typeface="Libre Baskerville"/>
              </a:rPr>
              <a:t>Convolution Layer</a:t>
            </a:r>
          </a:p>
          <a:p>
            <a:pPr marL="1295400" lvl="2" indent="-431800" algn="l">
              <a:lnSpc>
                <a:spcPts val="4440"/>
              </a:lnSpc>
              <a:buFont typeface="Arial"/>
              <a:buChar char="⚬"/>
            </a:pPr>
            <a:r>
              <a:rPr lang="en-US" sz="3000">
                <a:solidFill>
                  <a:srgbClr val="000000"/>
                </a:solidFill>
                <a:latin typeface="Libre Baskerville"/>
                <a:ea typeface="Libre Baskerville"/>
                <a:cs typeface="Libre Baskerville"/>
                <a:sym typeface="Libre Baskerville"/>
              </a:rPr>
              <a:t>Pooling Layer</a:t>
            </a:r>
          </a:p>
          <a:p>
            <a:pPr marL="1295400" lvl="2" indent="-431800" algn="l">
              <a:lnSpc>
                <a:spcPts val="4440"/>
              </a:lnSpc>
              <a:buFont typeface="Arial"/>
              <a:buChar char="⚬"/>
            </a:pPr>
            <a:r>
              <a:rPr lang="en-US" sz="3000">
                <a:solidFill>
                  <a:srgbClr val="000000"/>
                </a:solidFill>
                <a:latin typeface="Libre Baskerville"/>
                <a:ea typeface="Libre Baskerville"/>
                <a:cs typeface="Libre Baskerville"/>
                <a:sym typeface="Libre Baskerville"/>
              </a:rPr>
              <a:t>Fully-Connected (dense)Layers</a:t>
            </a:r>
          </a:p>
          <a:p>
            <a:pPr marL="1295400" lvl="2" indent="-431800" algn="l">
              <a:lnSpc>
                <a:spcPts val="4440"/>
              </a:lnSpc>
              <a:buFont typeface="Arial"/>
              <a:buChar char="⚬"/>
            </a:pPr>
            <a:r>
              <a:rPr lang="en-US" sz="3000">
                <a:solidFill>
                  <a:srgbClr val="000000"/>
                </a:solidFill>
                <a:latin typeface="Libre Baskerville"/>
                <a:ea typeface="Libre Baskerville"/>
                <a:cs typeface="Libre Baskerville"/>
                <a:sym typeface="Libre Baskerville"/>
              </a:rPr>
              <a:t>Output Layer</a:t>
            </a:r>
          </a:p>
          <a:p>
            <a:pPr algn="l">
              <a:lnSpc>
                <a:spcPts val="4440"/>
              </a:lnSpc>
            </a:pPr>
            <a:endParaRPr lang="en-US" sz="3000">
              <a:solidFill>
                <a:srgbClr val="000000"/>
              </a:solidFill>
              <a:latin typeface="Libre Baskerville"/>
              <a:ea typeface="Libre Baskerville"/>
              <a:cs typeface="Libre Baskerville"/>
              <a:sym typeface="Libre Baskerville"/>
            </a:endParaRPr>
          </a:p>
          <a:p>
            <a:pPr algn="l">
              <a:lnSpc>
                <a:spcPts val="4440"/>
              </a:lnSpc>
            </a:pPr>
            <a:endParaRPr lang="en-US" sz="3000">
              <a:solidFill>
                <a:srgbClr val="000000"/>
              </a:solidFill>
              <a:latin typeface="Libre Baskerville"/>
              <a:ea typeface="Libre Baskerville"/>
              <a:cs typeface="Libre Baskerville"/>
              <a:sym typeface="Libre Baskerville"/>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274219" y="4187460"/>
            <a:ext cx="6180180"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ea typeface="Yeseva One"/>
                <a:cs typeface="Yeseva One"/>
                <a:sym typeface="Yeseva One"/>
              </a:rPr>
              <a:t>Overview</a:t>
            </a:r>
          </a:p>
        </p:txBody>
      </p:sp>
      <p:sp>
        <p:nvSpPr>
          <p:cNvPr id="3" name="Freeform 3"/>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Freeform 6"/>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7" name="TextBox 7"/>
          <p:cNvSpPr txBox="1"/>
          <p:nvPr/>
        </p:nvSpPr>
        <p:spPr>
          <a:xfrm>
            <a:off x="7018535" y="2225310"/>
            <a:ext cx="8904910" cy="5855581"/>
          </a:xfrm>
          <a:prstGeom prst="rect">
            <a:avLst/>
          </a:prstGeom>
        </p:spPr>
        <p:txBody>
          <a:bodyPr lIns="0" tIns="0" rIns="0" bIns="0" rtlCol="0" anchor="t">
            <a:spAutoFit/>
          </a:bodyPr>
          <a:lstStyle/>
          <a:p>
            <a:pPr marL="758102" lvl="1" indent="-379051" algn="just">
              <a:lnSpc>
                <a:spcPts val="6706"/>
              </a:lnSpc>
              <a:buAutoNum type="arabicPeriod"/>
            </a:pPr>
            <a:r>
              <a:rPr lang="en-US" sz="3511">
                <a:solidFill>
                  <a:srgbClr val="000000"/>
                </a:solidFill>
                <a:latin typeface="Libre Baskerville"/>
                <a:ea typeface="Libre Baskerville"/>
                <a:cs typeface="Libre Baskerville"/>
                <a:sym typeface="Libre Baskerville"/>
              </a:rPr>
              <a:t>INTRODUCTION</a:t>
            </a:r>
          </a:p>
          <a:p>
            <a:pPr marL="758102" lvl="1" indent="-379051" algn="just">
              <a:lnSpc>
                <a:spcPts val="6706"/>
              </a:lnSpc>
              <a:buAutoNum type="arabicPeriod"/>
            </a:pPr>
            <a:r>
              <a:rPr lang="en-US" sz="3511">
                <a:solidFill>
                  <a:srgbClr val="000000"/>
                </a:solidFill>
                <a:latin typeface="Libre Baskerville"/>
                <a:ea typeface="Libre Baskerville"/>
                <a:cs typeface="Libre Baskerville"/>
                <a:sym typeface="Libre Baskerville"/>
              </a:rPr>
              <a:t>LITERATURE REVIEW 1</a:t>
            </a:r>
          </a:p>
          <a:p>
            <a:pPr marL="758102" lvl="1" indent="-379051" algn="just">
              <a:lnSpc>
                <a:spcPts val="6706"/>
              </a:lnSpc>
              <a:buAutoNum type="arabicPeriod"/>
            </a:pPr>
            <a:r>
              <a:rPr lang="en-US" sz="3511">
                <a:solidFill>
                  <a:srgbClr val="000000"/>
                </a:solidFill>
                <a:latin typeface="Libre Baskerville"/>
                <a:ea typeface="Libre Baskerville"/>
                <a:cs typeface="Libre Baskerville"/>
                <a:sym typeface="Libre Baskerville"/>
              </a:rPr>
              <a:t>LITERATURE REVIEW 2</a:t>
            </a:r>
          </a:p>
          <a:p>
            <a:pPr marL="758102" lvl="1" indent="-379051" algn="just">
              <a:lnSpc>
                <a:spcPts val="6706"/>
              </a:lnSpc>
              <a:buAutoNum type="arabicPeriod"/>
            </a:pPr>
            <a:r>
              <a:rPr lang="en-US" sz="3511">
                <a:solidFill>
                  <a:srgbClr val="000000"/>
                </a:solidFill>
                <a:latin typeface="Libre Baskerville"/>
                <a:ea typeface="Libre Baskerville"/>
                <a:cs typeface="Libre Baskerville"/>
                <a:sym typeface="Libre Baskerville"/>
              </a:rPr>
              <a:t>LITERATURE REVIEW 3</a:t>
            </a:r>
          </a:p>
          <a:p>
            <a:pPr marL="758102" lvl="1" indent="-379051" algn="just">
              <a:lnSpc>
                <a:spcPts val="6706"/>
              </a:lnSpc>
              <a:buAutoNum type="arabicPeriod"/>
            </a:pPr>
            <a:r>
              <a:rPr lang="en-US" sz="3511">
                <a:solidFill>
                  <a:srgbClr val="000000"/>
                </a:solidFill>
                <a:latin typeface="Libre Baskerville"/>
                <a:ea typeface="Libre Baskerville"/>
                <a:cs typeface="Libre Baskerville"/>
                <a:sym typeface="Libre Baskerville"/>
              </a:rPr>
              <a:t>SUMMARY</a:t>
            </a:r>
          </a:p>
          <a:p>
            <a:pPr marL="758102" lvl="1" indent="-379051" algn="just">
              <a:lnSpc>
                <a:spcPts val="6706"/>
              </a:lnSpc>
              <a:buAutoNum type="arabicPeriod"/>
            </a:pPr>
            <a:r>
              <a:rPr lang="en-US" sz="3511">
                <a:solidFill>
                  <a:srgbClr val="000000"/>
                </a:solidFill>
                <a:latin typeface="Libre Baskerville"/>
                <a:ea typeface="Libre Baskerville"/>
                <a:cs typeface="Libre Baskerville"/>
                <a:sym typeface="Libre Baskerville"/>
              </a:rPr>
              <a:t>PROJECT PROPOSAL </a:t>
            </a:r>
          </a:p>
          <a:p>
            <a:pPr marL="758102" lvl="1" indent="-379051" algn="just">
              <a:lnSpc>
                <a:spcPts val="6706"/>
              </a:lnSpc>
              <a:buAutoNum type="arabicPeriod"/>
            </a:pPr>
            <a:r>
              <a:rPr lang="en-US" sz="3511">
                <a:solidFill>
                  <a:srgbClr val="000000"/>
                </a:solidFill>
                <a:latin typeface="Libre Baskerville"/>
                <a:ea typeface="Libre Baskerville"/>
                <a:cs typeface="Libre Baskerville"/>
                <a:sym typeface="Libre Baskerville"/>
              </a:rPr>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1028700" y="1918505"/>
            <a:ext cx="16230600" cy="8016879"/>
          </a:xfrm>
          <a:custGeom>
            <a:avLst/>
            <a:gdLst/>
            <a:ahLst/>
            <a:cxnLst/>
            <a:rect l="l" t="t" r="r" b="b"/>
            <a:pathLst>
              <a:path w="16230600" h="8016879">
                <a:moveTo>
                  <a:pt x="0" y="0"/>
                </a:moveTo>
                <a:lnTo>
                  <a:pt x="16230600" y="0"/>
                </a:lnTo>
                <a:lnTo>
                  <a:pt x="16230600" y="8016879"/>
                </a:lnTo>
                <a:lnTo>
                  <a:pt x="0" y="8016879"/>
                </a:lnTo>
                <a:lnTo>
                  <a:pt x="0" y="0"/>
                </a:lnTo>
                <a:close/>
              </a:path>
            </a:pathLst>
          </a:custGeom>
          <a:blipFill>
            <a:blip r:embed="rId2"/>
            <a:stretch>
              <a:fillRect/>
            </a:stretch>
          </a:blipFill>
        </p:spPr>
      </p:sp>
      <p:sp>
        <p:nvSpPr>
          <p:cNvPr id="3" name="TextBox 3"/>
          <p:cNvSpPr txBox="1"/>
          <p:nvPr/>
        </p:nvSpPr>
        <p:spPr>
          <a:xfrm>
            <a:off x="1028700" y="537527"/>
            <a:ext cx="6961287"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ea typeface="Canva Sans Bold"/>
                <a:cs typeface="Canva Sans Bold"/>
                <a:sym typeface="Canva Sans Bold"/>
              </a:rPr>
              <a:t>Architecture Diagram</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1028700" y="971550"/>
            <a:ext cx="16230600" cy="5540375"/>
          </a:xfrm>
          <a:prstGeom prst="rect">
            <a:avLst/>
          </a:prstGeom>
        </p:spPr>
        <p:txBody>
          <a:bodyPr lIns="0" tIns="0" rIns="0" bIns="0" rtlCol="0" anchor="t">
            <a:spAutoFit/>
          </a:bodyPr>
          <a:lstStyle/>
          <a:p>
            <a:pPr algn="just">
              <a:lnSpc>
                <a:spcPts val="4899"/>
              </a:lnSpc>
            </a:pPr>
            <a:r>
              <a:rPr lang="en-US" sz="3499">
                <a:solidFill>
                  <a:srgbClr val="000000"/>
                </a:solidFill>
                <a:latin typeface="Canva Sans"/>
                <a:ea typeface="Canva Sans"/>
                <a:cs typeface="Canva Sans"/>
                <a:sym typeface="Canva Sans"/>
              </a:rPr>
              <a:t>1. Input Layer:</a:t>
            </a:r>
          </a:p>
          <a:p>
            <a:pPr algn="just">
              <a:lnSpc>
                <a:spcPts val="4899"/>
              </a:lnSpc>
            </a:pPr>
            <a:endParaRPr lang="en-US" sz="3499">
              <a:solidFill>
                <a:srgbClr val="000000"/>
              </a:solidFill>
              <a:latin typeface="Canva Sans"/>
              <a:ea typeface="Canva Sans"/>
              <a:cs typeface="Canva Sans"/>
              <a:sym typeface="Canva Sans"/>
            </a:endParaRPr>
          </a:p>
          <a:p>
            <a:pPr marL="755649" lvl="1" indent="-377824" algn="just">
              <a:lnSpc>
                <a:spcPts val="4899"/>
              </a:lnSpc>
              <a:buFont typeface="Arial"/>
              <a:buChar char="•"/>
            </a:pPr>
            <a:r>
              <a:rPr lang="en-US" sz="3499">
                <a:solidFill>
                  <a:srgbClr val="000000"/>
                </a:solidFill>
                <a:latin typeface="Canva Sans"/>
                <a:ea typeface="Canva Sans"/>
                <a:cs typeface="Canva Sans"/>
                <a:sym typeface="Canva Sans"/>
              </a:rPr>
              <a:t>Function: Accepts the raw input images, which in this case are 44x44 pixel images in five photometric bands (u, g, r, i, z).</a:t>
            </a:r>
          </a:p>
          <a:p>
            <a:pPr algn="just">
              <a:lnSpc>
                <a:spcPts val="4899"/>
              </a:lnSpc>
            </a:pPr>
            <a:endParaRPr lang="en-US" sz="3499">
              <a:solidFill>
                <a:srgbClr val="000000"/>
              </a:solidFill>
              <a:latin typeface="Canva Sans"/>
              <a:ea typeface="Canva Sans"/>
              <a:cs typeface="Canva Sans"/>
              <a:sym typeface="Canva Sans"/>
            </a:endParaRPr>
          </a:p>
          <a:p>
            <a:pPr marL="755649" lvl="1" indent="-377824" algn="just">
              <a:lnSpc>
                <a:spcPts val="4899"/>
              </a:lnSpc>
              <a:buFont typeface="Arial"/>
              <a:buChar char="•"/>
            </a:pPr>
            <a:r>
              <a:rPr lang="en-US" sz="3499">
                <a:solidFill>
                  <a:srgbClr val="000000"/>
                </a:solidFill>
                <a:latin typeface="Canva Sans"/>
                <a:ea typeface="Canva Sans"/>
                <a:cs typeface="Canva Sans"/>
                <a:sym typeface="Canva Sans"/>
              </a:rPr>
              <a:t>Role in the Project: Provides the initial data (images) to the network, which will be processed and analyzed to distinguish between stars and galaxies.</a:t>
            </a:r>
          </a:p>
          <a:p>
            <a:pPr algn="just">
              <a:lnSpc>
                <a:spcPts val="4899"/>
              </a:lnSpc>
            </a:pPr>
            <a:endParaRPr lang="en-US" sz="3499">
              <a:solidFill>
                <a:srgbClr val="000000"/>
              </a:solidFill>
              <a:latin typeface="Canva Sans"/>
              <a:ea typeface="Canva Sans"/>
              <a:cs typeface="Canva Sans"/>
              <a:sym typeface="Canva San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1028700" y="1394801"/>
            <a:ext cx="16230600" cy="6778625"/>
          </a:xfrm>
          <a:prstGeom prst="rect">
            <a:avLst/>
          </a:prstGeom>
        </p:spPr>
        <p:txBody>
          <a:bodyPr lIns="0" tIns="0" rIns="0" bIns="0" rtlCol="0" anchor="t">
            <a:spAutoFit/>
          </a:bodyPr>
          <a:lstStyle/>
          <a:p>
            <a:pPr algn="just">
              <a:lnSpc>
                <a:spcPts val="4899"/>
              </a:lnSpc>
            </a:pPr>
            <a:endParaRPr/>
          </a:p>
          <a:p>
            <a:pPr algn="just">
              <a:lnSpc>
                <a:spcPts val="4899"/>
              </a:lnSpc>
            </a:pPr>
            <a:r>
              <a:rPr lang="en-US" sz="3499">
                <a:solidFill>
                  <a:srgbClr val="000000"/>
                </a:solidFill>
                <a:latin typeface="Canva Sans"/>
                <a:ea typeface="Canva Sans"/>
                <a:cs typeface="Canva Sans"/>
                <a:sym typeface="Canva Sans"/>
              </a:rPr>
              <a:t>2. Convolutional Layers:</a:t>
            </a:r>
          </a:p>
          <a:p>
            <a:pPr algn="just">
              <a:lnSpc>
                <a:spcPts val="4899"/>
              </a:lnSpc>
            </a:pPr>
            <a:endParaRPr lang="en-US" sz="3499">
              <a:solidFill>
                <a:srgbClr val="000000"/>
              </a:solidFill>
              <a:latin typeface="Canva Sans"/>
              <a:ea typeface="Canva Sans"/>
              <a:cs typeface="Canva Sans"/>
              <a:sym typeface="Canva Sans"/>
            </a:endParaRPr>
          </a:p>
          <a:p>
            <a:pPr marL="755649" lvl="1" indent="-377824" algn="just">
              <a:lnSpc>
                <a:spcPts val="4899"/>
              </a:lnSpc>
              <a:buFont typeface="Arial"/>
              <a:buChar char="•"/>
            </a:pPr>
            <a:r>
              <a:rPr lang="en-US" sz="3499">
                <a:solidFill>
                  <a:srgbClr val="000000"/>
                </a:solidFill>
                <a:latin typeface="Canva Sans"/>
                <a:ea typeface="Canva Sans"/>
                <a:cs typeface="Canva Sans"/>
                <a:sym typeface="Canva Sans"/>
              </a:rPr>
              <a:t>Function: Applies convolution operations to the input data, using a set of filters (kernels) to extract features such as edges, textures, and shapes.</a:t>
            </a:r>
          </a:p>
          <a:p>
            <a:pPr marL="755649" lvl="1" indent="-377824" algn="just">
              <a:lnSpc>
                <a:spcPts val="4899"/>
              </a:lnSpc>
              <a:buFont typeface="Arial"/>
              <a:buChar char="•"/>
            </a:pPr>
            <a:r>
              <a:rPr lang="en-US" sz="3499">
                <a:solidFill>
                  <a:srgbClr val="000000"/>
                </a:solidFill>
                <a:latin typeface="Canva Sans"/>
                <a:ea typeface="Canva Sans"/>
                <a:cs typeface="Canva Sans"/>
                <a:sym typeface="Canva Sans"/>
              </a:rPr>
              <a:t>Role in the Project: These layers detect various features at different levels of abstraction. Early layers might detect basic features like edges, while deeper layers detect more complex structures relevant to differentiating stars from galaxies.</a:t>
            </a:r>
          </a:p>
          <a:p>
            <a:pPr algn="just">
              <a:lnSpc>
                <a:spcPts val="4899"/>
              </a:lnSpc>
            </a:pPr>
            <a:endParaRPr lang="en-US" sz="3499">
              <a:solidFill>
                <a:srgbClr val="000000"/>
              </a:solidFill>
              <a:latin typeface="Canva Sans"/>
              <a:ea typeface="Canva Sans"/>
              <a:cs typeface="Canva Sans"/>
              <a:sym typeface="Canva San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1028700" y="2344737"/>
            <a:ext cx="16230600" cy="5540375"/>
          </a:xfrm>
          <a:prstGeom prst="rect">
            <a:avLst/>
          </a:prstGeom>
        </p:spPr>
        <p:txBody>
          <a:bodyPr lIns="0" tIns="0" rIns="0" bIns="0" rtlCol="0" anchor="t">
            <a:spAutoFit/>
          </a:bodyPr>
          <a:lstStyle/>
          <a:p>
            <a:pPr algn="just">
              <a:lnSpc>
                <a:spcPts val="4899"/>
              </a:lnSpc>
            </a:pPr>
            <a:r>
              <a:rPr lang="en-US" sz="3499">
                <a:solidFill>
                  <a:srgbClr val="000000"/>
                </a:solidFill>
                <a:latin typeface="Canva Sans"/>
                <a:ea typeface="Canva Sans"/>
                <a:cs typeface="Canva Sans"/>
                <a:sym typeface="Canva Sans"/>
              </a:rPr>
              <a:t>4. Max-Pooling Layers:</a:t>
            </a:r>
          </a:p>
          <a:p>
            <a:pPr algn="just">
              <a:lnSpc>
                <a:spcPts val="4899"/>
              </a:lnSpc>
            </a:pPr>
            <a:endParaRPr lang="en-US" sz="3499">
              <a:solidFill>
                <a:srgbClr val="000000"/>
              </a:solidFill>
              <a:latin typeface="Canva Sans"/>
              <a:ea typeface="Canva Sans"/>
              <a:cs typeface="Canva Sans"/>
              <a:sym typeface="Canva Sans"/>
            </a:endParaRPr>
          </a:p>
          <a:p>
            <a:pPr marL="755649" lvl="1" indent="-377824" algn="just">
              <a:lnSpc>
                <a:spcPts val="4899"/>
              </a:lnSpc>
              <a:buFont typeface="Arial"/>
              <a:buChar char="•"/>
            </a:pPr>
            <a:r>
              <a:rPr lang="en-US" sz="3499">
                <a:solidFill>
                  <a:srgbClr val="000000"/>
                </a:solidFill>
                <a:latin typeface="Canva Sans"/>
                <a:ea typeface="Canva Sans"/>
                <a:cs typeface="Canva Sans"/>
                <a:sym typeface="Canva Sans"/>
              </a:rPr>
              <a:t>Function: Reduces the spatial dimensions (width and height) of the feature maps, retaining the most critical information while reducing the computational load and controlling overfitting.</a:t>
            </a:r>
          </a:p>
          <a:p>
            <a:pPr marL="755649" lvl="1" indent="-377824" algn="just">
              <a:lnSpc>
                <a:spcPts val="4899"/>
              </a:lnSpc>
              <a:buFont typeface="Arial"/>
              <a:buChar char="•"/>
            </a:pPr>
            <a:r>
              <a:rPr lang="en-US" sz="3499">
                <a:solidFill>
                  <a:srgbClr val="000000"/>
                </a:solidFill>
                <a:latin typeface="Canva Sans"/>
                <a:ea typeface="Canva Sans"/>
                <a:cs typeface="Canva Sans"/>
                <a:sym typeface="Canva Sans"/>
              </a:rPr>
              <a:t>Role in the Project: By reducing the dimensionality, these layers help in abstracting the features detected by convolutional layers and make the network more computationally efficient.</a:t>
            </a:r>
          </a:p>
          <a:p>
            <a:pPr algn="just">
              <a:lnSpc>
                <a:spcPts val="4899"/>
              </a:lnSpc>
            </a:pPr>
            <a:endParaRPr lang="en-US" sz="3499">
              <a:solidFill>
                <a:srgbClr val="000000"/>
              </a:solidFill>
              <a:latin typeface="Canva Sans"/>
              <a:ea typeface="Canva Sans"/>
              <a:cs typeface="Canva Sans"/>
              <a:sym typeface="Canva San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1028700" y="2035175"/>
            <a:ext cx="16230600" cy="6159500"/>
          </a:xfrm>
          <a:prstGeom prst="rect">
            <a:avLst/>
          </a:prstGeom>
        </p:spPr>
        <p:txBody>
          <a:bodyPr lIns="0" tIns="0" rIns="0" bIns="0" rtlCol="0" anchor="t">
            <a:spAutoFit/>
          </a:bodyPr>
          <a:lstStyle/>
          <a:p>
            <a:pPr algn="just">
              <a:lnSpc>
                <a:spcPts val="4899"/>
              </a:lnSpc>
            </a:pPr>
            <a:r>
              <a:rPr lang="en-US" sz="3499">
                <a:solidFill>
                  <a:srgbClr val="000000"/>
                </a:solidFill>
                <a:latin typeface="Canva Sans"/>
                <a:ea typeface="Canva Sans"/>
                <a:cs typeface="Canva Sans"/>
                <a:sym typeface="Canva Sans"/>
              </a:rPr>
              <a:t>5. Fully Connected (Dense) Layers:</a:t>
            </a:r>
          </a:p>
          <a:p>
            <a:pPr algn="just">
              <a:lnSpc>
                <a:spcPts val="4899"/>
              </a:lnSpc>
            </a:pPr>
            <a:endParaRPr lang="en-US" sz="3499">
              <a:solidFill>
                <a:srgbClr val="000000"/>
              </a:solidFill>
              <a:latin typeface="Canva Sans"/>
              <a:ea typeface="Canva Sans"/>
              <a:cs typeface="Canva Sans"/>
              <a:sym typeface="Canva Sans"/>
            </a:endParaRPr>
          </a:p>
          <a:p>
            <a:pPr marL="755649" lvl="1" indent="-377824" algn="just">
              <a:lnSpc>
                <a:spcPts val="4899"/>
              </a:lnSpc>
              <a:buFont typeface="Arial"/>
              <a:buChar char="•"/>
            </a:pPr>
            <a:r>
              <a:rPr lang="en-US" sz="3499">
                <a:solidFill>
                  <a:srgbClr val="000000"/>
                </a:solidFill>
                <a:latin typeface="Canva Sans"/>
                <a:ea typeface="Canva Sans"/>
                <a:cs typeface="Canva Sans"/>
                <a:sym typeface="Canva Sans"/>
              </a:rPr>
              <a:t>Function: Each neuron in these layers is connected to every neuron in the previous layer, which allows the network to combine the features extracted by the convolutional and pooling layers and make final predictions.</a:t>
            </a:r>
          </a:p>
          <a:p>
            <a:pPr marL="755649" lvl="1" indent="-377824" algn="just">
              <a:lnSpc>
                <a:spcPts val="4899"/>
              </a:lnSpc>
              <a:buFont typeface="Arial"/>
              <a:buChar char="•"/>
            </a:pPr>
            <a:r>
              <a:rPr lang="en-US" sz="3499">
                <a:solidFill>
                  <a:srgbClr val="000000"/>
                </a:solidFill>
                <a:latin typeface="Canva Sans"/>
                <a:ea typeface="Canva Sans"/>
                <a:cs typeface="Canva Sans"/>
                <a:sym typeface="Canva Sans"/>
              </a:rPr>
              <a:t>Role in the Project: These layers are responsible for the final classification, combining all learned features to distinguish whether an object in the image is a star or a galaxy.</a:t>
            </a:r>
          </a:p>
          <a:p>
            <a:pPr algn="just">
              <a:lnSpc>
                <a:spcPts val="4899"/>
              </a:lnSpc>
            </a:pPr>
            <a:r>
              <a:rPr lang="en-US" sz="3499">
                <a:solidFill>
                  <a:srgbClr val="000000"/>
                </a:solidFill>
                <a:latin typeface="Canva Sans"/>
                <a:ea typeface="Canva Sans"/>
                <a:cs typeface="Canva Sans"/>
                <a:sym typeface="Canva Sans"/>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1028700" y="971550"/>
            <a:ext cx="16230600" cy="4921250"/>
          </a:xfrm>
          <a:prstGeom prst="rect">
            <a:avLst/>
          </a:prstGeom>
        </p:spPr>
        <p:txBody>
          <a:bodyPr lIns="0" tIns="0" rIns="0" bIns="0" rtlCol="0" anchor="t">
            <a:spAutoFit/>
          </a:bodyPr>
          <a:lstStyle/>
          <a:p>
            <a:pPr algn="just">
              <a:lnSpc>
                <a:spcPts val="4899"/>
              </a:lnSpc>
            </a:pPr>
            <a:r>
              <a:rPr lang="en-US" sz="3499">
                <a:solidFill>
                  <a:srgbClr val="000000"/>
                </a:solidFill>
                <a:latin typeface="Canva Sans"/>
                <a:ea typeface="Canva Sans"/>
                <a:cs typeface="Canva Sans"/>
                <a:sym typeface="Canva Sans"/>
              </a:rPr>
              <a:t>Output Layer:</a:t>
            </a:r>
          </a:p>
          <a:p>
            <a:pPr algn="just">
              <a:lnSpc>
                <a:spcPts val="4899"/>
              </a:lnSpc>
            </a:pPr>
            <a:endParaRPr lang="en-US" sz="3499">
              <a:solidFill>
                <a:srgbClr val="000000"/>
              </a:solidFill>
              <a:latin typeface="Canva Sans"/>
              <a:ea typeface="Canva Sans"/>
              <a:cs typeface="Canva Sans"/>
              <a:sym typeface="Canva Sans"/>
            </a:endParaRPr>
          </a:p>
          <a:p>
            <a:pPr marL="755649" lvl="1" indent="-377824" algn="just">
              <a:lnSpc>
                <a:spcPts val="4899"/>
              </a:lnSpc>
              <a:buFont typeface="Arial"/>
              <a:buChar char="•"/>
            </a:pPr>
            <a:r>
              <a:rPr lang="en-US" sz="3499">
                <a:solidFill>
                  <a:srgbClr val="000000"/>
                </a:solidFill>
                <a:latin typeface="Canva Sans"/>
                <a:ea typeface="Canva Sans"/>
                <a:cs typeface="Canva Sans"/>
                <a:sym typeface="Canva Sans"/>
              </a:rPr>
              <a:t>Function: Produces the final output, typically using a softmax function in classification tasks to produce probabilities for each class.</a:t>
            </a:r>
          </a:p>
          <a:p>
            <a:pPr marL="755649" lvl="1" indent="-377824" algn="just">
              <a:lnSpc>
                <a:spcPts val="4899"/>
              </a:lnSpc>
              <a:buFont typeface="Arial"/>
              <a:buChar char="•"/>
            </a:pPr>
            <a:r>
              <a:rPr lang="en-US" sz="3499">
                <a:solidFill>
                  <a:srgbClr val="000000"/>
                </a:solidFill>
                <a:latin typeface="Canva Sans"/>
                <a:ea typeface="Canva Sans"/>
                <a:cs typeface="Canva Sans"/>
                <a:sym typeface="Canva Sans"/>
              </a:rPr>
              <a:t>Role in the Project: This layer outputs the probability of the image belonging to either the "star" or "galaxy" class, allowing for final decision-making in the classification task.</a:t>
            </a:r>
          </a:p>
          <a:p>
            <a:pPr algn="just">
              <a:lnSpc>
                <a:spcPts val="4899"/>
              </a:lnSpc>
            </a:pPr>
            <a:endParaRPr lang="en-US" sz="3499">
              <a:solidFill>
                <a:srgbClr val="000000"/>
              </a:solidFill>
              <a:latin typeface="Canva Sans"/>
              <a:ea typeface="Canva Sans"/>
              <a:cs typeface="Canva Sans"/>
              <a:sym typeface="Canva San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3762797" y="200071"/>
            <a:ext cx="10762405" cy="2490358"/>
          </a:xfrm>
          <a:prstGeom prst="rect">
            <a:avLst/>
          </a:prstGeom>
        </p:spPr>
        <p:txBody>
          <a:bodyPr lIns="0" tIns="0" rIns="0" bIns="0" rtlCol="0" anchor="t">
            <a:spAutoFit/>
          </a:bodyPr>
          <a:lstStyle/>
          <a:p>
            <a:pPr algn="ctr">
              <a:lnSpc>
                <a:spcPts val="10039"/>
              </a:lnSpc>
            </a:pPr>
            <a:r>
              <a:rPr lang="en-US" sz="7171">
                <a:solidFill>
                  <a:srgbClr val="000000"/>
                </a:solidFill>
                <a:latin typeface="Canva Sans Bold"/>
                <a:ea typeface="Canva Sans Bold"/>
                <a:cs typeface="Canva Sans Bold"/>
                <a:sym typeface="Canva Sans Bold"/>
              </a:rPr>
              <a:t>Functions And Packages</a:t>
            </a:r>
          </a:p>
          <a:p>
            <a:pPr algn="ctr">
              <a:lnSpc>
                <a:spcPts val="10039"/>
              </a:lnSpc>
            </a:pPr>
            <a:endParaRPr lang="en-US" sz="7171">
              <a:solidFill>
                <a:srgbClr val="000000"/>
              </a:solidFill>
              <a:latin typeface="Canva Sans Bold"/>
              <a:ea typeface="Canva Sans Bold"/>
              <a:cs typeface="Canva Sans Bold"/>
              <a:sym typeface="Canva Sans Bold"/>
            </a:endParaRPr>
          </a:p>
        </p:txBody>
      </p:sp>
      <p:sp>
        <p:nvSpPr>
          <p:cNvPr id="3" name="TextBox 3"/>
          <p:cNvSpPr txBox="1"/>
          <p:nvPr/>
        </p:nvSpPr>
        <p:spPr>
          <a:xfrm>
            <a:off x="1191473" y="2567305"/>
            <a:ext cx="5813159" cy="5967222"/>
          </a:xfrm>
          <a:prstGeom prst="rect">
            <a:avLst/>
          </a:prstGeom>
        </p:spPr>
        <p:txBody>
          <a:bodyPr lIns="0" tIns="0" rIns="0" bIns="0" rtlCol="0" anchor="t">
            <a:spAutoFit/>
          </a:bodyPr>
          <a:lstStyle/>
          <a:p>
            <a:pPr algn="l">
              <a:lnSpc>
                <a:spcPts val="6357"/>
              </a:lnSpc>
            </a:pPr>
            <a:r>
              <a:rPr lang="en-US" sz="3399">
                <a:solidFill>
                  <a:srgbClr val="000000"/>
                </a:solidFill>
                <a:latin typeface="Canva Sans Bold"/>
                <a:ea typeface="Canva Sans Bold"/>
                <a:cs typeface="Canva Sans Bold"/>
                <a:sym typeface="Canva Sans Bold"/>
              </a:rPr>
              <a:t>TensorFlow/Keras</a:t>
            </a:r>
          </a:p>
          <a:p>
            <a:pPr algn="l">
              <a:lnSpc>
                <a:spcPts val="6357"/>
              </a:lnSpc>
            </a:pPr>
            <a:endParaRPr lang="en-US" sz="3399">
              <a:solidFill>
                <a:srgbClr val="000000"/>
              </a:solidFill>
              <a:latin typeface="Canva Sans Bold"/>
              <a:ea typeface="Canva Sans Bold"/>
              <a:cs typeface="Canva Sans Bold"/>
              <a:sym typeface="Canva Sans Bold"/>
            </a:endParaRPr>
          </a:p>
          <a:p>
            <a:pPr marL="734059" lvl="1" indent="-367030" algn="l">
              <a:lnSpc>
                <a:spcPts val="5779"/>
              </a:lnSpc>
              <a:buFont typeface="Arial"/>
              <a:buChar char="•"/>
            </a:pPr>
            <a:r>
              <a:rPr lang="en-US" sz="3399">
                <a:solidFill>
                  <a:srgbClr val="000000"/>
                </a:solidFill>
                <a:latin typeface="Canva Sans"/>
                <a:ea typeface="Canva Sans"/>
                <a:cs typeface="Canva Sans"/>
                <a:sym typeface="Canva Sans"/>
              </a:rPr>
              <a:t>Sequential()</a:t>
            </a:r>
          </a:p>
          <a:p>
            <a:pPr marL="734059" lvl="1" indent="-367030" algn="l">
              <a:lnSpc>
                <a:spcPts val="5779"/>
              </a:lnSpc>
              <a:buFont typeface="Arial"/>
              <a:buChar char="•"/>
            </a:pPr>
            <a:r>
              <a:rPr lang="en-US" sz="3399">
                <a:solidFill>
                  <a:srgbClr val="000000"/>
                </a:solidFill>
                <a:latin typeface="Canva Sans"/>
                <a:ea typeface="Canva Sans"/>
                <a:cs typeface="Canva Sans"/>
                <a:sym typeface="Canva Sans"/>
              </a:rPr>
              <a:t>Conv2D()</a:t>
            </a:r>
          </a:p>
          <a:p>
            <a:pPr marL="734059" lvl="1" indent="-367030" algn="l">
              <a:lnSpc>
                <a:spcPts val="5779"/>
              </a:lnSpc>
              <a:buFont typeface="Arial"/>
              <a:buChar char="•"/>
            </a:pPr>
            <a:r>
              <a:rPr lang="en-US" sz="3399">
                <a:solidFill>
                  <a:srgbClr val="000000"/>
                </a:solidFill>
                <a:latin typeface="Canva Sans"/>
                <a:ea typeface="Canva Sans"/>
                <a:cs typeface="Canva Sans"/>
                <a:sym typeface="Canva Sans"/>
              </a:rPr>
              <a:t>MaxPooling2D()</a:t>
            </a:r>
          </a:p>
          <a:p>
            <a:pPr marL="734059" lvl="1" indent="-367030" algn="l">
              <a:lnSpc>
                <a:spcPts val="5779"/>
              </a:lnSpc>
              <a:buFont typeface="Arial"/>
              <a:buChar char="•"/>
            </a:pPr>
            <a:r>
              <a:rPr lang="en-US" sz="3399">
                <a:solidFill>
                  <a:srgbClr val="000000"/>
                </a:solidFill>
                <a:latin typeface="Canva Sans"/>
                <a:ea typeface="Canva Sans"/>
                <a:cs typeface="Canva Sans"/>
                <a:sym typeface="Canva Sans"/>
              </a:rPr>
              <a:t>Flatten()</a:t>
            </a:r>
          </a:p>
          <a:p>
            <a:pPr marL="734059" lvl="1" indent="-367030" algn="l">
              <a:lnSpc>
                <a:spcPts val="5779"/>
              </a:lnSpc>
              <a:buFont typeface="Arial"/>
              <a:buChar char="•"/>
            </a:pPr>
            <a:r>
              <a:rPr lang="en-US" sz="3399">
                <a:solidFill>
                  <a:srgbClr val="000000"/>
                </a:solidFill>
                <a:latin typeface="Canva Sans"/>
                <a:ea typeface="Canva Sans"/>
                <a:cs typeface="Canva Sans"/>
                <a:sym typeface="Canva Sans"/>
              </a:rPr>
              <a:t>Dense()</a:t>
            </a:r>
          </a:p>
          <a:p>
            <a:pPr marL="734059" lvl="1" indent="-367030" algn="l">
              <a:lnSpc>
                <a:spcPts val="5779"/>
              </a:lnSpc>
              <a:buFont typeface="Arial"/>
              <a:buChar char="•"/>
            </a:pPr>
            <a:r>
              <a:rPr lang="en-US" sz="3399">
                <a:solidFill>
                  <a:srgbClr val="000000"/>
                </a:solidFill>
                <a:latin typeface="Canva Sans"/>
                <a:ea typeface="Canva Sans"/>
                <a:cs typeface="Canva Sans"/>
                <a:sym typeface="Canva Sans"/>
              </a:rPr>
              <a:t>Dropout()</a:t>
            </a:r>
          </a:p>
        </p:txBody>
      </p:sp>
      <p:sp>
        <p:nvSpPr>
          <p:cNvPr id="4" name="TextBox 4"/>
          <p:cNvSpPr txBox="1"/>
          <p:nvPr/>
        </p:nvSpPr>
        <p:spPr>
          <a:xfrm>
            <a:off x="9144000" y="2528504"/>
            <a:ext cx="5704202" cy="6478270"/>
          </a:xfrm>
          <a:prstGeom prst="rect">
            <a:avLst/>
          </a:prstGeom>
        </p:spPr>
        <p:txBody>
          <a:bodyPr lIns="0" tIns="0" rIns="0" bIns="0" rtlCol="0" anchor="t">
            <a:spAutoFit/>
          </a:bodyPr>
          <a:lstStyle/>
          <a:p>
            <a:pPr algn="l">
              <a:lnSpc>
                <a:spcPts val="5779"/>
              </a:lnSpc>
            </a:pPr>
            <a:r>
              <a:rPr lang="en-US" sz="3399">
                <a:solidFill>
                  <a:srgbClr val="000000"/>
                </a:solidFill>
                <a:latin typeface="Canva Sans Bold"/>
                <a:ea typeface="Canva Sans Bold"/>
                <a:cs typeface="Canva Sans Bold"/>
                <a:sym typeface="Canva Sans Bold"/>
              </a:rPr>
              <a:t>NumPy</a:t>
            </a:r>
          </a:p>
          <a:p>
            <a:pPr algn="l">
              <a:lnSpc>
                <a:spcPts val="5779"/>
              </a:lnSpc>
            </a:pPr>
            <a:endParaRPr lang="en-US" sz="3399">
              <a:solidFill>
                <a:srgbClr val="000000"/>
              </a:solidFill>
              <a:latin typeface="Canva Sans Bold"/>
              <a:ea typeface="Canva Sans Bold"/>
              <a:cs typeface="Canva Sans Bold"/>
              <a:sym typeface="Canva Sans Bold"/>
            </a:endParaRPr>
          </a:p>
          <a:p>
            <a:pPr marL="734059" lvl="1" indent="-367030" algn="l">
              <a:lnSpc>
                <a:spcPts val="5779"/>
              </a:lnSpc>
              <a:buFont typeface="Arial"/>
              <a:buChar char="•"/>
            </a:pPr>
            <a:r>
              <a:rPr lang="en-US" sz="3399">
                <a:solidFill>
                  <a:srgbClr val="000000"/>
                </a:solidFill>
                <a:latin typeface="Canva Sans"/>
                <a:ea typeface="Canva Sans"/>
                <a:cs typeface="Canva Sans"/>
                <a:sym typeface="Canva Sans"/>
              </a:rPr>
              <a:t>array()</a:t>
            </a:r>
          </a:p>
          <a:p>
            <a:pPr marL="734059" lvl="1" indent="-367030" algn="l">
              <a:lnSpc>
                <a:spcPts val="5779"/>
              </a:lnSpc>
              <a:buFont typeface="Arial"/>
              <a:buChar char="•"/>
            </a:pPr>
            <a:r>
              <a:rPr lang="en-US" sz="3399">
                <a:solidFill>
                  <a:srgbClr val="000000"/>
                </a:solidFill>
                <a:latin typeface="Canva Sans"/>
                <a:ea typeface="Canva Sans"/>
                <a:cs typeface="Canva Sans"/>
                <a:sym typeface="Canva Sans"/>
              </a:rPr>
              <a:t>reshape()</a:t>
            </a:r>
          </a:p>
          <a:p>
            <a:pPr marL="734059" lvl="1" indent="-367030" algn="l">
              <a:lnSpc>
                <a:spcPts val="5779"/>
              </a:lnSpc>
              <a:buFont typeface="Arial"/>
              <a:buChar char="•"/>
            </a:pPr>
            <a:r>
              <a:rPr lang="en-US" sz="3399">
                <a:solidFill>
                  <a:srgbClr val="000000"/>
                </a:solidFill>
                <a:latin typeface="Canva Sans"/>
                <a:ea typeface="Canva Sans"/>
                <a:cs typeface="Canva Sans"/>
                <a:sym typeface="Canva Sans"/>
              </a:rPr>
              <a:t>mean()</a:t>
            </a:r>
          </a:p>
          <a:p>
            <a:pPr marL="734059" lvl="1" indent="-367030" algn="l">
              <a:lnSpc>
                <a:spcPts val="5779"/>
              </a:lnSpc>
              <a:buFont typeface="Arial"/>
              <a:buChar char="•"/>
            </a:pPr>
            <a:r>
              <a:rPr lang="en-US" sz="3399">
                <a:solidFill>
                  <a:srgbClr val="000000"/>
                </a:solidFill>
                <a:latin typeface="Canva Sans"/>
                <a:ea typeface="Canva Sans"/>
                <a:cs typeface="Canva Sans"/>
                <a:sym typeface="Canva Sans"/>
              </a:rPr>
              <a:t>std()</a:t>
            </a:r>
          </a:p>
          <a:p>
            <a:pPr marL="734059" lvl="1" indent="-367030" algn="l">
              <a:lnSpc>
                <a:spcPts val="5779"/>
              </a:lnSpc>
              <a:buFont typeface="Arial"/>
              <a:buChar char="•"/>
            </a:pPr>
            <a:r>
              <a:rPr lang="en-US" sz="3399">
                <a:solidFill>
                  <a:srgbClr val="000000"/>
                </a:solidFill>
                <a:latin typeface="Canva Sans"/>
                <a:ea typeface="Canva Sans"/>
                <a:cs typeface="Canva Sans"/>
                <a:sym typeface="Canva Sans"/>
              </a:rPr>
              <a:t>expand_dims()</a:t>
            </a:r>
          </a:p>
          <a:p>
            <a:pPr marL="734059" lvl="1" indent="-367030" algn="l">
              <a:lnSpc>
                <a:spcPts val="5779"/>
              </a:lnSpc>
              <a:buFont typeface="Arial"/>
              <a:buChar char="•"/>
            </a:pPr>
            <a:r>
              <a:rPr lang="en-US" sz="3399">
                <a:solidFill>
                  <a:srgbClr val="000000"/>
                </a:solidFill>
                <a:latin typeface="Canva Sans"/>
                <a:ea typeface="Canva Sans"/>
                <a:cs typeface="Canva Sans"/>
                <a:sym typeface="Canva Sans"/>
              </a:rPr>
              <a:t>argmax()</a:t>
            </a:r>
          </a:p>
          <a:p>
            <a:pPr algn="l">
              <a:lnSpc>
                <a:spcPts val="4759"/>
              </a:lnSpc>
            </a:pPr>
            <a:endParaRPr lang="en-US" sz="3399">
              <a:solidFill>
                <a:srgbClr val="000000"/>
              </a:solidFill>
              <a:latin typeface="Canva Sans"/>
              <a:ea typeface="Canva Sans"/>
              <a:cs typeface="Canva Sans"/>
              <a:sym typeface="Canva San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3762797" y="200071"/>
            <a:ext cx="10762405" cy="2490358"/>
          </a:xfrm>
          <a:prstGeom prst="rect">
            <a:avLst/>
          </a:prstGeom>
        </p:spPr>
        <p:txBody>
          <a:bodyPr lIns="0" tIns="0" rIns="0" bIns="0" rtlCol="0" anchor="t">
            <a:spAutoFit/>
          </a:bodyPr>
          <a:lstStyle/>
          <a:p>
            <a:pPr algn="ctr">
              <a:lnSpc>
                <a:spcPts val="10039"/>
              </a:lnSpc>
            </a:pPr>
            <a:r>
              <a:rPr lang="en-US" sz="7171">
                <a:solidFill>
                  <a:srgbClr val="000000"/>
                </a:solidFill>
                <a:latin typeface="Canva Sans Bold"/>
                <a:ea typeface="Canva Sans Bold"/>
                <a:cs typeface="Canva Sans Bold"/>
                <a:sym typeface="Canva Sans Bold"/>
              </a:rPr>
              <a:t>Functions And Packages</a:t>
            </a:r>
          </a:p>
          <a:p>
            <a:pPr algn="ctr">
              <a:lnSpc>
                <a:spcPts val="10039"/>
              </a:lnSpc>
            </a:pPr>
            <a:endParaRPr lang="en-US" sz="7171">
              <a:solidFill>
                <a:srgbClr val="000000"/>
              </a:solidFill>
              <a:latin typeface="Canva Sans Bold"/>
              <a:ea typeface="Canva Sans Bold"/>
              <a:cs typeface="Canva Sans Bold"/>
              <a:sym typeface="Canva Sans Bold"/>
            </a:endParaRPr>
          </a:p>
        </p:txBody>
      </p:sp>
      <p:sp>
        <p:nvSpPr>
          <p:cNvPr id="3" name="TextBox 3"/>
          <p:cNvSpPr txBox="1"/>
          <p:nvPr/>
        </p:nvSpPr>
        <p:spPr>
          <a:xfrm>
            <a:off x="1028700" y="2528504"/>
            <a:ext cx="5813159" cy="4346575"/>
          </a:xfrm>
          <a:prstGeom prst="rect">
            <a:avLst/>
          </a:prstGeom>
        </p:spPr>
        <p:txBody>
          <a:bodyPr lIns="0" tIns="0" rIns="0" bIns="0" rtlCol="0" anchor="t">
            <a:spAutoFit/>
          </a:bodyPr>
          <a:lstStyle/>
          <a:p>
            <a:pPr algn="l">
              <a:lnSpc>
                <a:spcPts val="5779"/>
              </a:lnSpc>
            </a:pPr>
            <a:r>
              <a:rPr lang="en-US" sz="3399">
                <a:solidFill>
                  <a:srgbClr val="000000"/>
                </a:solidFill>
                <a:latin typeface="Canva Sans Bold"/>
                <a:ea typeface="Canva Sans Bold"/>
                <a:cs typeface="Canva Sans Bold"/>
                <a:sym typeface="Canva Sans Bold"/>
              </a:rPr>
              <a:t>Pandas: </a:t>
            </a:r>
          </a:p>
          <a:p>
            <a:pPr algn="l">
              <a:lnSpc>
                <a:spcPts val="5779"/>
              </a:lnSpc>
            </a:pPr>
            <a:endParaRPr lang="en-US" sz="3399">
              <a:solidFill>
                <a:srgbClr val="000000"/>
              </a:solidFill>
              <a:latin typeface="Canva Sans Bold"/>
              <a:ea typeface="Canva Sans Bold"/>
              <a:cs typeface="Canva Sans Bold"/>
              <a:sym typeface="Canva Sans Bold"/>
            </a:endParaRPr>
          </a:p>
          <a:p>
            <a:pPr marL="734059" lvl="1" indent="-367030" algn="l">
              <a:lnSpc>
                <a:spcPts val="5779"/>
              </a:lnSpc>
              <a:buFont typeface="Arial"/>
              <a:buChar char="•"/>
            </a:pPr>
            <a:r>
              <a:rPr lang="en-US" sz="3399">
                <a:solidFill>
                  <a:srgbClr val="000000"/>
                </a:solidFill>
                <a:latin typeface="Canva Sans"/>
                <a:ea typeface="Canva Sans"/>
                <a:cs typeface="Canva Sans"/>
                <a:sym typeface="Canva Sans"/>
              </a:rPr>
              <a:t>read_csv()</a:t>
            </a:r>
          </a:p>
          <a:p>
            <a:pPr marL="734059" lvl="1" indent="-367030" algn="l">
              <a:lnSpc>
                <a:spcPts val="5779"/>
              </a:lnSpc>
              <a:buFont typeface="Arial"/>
              <a:buChar char="•"/>
            </a:pPr>
            <a:r>
              <a:rPr lang="en-US" sz="3399">
                <a:solidFill>
                  <a:srgbClr val="000000"/>
                </a:solidFill>
                <a:latin typeface="Canva Sans"/>
                <a:ea typeface="Canva Sans"/>
                <a:cs typeface="Canva Sans"/>
                <a:sym typeface="Canva Sans"/>
              </a:rPr>
              <a:t>DataFrame()</a:t>
            </a:r>
          </a:p>
          <a:p>
            <a:pPr marL="734059" lvl="1" indent="-367030" algn="l">
              <a:lnSpc>
                <a:spcPts val="5779"/>
              </a:lnSpc>
              <a:buFont typeface="Arial"/>
              <a:buChar char="•"/>
            </a:pPr>
            <a:r>
              <a:rPr lang="en-US" sz="3399">
                <a:solidFill>
                  <a:srgbClr val="000000"/>
                </a:solidFill>
                <a:latin typeface="Canva Sans"/>
                <a:ea typeface="Canva Sans"/>
                <a:cs typeface="Canva Sans"/>
                <a:sym typeface="Canva Sans"/>
              </a:rPr>
              <a:t>DataFrame.head()</a:t>
            </a:r>
          </a:p>
          <a:p>
            <a:pPr marL="734059" lvl="1" indent="-367030" algn="l">
              <a:lnSpc>
                <a:spcPts val="5779"/>
              </a:lnSpc>
              <a:buFont typeface="Arial"/>
              <a:buChar char="•"/>
            </a:pPr>
            <a:r>
              <a:rPr lang="en-US" sz="3399">
                <a:solidFill>
                  <a:srgbClr val="000000"/>
                </a:solidFill>
                <a:latin typeface="Canva Sans"/>
                <a:ea typeface="Canva Sans"/>
                <a:cs typeface="Canva Sans"/>
                <a:sym typeface="Canva Sans"/>
              </a:rPr>
              <a:t>DataFrame.describe()</a:t>
            </a:r>
          </a:p>
        </p:txBody>
      </p:sp>
      <p:sp>
        <p:nvSpPr>
          <p:cNvPr id="4" name="TextBox 4"/>
          <p:cNvSpPr txBox="1"/>
          <p:nvPr/>
        </p:nvSpPr>
        <p:spPr>
          <a:xfrm>
            <a:off x="9144000" y="2623754"/>
            <a:ext cx="5704202" cy="4916170"/>
          </a:xfrm>
          <a:prstGeom prst="rect">
            <a:avLst/>
          </a:prstGeom>
        </p:spPr>
        <p:txBody>
          <a:bodyPr lIns="0" tIns="0" rIns="0" bIns="0" rtlCol="0" anchor="t">
            <a:spAutoFit/>
          </a:bodyPr>
          <a:lstStyle/>
          <a:p>
            <a:pPr algn="l">
              <a:lnSpc>
                <a:spcPts val="4759"/>
              </a:lnSpc>
            </a:pPr>
            <a:r>
              <a:rPr lang="en-US" sz="3399">
                <a:solidFill>
                  <a:srgbClr val="000000"/>
                </a:solidFill>
                <a:latin typeface="Canva Sans Bold"/>
                <a:ea typeface="Canva Sans Bold"/>
                <a:cs typeface="Canva Sans Bold"/>
                <a:sym typeface="Canva Sans Bold"/>
              </a:rPr>
              <a:t>Matplotlib/Seaborn:</a:t>
            </a:r>
          </a:p>
          <a:p>
            <a:pPr algn="l">
              <a:lnSpc>
                <a:spcPts val="5779"/>
              </a:lnSpc>
            </a:pPr>
            <a:endParaRPr lang="en-US" sz="3399">
              <a:solidFill>
                <a:srgbClr val="000000"/>
              </a:solidFill>
              <a:latin typeface="Canva Sans Bold"/>
              <a:ea typeface="Canva Sans Bold"/>
              <a:cs typeface="Canva Sans Bold"/>
              <a:sym typeface="Canva Sans Bold"/>
            </a:endParaRPr>
          </a:p>
          <a:p>
            <a:pPr algn="l">
              <a:lnSpc>
                <a:spcPts val="5779"/>
              </a:lnSpc>
            </a:pPr>
            <a:r>
              <a:rPr lang="en-US" sz="3399">
                <a:solidFill>
                  <a:srgbClr val="000000"/>
                </a:solidFill>
                <a:latin typeface="Canva Sans"/>
                <a:ea typeface="Canva Sans"/>
                <a:cs typeface="Canva Sans"/>
                <a:sym typeface="Canva Sans"/>
              </a:rPr>
              <a:t>pyplot.plot()</a:t>
            </a:r>
          </a:p>
          <a:p>
            <a:pPr algn="l">
              <a:lnSpc>
                <a:spcPts val="5779"/>
              </a:lnSpc>
            </a:pPr>
            <a:r>
              <a:rPr lang="en-US" sz="3399">
                <a:solidFill>
                  <a:srgbClr val="000000"/>
                </a:solidFill>
                <a:latin typeface="Canva Sans"/>
                <a:ea typeface="Canva Sans"/>
                <a:cs typeface="Canva Sans"/>
                <a:sym typeface="Canva Sans"/>
              </a:rPr>
              <a:t>pyplot.imshow()</a:t>
            </a:r>
          </a:p>
          <a:p>
            <a:pPr algn="l">
              <a:lnSpc>
                <a:spcPts val="5779"/>
              </a:lnSpc>
            </a:pPr>
            <a:r>
              <a:rPr lang="en-US" sz="3399">
                <a:solidFill>
                  <a:srgbClr val="000000"/>
                </a:solidFill>
                <a:latin typeface="Canva Sans"/>
                <a:ea typeface="Canva Sans"/>
                <a:cs typeface="Canva Sans"/>
                <a:sym typeface="Canva Sans"/>
              </a:rPr>
              <a:t>pyplot.show()</a:t>
            </a:r>
          </a:p>
          <a:p>
            <a:pPr algn="l">
              <a:lnSpc>
                <a:spcPts val="5779"/>
              </a:lnSpc>
            </a:pPr>
            <a:r>
              <a:rPr lang="en-US" sz="3399">
                <a:solidFill>
                  <a:srgbClr val="000000"/>
                </a:solidFill>
                <a:latin typeface="Canva Sans"/>
                <a:ea typeface="Canva Sans"/>
                <a:cs typeface="Canva Sans"/>
                <a:sym typeface="Canva Sans"/>
              </a:rPr>
              <a:t>heatmap()</a:t>
            </a:r>
          </a:p>
          <a:p>
            <a:pPr algn="l">
              <a:lnSpc>
                <a:spcPts val="5779"/>
              </a:lnSpc>
            </a:pPr>
            <a:endParaRPr lang="en-US" sz="3399">
              <a:solidFill>
                <a:srgbClr val="000000"/>
              </a:solidFill>
              <a:latin typeface="Canva Sans"/>
              <a:ea typeface="Canva Sans"/>
              <a:cs typeface="Canva Sans"/>
              <a:sym typeface="Canva San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3762797" y="200071"/>
            <a:ext cx="10762405" cy="2490358"/>
          </a:xfrm>
          <a:prstGeom prst="rect">
            <a:avLst/>
          </a:prstGeom>
        </p:spPr>
        <p:txBody>
          <a:bodyPr lIns="0" tIns="0" rIns="0" bIns="0" rtlCol="0" anchor="t">
            <a:spAutoFit/>
          </a:bodyPr>
          <a:lstStyle/>
          <a:p>
            <a:pPr algn="ctr">
              <a:lnSpc>
                <a:spcPts val="10039"/>
              </a:lnSpc>
            </a:pPr>
            <a:r>
              <a:rPr lang="en-US" sz="7171">
                <a:solidFill>
                  <a:srgbClr val="000000"/>
                </a:solidFill>
                <a:latin typeface="Canva Sans Bold"/>
                <a:ea typeface="Canva Sans Bold"/>
                <a:cs typeface="Canva Sans Bold"/>
                <a:sym typeface="Canva Sans Bold"/>
              </a:rPr>
              <a:t>Functions And Packages</a:t>
            </a:r>
          </a:p>
          <a:p>
            <a:pPr algn="ctr">
              <a:lnSpc>
                <a:spcPts val="10039"/>
              </a:lnSpc>
            </a:pPr>
            <a:endParaRPr lang="en-US" sz="7171">
              <a:solidFill>
                <a:srgbClr val="000000"/>
              </a:solidFill>
              <a:latin typeface="Canva Sans Bold"/>
              <a:ea typeface="Canva Sans Bold"/>
              <a:cs typeface="Canva Sans Bold"/>
              <a:sym typeface="Canva Sans Bold"/>
            </a:endParaRPr>
          </a:p>
        </p:txBody>
      </p:sp>
      <p:sp>
        <p:nvSpPr>
          <p:cNvPr id="3" name="TextBox 3"/>
          <p:cNvSpPr txBox="1"/>
          <p:nvPr/>
        </p:nvSpPr>
        <p:spPr>
          <a:xfrm>
            <a:off x="1028700" y="2528504"/>
            <a:ext cx="8450074" cy="6546850"/>
          </a:xfrm>
          <a:prstGeom prst="rect">
            <a:avLst/>
          </a:prstGeom>
        </p:spPr>
        <p:txBody>
          <a:bodyPr lIns="0" tIns="0" rIns="0" bIns="0" rtlCol="0" anchor="t">
            <a:spAutoFit/>
          </a:bodyPr>
          <a:lstStyle/>
          <a:p>
            <a:pPr algn="l">
              <a:lnSpc>
                <a:spcPts val="5779"/>
              </a:lnSpc>
            </a:pPr>
            <a:r>
              <a:rPr lang="en-US" sz="3399">
                <a:solidFill>
                  <a:srgbClr val="000000"/>
                </a:solidFill>
                <a:latin typeface="Canva Sans Bold"/>
                <a:ea typeface="Canva Sans Bold"/>
                <a:cs typeface="Canva Sans Bold"/>
                <a:sym typeface="Canva Sans Bold"/>
              </a:rPr>
              <a:t>Scikit-learn:</a:t>
            </a:r>
          </a:p>
          <a:p>
            <a:pPr algn="l">
              <a:lnSpc>
                <a:spcPts val="5779"/>
              </a:lnSpc>
            </a:pPr>
            <a:endParaRPr lang="en-US" sz="3399">
              <a:solidFill>
                <a:srgbClr val="000000"/>
              </a:solidFill>
              <a:latin typeface="Canva Sans Bold"/>
              <a:ea typeface="Canva Sans Bold"/>
              <a:cs typeface="Canva Sans Bold"/>
              <a:sym typeface="Canva Sans Bold"/>
            </a:endParaRPr>
          </a:p>
          <a:p>
            <a:pPr algn="l">
              <a:lnSpc>
                <a:spcPts val="5779"/>
              </a:lnSpc>
            </a:pPr>
            <a:r>
              <a:rPr lang="en-US" sz="3399">
                <a:solidFill>
                  <a:srgbClr val="000000"/>
                </a:solidFill>
                <a:latin typeface="Canva Sans"/>
                <a:ea typeface="Canva Sans"/>
                <a:cs typeface="Canva Sans"/>
                <a:sym typeface="Canva Sans"/>
              </a:rPr>
              <a:t>sklearn.model_selection.train_test_split</a:t>
            </a:r>
          </a:p>
          <a:p>
            <a:pPr algn="l">
              <a:lnSpc>
                <a:spcPts val="5779"/>
              </a:lnSpc>
            </a:pPr>
            <a:r>
              <a:rPr lang="en-US" sz="3399">
                <a:solidFill>
                  <a:srgbClr val="000000"/>
                </a:solidFill>
                <a:latin typeface="Canva Sans"/>
                <a:ea typeface="Canva Sans"/>
                <a:cs typeface="Canva Sans"/>
                <a:sym typeface="Canva Sans"/>
              </a:rPr>
              <a:t>sklearn.preprocessing.LabelEncoder</a:t>
            </a:r>
          </a:p>
          <a:p>
            <a:pPr algn="l">
              <a:lnSpc>
                <a:spcPts val="5779"/>
              </a:lnSpc>
            </a:pPr>
            <a:r>
              <a:rPr lang="en-US" sz="3399">
                <a:solidFill>
                  <a:srgbClr val="000000"/>
                </a:solidFill>
                <a:latin typeface="Canva Sans"/>
                <a:ea typeface="Canva Sans"/>
                <a:cs typeface="Canva Sans"/>
                <a:sym typeface="Canva Sans"/>
              </a:rPr>
              <a:t>sklearn.metrics.confusion_matrix</a:t>
            </a:r>
          </a:p>
          <a:p>
            <a:pPr algn="l">
              <a:lnSpc>
                <a:spcPts val="5779"/>
              </a:lnSpc>
            </a:pPr>
            <a:r>
              <a:rPr lang="en-US" sz="3399">
                <a:solidFill>
                  <a:srgbClr val="000000"/>
                </a:solidFill>
                <a:latin typeface="Canva Sans"/>
                <a:ea typeface="Canva Sans"/>
                <a:cs typeface="Canva Sans"/>
                <a:sym typeface="Canva Sans"/>
              </a:rPr>
              <a:t>sklearn.metrics.accuracy_score</a:t>
            </a:r>
          </a:p>
          <a:p>
            <a:pPr algn="l">
              <a:lnSpc>
                <a:spcPts val="5779"/>
              </a:lnSpc>
            </a:pPr>
            <a:r>
              <a:rPr lang="en-US" sz="3399">
                <a:solidFill>
                  <a:srgbClr val="000000"/>
                </a:solidFill>
                <a:latin typeface="Canva Sans"/>
                <a:ea typeface="Canva Sans"/>
                <a:cs typeface="Canva Sans"/>
                <a:sym typeface="Canva Sans"/>
              </a:rPr>
              <a:t>sklearn.metrics.classification_report</a:t>
            </a:r>
          </a:p>
          <a:p>
            <a:pPr algn="l">
              <a:lnSpc>
                <a:spcPts val="5779"/>
              </a:lnSpc>
            </a:pPr>
            <a:r>
              <a:rPr lang="en-US" sz="3399">
                <a:solidFill>
                  <a:srgbClr val="000000"/>
                </a:solidFill>
                <a:latin typeface="Canva Sans"/>
                <a:ea typeface="Canva Sans"/>
                <a:cs typeface="Canva Sans"/>
                <a:sym typeface="Canva Sans"/>
              </a:rPr>
              <a:t>sklearn.metrics.roc_curve</a:t>
            </a:r>
          </a:p>
          <a:p>
            <a:pPr algn="l">
              <a:lnSpc>
                <a:spcPts val="5779"/>
              </a:lnSpc>
            </a:pPr>
            <a:r>
              <a:rPr lang="en-US" sz="3399">
                <a:solidFill>
                  <a:srgbClr val="000000"/>
                </a:solidFill>
                <a:latin typeface="Canva Sans"/>
                <a:ea typeface="Canva Sans"/>
                <a:cs typeface="Canva Sans"/>
                <a:sym typeface="Canva Sans"/>
              </a:rPr>
              <a:t>sklearn.metrics.auc</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3762797" y="200071"/>
            <a:ext cx="10762405" cy="2490358"/>
          </a:xfrm>
          <a:prstGeom prst="rect">
            <a:avLst/>
          </a:prstGeom>
        </p:spPr>
        <p:txBody>
          <a:bodyPr lIns="0" tIns="0" rIns="0" bIns="0" rtlCol="0" anchor="t">
            <a:spAutoFit/>
          </a:bodyPr>
          <a:lstStyle/>
          <a:p>
            <a:pPr algn="ctr">
              <a:lnSpc>
                <a:spcPts val="10039"/>
              </a:lnSpc>
            </a:pPr>
            <a:r>
              <a:rPr lang="en-US" sz="7171">
                <a:solidFill>
                  <a:srgbClr val="000000"/>
                </a:solidFill>
                <a:latin typeface="Canva Sans Bold"/>
                <a:ea typeface="Canva Sans Bold"/>
                <a:cs typeface="Canva Sans Bold"/>
                <a:sym typeface="Canva Sans Bold"/>
              </a:rPr>
              <a:t>Functions And Packages</a:t>
            </a:r>
          </a:p>
          <a:p>
            <a:pPr algn="ctr">
              <a:lnSpc>
                <a:spcPts val="10039"/>
              </a:lnSpc>
            </a:pPr>
            <a:endParaRPr lang="en-US" sz="7171">
              <a:solidFill>
                <a:srgbClr val="000000"/>
              </a:solidFill>
              <a:latin typeface="Canva Sans Bold"/>
              <a:ea typeface="Canva Sans Bold"/>
              <a:cs typeface="Canva Sans Bold"/>
              <a:sym typeface="Canva Sans Bold"/>
            </a:endParaRPr>
          </a:p>
        </p:txBody>
      </p:sp>
      <p:sp>
        <p:nvSpPr>
          <p:cNvPr id="3" name="TextBox 3"/>
          <p:cNvSpPr txBox="1"/>
          <p:nvPr/>
        </p:nvSpPr>
        <p:spPr>
          <a:xfrm>
            <a:off x="1028700" y="2528504"/>
            <a:ext cx="8450074" cy="4346575"/>
          </a:xfrm>
          <a:prstGeom prst="rect">
            <a:avLst/>
          </a:prstGeom>
        </p:spPr>
        <p:txBody>
          <a:bodyPr lIns="0" tIns="0" rIns="0" bIns="0" rtlCol="0" anchor="t">
            <a:spAutoFit/>
          </a:bodyPr>
          <a:lstStyle/>
          <a:p>
            <a:pPr algn="l">
              <a:lnSpc>
                <a:spcPts val="5779"/>
              </a:lnSpc>
            </a:pPr>
            <a:r>
              <a:rPr lang="en-US" sz="3399">
                <a:solidFill>
                  <a:srgbClr val="000000"/>
                </a:solidFill>
                <a:latin typeface="Canva Sans Bold"/>
                <a:ea typeface="Canva Sans Bold"/>
                <a:cs typeface="Canva Sans Bold"/>
                <a:sym typeface="Canva Sans Bold"/>
              </a:rPr>
              <a:t>os: </a:t>
            </a:r>
          </a:p>
          <a:p>
            <a:pPr algn="l">
              <a:lnSpc>
                <a:spcPts val="5779"/>
              </a:lnSpc>
            </a:pPr>
            <a:endParaRPr lang="en-US" sz="3399">
              <a:solidFill>
                <a:srgbClr val="000000"/>
              </a:solidFill>
              <a:latin typeface="Canva Sans Bold"/>
              <a:ea typeface="Canva Sans Bold"/>
              <a:cs typeface="Canva Sans Bold"/>
              <a:sym typeface="Canva Sans Bold"/>
            </a:endParaRPr>
          </a:p>
          <a:p>
            <a:pPr marL="734059" lvl="1" indent="-367030" algn="l">
              <a:lnSpc>
                <a:spcPts val="5779"/>
              </a:lnSpc>
              <a:buFont typeface="Arial"/>
              <a:buChar char="•"/>
            </a:pPr>
            <a:r>
              <a:rPr lang="en-US" sz="3399">
                <a:solidFill>
                  <a:srgbClr val="000000"/>
                </a:solidFill>
                <a:latin typeface="Canva Sans"/>
                <a:ea typeface="Canva Sans"/>
                <a:cs typeface="Canva Sans"/>
                <a:sym typeface="Canva Sans"/>
              </a:rPr>
              <a:t>listdir()</a:t>
            </a:r>
          </a:p>
          <a:p>
            <a:pPr marL="734059" lvl="1" indent="-367030" algn="l">
              <a:lnSpc>
                <a:spcPts val="5779"/>
              </a:lnSpc>
              <a:buFont typeface="Arial"/>
              <a:buChar char="•"/>
            </a:pPr>
            <a:r>
              <a:rPr lang="en-US" sz="3399">
                <a:solidFill>
                  <a:srgbClr val="000000"/>
                </a:solidFill>
                <a:latin typeface="Canva Sans"/>
                <a:ea typeface="Canva Sans"/>
                <a:cs typeface="Canva Sans"/>
                <a:sym typeface="Canva Sans"/>
              </a:rPr>
              <a:t>path.join()</a:t>
            </a:r>
          </a:p>
          <a:p>
            <a:pPr marL="734059" lvl="1" indent="-367030" algn="l">
              <a:lnSpc>
                <a:spcPts val="5779"/>
              </a:lnSpc>
              <a:buFont typeface="Arial"/>
              <a:buChar char="•"/>
            </a:pPr>
            <a:r>
              <a:rPr lang="en-US" sz="3399">
                <a:solidFill>
                  <a:srgbClr val="000000"/>
                </a:solidFill>
                <a:latin typeface="Canva Sans"/>
                <a:ea typeface="Canva Sans"/>
                <a:cs typeface="Canva Sans"/>
                <a:sym typeface="Canva Sans"/>
              </a:rPr>
              <a:t>makedirs()</a:t>
            </a:r>
          </a:p>
          <a:p>
            <a:pPr algn="l">
              <a:lnSpc>
                <a:spcPts val="5779"/>
              </a:lnSpc>
            </a:pPr>
            <a:endParaRPr lang="en-US" sz="3399">
              <a:solidFill>
                <a:srgbClr val="000000"/>
              </a:solidFill>
              <a:latin typeface="Canva Sans"/>
              <a:ea typeface="Canva Sans"/>
              <a:cs typeface="Canva Sans"/>
              <a:sym typeface="Canva Sans"/>
            </a:endParaRPr>
          </a:p>
        </p:txBody>
      </p:sp>
      <p:sp>
        <p:nvSpPr>
          <p:cNvPr id="4" name="TextBox 4"/>
          <p:cNvSpPr txBox="1"/>
          <p:nvPr/>
        </p:nvSpPr>
        <p:spPr>
          <a:xfrm>
            <a:off x="11260043" y="2623754"/>
            <a:ext cx="5704202" cy="4782820"/>
          </a:xfrm>
          <a:prstGeom prst="rect">
            <a:avLst/>
          </a:prstGeom>
        </p:spPr>
        <p:txBody>
          <a:bodyPr lIns="0" tIns="0" rIns="0" bIns="0" rtlCol="0" anchor="t">
            <a:spAutoFit/>
          </a:bodyPr>
          <a:lstStyle/>
          <a:p>
            <a:pPr algn="l">
              <a:lnSpc>
                <a:spcPts val="4759"/>
              </a:lnSpc>
            </a:pPr>
            <a:r>
              <a:rPr lang="en-US" sz="3399">
                <a:solidFill>
                  <a:srgbClr val="000000"/>
                </a:solidFill>
                <a:latin typeface="Canva Sans Bold"/>
                <a:ea typeface="Canva Sans Bold"/>
                <a:cs typeface="Canva Sans Bold"/>
                <a:sym typeface="Canva Sans Bold"/>
              </a:rPr>
              <a:t>OpenCV: </a:t>
            </a:r>
          </a:p>
          <a:p>
            <a:pPr marL="734059" lvl="1" indent="-367030" algn="l">
              <a:lnSpc>
                <a:spcPts val="4759"/>
              </a:lnSpc>
              <a:buFont typeface="Arial"/>
              <a:buChar char="•"/>
            </a:pPr>
            <a:endParaRPr lang="en-US" sz="3399">
              <a:solidFill>
                <a:srgbClr val="000000"/>
              </a:solidFill>
              <a:latin typeface="Canva Sans Bold"/>
              <a:ea typeface="Canva Sans Bold"/>
              <a:cs typeface="Canva Sans Bold"/>
              <a:sym typeface="Canva Sans Bold"/>
            </a:endParaRPr>
          </a:p>
          <a:p>
            <a:pPr marL="734059" lvl="1" indent="-367030" algn="l">
              <a:lnSpc>
                <a:spcPts val="5779"/>
              </a:lnSpc>
              <a:buFont typeface="Arial"/>
              <a:buChar char="•"/>
            </a:pPr>
            <a:r>
              <a:rPr lang="en-US" sz="3399">
                <a:solidFill>
                  <a:srgbClr val="000000"/>
                </a:solidFill>
                <a:latin typeface="Canva Sans"/>
                <a:ea typeface="Canva Sans"/>
                <a:cs typeface="Canva Sans"/>
                <a:sym typeface="Canva Sans"/>
              </a:rPr>
              <a:t>imread()</a:t>
            </a:r>
          </a:p>
          <a:p>
            <a:pPr marL="734059" lvl="1" indent="-367030" algn="l">
              <a:lnSpc>
                <a:spcPts val="5779"/>
              </a:lnSpc>
              <a:buFont typeface="Arial"/>
              <a:buChar char="•"/>
            </a:pPr>
            <a:r>
              <a:rPr lang="en-US" sz="3399">
                <a:solidFill>
                  <a:srgbClr val="000000"/>
                </a:solidFill>
                <a:latin typeface="Canva Sans"/>
                <a:ea typeface="Canva Sans"/>
                <a:cs typeface="Canva Sans"/>
                <a:sym typeface="Canva Sans"/>
              </a:rPr>
              <a:t>cvtColor()</a:t>
            </a:r>
          </a:p>
          <a:p>
            <a:pPr marL="734059" lvl="1" indent="-367030" algn="l">
              <a:lnSpc>
                <a:spcPts val="5779"/>
              </a:lnSpc>
              <a:buFont typeface="Arial"/>
              <a:buChar char="•"/>
            </a:pPr>
            <a:r>
              <a:rPr lang="en-US" sz="3399">
                <a:solidFill>
                  <a:srgbClr val="000000"/>
                </a:solidFill>
                <a:latin typeface="Canva Sans"/>
                <a:ea typeface="Canva Sans"/>
                <a:cs typeface="Canva Sans"/>
                <a:sym typeface="Canva Sans"/>
              </a:rPr>
              <a:t>resize()</a:t>
            </a:r>
          </a:p>
          <a:p>
            <a:pPr marL="734059" lvl="1" indent="-367030" algn="l">
              <a:lnSpc>
                <a:spcPts val="5779"/>
              </a:lnSpc>
              <a:buFont typeface="Arial"/>
              <a:buChar char="•"/>
            </a:pPr>
            <a:r>
              <a:rPr lang="en-US" sz="3399">
                <a:solidFill>
                  <a:srgbClr val="000000"/>
                </a:solidFill>
                <a:latin typeface="Canva Sans"/>
                <a:ea typeface="Canva Sans"/>
                <a:cs typeface="Canva Sans"/>
                <a:sym typeface="Canva Sans"/>
              </a:rPr>
              <a:t>imshow()</a:t>
            </a:r>
          </a:p>
          <a:p>
            <a:pPr algn="l">
              <a:lnSpc>
                <a:spcPts val="5779"/>
              </a:lnSpc>
            </a:pPr>
            <a:endParaRPr lang="en-US" sz="3399">
              <a:solidFill>
                <a:srgbClr val="000000"/>
              </a:solidFill>
              <a:latin typeface="Canva Sans"/>
              <a:ea typeface="Canva Sans"/>
              <a:cs typeface="Canva Sans"/>
              <a:sym typeface="Canva San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TextBox 6"/>
          <p:cNvSpPr txBox="1"/>
          <p:nvPr/>
        </p:nvSpPr>
        <p:spPr>
          <a:xfrm>
            <a:off x="4895648" y="502484"/>
            <a:ext cx="8496705"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ea typeface="Yeseva One"/>
                <a:cs typeface="Yeseva One"/>
                <a:sym typeface="Yeseva One"/>
              </a:rPr>
              <a:t>Introduction</a:t>
            </a:r>
          </a:p>
        </p:txBody>
      </p:sp>
      <p:sp>
        <p:nvSpPr>
          <p:cNvPr id="7" name="TextBox 7"/>
          <p:cNvSpPr txBox="1"/>
          <p:nvPr/>
        </p:nvSpPr>
        <p:spPr>
          <a:xfrm>
            <a:off x="1990128" y="2305050"/>
            <a:ext cx="14307744" cy="5575935"/>
          </a:xfrm>
          <a:prstGeom prst="rect">
            <a:avLst/>
          </a:prstGeom>
        </p:spPr>
        <p:txBody>
          <a:bodyPr lIns="0" tIns="0" rIns="0" bIns="0" rtlCol="0" anchor="t">
            <a:spAutoFit/>
          </a:bodyPr>
          <a:lstStyle/>
          <a:p>
            <a:pPr marL="647700" lvl="1" indent="-323850" algn="l">
              <a:lnSpc>
                <a:spcPts val="3419"/>
              </a:lnSpc>
              <a:buFont typeface="Arial"/>
              <a:buChar char="•"/>
            </a:pPr>
            <a:r>
              <a:rPr lang="en-US" sz="3000">
                <a:solidFill>
                  <a:srgbClr val="000000"/>
                </a:solidFill>
                <a:latin typeface="Libre Baskerville"/>
                <a:ea typeface="Libre Baskerville"/>
                <a:cs typeface="Libre Baskerville"/>
                <a:sym typeface="Libre Baskerville"/>
              </a:rPr>
              <a:t>The challenge of accurately classifying astronomical objects as stars or galaxies has been a fundamental task in astrophysics for centuries. </a:t>
            </a:r>
          </a:p>
          <a:p>
            <a:pPr algn="l">
              <a:lnSpc>
                <a:spcPts val="3419"/>
              </a:lnSpc>
            </a:pPr>
            <a:endParaRPr lang="en-US" sz="3000">
              <a:solidFill>
                <a:srgbClr val="000000"/>
              </a:solidFill>
              <a:latin typeface="Libre Baskerville"/>
              <a:ea typeface="Libre Baskerville"/>
              <a:cs typeface="Libre Baskerville"/>
              <a:sym typeface="Libre Baskerville"/>
            </a:endParaRPr>
          </a:p>
          <a:p>
            <a:pPr marL="647700" lvl="1" indent="-323850" algn="l">
              <a:lnSpc>
                <a:spcPts val="3419"/>
              </a:lnSpc>
              <a:buFont typeface="Arial"/>
              <a:buChar char="•"/>
            </a:pPr>
            <a:r>
              <a:rPr lang="en-US" sz="3000">
                <a:solidFill>
                  <a:srgbClr val="000000"/>
                </a:solidFill>
                <a:latin typeface="Libre Baskerville"/>
                <a:ea typeface="Libre Baskerville"/>
                <a:cs typeface="Libre Baskerville"/>
                <a:sym typeface="Libre Baskerville"/>
              </a:rPr>
              <a:t>Traditional methods relied heavily on visual inspection and morphological analysis, which were labour-intensive and limited by human subjectivity and the capacity to process large data volumes. </a:t>
            </a:r>
          </a:p>
          <a:p>
            <a:pPr algn="l">
              <a:lnSpc>
                <a:spcPts val="3419"/>
              </a:lnSpc>
            </a:pPr>
            <a:endParaRPr lang="en-US" sz="3000">
              <a:solidFill>
                <a:srgbClr val="000000"/>
              </a:solidFill>
              <a:latin typeface="Libre Baskerville"/>
              <a:ea typeface="Libre Baskerville"/>
              <a:cs typeface="Libre Baskerville"/>
              <a:sym typeface="Libre Baskerville"/>
            </a:endParaRPr>
          </a:p>
          <a:p>
            <a:pPr marL="647700" lvl="1" indent="-323850" algn="l">
              <a:lnSpc>
                <a:spcPts val="3419"/>
              </a:lnSpc>
              <a:buFont typeface="Arial"/>
              <a:buChar char="•"/>
            </a:pPr>
            <a:r>
              <a:rPr lang="en-US" sz="3000">
                <a:solidFill>
                  <a:srgbClr val="000000"/>
                </a:solidFill>
                <a:latin typeface="Libre Baskerville"/>
                <a:ea typeface="Libre Baskerville"/>
                <a:cs typeface="Libre Baskerville"/>
                <a:sym typeface="Libre Baskerville"/>
              </a:rPr>
              <a:t>With the advent of modern sky surveys like the Sloan Digital Sky Survey (SDSS), the volume of astronomical data has grown exponentially, rendering manual classification impractical.</a:t>
            </a:r>
          </a:p>
          <a:p>
            <a:pPr algn="l">
              <a:lnSpc>
                <a:spcPts val="3419"/>
              </a:lnSpc>
            </a:pPr>
            <a:endParaRPr lang="en-US" sz="3000">
              <a:solidFill>
                <a:srgbClr val="000000"/>
              </a:solidFill>
              <a:latin typeface="Libre Baskerville"/>
              <a:ea typeface="Libre Baskerville"/>
              <a:cs typeface="Libre Baskerville"/>
              <a:sym typeface="Libre Baskerville"/>
            </a:endParaRPr>
          </a:p>
          <a:p>
            <a:pPr algn="l">
              <a:lnSpc>
                <a:spcPts val="3419"/>
              </a:lnSpc>
            </a:pPr>
            <a:endParaRPr lang="en-US" sz="3000">
              <a:solidFill>
                <a:srgbClr val="000000"/>
              </a:solidFill>
              <a:latin typeface="Libre Baskerville"/>
              <a:ea typeface="Libre Baskerville"/>
              <a:cs typeface="Libre Baskerville"/>
              <a:sym typeface="Libre Baskerville"/>
            </a:endParaRPr>
          </a:p>
          <a:p>
            <a:pPr algn="l">
              <a:lnSpc>
                <a:spcPts val="3419"/>
              </a:lnSpc>
            </a:pPr>
            <a:endParaRPr lang="en-US" sz="3000">
              <a:solidFill>
                <a:srgbClr val="000000"/>
              </a:solidFill>
              <a:latin typeface="Libre Baskerville"/>
              <a:ea typeface="Libre Baskerville"/>
              <a:cs typeface="Libre Baskerville"/>
              <a:sym typeface="Libre Baskerville"/>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3" name="TextBox 3"/>
          <p:cNvSpPr txBox="1"/>
          <p:nvPr/>
        </p:nvSpPr>
        <p:spPr>
          <a:xfrm>
            <a:off x="1365811" y="1100202"/>
            <a:ext cx="9334310" cy="1005515"/>
          </a:xfrm>
          <a:prstGeom prst="rect">
            <a:avLst/>
          </a:prstGeom>
        </p:spPr>
        <p:txBody>
          <a:bodyPr lIns="0" tIns="0" rIns="0" bIns="0" rtlCol="0" anchor="t">
            <a:spAutoFit/>
          </a:bodyPr>
          <a:lstStyle/>
          <a:p>
            <a:pPr algn="ctr">
              <a:lnSpc>
                <a:spcPts val="8102"/>
              </a:lnSpc>
            </a:pPr>
            <a:r>
              <a:rPr lang="en-US" sz="5787">
                <a:solidFill>
                  <a:srgbClr val="000000"/>
                </a:solidFill>
                <a:latin typeface="Canva Sans Bold"/>
                <a:ea typeface="Canva Sans Bold"/>
                <a:cs typeface="Canva Sans Bold"/>
                <a:sym typeface="Canva Sans Bold"/>
              </a:rPr>
              <a:t>PIPELINE DIAGRAM</a:t>
            </a:r>
          </a:p>
        </p:txBody>
      </p:sp>
      <p:sp>
        <p:nvSpPr>
          <p:cNvPr id="4" name="TextBox 3"/>
          <p:cNvSpPr txBox="1"/>
          <p:nvPr/>
        </p:nvSpPr>
        <p:spPr>
          <a:xfrm>
            <a:off x="7162800" y="3619500"/>
            <a:ext cx="184731" cy="369332"/>
          </a:xfrm>
          <a:prstGeom prst="rect">
            <a:avLst/>
          </a:prstGeom>
          <a:noFill/>
        </p:spPr>
        <p:txBody>
          <a:bodyPr wrap="none" rtlCol="0">
            <a:spAutoFit/>
          </a:bodyPr>
          <a:lstStyle/>
          <a:p>
            <a:endParaRPr lang="en-US"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bwMode="auto">
          <a:xfrm>
            <a:off x="2133600" y="2400300"/>
            <a:ext cx="13411200" cy="7162800"/>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3283182" y="3632200"/>
            <a:ext cx="11721636" cy="3251201"/>
          </a:xfrm>
          <a:prstGeom prst="rect">
            <a:avLst/>
          </a:prstGeom>
        </p:spPr>
        <p:txBody>
          <a:bodyPr lIns="0" tIns="0" rIns="0" bIns="0" rtlCol="0" anchor="t">
            <a:spAutoFit/>
          </a:bodyPr>
          <a:lstStyle/>
          <a:p>
            <a:pPr algn="ctr">
              <a:lnSpc>
                <a:spcPts val="12500"/>
              </a:lnSpc>
            </a:pPr>
            <a:r>
              <a:rPr lang="en-US" sz="12500">
                <a:solidFill>
                  <a:srgbClr val="000000"/>
                </a:solidFill>
                <a:latin typeface="Yeseva One"/>
                <a:ea typeface="Yeseva One"/>
                <a:cs typeface="Yeseva One"/>
                <a:sym typeface="Yeseva One"/>
              </a:rPr>
              <a:t>Thank</a:t>
            </a:r>
          </a:p>
          <a:p>
            <a:pPr algn="ctr">
              <a:lnSpc>
                <a:spcPts val="12500"/>
              </a:lnSpc>
            </a:pPr>
            <a:r>
              <a:rPr lang="en-US" sz="12500">
                <a:solidFill>
                  <a:srgbClr val="000000"/>
                </a:solidFill>
                <a:latin typeface="Yeseva One"/>
                <a:ea typeface="Yeseva One"/>
                <a:cs typeface="Yeseva One"/>
                <a:sym typeface="Yeseva One"/>
              </a:rPr>
              <a:t>You</a:t>
            </a:r>
          </a:p>
        </p:txBody>
      </p:sp>
      <p:sp>
        <p:nvSpPr>
          <p:cNvPr id="3" name="Freeform 3"/>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Freeform 6"/>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TextBox 6"/>
          <p:cNvSpPr txBox="1"/>
          <p:nvPr/>
        </p:nvSpPr>
        <p:spPr>
          <a:xfrm>
            <a:off x="4895648" y="502484"/>
            <a:ext cx="8496705"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ea typeface="Yeseva One"/>
                <a:cs typeface="Yeseva One"/>
                <a:sym typeface="Yeseva One"/>
              </a:rPr>
              <a:t>Introduction</a:t>
            </a:r>
          </a:p>
        </p:txBody>
      </p:sp>
      <p:sp>
        <p:nvSpPr>
          <p:cNvPr id="7" name="TextBox 7"/>
          <p:cNvSpPr txBox="1"/>
          <p:nvPr/>
        </p:nvSpPr>
        <p:spPr>
          <a:xfrm>
            <a:off x="1990128" y="2305050"/>
            <a:ext cx="14307744" cy="4718685"/>
          </a:xfrm>
          <a:prstGeom prst="rect">
            <a:avLst/>
          </a:prstGeom>
        </p:spPr>
        <p:txBody>
          <a:bodyPr lIns="0" tIns="0" rIns="0" bIns="0" rtlCol="0" anchor="t">
            <a:spAutoFit/>
          </a:bodyPr>
          <a:lstStyle/>
          <a:p>
            <a:pPr algn="l">
              <a:lnSpc>
                <a:spcPts val="3419"/>
              </a:lnSpc>
            </a:pPr>
            <a:endParaRPr/>
          </a:p>
          <a:p>
            <a:pPr marL="647700" lvl="1" indent="-323850" algn="l">
              <a:lnSpc>
                <a:spcPts val="3419"/>
              </a:lnSpc>
              <a:buFont typeface="Arial"/>
              <a:buChar char="•"/>
            </a:pPr>
            <a:r>
              <a:rPr lang="en-US" sz="3000">
                <a:solidFill>
                  <a:srgbClr val="000000"/>
                </a:solidFill>
                <a:latin typeface="Libre Baskerville"/>
                <a:ea typeface="Libre Baskerville"/>
                <a:cs typeface="Libre Baskerville"/>
                <a:sym typeface="Libre Baskerville"/>
              </a:rPr>
              <a:t>The proposed system uses Convolution Neural Network (CNN). The models will classify photometric data under two classes Star. An automated system with the help of deep learning methodology we can make these much easier. </a:t>
            </a:r>
          </a:p>
          <a:p>
            <a:pPr algn="l">
              <a:lnSpc>
                <a:spcPts val="3419"/>
              </a:lnSpc>
            </a:pPr>
            <a:endParaRPr lang="en-US" sz="3000">
              <a:solidFill>
                <a:srgbClr val="000000"/>
              </a:solidFill>
              <a:latin typeface="Libre Baskerville"/>
              <a:ea typeface="Libre Baskerville"/>
              <a:cs typeface="Libre Baskerville"/>
              <a:sym typeface="Libre Baskerville"/>
            </a:endParaRPr>
          </a:p>
          <a:p>
            <a:pPr marL="647700" lvl="1" indent="-323850" algn="l">
              <a:lnSpc>
                <a:spcPts val="3419"/>
              </a:lnSpc>
              <a:buFont typeface="Arial"/>
              <a:buChar char="•"/>
            </a:pPr>
            <a:r>
              <a:rPr lang="en-US" sz="3000">
                <a:solidFill>
                  <a:srgbClr val="000000"/>
                </a:solidFill>
                <a:latin typeface="Libre Baskerville"/>
                <a:ea typeface="Libre Baskerville"/>
                <a:cs typeface="Libre Baskerville"/>
                <a:sym typeface="Libre Baskerville"/>
              </a:rPr>
              <a:t>The models will classify photometric data under two classes Star and Galaxy. An automated system can be very helpful to offers significant benefits for star-galaxy classification, including reduced human error, increased scalability, and efficient handling of vast data quantities </a:t>
            </a:r>
          </a:p>
          <a:p>
            <a:pPr algn="l">
              <a:lnSpc>
                <a:spcPts val="3419"/>
              </a:lnSpc>
            </a:pPr>
            <a:endParaRPr lang="en-US" sz="3000">
              <a:solidFill>
                <a:srgbClr val="000000"/>
              </a:solidFill>
              <a:latin typeface="Libre Baskerville"/>
              <a:ea typeface="Libre Baskerville"/>
              <a:cs typeface="Libre Baskerville"/>
              <a:sym typeface="Libre Baskervill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graphicFrame>
        <p:nvGraphicFramePr>
          <p:cNvPr id="6" name="Table 6"/>
          <p:cNvGraphicFramePr>
            <a:graphicFrameLocks noGrp="1"/>
          </p:cNvGraphicFramePr>
          <p:nvPr/>
        </p:nvGraphicFramePr>
        <p:xfrm>
          <a:off x="1028700" y="4028982"/>
          <a:ext cx="16272175" cy="4391624"/>
        </p:xfrm>
        <a:graphic>
          <a:graphicData uri="http://schemas.openxmlformats.org/drawingml/2006/table">
            <a:tbl>
              <a:tblPr/>
              <a:tblGrid>
                <a:gridCol w="3563099"/>
                <a:gridCol w="1255134"/>
                <a:gridCol w="4004004"/>
                <a:gridCol w="5248041"/>
                <a:gridCol w="2201897"/>
              </a:tblGrid>
              <a:tr h="1028017">
                <a:tc>
                  <a:txBody>
                    <a:bodyPr/>
                    <a:lstStyle/>
                    <a:p>
                      <a:pPr algn="ctr">
                        <a:lnSpc>
                          <a:spcPts val="2520"/>
                        </a:lnSpc>
                        <a:defRPr/>
                      </a:pPr>
                      <a:r>
                        <a:rPr lang="en-US" sz="1800">
                          <a:solidFill>
                            <a:srgbClr val="000000"/>
                          </a:solidFill>
                          <a:latin typeface="Libre Baskerville Bold"/>
                          <a:ea typeface="Libre Baskerville Bold"/>
                          <a:cs typeface="Libre Baskerville Bold"/>
                          <a:sym typeface="Libre Baskerville Bold"/>
                        </a:rPr>
                        <a:t>TITLE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Libre Baskerville Bold"/>
                          <a:ea typeface="Libre Baskerville Bold"/>
                          <a:cs typeface="Libre Baskerville Bold"/>
                          <a:sym typeface="Libre Baskerville Bold"/>
                        </a:rPr>
                        <a:t>YEAR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Libre Baskerville Bold"/>
                          <a:ea typeface="Libre Baskerville Bold"/>
                          <a:cs typeface="Libre Baskerville Bold"/>
                          <a:sym typeface="Libre Baskerville Bold"/>
                        </a:rPr>
                        <a:t>DATASET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Libre Baskerville"/>
                          <a:ea typeface="Libre Baskerville"/>
                          <a:cs typeface="Libre Baskerville"/>
                          <a:sym typeface="Libre Baskerville"/>
                        </a:rPr>
                        <a:t>ARCHITECTURE ARCHITECTURE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Libre Baskerville"/>
                          <a:ea typeface="Libre Baskerville"/>
                          <a:cs typeface="Libre Baskerville"/>
                          <a:sym typeface="Libre Baskerville"/>
                        </a:rPr>
                        <a:t>ACCURACY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3363607">
                <a:tc>
                  <a:txBody>
                    <a:bodyPr/>
                    <a:lstStyle/>
                    <a:p>
                      <a:pPr algn="ctr">
                        <a:lnSpc>
                          <a:spcPts val="2520"/>
                        </a:lnSpc>
                        <a:defRPr/>
                      </a:pPr>
                      <a:r>
                        <a:rPr lang="en-US" sz="1800">
                          <a:solidFill>
                            <a:srgbClr val="000000"/>
                          </a:solidFill>
                          <a:latin typeface="Libre Baskerville"/>
                          <a:ea typeface="Libre Baskerville"/>
                          <a:cs typeface="Libre Baskerville"/>
                          <a:sym typeface="Libre Baskerville"/>
                        </a:rPr>
                        <a:t>Deep Learning for Star-Galaxy Classification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Libre Baskerville"/>
                          <a:ea typeface="Libre Baskerville"/>
                          <a:cs typeface="Libre Baskerville"/>
                          <a:sym typeface="Libre Baskerville"/>
                        </a:rPr>
                        <a:t>2017</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Libre Baskerville"/>
                          <a:ea typeface="Libre Baskerville"/>
                          <a:cs typeface="Libre Baskerville"/>
                          <a:sym typeface="Libre Baskerville"/>
                        </a:rPr>
                        <a:t>Dataset was taken from the Sloan Digital Sky Survey (SDSS). The dataset contains 30 million images.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Libre Baskerville"/>
                          <a:ea typeface="Libre Baskerville"/>
                          <a:cs typeface="Libre Baskerville"/>
                          <a:sym typeface="Libre Baskerville"/>
                        </a:rPr>
                        <a:t>Convolutional Neural Networks(CNN)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Libre Baskerville"/>
                          <a:ea typeface="Libre Baskerville"/>
                          <a:cs typeface="Libre Baskerville"/>
                          <a:sym typeface="Libre Baskerville"/>
                        </a:rPr>
                        <a:t>99.19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bl>
          </a:graphicData>
        </a:graphic>
      </p:graphicFrame>
      <p:sp>
        <p:nvSpPr>
          <p:cNvPr id="7" name="TextBox 7"/>
          <p:cNvSpPr txBox="1"/>
          <p:nvPr/>
        </p:nvSpPr>
        <p:spPr>
          <a:xfrm>
            <a:off x="1674595" y="502484"/>
            <a:ext cx="14539036"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ea typeface="Yeseva One"/>
                <a:cs typeface="Yeseva One"/>
                <a:sym typeface="Yeseva One"/>
              </a:rPr>
              <a:t>LITERATURE REVIEW 1</a:t>
            </a:r>
          </a:p>
        </p:txBody>
      </p:sp>
      <p:sp>
        <p:nvSpPr>
          <p:cNvPr id="8" name="TextBox 8"/>
          <p:cNvSpPr txBox="1"/>
          <p:nvPr/>
        </p:nvSpPr>
        <p:spPr>
          <a:xfrm>
            <a:off x="1028700" y="2209800"/>
            <a:ext cx="14894745" cy="938378"/>
          </a:xfrm>
          <a:prstGeom prst="rect">
            <a:avLst/>
          </a:prstGeom>
        </p:spPr>
        <p:txBody>
          <a:bodyPr lIns="0" tIns="0" rIns="0" bIns="0" rtlCol="0" anchor="t">
            <a:spAutoFit/>
          </a:bodyPr>
          <a:lstStyle/>
          <a:p>
            <a:pPr algn="l">
              <a:lnSpc>
                <a:spcPts val="3759"/>
              </a:lnSpc>
              <a:spcBef>
                <a:spcPct val="0"/>
              </a:spcBef>
            </a:pPr>
            <a:r>
              <a:rPr lang="en-US" sz="2540">
                <a:solidFill>
                  <a:srgbClr val="000000"/>
                </a:solidFill>
                <a:latin typeface="Libre Baskerville"/>
                <a:ea typeface="Libre Baskerville"/>
                <a:cs typeface="Libre Baskerville"/>
                <a:sym typeface="Libre Baskerville"/>
              </a:rPr>
              <a:t>Ganesh Ranganath Chandrasekar Iyer Krishna Chaithanya Vastare (2017). Deep Learning for Star-Galaxy  Classification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graphicFrame>
        <p:nvGraphicFramePr>
          <p:cNvPr id="6" name="Table 6"/>
          <p:cNvGraphicFramePr>
            <a:graphicFrameLocks noGrp="1"/>
          </p:cNvGraphicFramePr>
          <p:nvPr/>
        </p:nvGraphicFramePr>
        <p:xfrm>
          <a:off x="826926" y="3803720"/>
          <a:ext cx="16234374" cy="5943600"/>
        </p:xfrm>
        <a:graphic>
          <a:graphicData uri="http://schemas.openxmlformats.org/drawingml/2006/table">
            <a:tbl>
              <a:tblPr/>
              <a:tblGrid>
                <a:gridCol w="3328923"/>
                <a:gridCol w="1141512"/>
                <a:gridCol w="4156744"/>
                <a:gridCol w="5604626"/>
                <a:gridCol w="2002569"/>
              </a:tblGrid>
              <a:tr h="1391313">
                <a:tc>
                  <a:txBody>
                    <a:bodyPr/>
                    <a:lstStyle/>
                    <a:p>
                      <a:pPr algn="ctr">
                        <a:lnSpc>
                          <a:spcPts val="2520"/>
                        </a:lnSpc>
                        <a:defRPr/>
                      </a:pPr>
                      <a:r>
                        <a:rPr lang="en-US" sz="1800">
                          <a:solidFill>
                            <a:srgbClr val="000000"/>
                          </a:solidFill>
                          <a:latin typeface="Libre Baskerville Bold"/>
                          <a:ea typeface="Libre Baskerville Bold"/>
                          <a:cs typeface="Libre Baskerville Bold"/>
                          <a:sym typeface="Libre Baskerville Bold"/>
                        </a:rPr>
                        <a:t>TITLE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Libre Baskerville Bold"/>
                          <a:ea typeface="Libre Baskerville Bold"/>
                          <a:cs typeface="Libre Baskerville Bold"/>
                          <a:sym typeface="Libre Baskerville Bold"/>
                        </a:rPr>
                        <a:t>YEAR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Libre Baskerville Bold"/>
                          <a:ea typeface="Libre Baskerville Bold"/>
                          <a:cs typeface="Libre Baskerville Bold"/>
                          <a:sym typeface="Libre Baskerville Bold"/>
                        </a:rPr>
                        <a:t>DATASET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Libre Baskerville"/>
                          <a:ea typeface="Libre Baskerville"/>
                          <a:cs typeface="Libre Baskerville"/>
                          <a:sym typeface="Libre Baskerville"/>
                        </a:rPr>
                        <a:t>ARCHITECTURE ARCHITECTURE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Libre Baskerville"/>
                          <a:ea typeface="Libre Baskerville"/>
                          <a:cs typeface="Libre Baskerville"/>
                          <a:sym typeface="Libre Baskerville"/>
                        </a:rPr>
                        <a:t>ACCURACY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4552287">
                <a:tc>
                  <a:txBody>
                    <a:bodyPr/>
                    <a:lstStyle/>
                    <a:p>
                      <a:pPr algn="ctr">
                        <a:lnSpc>
                          <a:spcPts val="2520"/>
                        </a:lnSpc>
                        <a:defRPr/>
                      </a:pPr>
                      <a:r>
                        <a:rPr lang="en-US" sz="1800">
                          <a:solidFill>
                            <a:srgbClr val="000000"/>
                          </a:solidFill>
                          <a:latin typeface="Libre Baskerville"/>
                          <a:ea typeface="Libre Baskerville"/>
                          <a:cs typeface="Libre Baskerville"/>
                          <a:sym typeface="Libre Baskerville"/>
                        </a:rPr>
                        <a:t>Star-galaxy classification using deep convolutional neural networks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Libre Baskerville"/>
                          <a:ea typeface="Libre Baskerville"/>
                          <a:cs typeface="Libre Baskerville"/>
                          <a:sym typeface="Libre Baskerville"/>
                        </a:rPr>
                        <a:t>2016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Libre Baskerville"/>
                          <a:ea typeface="Libre Baskerville"/>
                          <a:cs typeface="Libre Baskerville"/>
                          <a:sym typeface="Libre Baskerville"/>
                        </a:rPr>
                        <a:t>photometric and spectroscopic data sets with different characteristics and compositions. data sets and the image pre-processing steps for retrieving cutout images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Libre Baskerville"/>
                          <a:ea typeface="Libre Baskerville"/>
                          <a:cs typeface="Libre Baskerville"/>
                          <a:sym typeface="Libre Baskerville"/>
                        </a:rPr>
                        <a:t>Convolutional Neural Networks (ConvNets)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Libre Baskerville"/>
                          <a:ea typeface="Libre Baskerville"/>
                          <a:cs typeface="Libre Baskerville"/>
                          <a:sym typeface="Libre Baskerville"/>
                        </a:rPr>
                        <a:t>99.48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bl>
          </a:graphicData>
        </a:graphic>
      </p:graphicFrame>
      <p:sp>
        <p:nvSpPr>
          <p:cNvPr id="7" name="TextBox 7"/>
          <p:cNvSpPr txBox="1"/>
          <p:nvPr/>
        </p:nvSpPr>
        <p:spPr>
          <a:xfrm>
            <a:off x="1674595" y="502484"/>
            <a:ext cx="14539036"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ea typeface="Yeseva One"/>
                <a:cs typeface="Yeseva One"/>
                <a:sym typeface="Yeseva One"/>
              </a:rPr>
              <a:t>LITERATURE REVIEW 2</a:t>
            </a:r>
          </a:p>
        </p:txBody>
      </p:sp>
      <p:sp>
        <p:nvSpPr>
          <p:cNvPr id="8" name="TextBox 8"/>
          <p:cNvSpPr txBox="1"/>
          <p:nvPr/>
        </p:nvSpPr>
        <p:spPr>
          <a:xfrm>
            <a:off x="1028700" y="2209800"/>
            <a:ext cx="16829804" cy="938378"/>
          </a:xfrm>
          <a:prstGeom prst="rect">
            <a:avLst/>
          </a:prstGeom>
        </p:spPr>
        <p:txBody>
          <a:bodyPr lIns="0" tIns="0" rIns="0" bIns="0" rtlCol="0" anchor="t">
            <a:spAutoFit/>
          </a:bodyPr>
          <a:lstStyle/>
          <a:p>
            <a:pPr algn="l">
              <a:lnSpc>
                <a:spcPts val="3759"/>
              </a:lnSpc>
              <a:spcBef>
                <a:spcPct val="0"/>
              </a:spcBef>
            </a:pPr>
            <a:r>
              <a:rPr lang="en-US" sz="2540">
                <a:solidFill>
                  <a:srgbClr val="000000"/>
                </a:solidFill>
                <a:latin typeface="Libre Baskerville"/>
                <a:ea typeface="Libre Baskerville"/>
                <a:cs typeface="Libre Baskerville"/>
                <a:sym typeface="Libre Baskerville"/>
              </a:rPr>
              <a:t>Kim EJ, Brunner RJ. Star-galaxy classification using deep convolutional neural networks. Monthly Notices of the Royal Astronomical Society. 2016 Oct 17:stw2672.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graphicFrame>
        <p:nvGraphicFramePr>
          <p:cNvPr id="6" name="Table 6"/>
          <p:cNvGraphicFramePr>
            <a:graphicFrameLocks noGrp="1"/>
          </p:cNvGraphicFramePr>
          <p:nvPr/>
        </p:nvGraphicFramePr>
        <p:xfrm>
          <a:off x="596253" y="3954144"/>
          <a:ext cx="17095494" cy="5304156"/>
        </p:xfrm>
        <a:graphic>
          <a:graphicData uri="http://schemas.openxmlformats.org/drawingml/2006/table">
            <a:tbl>
              <a:tblPr/>
              <a:tblGrid>
                <a:gridCol w="2797810"/>
                <a:gridCol w="1141377"/>
                <a:gridCol w="3784103"/>
                <a:gridCol w="6591404"/>
                <a:gridCol w="2780800"/>
              </a:tblGrid>
              <a:tr h="748325">
                <a:tc>
                  <a:txBody>
                    <a:bodyPr/>
                    <a:lstStyle/>
                    <a:p>
                      <a:pPr algn="ctr">
                        <a:lnSpc>
                          <a:spcPts val="2520"/>
                        </a:lnSpc>
                        <a:defRPr/>
                      </a:pPr>
                      <a:r>
                        <a:rPr lang="en-US" sz="1800">
                          <a:solidFill>
                            <a:srgbClr val="000000"/>
                          </a:solidFill>
                          <a:latin typeface="Libre Baskerville Bold"/>
                          <a:ea typeface="Libre Baskerville Bold"/>
                          <a:cs typeface="Libre Baskerville Bold"/>
                          <a:sym typeface="Libre Baskerville Bold"/>
                        </a:rPr>
                        <a:t>TITLE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Libre Baskerville Bold"/>
                          <a:ea typeface="Libre Baskerville Bold"/>
                          <a:cs typeface="Libre Baskerville Bold"/>
                          <a:sym typeface="Libre Baskerville Bold"/>
                        </a:rPr>
                        <a:t>YEAR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Libre Baskerville Bold"/>
                          <a:ea typeface="Libre Baskerville Bold"/>
                          <a:cs typeface="Libre Baskerville Bold"/>
                          <a:sym typeface="Libre Baskerville Bold"/>
                        </a:rPr>
                        <a:t>DATASET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Libre Baskerville"/>
                          <a:ea typeface="Libre Baskerville"/>
                          <a:cs typeface="Libre Baskerville"/>
                          <a:sym typeface="Libre Baskerville"/>
                        </a:rPr>
                        <a:t>ARCHITECTURE ARCHITECTURE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Libre Baskerville"/>
                          <a:ea typeface="Libre Baskerville"/>
                          <a:cs typeface="Libre Baskerville"/>
                          <a:sym typeface="Libre Baskerville"/>
                        </a:rPr>
                        <a:t>ACCURACY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4555831">
                <a:tc>
                  <a:txBody>
                    <a:bodyPr/>
                    <a:lstStyle/>
                    <a:p>
                      <a:pPr algn="ctr">
                        <a:lnSpc>
                          <a:spcPts val="2520"/>
                        </a:lnSpc>
                        <a:defRPr/>
                      </a:pPr>
                      <a:r>
                        <a:rPr lang="en-US" sz="1800">
                          <a:solidFill>
                            <a:srgbClr val="000000"/>
                          </a:solidFill>
                          <a:latin typeface="Libre Baskerville"/>
                          <a:ea typeface="Libre Baskerville"/>
                          <a:cs typeface="Libre Baskerville"/>
                          <a:sym typeface="Libre Baskerville"/>
                        </a:rPr>
                        <a:t>ContextNet: Deep Learning for Star Galaxy Classification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Libre Baskerville"/>
                          <a:ea typeface="Libre Baskerville"/>
                          <a:cs typeface="Libre Baskerville"/>
                          <a:sym typeface="Libre Baskerville"/>
                        </a:rPr>
                        <a:t>2018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Libre Baskerville"/>
                          <a:ea typeface="Libre Baskerville"/>
                          <a:cs typeface="Libre Baskerville"/>
                          <a:sym typeface="Libre Baskerville"/>
                        </a:rPr>
                        <a:t>The dataset used in the work consists of simulated images from the Large Synoptic Survey Telescope (LSST) observations, generated using the GalSim image simulation package.</a:t>
                      </a:r>
                      <a:endParaRPr lang="en-US" sz="1100"/>
                    </a:p>
                    <a:p>
                      <a:pPr algn="ctr">
                        <a:lnSpc>
                          <a:spcPts val="2520"/>
                        </a:lnSpc>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Libre Baskerville Bold"/>
                          <a:ea typeface="Libre Baskerville Bold"/>
                          <a:cs typeface="Libre Baskerville Bold"/>
                          <a:sym typeface="Libre Baskerville Bold"/>
                        </a:rPr>
                        <a:t>Local Network</a:t>
                      </a:r>
                      <a:r>
                        <a:rPr lang="en-US" sz="1800">
                          <a:solidFill>
                            <a:srgbClr val="000000"/>
                          </a:solidFill>
                          <a:latin typeface="Libre Baskerville"/>
                          <a:ea typeface="Libre Baskerville"/>
                          <a:cs typeface="Libre Baskerville"/>
                          <a:sym typeface="Libre Baskerville"/>
                        </a:rPr>
                        <a:t>: Convolutional Neural Networks (CNNs) </a:t>
                      </a:r>
                      <a:endParaRPr lang="en-US" sz="1100"/>
                    </a:p>
                    <a:p>
                      <a:pPr algn="ctr">
                        <a:lnSpc>
                          <a:spcPts val="2520"/>
                        </a:lnSpc>
                      </a:pPr>
                      <a:r>
                        <a:rPr lang="en-US" sz="1800">
                          <a:solidFill>
                            <a:srgbClr val="000000"/>
                          </a:solidFill>
                          <a:latin typeface="Libre Baskerville Bold"/>
                          <a:ea typeface="Libre Baskerville Bold"/>
                          <a:cs typeface="Libre Baskerville Bold"/>
                          <a:sym typeface="Libre Baskerville Bold"/>
                        </a:rPr>
                        <a:t>Global Network</a:t>
                      </a:r>
                      <a:r>
                        <a:rPr lang="en-US" sz="1800">
                          <a:solidFill>
                            <a:srgbClr val="000000"/>
                          </a:solidFill>
                          <a:latin typeface="Libre Baskerville"/>
                          <a:ea typeface="Libre Baskerville"/>
                          <a:cs typeface="Libre Baskerville"/>
                          <a:sym typeface="Libre Baskerville"/>
                        </a:rPr>
                        <a:t>: Recurrent Neural Networks (RNNs)</a:t>
                      </a:r>
                    </a:p>
                    <a:p>
                      <a:pPr algn="ctr">
                        <a:lnSpc>
                          <a:spcPts val="2520"/>
                        </a:lnSpc>
                      </a:pPr>
                      <a:r>
                        <a:rPr lang="en-US" sz="1800">
                          <a:solidFill>
                            <a:srgbClr val="000000"/>
                          </a:solidFill>
                          <a:latin typeface="Libre Baskerville Bold"/>
                          <a:ea typeface="Libre Baskerville Bold"/>
                          <a:cs typeface="Libre Baskerville Bold"/>
                          <a:sym typeface="Libre Baskerville Bold"/>
                        </a:rPr>
                        <a:t>Prediction Network</a:t>
                      </a:r>
                      <a:r>
                        <a:rPr lang="en-US" sz="1800">
                          <a:solidFill>
                            <a:srgbClr val="000000"/>
                          </a:solidFill>
                          <a:latin typeface="Libre Baskerville"/>
                          <a:ea typeface="Libre Baskerville"/>
                          <a:cs typeface="Libre Baskerville"/>
                          <a:sym typeface="Libre Baskerville"/>
                        </a:rPr>
                        <a:t>: Fully Connected Neural Networks (FCNs)</a:t>
                      </a:r>
                    </a:p>
                    <a:p>
                      <a:pPr algn="ctr">
                        <a:lnSpc>
                          <a:spcPts val="2520"/>
                        </a:lnSpc>
                      </a:pPr>
                      <a:endParaRPr lang="en-US" sz="1800">
                        <a:solidFill>
                          <a:srgbClr val="000000"/>
                        </a:solidFill>
                        <a:latin typeface="Libre Baskerville"/>
                        <a:ea typeface="Libre Baskerville"/>
                        <a:cs typeface="Libre Baskerville"/>
                        <a:sym typeface="Libre Baskerville"/>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p>
                      <a:pPr algn="ctr">
                        <a:lnSpc>
                          <a:spcPts val="2520"/>
                        </a:lnSpc>
                      </a:pPr>
                      <a:r>
                        <a:rPr lang="en-US" sz="1800">
                          <a:solidFill>
                            <a:srgbClr val="000000"/>
                          </a:solidFill>
                          <a:latin typeface="Libre Baskerville"/>
                          <a:ea typeface="Libre Baskerville"/>
                          <a:cs typeface="Libre Baskerville"/>
                          <a:sym typeface="Libre Baskerville"/>
                        </a:rPr>
                        <a:t>ContextNet - 95%</a:t>
                      </a:r>
                    </a:p>
                    <a:p>
                      <a:pPr algn="ctr">
                        <a:lnSpc>
                          <a:spcPts val="2520"/>
                        </a:lnSpc>
                      </a:pPr>
                      <a:endParaRPr lang="en-US" sz="1800">
                        <a:solidFill>
                          <a:srgbClr val="000000"/>
                        </a:solidFill>
                        <a:latin typeface="Libre Baskerville"/>
                        <a:ea typeface="Libre Baskerville"/>
                        <a:cs typeface="Libre Baskerville"/>
                        <a:sym typeface="Libre Baskerville"/>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bl>
          </a:graphicData>
        </a:graphic>
      </p:graphicFrame>
      <p:sp>
        <p:nvSpPr>
          <p:cNvPr id="7" name="TextBox 7"/>
          <p:cNvSpPr txBox="1"/>
          <p:nvPr/>
        </p:nvSpPr>
        <p:spPr>
          <a:xfrm>
            <a:off x="1674595" y="502484"/>
            <a:ext cx="14539036"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ea typeface="Yeseva One"/>
                <a:cs typeface="Yeseva One"/>
                <a:sym typeface="Yeseva One"/>
              </a:rPr>
              <a:t>LITERATURE REVIEW 3</a:t>
            </a:r>
          </a:p>
        </p:txBody>
      </p:sp>
      <p:sp>
        <p:nvSpPr>
          <p:cNvPr id="8" name="TextBox 8"/>
          <p:cNvSpPr txBox="1"/>
          <p:nvPr/>
        </p:nvSpPr>
        <p:spPr>
          <a:xfrm>
            <a:off x="1064012" y="2333980"/>
            <a:ext cx="16195288" cy="1397235"/>
          </a:xfrm>
          <a:prstGeom prst="rect">
            <a:avLst/>
          </a:prstGeom>
        </p:spPr>
        <p:txBody>
          <a:bodyPr lIns="0" tIns="0" rIns="0" bIns="0" rtlCol="0" anchor="t">
            <a:spAutoFit/>
          </a:bodyPr>
          <a:lstStyle/>
          <a:p>
            <a:pPr algn="l">
              <a:lnSpc>
                <a:spcPts val="3753"/>
              </a:lnSpc>
            </a:pPr>
            <a:r>
              <a:rPr lang="en-US" sz="2536">
                <a:solidFill>
                  <a:srgbClr val="000000"/>
                </a:solidFill>
                <a:latin typeface="Libre Baskerville"/>
                <a:ea typeface="Libre Baskerville"/>
                <a:cs typeface="Libre Baskerville"/>
                <a:sym typeface="Libre Baskerville"/>
              </a:rPr>
              <a:t>Kennamer N, Kirkby D, Ihler A, Sanchez-Lopez FJ. ContextNet: Deep learning for star galaxy classification. In International conference on machine learning 2018 Jul 3 (pp. 2582-2590). PMLR.</a:t>
            </a:r>
          </a:p>
          <a:p>
            <a:pPr algn="l">
              <a:lnSpc>
                <a:spcPts val="3753"/>
              </a:lnSpc>
              <a:spcBef>
                <a:spcPct val="0"/>
              </a:spcBef>
            </a:pPr>
            <a:endParaRPr lang="en-US" sz="2536">
              <a:solidFill>
                <a:srgbClr val="000000"/>
              </a:solidFill>
              <a:latin typeface="Libre Baskerville"/>
              <a:ea typeface="Libre Baskerville"/>
              <a:cs typeface="Libre Baskerville"/>
              <a:sym typeface="Libre Baskervill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graphicFrame>
        <p:nvGraphicFramePr>
          <p:cNvPr id="6" name="Table 6"/>
          <p:cNvGraphicFramePr>
            <a:graphicFrameLocks noGrp="1"/>
          </p:cNvGraphicFramePr>
          <p:nvPr/>
        </p:nvGraphicFramePr>
        <p:xfrm>
          <a:off x="2282223" y="1804359"/>
          <a:ext cx="13723554" cy="5533328"/>
        </p:xfrm>
        <a:graphic>
          <a:graphicData uri="http://schemas.openxmlformats.org/drawingml/2006/table">
            <a:tbl>
              <a:tblPr/>
              <a:tblGrid>
                <a:gridCol w="5822989"/>
                <a:gridCol w="5822989"/>
                <a:gridCol w="2077576"/>
              </a:tblGrid>
              <a:tr h="1277677">
                <a:tc>
                  <a:txBody>
                    <a:bodyPr/>
                    <a:lstStyle/>
                    <a:p>
                      <a:pPr algn="ctr">
                        <a:lnSpc>
                          <a:spcPts val="2520"/>
                        </a:lnSpc>
                        <a:defRPr/>
                      </a:pPr>
                      <a:r>
                        <a:rPr lang="en-US" sz="1800">
                          <a:solidFill>
                            <a:srgbClr val="000000"/>
                          </a:solidFill>
                          <a:latin typeface="Libre Baskerville Bold"/>
                          <a:ea typeface="Libre Baskerville Bold"/>
                          <a:cs typeface="Libre Baskerville Bold"/>
                          <a:sym typeface="Libre Baskerville Bold"/>
                        </a:rPr>
                        <a:t>REVIEW PAPER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Libre Baskerville"/>
                          <a:ea typeface="Libre Baskerville"/>
                          <a:cs typeface="Libre Baskerville"/>
                          <a:sym typeface="Libre Baskerville"/>
                        </a:rPr>
                        <a:t>ARCHITECTURE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Libre Baskerville"/>
                          <a:ea typeface="Libre Baskerville"/>
                          <a:cs typeface="Libre Baskerville"/>
                          <a:sym typeface="Libre Baskerville"/>
                        </a:rPr>
                        <a:t>ACCURACY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1463835">
                <a:tc>
                  <a:txBody>
                    <a:bodyPr/>
                    <a:lstStyle/>
                    <a:p>
                      <a:pPr algn="ctr">
                        <a:lnSpc>
                          <a:spcPts val="2520"/>
                        </a:lnSpc>
                        <a:defRPr/>
                      </a:pPr>
                      <a:r>
                        <a:rPr lang="en-US" sz="1800">
                          <a:solidFill>
                            <a:srgbClr val="000000"/>
                          </a:solidFill>
                          <a:latin typeface="Libre Baskerville"/>
                          <a:ea typeface="Libre Baskerville"/>
                          <a:cs typeface="Libre Baskerville"/>
                          <a:sym typeface="Libre Baskerville"/>
                        </a:rPr>
                        <a:t>Deep Learning for Star-Galaxy Classification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Libre Baskerville"/>
                          <a:ea typeface="Libre Baskerville"/>
                          <a:cs typeface="Libre Baskerville"/>
                          <a:sym typeface="Libre Baskerville"/>
                        </a:rPr>
                        <a:t>Convolutional Neural Networks(CNN)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Libre Baskerville"/>
                          <a:ea typeface="Libre Baskerville"/>
                          <a:cs typeface="Libre Baskerville"/>
                          <a:sym typeface="Libre Baskerville"/>
                        </a:rPr>
                        <a:t>99.19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1395908">
                <a:tc>
                  <a:txBody>
                    <a:bodyPr/>
                    <a:lstStyle/>
                    <a:p>
                      <a:pPr algn="ctr">
                        <a:lnSpc>
                          <a:spcPts val="2520"/>
                        </a:lnSpc>
                        <a:defRPr/>
                      </a:pPr>
                      <a:r>
                        <a:rPr lang="en-US" sz="1800">
                          <a:solidFill>
                            <a:srgbClr val="000000"/>
                          </a:solidFill>
                          <a:latin typeface="Libre Baskerville"/>
                          <a:ea typeface="Libre Baskerville"/>
                          <a:cs typeface="Libre Baskerville"/>
                          <a:sym typeface="Libre Baskerville"/>
                        </a:rPr>
                        <a:t>Star-galaxy classification using deep convolutional neural networks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Libre Baskerville"/>
                          <a:ea typeface="Libre Baskerville"/>
                          <a:cs typeface="Libre Baskerville"/>
                          <a:sym typeface="Libre Baskerville"/>
                        </a:rPr>
                        <a:t>Convolutional Neural Networks (ConvNets)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Libre Baskerville"/>
                          <a:ea typeface="Libre Baskerville"/>
                          <a:cs typeface="Libre Baskerville"/>
                          <a:sym typeface="Libre Baskerville"/>
                        </a:rPr>
                        <a:t>99.48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1395908">
                <a:tc>
                  <a:txBody>
                    <a:bodyPr/>
                    <a:lstStyle/>
                    <a:p>
                      <a:pPr algn="ctr">
                        <a:lnSpc>
                          <a:spcPts val="2520"/>
                        </a:lnSpc>
                        <a:defRPr/>
                      </a:pPr>
                      <a:r>
                        <a:rPr lang="en-US" sz="1800">
                          <a:solidFill>
                            <a:srgbClr val="000000"/>
                          </a:solidFill>
                          <a:latin typeface="Libre Baskerville"/>
                          <a:ea typeface="Libre Baskerville"/>
                          <a:cs typeface="Libre Baskerville"/>
                          <a:sym typeface="Libre Baskerville"/>
                        </a:rPr>
                        <a:t>ContextNet: Deep Learning for Star Galaxy Classification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p>
                      <a:pPr algn="ctr">
                        <a:lnSpc>
                          <a:spcPts val="2520"/>
                        </a:lnSpc>
                      </a:pPr>
                      <a:r>
                        <a:rPr lang="en-US" sz="1800">
                          <a:solidFill>
                            <a:srgbClr val="000000"/>
                          </a:solidFill>
                          <a:latin typeface="Libre Baskerville"/>
                          <a:ea typeface="Libre Baskerville"/>
                          <a:cs typeface="Libre Baskerville"/>
                          <a:sym typeface="Libre Baskerville"/>
                        </a:rPr>
                        <a:t>ContextNet</a:t>
                      </a:r>
                    </a:p>
                    <a:p>
                      <a:pPr algn="ctr">
                        <a:lnSpc>
                          <a:spcPts val="2520"/>
                        </a:lnSpc>
                      </a:pPr>
                      <a:endParaRPr lang="en-US" sz="1800">
                        <a:solidFill>
                          <a:srgbClr val="000000"/>
                        </a:solidFill>
                        <a:latin typeface="Libre Baskerville"/>
                        <a:ea typeface="Libre Baskerville"/>
                        <a:cs typeface="Libre Baskerville"/>
                        <a:sym typeface="Libre Baskerville"/>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Libre Baskerville"/>
                          <a:ea typeface="Libre Baskerville"/>
                          <a:cs typeface="Libre Baskerville"/>
                          <a:sym typeface="Libre Baskerville"/>
                        </a:rPr>
                        <a:t>95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bl>
          </a:graphicData>
        </a:graphic>
      </p:graphicFrame>
      <p:sp>
        <p:nvSpPr>
          <p:cNvPr id="7" name="TextBox 7"/>
          <p:cNvSpPr txBox="1"/>
          <p:nvPr/>
        </p:nvSpPr>
        <p:spPr>
          <a:xfrm>
            <a:off x="1518617" y="133350"/>
            <a:ext cx="15740683" cy="954388"/>
          </a:xfrm>
          <a:prstGeom prst="rect">
            <a:avLst/>
          </a:prstGeom>
        </p:spPr>
        <p:txBody>
          <a:bodyPr lIns="0" tIns="0" rIns="0" bIns="0" rtlCol="0" anchor="t">
            <a:spAutoFit/>
          </a:bodyPr>
          <a:lstStyle/>
          <a:p>
            <a:pPr algn="ctr">
              <a:lnSpc>
                <a:spcPts val="7161"/>
              </a:lnSpc>
            </a:pPr>
            <a:r>
              <a:rPr lang="en-US" sz="7161">
                <a:solidFill>
                  <a:srgbClr val="000000"/>
                </a:solidFill>
                <a:latin typeface="Yeseva One"/>
                <a:ea typeface="Yeseva One"/>
                <a:cs typeface="Yeseva One"/>
                <a:sym typeface="Yeseva One"/>
              </a:rPr>
              <a:t>LITERATURE REVIEW SUMMERY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1518617" y="133350"/>
            <a:ext cx="15740683" cy="954388"/>
          </a:xfrm>
          <a:prstGeom prst="rect">
            <a:avLst/>
          </a:prstGeom>
        </p:spPr>
        <p:txBody>
          <a:bodyPr lIns="0" tIns="0" rIns="0" bIns="0" rtlCol="0" anchor="t">
            <a:spAutoFit/>
          </a:bodyPr>
          <a:lstStyle/>
          <a:p>
            <a:pPr algn="ctr">
              <a:lnSpc>
                <a:spcPts val="7161"/>
              </a:lnSpc>
            </a:pPr>
            <a:r>
              <a:rPr lang="en-US" sz="7161">
                <a:solidFill>
                  <a:srgbClr val="000000"/>
                </a:solidFill>
                <a:latin typeface="Yeseva One"/>
                <a:ea typeface="Yeseva One"/>
                <a:cs typeface="Yeseva One"/>
                <a:sym typeface="Yeseva One"/>
              </a:rPr>
              <a:t>DATA SET</a:t>
            </a:r>
          </a:p>
        </p:txBody>
      </p:sp>
      <p:sp>
        <p:nvSpPr>
          <p:cNvPr id="3" name="TextBox 3"/>
          <p:cNvSpPr txBox="1"/>
          <p:nvPr/>
        </p:nvSpPr>
        <p:spPr>
          <a:xfrm>
            <a:off x="1119095" y="1820328"/>
            <a:ext cx="16539726" cy="4465320"/>
          </a:xfrm>
          <a:prstGeom prst="rect">
            <a:avLst/>
          </a:prstGeom>
        </p:spPr>
        <p:txBody>
          <a:bodyPr lIns="0" tIns="0" rIns="0" bIns="0" rtlCol="0" anchor="t">
            <a:spAutoFit/>
          </a:bodyPr>
          <a:lstStyle/>
          <a:p>
            <a:pPr marL="647700" lvl="1" indent="-323850" algn="l">
              <a:lnSpc>
                <a:spcPts val="4440"/>
              </a:lnSpc>
              <a:buFont typeface="Arial"/>
              <a:buChar char="•"/>
            </a:pPr>
            <a:r>
              <a:rPr lang="en-US" sz="3000">
                <a:solidFill>
                  <a:srgbClr val="000000"/>
                </a:solidFill>
                <a:latin typeface="Libre Baskerville"/>
                <a:ea typeface="Libre Baskerville"/>
                <a:cs typeface="Libre Baskerville"/>
                <a:sym typeface="Libre Baskerville"/>
              </a:rPr>
              <a:t>The dataset is taken from the Kaggle repository, containing a collection of astronomical images captured using a 1.3-meter telescope located in Nainital, India.</a:t>
            </a:r>
          </a:p>
          <a:p>
            <a:pPr marL="647700" lvl="1" indent="-323850" algn="l">
              <a:lnSpc>
                <a:spcPts val="4440"/>
              </a:lnSpc>
              <a:buFont typeface="Arial"/>
              <a:buChar char="•"/>
            </a:pPr>
            <a:r>
              <a:rPr lang="en-US" sz="3000">
                <a:solidFill>
                  <a:srgbClr val="000000"/>
                </a:solidFill>
                <a:latin typeface="Libre Baskerville"/>
                <a:ea typeface="Libre Baskerville"/>
                <a:cs typeface="Libre Baskerville"/>
                <a:sym typeface="Libre Baskerville"/>
              </a:rPr>
              <a:t>The dataset contains 3986 sample observations, with 942 Galaxies and 3044 Stars photometric data.</a:t>
            </a:r>
          </a:p>
          <a:p>
            <a:pPr marL="647700" lvl="1" indent="-323850" algn="l">
              <a:lnSpc>
                <a:spcPts val="4440"/>
              </a:lnSpc>
              <a:buFont typeface="Arial"/>
              <a:buChar char="•"/>
            </a:pPr>
            <a:r>
              <a:rPr lang="en-US" sz="3000">
                <a:solidFill>
                  <a:srgbClr val="000000"/>
                </a:solidFill>
                <a:latin typeface="Libre Baskerville"/>
                <a:ea typeface="Libre Baskerville"/>
                <a:cs typeface="Libre Baskerville"/>
                <a:sym typeface="Libre Baskerville"/>
              </a:rPr>
              <a:t>Link :</a:t>
            </a:r>
            <a:r>
              <a:rPr lang="en-US" sz="3000" u="sng">
                <a:solidFill>
                  <a:srgbClr val="000000"/>
                </a:solidFill>
                <a:latin typeface="Libre Baskerville"/>
                <a:ea typeface="Libre Baskerville"/>
                <a:cs typeface="Libre Baskerville"/>
                <a:sym typeface="Libre Baskerville"/>
                <a:hlinkClick r:id="rId2" tooltip="https://www.kaggle.com/datasets/divyansh22/dummy-astronomy-data"/>
              </a:rPr>
              <a:t> https://www.kaggle.com/datasets/divyansh22/dummy-astronomy-data/</a:t>
            </a:r>
          </a:p>
          <a:p>
            <a:pPr algn="l">
              <a:lnSpc>
                <a:spcPts val="4440"/>
              </a:lnSpc>
            </a:pPr>
            <a:endParaRPr lang="en-US" sz="3000" u="sng">
              <a:solidFill>
                <a:srgbClr val="000000"/>
              </a:solidFill>
              <a:latin typeface="Libre Baskerville"/>
              <a:ea typeface="Libre Baskerville"/>
              <a:cs typeface="Libre Baskerville"/>
              <a:sym typeface="Libre Baskerville"/>
              <a:hlinkClick r:id="rId2" tooltip="https://www.kaggle.com/datasets/divyansh22/dummy-astronomy-data"/>
            </a:endParaRPr>
          </a:p>
          <a:p>
            <a:pPr algn="l">
              <a:lnSpc>
                <a:spcPts val="4440"/>
              </a:lnSpc>
            </a:pPr>
            <a:endParaRPr lang="en-US" sz="3000" u="sng">
              <a:solidFill>
                <a:srgbClr val="000000"/>
              </a:solidFill>
              <a:latin typeface="Libre Baskerville"/>
              <a:ea typeface="Libre Baskerville"/>
              <a:cs typeface="Libre Baskerville"/>
              <a:sym typeface="Libre Baskerville"/>
              <a:hlinkClick r:id="rId2" tooltip="https://www.kaggle.com/datasets/divyansh22/dummy-astronomy-dat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1649</Words>
  <Application>Microsoft Office PowerPoint</Application>
  <PresentationFormat>Custom</PresentationFormat>
  <Paragraphs>325</Paragraphs>
  <Slides>31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Libre Baskerville</vt:lpstr>
      <vt:lpstr>Times New Roman</vt:lpstr>
      <vt:lpstr>Canva Sans Bold</vt:lpstr>
      <vt:lpstr>Arial</vt:lpstr>
      <vt:lpstr>Libre Baskerville Bold</vt:lpstr>
      <vt:lpstr>Canva Sans Bold Italics</vt:lpstr>
      <vt:lpstr>Yeseva One</vt:lpstr>
      <vt:lpstr>Calibri</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Star-Galaxy classification ppt</dc:title>
  <cp:lastModifiedBy>user</cp:lastModifiedBy>
  <cp:revision>4</cp:revision>
  <dcterms:created xsi:type="dcterms:W3CDTF">2006-08-16T00:00:00Z</dcterms:created>
  <dcterms:modified xsi:type="dcterms:W3CDTF">2024-08-23T04:48:01Z</dcterms:modified>
  <dc:identifier>DAGMQJLuhx8</dc:identifier>
</cp:coreProperties>
</file>