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Yeseva One" charset="1" panose="00000500000000000000"/>
      <p:regular r:id="rId17"/>
    </p:embeddedFont>
    <p:embeddedFont>
      <p:font typeface="Libre Baskerville" charset="1" panose="02000000000000000000"/>
      <p:regular r:id="rId18"/>
    </p:embeddedFont>
    <p:embeddedFont>
      <p:font typeface="Libre Baskerville Bold"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divyansh22/dummy-astronomy-data"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328165" y="1431925"/>
            <a:ext cx="11844306" cy="5040474"/>
          </a:xfrm>
          <a:prstGeom prst="rect">
            <a:avLst/>
          </a:prstGeom>
        </p:spPr>
        <p:txBody>
          <a:bodyPr anchor="t" rtlCol="false" tIns="0" lIns="0" bIns="0" rIns="0">
            <a:spAutoFit/>
          </a:bodyPr>
          <a:lstStyle/>
          <a:p>
            <a:pPr algn="ctr">
              <a:lnSpc>
                <a:spcPts val="9808"/>
              </a:lnSpc>
            </a:pPr>
            <a:r>
              <a:rPr lang="en-US" sz="9808">
                <a:solidFill>
                  <a:srgbClr val="000000"/>
                </a:solidFill>
                <a:latin typeface="Yeseva One"/>
                <a:ea typeface="Yeseva One"/>
                <a:cs typeface="Yeseva One"/>
                <a:sym typeface="Yeseva One"/>
              </a:rPr>
              <a:t>STAR-GALAXY CLASSIFICATION USING DEEP LEARNING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780579" y="6219784"/>
            <a:ext cx="13043074" cy="3718994"/>
          </a:xfrm>
          <a:prstGeom prst="rect">
            <a:avLst/>
          </a:prstGeom>
        </p:spPr>
        <p:txBody>
          <a:bodyPr anchor="t" rtlCol="false" tIns="0" lIns="0" bIns="0" rIns="0">
            <a:spAutoFit/>
          </a:bodyPr>
          <a:lstStyle/>
          <a:p>
            <a:pPr algn="ctr">
              <a:lnSpc>
                <a:spcPts val="4940"/>
              </a:lnSpc>
            </a:pPr>
            <a:r>
              <a:rPr lang="en-US" sz="3338">
                <a:solidFill>
                  <a:srgbClr val="000000"/>
                </a:solidFill>
                <a:latin typeface="Libre Baskerville"/>
                <a:ea typeface="Libre Baskerville"/>
                <a:cs typeface="Libre Baskerville"/>
                <a:sym typeface="Libre Baskerville"/>
              </a:rPr>
              <a:t>BY</a:t>
            </a:r>
          </a:p>
          <a:p>
            <a:pPr algn="ctr">
              <a:lnSpc>
                <a:spcPts val="4940"/>
              </a:lnSpc>
            </a:pPr>
            <a:r>
              <a:rPr lang="en-US" sz="3338">
                <a:solidFill>
                  <a:srgbClr val="000000"/>
                </a:solidFill>
                <a:latin typeface="Libre Baskerville"/>
                <a:ea typeface="Libre Baskerville"/>
                <a:cs typeface="Libre Baskerville"/>
                <a:sym typeface="Libre Baskerville"/>
              </a:rPr>
              <a:t>AJAY DAS M</a:t>
            </a:r>
          </a:p>
          <a:p>
            <a:pPr algn="ctr">
              <a:lnSpc>
                <a:spcPts val="4940"/>
              </a:lnSpc>
            </a:pPr>
            <a:r>
              <a:rPr lang="en-US" sz="3338">
                <a:solidFill>
                  <a:srgbClr val="000000"/>
                </a:solidFill>
                <a:latin typeface="Libre Baskerville"/>
                <a:ea typeface="Libre Baskerville"/>
                <a:cs typeface="Libre Baskerville"/>
                <a:sym typeface="Libre Baskerville"/>
              </a:rPr>
              <a:t>S3MCA</a:t>
            </a:r>
          </a:p>
          <a:p>
            <a:pPr algn="ctr">
              <a:lnSpc>
                <a:spcPts val="4940"/>
              </a:lnSpc>
            </a:pPr>
            <a:r>
              <a:rPr lang="en-US" sz="3338">
                <a:solidFill>
                  <a:srgbClr val="000000"/>
                </a:solidFill>
                <a:latin typeface="Libre Baskerville"/>
                <a:ea typeface="Libre Baskerville"/>
                <a:cs typeface="Libre Baskerville"/>
                <a:sym typeface="Libre Baskerville"/>
              </a:rPr>
              <a:t>MAC23MCA-2008</a:t>
            </a:r>
          </a:p>
          <a:p>
            <a:pPr algn="ctr">
              <a:lnSpc>
                <a:spcPts val="4940"/>
              </a:lnSpc>
            </a:pPr>
          </a:p>
          <a:p>
            <a:pPr algn="ctr">
              <a:lnSpc>
                <a:spcPts val="4940"/>
              </a:lnSpc>
            </a:pP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PROJECT PROPOSAL </a:t>
            </a:r>
          </a:p>
        </p:txBody>
      </p:sp>
      <p:sp>
        <p:nvSpPr>
          <p:cNvPr name="TextBox 3" id="3"/>
          <p:cNvSpPr txBox="true"/>
          <p:nvPr/>
        </p:nvSpPr>
        <p:spPr>
          <a:xfrm rot="0">
            <a:off x="1355563" y="1533252"/>
            <a:ext cx="15576875" cy="7552278"/>
          </a:xfrm>
          <a:prstGeom prst="rect">
            <a:avLst/>
          </a:prstGeom>
        </p:spPr>
        <p:txBody>
          <a:bodyPr anchor="t" rtlCol="false" tIns="0" lIns="0" bIns="0" rIns="0">
            <a:spAutoFit/>
          </a:bodyPr>
          <a:lstStyle/>
          <a:p>
            <a:pPr algn="l">
              <a:lnSpc>
                <a:spcPts val="4007"/>
              </a:lnSpc>
            </a:pPr>
            <a:r>
              <a:rPr lang="en-US" sz="2708">
                <a:solidFill>
                  <a:srgbClr val="000000"/>
                </a:solidFill>
                <a:latin typeface="Libre Baskerville Bold"/>
                <a:ea typeface="Libre Baskerville Bold"/>
                <a:cs typeface="Libre Baskerville Bold"/>
                <a:sym typeface="Libre Baskerville Bold"/>
              </a:rPr>
              <a:t>Objective</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Develop a deep learning-based system for the accurate classification of astronomical objects as stars or galaxies, leveraging the benefits of reduced human error, increased scalability, and efficient handling of vast data quantities.</a:t>
            </a:r>
          </a:p>
          <a:p>
            <a:pPr algn="l">
              <a:lnSpc>
                <a:spcPts val="4007"/>
              </a:lnSpc>
              <a:spcBef>
                <a:spcPct val="0"/>
              </a:spcBef>
            </a:pPr>
          </a:p>
          <a:p>
            <a:pPr algn="l">
              <a:lnSpc>
                <a:spcPts val="4007"/>
              </a:lnSpc>
              <a:spcBef>
                <a:spcPct val="0"/>
              </a:spcBef>
            </a:pPr>
            <a:r>
              <a:rPr lang="en-US" sz="2708">
                <a:solidFill>
                  <a:srgbClr val="000000"/>
                </a:solidFill>
                <a:latin typeface="Libre Baskerville Bold"/>
                <a:ea typeface="Libre Baskerville Bold"/>
                <a:cs typeface="Libre Baskerville Bold"/>
                <a:sym typeface="Libre Baskerville Bold"/>
              </a:rPr>
              <a:t>Methodology</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Utilize Convolutional Neural Networks (CNNs) to build a binary classifier that can distinguish between stars and galaxies in photometric data. Implement data preprocessing, model training, and evaluation steps to optimize the classification performance.</a:t>
            </a:r>
          </a:p>
          <a:p>
            <a:pPr algn="l">
              <a:lnSpc>
                <a:spcPts val="4007"/>
              </a:lnSpc>
              <a:spcBef>
                <a:spcPct val="0"/>
              </a:spcBef>
            </a:pPr>
          </a:p>
          <a:p>
            <a:pPr algn="l">
              <a:lnSpc>
                <a:spcPts val="4007"/>
              </a:lnSpc>
              <a:spcBef>
                <a:spcPct val="0"/>
              </a:spcBef>
            </a:pPr>
          </a:p>
          <a:p>
            <a:pPr algn="l">
              <a:lnSpc>
                <a:spcPts val="4007"/>
              </a:lnSpc>
              <a:spcBef>
                <a:spcPct val="0"/>
              </a:spcBef>
            </a:pPr>
          </a:p>
          <a:p>
            <a:pPr algn="l">
              <a:lnSpc>
                <a:spcPts val="4007"/>
              </a:lnSpc>
              <a:spcBef>
                <a:spcPct val="0"/>
              </a:spcBef>
            </a:pPr>
          </a:p>
          <a:p>
            <a:pPr algn="l">
              <a:lnSpc>
                <a:spcPts val="400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74219" y="4187460"/>
            <a:ext cx="618018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018535" y="2225310"/>
            <a:ext cx="8904910" cy="5855581"/>
          </a:xfrm>
          <a:prstGeom prst="rect">
            <a:avLst/>
          </a:prstGeom>
        </p:spPr>
        <p:txBody>
          <a:bodyPr anchor="t" rtlCol="false" tIns="0" lIns="0" bIns="0" rIns="0">
            <a:spAutoFit/>
          </a:bodyPr>
          <a:lstStyle/>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INTRODUCTION</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1</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2</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3</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SUMMARY</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PROJECT PROPOSAL </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7" id="7"/>
          <p:cNvSpPr txBox="true"/>
          <p:nvPr/>
        </p:nvSpPr>
        <p:spPr>
          <a:xfrm rot="0">
            <a:off x="1990128" y="2305050"/>
            <a:ext cx="14307744" cy="5575935"/>
          </a:xfrm>
          <a:prstGeom prst="rect">
            <a:avLst/>
          </a:prstGeom>
        </p:spPr>
        <p:txBody>
          <a:bodyPr anchor="t" rtlCol="false" tIns="0" lIns="0" bIns="0" rIns="0">
            <a:spAutoFit/>
          </a:bodyPr>
          <a:lstStyle/>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challenge of accurately classifying astronomical objects as stars or galaxies has been a fundamental task in astrophysics for centuries.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Traditional methods relied heavily on visual inspection and morphological analysis, which were labour-intensive and limited by human subjectivity and the capacity to process large data volumes.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With the advent of modern sky surveys like the Sloan Digital Sky Survey (SDSS), the volume of astronomical data has grown exponentially, rendering manual classification impractical.</a:t>
            </a:r>
          </a:p>
          <a:p>
            <a:pPr algn="l">
              <a:lnSpc>
                <a:spcPts val="3419"/>
              </a:lnSpc>
            </a:pPr>
          </a:p>
          <a:p>
            <a:pPr algn="l">
              <a:lnSpc>
                <a:spcPts val="3419"/>
              </a:lnSpc>
            </a:pPr>
          </a:p>
          <a:p>
            <a:pPr algn="l">
              <a:lnSpc>
                <a:spcPts val="341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7" id="7"/>
          <p:cNvSpPr txBox="true"/>
          <p:nvPr/>
        </p:nvSpPr>
        <p:spPr>
          <a:xfrm rot="0">
            <a:off x="1990128" y="2305050"/>
            <a:ext cx="14307744" cy="4718685"/>
          </a:xfrm>
          <a:prstGeom prst="rect">
            <a:avLst/>
          </a:prstGeom>
        </p:spPr>
        <p:txBody>
          <a:bodyPr anchor="t" rtlCol="false" tIns="0" lIns="0" bIns="0" rIns="0">
            <a:spAutoFit/>
          </a:bodyPr>
          <a:lstStyle/>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proposed system uses Convolution Neural Network (CNN). The models will classify photometric data under two classes Star. An automated system cwith the help of deep learning methodology we can make these much easier.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models will classify photometric data under two classes Star. An automated system can be very helpful to offers significant benefits for star-galaxy classification, including reduced human error, increased scalability, and efficient handling of vast data quantities </a:t>
            </a:r>
          </a:p>
          <a:p>
            <a:pPr algn="l">
              <a:lnSpc>
                <a:spcPts val="34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28700" y="4028982"/>
          <a:ext cx="16272174" cy="4391623"/>
        </p:xfrm>
        <a:graphic>
          <a:graphicData uri="http://schemas.openxmlformats.org/drawingml/2006/table">
            <a:tbl>
              <a:tblPr/>
              <a:tblGrid>
                <a:gridCol w="3563099"/>
                <a:gridCol w="1255134"/>
                <a:gridCol w="4004004"/>
                <a:gridCol w="5248041"/>
                <a:gridCol w="2201897"/>
              </a:tblGrid>
              <a:tr h="1028017">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63607">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Dataset was taken from the Sloan Digital Sky Survey (SDSS). The dataset contains 30 million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99.19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1</a:t>
            </a:r>
          </a:p>
        </p:txBody>
      </p:sp>
      <p:sp>
        <p:nvSpPr>
          <p:cNvPr name="TextBox 8" id="8"/>
          <p:cNvSpPr txBox="true"/>
          <p:nvPr/>
        </p:nvSpPr>
        <p:spPr>
          <a:xfrm rot="0">
            <a:off x="1028700" y="2209800"/>
            <a:ext cx="14894745" cy="938378"/>
          </a:xfrm>
          <a:prstGeom prst="rect">
            <a:avLst/>
          </a:prstGeom>
        </p:spPr>
        <p:txBody>
          <a:bodyPr anchor="t" rtlCol="false" tIns="0" lIns="0" bIns="0" rIns="0">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Ganesh Ranganath Chandrasekar Iyer Krishna Chaithanya Vastare (2017). Deep Learning for Star-Galaxy  Classification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826926" y="3803720"/>
          <a:ext cx="16234373" cy="5943600"/>
        </p:xfrm>
        <a:graphic>
          <a:graphicData uri="http://schemas.openxmlformats.org/drawingml/2006/table">
            <a:tbl>
              <a:tblPr/>
              <a:tblGrid>
                <a:gridCol w="3328923"/>
                <a:gridCol w="1141512"/>
                <a:gridCol w="4156744"/>
                <a:gridCol w="5604626"/>
                <a:gridCol w="2002569"/>
              </a:tblGrid>
              <a:tr h="1391313">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52287">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photometric and spectroscopic data sets with different characteristics and compositions. data sets and the image pre-processing steps for retrieving cutout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2</a:t>
            </a:r>
          </a:p>
        </p:txBody>
      </p:sp>
      <p:sp>
        <p:nvSpPr>
          <p:cNvPr name="TextBox 8" id="8"/>
          <p:cNvSpPr txBox="true"/>
          <p:nvPr/>
        </p:nvSpPr>
        <p:spPr>
          <a:xfrm rot="0">
            <a:off x="1028700" y="2209800"/>
            <a:ext cx="16829804" cy="938378"/>
          </a:xfrm>
          <a:prstGeom prst="rect">
            <a:avLst/>
          </a:prstGeom>
        </p:spPr>
        <p:txBody>
          <a:bodyPr anchor="t" rtlCol="false" tIns="0" lIns="0" bIns="0" rIns="0">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Kim EJ, Brunner RJ. Star-galaxy classification using deep convolutional neural networks. Monthly Notices of the Royal Astronomical Society. 2016 Oct 17:stw2672.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596253" y="3954144"/>
          <a:ext cx="17095493" cy="5304156"/>
        </p:xfrm>
        <a:graphic>
          <a:graphicData uri="http://schemas.openxmlformats.org/drawingml/2006/table">
            <a:tbl>
              <a:tblPr/>
              <a:tblGrid>
                <a:gridCol w="2797810"/>
                <a:gridCol w="1141377"/>
                <a:gridCol w="3293406"/>
                <a:gridCol w="7082101"/>
                <a:gridCol w="2780800"/>
              </a:tblGrid>
              <a:tr h="748325">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55831">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 Unsupervised star galaxy classification with cascade variational auto?encoder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Uses the SDSS dataset with a labelled subset (140,000 images) and an unlabelled subset (100,000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Cascade Variational Auto-Encoder (CasVAE), Variational Autoencoder (VAE), Autoencoder (AE)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VAE + ML - 75</a:t>
                      </a: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DKL-VAE + ML - 84</a:t>
                      </a:r>
                    </a:p>
                    <a:p>
                      <a:pPr algn="ctr">
                        <a:lnSpc>
                          <a:spcPts val="2520"/>
                        </a:lnSpc>
                      </a:pPr>
                      <a:r>
                        <a:rPr lang="en-US" sz="1800">
                          <a:solidFill>
                            <a:srgbClr val="000000"/>
                          </a:solidFill>
                          <a:latin typeface="Libre Baskerville"/>
                          <a:ea typeface="Libre Baskerville"/>
                          <a:cs typeface="Libre Baskerville"/>
                          <a:sym typeface="Libre Baskerville"/>
                        </a:rPr>
                        <a:t>CasVAE - 90</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3</a:t>
            </a:r>
          </a:p>
        </p:txBody>
      </p:sp>
      <p:sp>
        <p:nvSpPr>
          <p:cNvPr name="TextBox 8" id="8"/>
          <p:cNvSpPr txBox="true"/>
          <p:nvPr/>
        </p:nvSpPr>
        <p:spPr>
          <a:xfrm rot="0">
            <a:off x="1064012" y="2333980"/>
            <a:ext cx="16195288" cy="926826"/>
          </a:xfrm>
          <a:prstGeom prst="rect">
            <a:avLst/>
          </a:prstGeom>
        </p:spPr>
        <p:txBody>
          <a:bodyPr anchor="t" rtlCol="false" tIns="0" lIns="0" bIns="0" rIns="0">
            <a:spAutoFit/>
          </a:bodyPr>
          <a:lstStyle/>
          <a:p>
            <a:pPr algn="l">
              <a:lnSpc>
                <a:spcPts val="3753"/>
              </a:lnSpc>
              <a:spcBef>
                <a:spcPct val="0"/>
              </a:spcBef>
            </a:pPr>
            <a:r>
              <a:rPr lang="en-US" sz="2536">
                <a:solidFill>
                  <a:srgbClr val="000000"/>
                </a:solidFill>
                <a:latin typeface="Libre Baskerville"/>
                <a:ea typeface="Libre Baskerville"/>
                <a:cs typeface="Libre Baskerville"/>
                <a:sym typeface="Libre Baskerville"/>
              </a:rPr>
              <a:t>Sun H, Guo J, Kim EJ, Brunner RJ. Unsupervised stargalaxy classification with cascade variational auto?encoder. arXiv preprint arXiv:1910.14056. 2019 OCT 30.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2282223" y="1804359"/>
          <a:ext cx="13723554" cy="5533328"/>
        </p:xfrm>
        <a:graphic>
          <a:graphicData uri="http://schemas.openxmlformats.org/drawingml/2006/table">
            <a:tbl>
              <a:tblPr/>
              <a:tblGrid>
                <a:gridCol w="5822989"/>
                <a:gridCol w="5822989"/>
                <a:gridCol w="2077576"/>
              </a:tblGrid>
              <a:tr h="1277677">
                <a:tc>
                  <a:txBody>
                    <a:bodyPr anchor="t" rtlCol="false"/>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REVIEW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63835">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99.19</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5908">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5908">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 </a:t>
                      </a:r>
                      <a:r>
                        <a:rPr lang="en-US" sz="1800">
                          <a:solidFill>
                            <a:srgbClr val="000000"/>
                          </a:solidFill>
                          <a:latin typeface="Libre Baskerville"/>
                          <a:ea typeface="Libre Baskerville"/>
                          <a:cs typeface="Libre Baskerville"/>
                          <a:sym typeface="Libre Baskerville"/>
                        </a:rPr>
                        <a:t>Unsupervised star galaxy classification with cascade variational auto?encoder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Cascade Variational Auto-Encoder (CasVAE)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LITERATURE REVIEW SUMMERY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 SET</a:t>
            </a:r>
          </a:p>
        </p:txBody>
      </p:sp>
      <p:sp>
        <p:nvSpPr>
          <p:cNvPr name="TextBox 3" id="3"/>
          <p:cNvSpPr txBox="true"/>
          <p:nvPr/>
        </p:nvSpPr>
        <p:spPr>
          <a:xfrm rot="0">
            <a:off x="1119095" y="1820328"/>
            <a:ext cx="16539726" cy="4465320"/>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dataset is taken from the Kaggle repository, containing a collection of astronomical images captured using a 1.3-meter telescope located in Nainital, India.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dataset contains 3986 sample observations, with 942 Galaxies and 3044 Stars photometric data.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Link :</a:t>
            </a:r>
            <a:r>
              <a:rPr lang="en-US" sz="3000" u="sng">
                <a:solidFill>
                  <a:srgbClr val="000000"/>
                </a:solidFill>
                <a:latin typeface="Libre Baskerville"/>
                <a:ea typeface="Libre Baskerville"/>
                <a:cs typeface="Libre Baskerville"/>
                <a:sym typeface="Libre Baskerville"/>
                <a:hlinkClick r:id="rId2" tooltip="https://www.kaggle.com/datasets/divyansh22/dummy-astronomy-data"/>
              </a:rPr>
              <a:t> https://www.kaggle.com/datasets/divyansh22/dummy-astronomy-data/</a:t>
            </a:r>
          </a:p>
          <a:p>
            <a:pPr algn="l">
              <a:lnSpc>
                <a:spcPts val="4440"/>
              </a:lnSpc>
            </a:pPr>
          </a:p>
          <a:p>
            <a:pPr algn="l">
              <a:lnSpc>
                <a:spcPts val="44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DAGMQJLuhx8</dc:identifier>
  <dcterms:modified xsi:type="dcterms:W3CDTF">2011-08-01T06:04:30Z</dcterms:modified>
  <cp:revision>1</cp:revision>
  <dc:title>Soft Sand Minimalist Modern Thesis Defense Presentation</dc:title>
</cp:coreProperties>
</file>