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jJ8lW4Z+LFhi3gMRAE5Dr2QHTC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3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232835" y="781396"/>
            <a:ext cx="8512200" cy="3416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CAPSTONE PROJECT</a:t>
            </a:r>
            <a:endParaRPr/>
          </a:p>
          <a:p>
            <a:pPr indent="0" lvl="0" marL="0" rtl="0" algn="ctr">
              <a:lnSpc>
                <a:spcPct val="100000"/>
              </a:lnSpc>
              <a:spcBef>
                <a:spcPts val="0"/>
              </a:spcBef>
              <a:spcAft>
                <a:spcPts val="0"/>
              </a:spcAft>
              <a:buSzPts val="5200"/>
              <a:buNone/>
            </a:pPr>
            <a:r>
              <a:rPr b="1" lang="en-IN" sz="3600">
                <a:solidFill>
                  <a:schemeClr val="lt1"/>
                </a:solidFill>
                <a:latin typeface="Montserrat"/>
                <a:ea typeface="Montserrat"/>
                <a:cs typeface="Montserrat"/>
                <a:sym typeface="Montserrat"/>
              </a:rPr>
              <a:t> Telecom Churn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5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6" name="Google Shape;56;p1"/>
          <p:cNvSpPr txBox="1"/>
          <p:nvPr/>
        </p:nvSpPr>
        <p:spPr>
          <a:xfrm>
            <a:off x="919535" y="2459239"/>
            <a:ext cx="7138800" cy="173890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rPr b="1" i="0" lang="en-IN" sz="2600" u="sng" cap="none" strike="noStrike">
                <a:solidFill>
                  <a:schemeClr val="dk1"/>
                </a:solidFill>
                <a:latin typeface="Montserrat"/>
                <a:ea typeface="Montserrat"/>
                <a:cs typeface="Montserrat"/>
                <a:sym typeface="Montserrat"/>
              </a:rPr>
              <a:t>Team Members</a:t>
            </a:r>
            <a:endParaRPr b="1" i="0" sz="2600" u="sng"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5200"/>
              <a:buFont typeface="Arial"/>
              <a:buNone/>
            </a:pPr>
            <a:r>
              <a:rPr b="1" i="0" lang="en-IN" sz="1500" u="none" cap="none" strike="noStrike">
                <a:solidFill>
                  <a:schemeClr val="lt1"/>
                </a:solidFill>
                <a:latin typeface="Montserrat"/>
                <a:ea typeface="Montserrat"/>
                <a:cs typeface="Montserrat"/>
                <a:sym typeface="Montserrat"/>
              </a:rPr>
              <a:t>Manish Kumar</a:t>
            </a:r>
            <a:endParaRPr/>
          </a:p>
          <a:p>
            <a:pPr indent="0" lvl="0" marL="0" marR="0" rtl="0" algn="ctr">
              <a:lnSpc>
                <a:spcPct val="100000"/>
              </a:lnSpc>
              <a:spcBef>
                <a:spcPts val="0"/>
              </a:spcBef>
              <a:spcAft>
                <a:spcPts val="0"/>
              </a:spcAft>
              <a:buClr>
                <a:srgbClr val="000000"/>
              </a:buClr>
              <a:buSzPts val="5200"/>
              <a:buFont typeface="Arial"/>
              <a:buNone/>
            </a:pPr>
            <a:r>
              <a:rPr b="1" i="0" lang="en-IN" sz="1500" u="none" cap="none" strike="noStrike">
                <a:solidFill>
                  <a:schemeClr val="lt1"/>
                </a:solidFill>
                <a:latin typeface="Montserrat"/>
                <a:ea typeface="Montserrat"/>
                <a:cs typeface="Montserrat"/>
                <a:sym typeface="Montserrat"/>
              </a:rPr>
              <a:t>Saurabh Verma </a:t>
            </a:r>
            <a:endParaRPr/>
          </a:p>
          <a:p>
            <a:pPr indent="0" lvl="0" marL="0" marR="0" rtl="0" algn="ctr">
              <a:lnSpc>
                <a:spcPct val="100000"/>
              </a:lnSpc>
              <a:spcBef>
                <a:spcPts val="0"/>
              </a:spcBef>
              <a:spcAft>
                <a:spcPts val="0"/>
              </a:spcAft>
              <a:buClr>
                <a:srgbClr val="000000"/>
              </a:buClr>
              <a:buSzPts val="5200"/>
              <a:buFont typeface="Arial"/>
              <a:buNone/>
            </a:pPr>
            <a:r>
              <a:rPr b="1" i="0" lang="en-IN" sz="1500" u="none" cap="none" strike="noStrike">
                <a:solidFill>
                  <a:schemeClr val="lt1"/>
                </a:solidFill>
                <a:latin typeface="Montserrat"/>
                <a:ea typeface="Montserrat"/>
                <a:cs typeface="Montserrat"/>
                <a:sym typeface="Montserrat"/>
              </a:rPr>
              <a:t>Sunil Yadav</a:t>
            </a:r>
            <a:endParaRPr/>
          </a:p>
          <a:p>
            <a:pPr indent="0" lvl="0" marL="0" marR="0" rtl="0" algn="ctr">
              <a:lnSpc>
                <a:spcPct val="100000"/>
              </a:lnSpc>
              <a:spcBef>
                <a:spcPts val="0"/>
              </a:spcBef>
              <a:spcAft>
                <a:spcPts val="0"/>
              </a:spcAft>
              <a:buClr>
                <a:srgbClr val="000000"/>
              </a:buClr>
              <a:buSzPts val="5200"/>
              <a:buFont typeface="Arial"/>
              <a:buNone/>
            </a:pPr>
            <a:r>
              <a:rPr b="1" i="0" lang="en-IN" sz="1500" u="none" cap="none" strike="noStrike">
                <a:solidFill>
                  <a:schemeClr val="lt1"/>
                </a:solidFill>
                <a:latin typeface="Montserrat"/>
                <a:ea typeface="Montserrat"/>
                <a:cs typeface="Montserrat"/>
                <a:sym typeface="Montserrat"/>
              </a:rPr>
              <a:t>J Ajay</a:t>
            </a:r>
            <a:endParaRPr/>
          </a:p>
          <a:p>
            <a:pPr indent="0" lvl="0" marL="0" marR="0" rtl="0" algn="ctr">
              <a:lnSpc>
                <a:spcPct val="100000"/>
              </a:lnSpc>
              <a:spcBef>
                <a:spcPts val="0"/>
              </a:spcBef>
              <a:spcAft>
                <a:spcPts val="0"/>
              </a:spcAft>
              <a:buClr>
                <a:srgbClr val="000000"/>
              </a:buClr>
              <a:buSzPts val="5200"/>
              <a:buFont typeface="Arial"/>
              <a:buNone/>
            </a:pPr>
            <a:r>
              <a:rPr b="1" i="0" lang="en-IN" sz="1500" u="none" cap="none" strike="noStrike">
                <a:solidFill>
                  <a:schemeClr val="lt1"/>
                </a:solidFill>
                <a:latin typeface="Montserrat"/>
                <a:ea typeface="Montserrat"/>
                <a:cs typeface="Montserrat"/>
                <a:sym typeface="Montserrat"/>
              </a:rPr>
              <a:t>Vikram Kumar Paswan</a:t>
            </a:r>
            <a:endParaRPr b="1" i="0" sz="15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43" name="Google Shape;143;p10"/>
          <p:cNvSpPr txBox="1"/>
          <p:nvPr/>
        </p:nvSpPr>
        <p:spPr>
          <a:xfrm>
            <a:off x="577950" y="0"/>
            <a:ext cx="7988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ANALYSIS STATE COLUMN</a:t>
            </a:r>
            <a:endParaRPr b="1" i="0" sz="2800" u="none" cap="none" strike="noStrike">
              <a:solidFill>
                <a:schemeClr val="dk1"/>
              </a:solidFill>
              <a:latin typeface="Arial"/>
              <a:ea typeface="Arial"/>
              <a:cs typeface="Arial"/>
              <a:sym typeface="Arial"/>
            </a:endParaRPr>
          </a:p>
        </p:txBody>
      </p:sp>
      <p:pic>
        <p:nvPicPr>
          <p:cNvPr id="144" name="Google Shape;144;p10"/>
          <p:cNvPicPr preferRelativeResize="0"/>
          <p:nvPr/>
        </p:nvPicPr>
        <p:blipFill rotWithShape="1">
          <a:blip r:embed="rId3">
            <a:alphaModFix/>
          </a:blip>
          <a:srcRect b="0" l="0" r="0" t="0"/>
          <a:stretch/>
        </p:blipFill>
        <p:spPr>
          <a:xfrm>
            <a:off x="523875" y="1524450"/>
            <a:ext cx="8096250" cy="3202400"/>
          </a:xfrm>
          <a:prstGeom prst="rect">
            <a:avLst/>
          </a:prstGeom>
          <a:noFill/>
          <a:ln>
            <a:noFill/>
          </a:ln>
        </p:spPr>
      </p:pic>
      <p:sp>
        <p:nvSpPr>
          <p:cNvPr id="145" name="Google Shape;145;p10"/>
          <p:cNvSpPr txBox="1"/>
          <p:nvPr/>
        </p:nvSpPr>
        <p:spPr>
          <a:xfrm>
            <a:off x="1002600" y="817500"/>
            <a:ext cx="7138800" cy="538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0"/>
              </a:spcBef>
              <a:spcAft>
                <a:spcPts val="0"/>
              </a:spcAft>
              <a:buClr>
                <a:srgbClr val="002060"/>
              </a:buClr>
              <a:buSzPts val="2300"/>
              <a:buFont typeface="Montserrat"/>
              <a:buChar char="➢"/>
            </a:pPr>
            <a:r>
              <a:rPr b="1" i="0" lang="en-IN" sz="2300" u="none" cap="none" strike="noStrike">
                <a:solidFill>
                  <a:srgbClr val="002060"/>
                </a:solidFill>
                <a:latin typeface="Montserrat"/>
                <a:ea typeface="Montserrat"/>
                <a:cs typeface="Montserrat"/>
                <a:sym typeface="Montserrat"/>
              </a:rPr>
              <a:t>This Plot  shows the Churn in each state</a:t>
            </a:r>
            <a:r>
              <a:rPr b="0" i="0" lang="en-IN" sz="2300" u="none" cap="none" strike="noStrike">
                <a:solidFill>
                  <a:srgbClr val="002060"/>
                </a:solidFill>
                <a:latin typeface="Montserrat"/>
                <a:ea typeface="Montserrat"/>
                <a:cs typeface="Montserrat"/>
                <a:sym typeface="Montserrat"/>
              </a:rPr>
              <a:t> </a:t>
            </a:r>
            <a:endParaRPr b="0" i="0" sz="23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51" name="Google Shape;151;p11"/>
          <p:cNvSpPr txBox="1"/>
          <p:nvPr/>
        </p:nvSpPr>
        <p:spPr>
          <a:xfrm>
            <a:off x="0" y="232325"/>
            <a:ext cx="7746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TOP STATE CHURN PERCENTAGE</a:t>
            </a:r>
            <a:endParaRPr b="1" i="0" sz="2800" u="none" cap="none" strike="noStrike">
              <a:solidFill>
                <a:schemeClr val="dk1"/>
              </a:solidFill>
              <a:latin typeface="Arial"/>
              <a:ea typeface="Arial"/>
              <a:cs typeface="Arial"/>
              <a:sym typeface="Arial"/>
            </a:endParaRPr>
          </a:p>
        </p:txBody>
      </p:sp>
      <p:pic>
        <p:nvPicPr>
          <p:cNvPr id="152" name="Google Shape;152;p11"/>
          <p:cNvPicPr preferRelativeResize="0"/>
          <p:nvPr/>
        </p:nvPicPr>
        <p:blipFill rotWithShape="1">
          <a:blip r:embed="rId3">
            <a:alphaModFix/>
          </a:blip>
          <a:srcRect b="0" l="0" r="0" t="0"/>
          <a:stretch/>
        </p:blipFill>
        <p:spPr>
          <a:xfrm>
            <a:off x="928500" y="1797125"/>
            <a:ext cx="6915150" cy="3130875"/>
          </a:xfrm>
          <a:prstGeom prst="rect">
            <a:avLst/>
          </a:prstGeom>
          <a:noFill/>
          <a:ln>
            <a:noFill/>
          </a:ln>
        </p:spPr>
      </p:pic>
      <p:sp>
        <p:nvSpPr>
          <p:cNvPr id="153" name="Google Shape;153;p11"/>
          <p:cNvSpPr txBox="1"/>
          <p:nvPr/>
        </p:nvSpPr>
        <p:spPr>
          <a:xfrm>
            <a:off x="706475" y="817500"/>
            <a:ext cx="7597500" cy="738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IN" sz="1800" u="none" cap="none" strike="noStrike">
                <a:solidFill>
                  <a:srgbClr val="002060"/>
                </a:solidFill>
                <a:latin typeface="Montserrat"/>
                <a:ea typeface="Montserrat"/>
                <a:cs typeface="Montserrat"/>
                <a:sym typeface="Montserrat"/>
              </a:rPr>
              <a:t>CA, NJ ,TX , MD ,SC ,MI are the ones who have higher churn rate more than 21.74%</a:t>
            </a:r>
            <a:endParaRPr b="1" i="0" sz="18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59" name="Google Shape;159;p12"/>
          <p:cNvSpPr txBox="1"/>
          <p:nvPr/>
        </p:nvSpPr>
        <p:spPr>
          <a:xfrm>
            <a:off x="1043000" y="0"/>
            <a:ext cx="65193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ACCOUNT LENGTH vs. CHURN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Arial"/>
              <a:ea typeface="Arial"/>
              <a:cs typeface="Arial"/>
              <a:sym typeface="Arial"/>
            </a:endParaRPr>
          </a:p>
        </p:txBody>
      </p:sp>
      <p:pic>
        <p:nvPicPr>
          <p:cNvPr id="160" name="Google Shape;160;p12"/>
          <p:cNvPicPr preferRelativeResize="0"/>
          <p:nvPr/>
        </p:nvPicPr>
        <p:blipFill rotWithShape="1">
          <a:blip r:embed="rId3">
            <a:alphaModFix/>
          </a:blip>
          <a:srcRect b="0" l="0" r="0" t="0"/>
          <a:stretch/>
        </p:blipFill>
        <p:spPr>
          <a:xfrm>
            <a:off x="1043000" y="1933475"/>
            <a:ext cx="7058025" cy="2922675"/>
          </a:xfrm>
          <a:prstGeom prst="rect">
            <a:avLst/>
          </a:prstGeom>
          <a:noFill/>
          <a:ln>
            <a:noFill/>
          </a:ln>
        </p:spPr>
      </p:pic>
      <p:sp>
        <p:nvSpPr>
          <p:cNvPr id="161" name="Google Shape;161;p12"/>
          <p:cNvSpPr txBox="1"/>
          <p:nvPr/>
        </p:nvSpPr>
        <p:spPr>
          <a:xfrm>
            <a:off x="315750" y="509500"/>
            <a:ext cx="713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txBox="1"/>
          <p:nvPr/>
        </p:nvSpPr>
        <p:spPr>
          <a:xfrm>
            <a:off x="520550" y="780825"/>
            <a:ext cx="78159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2060"/>
              </a:buClr>
              <a:buSzPts val="1800"/>
              <a:buFont typeface="Montserrat"/>
              <a:buChar char="➢"/>
            </a:pPr>
            <a:r>
              <a:rPr b="1" i="0" lang="en-IN" sz="1800" u="none" cap="none" strike="noStrike">
                <a:solidFill>
                  <a:srgbClr val="002060"/>
                </a:solidFill>
                <a:latin typeface="Montserrat"/>
                <a:ea typeface="Montserrat"/>
                <a:cs typeface="Montserrat"/>
                <a:sym typeface="Montserrat"/>
              </a:rPr>
              <a:t>This Plot show effect of Account Length on Churn </a:t>
            </a:r>
            <a:endParaRPr b="1" i="0" sz="1800" u="none" cap="none" strike="noStrike">
              <a:solidFill>
                <a:srgbClr val="002060"/>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02060"/>
              </a:buClr>
              <a:buSzPts val="1800"/>
              <a:buFont typeface="Montserrat"/>
              <a:buChar char="➢"/>
            </a:pPr>
            <a:r>
              <a:rPr b="1" i="0" lang="en-IN" sz="1800" u="none" cap="none" strike="noStrike">
                <a:solidFill>
                  <a:srgbClr val="002060"/>
                </a:solidFill>
                <a:latin typeface="Montserrat"/>
                <a:ea typeface="Montserrat"/>
                <a:cs typeface="Montserrat"/>
                <a:sym typeface="Montserrat"/>
              </a:rPr>
              <a:t>Here is no sign of customers leaving because of the length of usage of their account.</a:t>
            </a:r>
            <a:endParaRPr b="1" i="0" sz="18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ctrTitle"/>
          </p:nvPr>
        </p:nvSpPr>
        <p:spPr>
          <a:xfrm>
            <a:off x="315750" y="509500"/>
            <a:ext cx="8512500" cy="406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68" name="Google Shape;168;p13"/>
          <p:cNvSpPr txBox="1"/>
          <p:nvPr/>
        </p:nvSpPr>
        <p:spPr>
          <a:xfrm>
            <a:off x="1742050" y="90075"/>
            <a:ext cx="5389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a:t>
            </a:r>
            <a:r>
              <a:rPr b="1" i="0" lang="en-IN" sz="2800" u="none" cap="none" strike="noStrike">
                <a:solidFill>
                  <a:schemeClr val="dk1"/>
                </a:solidFill>
                <a:latin typeface="Montserrat"/>
                <a:ea typeface="Montserrat"/>
                <a:cs typeface="Montserrat"/>
                <a:sym typeface="Montserrat"/>
              </a:rPr>
              <a:t>ANALYSIS OF AREA CODE</a:t>
            </a:r>
            <a:r>
              <a:rPr b="1"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9" name="Google Shape;169;p13"/>
          <p:cNvPicPr preferRelativeResize="0"/>
          <p:nvPr/>
        </p:nvPicPr>
        <p:blipFill rotWithShape="1">
          <a:blip r:embed="rId3">
            <a:alphaModFix/>
          </a:blip>
          <a:srcRect b="0" l="0" r="0" t="0"/>
          <a:stretch/>
        </p:blipFill>
        <p:spPr>
          <a:xfrm>
            <a:off x="1057275" y="1722775"/>
            <a:ext cx="7029450" cy="3219575"/>
          </a:xfrm>
          <a:prstGeom prst="rect">
            <a:avLst/>
          </a:prstGeom>
          <a:noFill/>
          <a:ln>
            <a:noFill/>
          </a:ln>
        </p:spPr>
      </p:pic>
      <p:sp>
        <p:nvSpPr>
          <p:cNvPr id="170" name="Google Shape;170;p13"/>
          <p:cNvSpPr txBox="1"/>
          <p:nvPr/>
        </p:nvSpPr>
        <p:spPr>
          <a:xfrm>
            <a:off x="718900" y="582525"/>
            <a:ext cx="7436100" cy="10620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002060"/>
              </a:buClr>
              <a:buSzPts val="1900"/>
              <a:buFont typeface="Montserrat"/>
              <a:buChar char="➢"/>
            </a:pPr>
            <a:r>
              <a:rPr b="1" i="0" lang="en-IN" sz="1900" u="none" cap="none" strike="noStrike">
                <a:solidFill>
                  <a:srgbClr val="002060"/>
                </a:solidFill>
                <a:latin typeface="Montserrat"/>
                <a:ea typeface="Montserrat"/>
                <a:cs typeface="Montserrat"/>
                <a:sym typeface="Montserrat"/>
              </a:rPr>
              <a:t>This plot graph shows all the values with churn</a:t>
            </a:r>
            <a:endParaRPr b="1" i="0" sz="1900" u="none" cap="none" strike="noStrike">
              <a:solidFill>
                <a:srgbClr val="002060"/>
              </a:solidFill>
              <a:latin typeface="Montserrat"/>
              <a:ea typeface="Montserrat"/>
              <a:cs typeface="Montserrat"/>
              <a:sym typeface="Montserrat"/>
            </a:endParaRPr>
          </a:p>
          <a:p>
            <a:pPr indent="-349250" lvl="0" marL="457200" marR="0" rtl="0" algn="l">
              <a:lnSpc>
                <a:spcPct val="100000"/>
              </a:lnSpc>
              <a:spcBef>
                <a:spcPts val="0"/>
              </a:spcBef>
              <a:spcAft>
                <a:spcPts val="0"/>
              </a:spcAft>
              <a:buClr>
                <a:srgbClr val="002060"/>
              </a:buClr>
              <a:buSzPts val="1900"/>
              <a:buFont typeface="Montserrat"/>
              <a:buChar char="➢"/>
            </a:pPr>
            <a:r>
              <a:rPr b="1" i="0" lang="en-IN" sz="1900" u="none" cap="none" strike="noStrike">
                <a:solidFill>
                  <a:srgbClr val="002060"/>
                </a:solidFill>
                <a:latin typeface="Montserrat"/>
                <a:ea typeface="Montserrat"/>
                <a:cs typeface="Montserrat"/>
                <a:sym typeface="Montserrat"/>
              </a:rPr>
              <a:t>Area code has only 3 unique values, and consider as a nominal data type and has equal number of churn</a:t>
            </a:r>
            <a:endParaRPr b="1" i="0" sz="19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76" name="Google Shape;176;p14"/>
          <p:cNvSpPr txBox="1"/>
          <p:nvPr/>
        </p:nvSpPr>
        <p:spPr>
          <a:xfrm>
            <a:off x="1240221" y="126124"/>
            <a:ext cx="6885574"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Arial"/>
                <a:ea typeface="Arial"/>
                <a:cs typeface="Arial"/>
                <a:sym typeface="Arial"/>
              </a:rPr>
              <a:t>  </a:t>
            </a:r>
            <a:r>
              <a:rPr b="1" i="0" lang="en-IN" sz="2800" u="none" cap="none" strike="noStrike">
                <a:solidFill>
                  <a:schemeClr val="dk1"/>
                </a:solidFill>
                <a:latin typeface="Montserrat"/>
                <a:ea typeface="Montserrat"/>
                <a:cs typeface="Montserrat"/>
                <a:sym typeface="Montserrat"/>
              </a:rPr>
              <a:t>ANALYSIS OF VOICEMAIL PLAN</a:t>
            </a:r>
            <a:r>
              <a:rPr b="1"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7" name="Google Shape;177;p14"/>
          <p:cNvPicPr preferRelativeResize="0"/>
          <p:nvPr/>
        </p:nvPicPr>
        <p:blipFill rotWithShape="1">
          <a:blip r:embed="rId3">
            <a:alphaModFix/>
          </a:blip>
          <a:srcRect b="0" l="0" r="0" t="0"/>
          <a:stretch/>
        </p:blipFill>
        <p:spPr>
          <a:xfrm>
            <a:off x="3959075" y="934250"/>
            <a:ext cx="4670350" cy="3502800"/>
          </a:xfrm>
          <a:prstGeom prst="rect">
            <a:avLst/>
          </a:prstGeom>
          <a:noFill/>
          <a:ln>
            <a:noFill/>
          </a:ln>
        </p:spPr>
      </p:pic>
      <p:sp>
        <p:nvSpPr>
          <p:cNvPr id="178" name="Google Shape;178;p14"/>
          <p:cNvSpPr txBox="1"/>
          <p:nvPr/>
        </p:nvSpPr>
        <p:spPr>
          <a:xfrm>
            <a:off x="557725" y="1041100"/>
            <a:ext cx="3160500" cy="3648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rgbClr val="002060"/>
              </a:buClr>
              <a:buSzPts val="2500"/>
              <a:buFont typeface="Montserrat"/>
              <a:buChar char="➢"/>
            </a:pPr>
            <a:r>
              <a:rPr b="1" i="0" lang="en-IN" sz="2500" u="none" cap="none" strike="noStrike">
                <a:solidFill>
                  <a:srgbClr val="002060"/>
                </a:solidFill>
                <a:latin typeface="Montserrat"/>
                <a:ea typeface="Montserrat"/>
                <a:cs typeface="Montserrat"/>
                <a:sym typeface="Montserrat"/>
              </a:rPr>
              <a:t>There are 3333 people,</a:t>
            </a:r>
            <a:endParaRPr b="1" i="0" sz="2500" u="none" cap="none" strike="noStrike">
              <a:solidFill>
                <a:srgbClr val="002060"/>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002060"/>
              </a:buClr>
              <a:buSzPts val="2500"/>
              <a:buFont typeface="Montserrat"/>
              <a:buChar char="➢"/>
            </a:pPr>
            <a:r>
              <a:rPr b="1" i="0" lang="en-IN" sz="2500" u="none" cap="none" strike="noStrike">
                <a:solidFill>
                  <a:srgbClr val="002060"/>
                </a:solidFill>
                <a:latin typeface="Montserrat"/>
                <a:ea typeface="Montserrat"/>
                <a:cs typeface="Montserrat"/>
                <a:sym typeface="Montserrat"/>
              </a:rPr>
              <a:t>922 having Voicemail plan, </a:t>
            </a:r>
            <a:endParaRPr b="1" i="0" sz="2500" u="none" cap="none" strike="noStrike">
              <a:solidFill>
                <a:srgbClr val="002060"/>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002060"/>
              </a:buClr>
              <a:buSzPts val="2500"/>
              <a:buFont typeface="Montserrat"/>
              <a:buChar char="➢"/>
            </a:pPr>
            <a:r>
              <a:rPr b="1" i="0" lang="en-IN" sz="2500" u="none" cap="none" strike="noStrike">
                <a:solidFill>
                  <a:srgbClr val="002060"/>
                </a:solidFill>
                <a:latin typeface="Montserrat"/>
                <a:ea typeface="Montserrat"/>
                <a:cs typeface="Montserrat"/>
                <a:sym typeface="Montserrat"/>
              </a:rPr>
              <a:t>2411 do not have any Voicemail plan.</a:t>
            </a:r>
            <a:endParaRPr b="1" i="0" sz="25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ctrTitle"/>
          </p:nvPr>
        </p:nvSpPr>
        <p:spPr>
          <a:xfrm>
            <a:off x="0" y="1425288"/>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84" name="Google Shape;184;p15"/>
          <p:cNvSpPr txBox="1"/>
          <p:nvPr/>
        </p:nvSpPr>
        <p:spPr>
          <a:xfrm>
            <a:off x="1308450" y="176825"/>
            <a:ext cx="58956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Arial"/>
                <a:ea typeface="Arial"/>
                <a:cs typeface="Arial"/>
                <a:sym typeface="Arial"/>
              </a:rPr>
              <a:t> </a:t>
            </a:r>
            <a:r>
              <a:rPr b="0" i="0" lang="en-IN" sz="2800" u="none" cap="none" strike="noStrike">
                <a:solidFill>
                  <a:schemeClr val="dk1"/>
                </a:solidFill>
                <a:latin typeface="Montserrat"/>
                <a:ea typeface="Montserrat"/>
                <a:cs typeface="Montserrat"/>
                <a:sym typeface="Montserrat"/>
              </a:rPr>
              <a:t> </a:t>
            </a:r>
            <a:r>
              <a:rPr b="1" i="0" lang="en-IN" sz="2800" u="none" cap="none" strike="noStrike">
                <a:solidFill>
                  <a:schemeClr val="dk1"/>
                </a:solidFill>
                <a:latin typeface="Montserrat"/>
                <a:ea typeface="Montserrat"/>
                <a:cs typeface="Montserrat"/>
                <a:sym typeface="Montserrat"/>
              </a:rPr>
              <a:t>VOICEMAIL PLAN vs. CHURN</a:t>
            </a:r>
            <a:r>
              <a:rPr b="1"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p15"/>
          <p:cNvPicPr preferRelativeResize="0"/>
          <p:nvPr/>
        </p:nvPicPr>
        <p:blipFill rotWithShape="1">
          <a:blip r:embed="rId3">
            <a:alphaModFix/>
          </a:blip>
          <a:srcRect b="0" l="0" r="0" t="0"/>
          <a:stretch/>
        </p:blipFill>
        <p:spPr>
          <a:xfrm>
            <a:off x="1231050" y="1883875"/>
            <a:ext cx="6681926" cy="2957900"/>
          </a:xfrm>
          <a:prstGeom prst="rect">
            <a:avLst/>
          </a:prstGeom>
          <a:noFill/>
          <a:ln>
            <a:noFill/>
          </a:ln>
        </p:spPr>
      </p:pic>
      <p:sp>
        <p:nvSpPr>
          <p:cNvPr id="186" name="Google Shape;186;p15"/>
          <p:cNvSpPr txBox="1"/>
          <p:nvPr/>
        </p:nvSpPr>
        <p:spPr>
          <a:xfrm>
            <a:off x="686850" y="768425"/>
            <a:ext cx="7138800" cy="969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2060"/>
              </a:buClr>
              <a:buSzPts val="1700"/>
              <a:buFont typeface="Montserrat"/>
              <a:buChar char="➢"/>
            </a:pPr>
            <a:r>
              <a:rPr b="1" i="0" lang="en-IN" sz="1700" u="none" cap="none" strike="noStrike">
                <a:solidFill>
                  <a:srgbClr val="002060"/>
                </a:solidFill>
                <a:latin typeface="Montserrat"/>
                <a:ea typeface="Montserrat"/>
                <a:cs typeface="Montserrat"/>
                <a:sym typeface="Montserrat"/>
              </a:rPr>
              <a:t>This plot shows churn corresponding with the subscription of voicemail plan</a:t>
            </a:r>
            <a:endParaRPr b="1" i="0" sz="1700" u="none" cap="none" strike="noStrike">
              <a:solidFill>
                <a:srgbClr val="00206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2060"/>
              </a:buClr>
              <a:buSzPts val="1700"/>
              <a:buFont typeface="Montserrat"/>
              <a:buChar char="➢"/>
            </a:pPr>
            <a:r>
              <a:rPr b="1" i="0" lang="en-IN" sz="1700" u="none" cap="none" strike="noStrike">
                <a:solidFill>
                  <a:srgbClr val="002060"/>
                </a:solidFill>
                <a:latin typeface="Montserrat"/>
                <a:ea typeface="Montserrat"/>
                <a:cs typeface="Montserrat"/>
                <a:sym typeface="Montserrat"/>
              </a:rPr>
              <a:t>Out of 922 people having Voicemail plan, 8.7% are Churn.</a:t>
            </a:r>
            <a:endParaRPr b="1" i="0" sz="17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92" name="Google Shape;192;p16"/>
          <p:cNvSpPr txBox="1"/>
          <p:nvPr/>
        </p:nvSpPr>
        <p:spPr>
          <a:xfrm>
            <a:off x="792575" y="133525"/>
            <a:ext cx="7132500" cy="75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Arial"/>
                <a:ea typeface="Arial"/>
                <a:cs typeface="Arial"/>
                <a:sym typeface="Arial"/>
              </a:rPr>
              <a:t>        </a:t>
            </a:r>
            <a:r>
              <a:rPr b="1" i="0" lang="en-IN" sz="2900" u="none" cap="none" strike="noStrike">
                <a:solidFill>
                  <a:schemeClr val="dk1"/>
                </a:solidFill>
                <a:latin typeface="Montserrat"/>
                <a:ea typeface="Montserrat"/>
                <a:cs typeface="Montserrat"/>
                <a:sym typeface="Montserrat"/>
              </a:rPr>
              <a:t>NO. OF VOICEMAIL vs.CHURN </a:t>
            </a:r>
            <a:r>
              <a:rPr b="1"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3" name="Google Shape;193;p16"/>
          <p:cNvPicPr preferRelativeResize="0"/>
          <p:nvPr/>
        </p:nvPicPr>
        <p:blipFill rotWithShape="1">
          <a:blip r:embed="rId3">
            <a:alphaModFix/>
          </a:blip>
          <a:srcRect b="0" l="0" r="0" t="0"/>
          <a:stretch/>
        </p:blipFill>
        <p:spPr>
          <a:xfrm>
            <a:off x="1003775" y="1900950"/>
            <a:ext cx="6816700" cy="3027050"/>
          </a:xfrm>
          <a:prstGeom prst="rect">
            <a:avLst/>
          </a:prstGeom>
          <a:noFill/>
          <a:ln>
            <a:noFill/>
          </a:ln>
        </p:spPr>
      </p:pic>
      <p:sp>
        <p:nvSpPr>
          <p:cNvPr id="194" name="Google Shape;194;p16"/>
          <p:cNvSpPr txBox="1"/>
          <p:nvPr/>
        </p:nvSpPr>
        <p:spPr>
          <a:xfrm>
            <a:off x="789425" y="731250"/>
            <a:ext cx="7138800" cy="1169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highlight>
                  <a:srgbClr val="FFFFFF"/>
                </a:highlight>
                <a:latin typeface="Montserrat"/>
                <a:ea typeface="Montserrat"/>
                <a:cs typeface="Montserrat"/>
                <a:sym typeface="Montserrat"/>
              </a:rPr>
              <a:t>This box plot shows the relation between churn and no. of vmail</a:t>
            </a:r>
            <a:endParaRPr b="1" i="0" sz="1600" u="none" cap="none" strike="noStrike">
              <a:solidFill>
                <a:srgbClr val="002060"/>
              </a:solidFill>
              <a:highlight>
                <a:srgbClr val="FFFFFF"/>
              </a:highlight>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highlight>
                  <a:srgbClr val="FFFFFF"/>
                </a:highlight>
                <a:latin typeface="Montserrat"/>
                <a:ea typeface="Montserrat"/>
                <a:cs typeface="Montserrat"/>
                <a:sym typeface="Montserrat"/>
              </a:rPr>
              <a:t>when there are more than 20 voice-mail messages then there is a churn</a:t>
            </a:r>
            <a:endParaRPr b="0" i="0" sz="18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ctrTitle"/>
          </p:nvPr>
        </p:nvSpPr>
        <p:spPr>
          <a:xfrm>
            <a:off x="315750" y="509500"/>
            <a:ext cx="8512500" cy="403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00" name="Google Shape;200;p17"/>
          <p:cNvSpPr txBox="1"/>
          <p:nvPr/>
        </p:nvSpPr>
        <p:spPr>
          <a:xfrm>
            <a:off x="2421050" y="261200"/>
            <a:ext cx="52539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INTERNATIONAL PLAN</a:t>
            </a:r>
            <a:r>
              <a:rPr b="1" i="0" lang="en-IN" sz="2800" u="none" cap="none" strike="noStrike">
                <a:solidFill>
                  <a:srgbClr val="000000"/>
                </a:solidFill>
                <a:latin typeface="Arial"/>
                <a:ea typeface="Arial"/>
                <a:cs typeface="Arial"/>
                <a:sym typeface="Arial"/>
              </a:rPr>
              <a:t> </a:t>
            </a: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201" name="Google Shape;201;p17"/>
          <p:cNvPicPr preferRelativeResize="0"/>
          <p:nvPr/>
        </p:nvPicPr>
        <p:blipFill rotWithShape="1">
          <a:blip r:embed="rId3">
            <a:alphaModFix/>
          </a:blip>
          <a:srcRect b="0" l="0" r="0" t="0"/>
          <a:stretch/>
        </p:blipFill>
        <p:spPr>
          <a:xfrm>
            <a:off x="3780150" y="1000100"/>
            <a:ext cx="4899375" cy="3543874"/>
          </a:xfrm>
          <a:prstGeom prst="rect">
            <a:avLst/>
          </a:prstGeom>
          <a:noFill/>
          <a:ln>
            <a:noFill/>
          </a:ln>
        </p:spPr>
      </p:pic>
      <p:sp>
        <p:nvSpPr>
          <p:cNvPr id="202" name="Google Shape;202;p17"/>
          <p:cNvSpPr txBox="1"/>
          <p:nvPr/>
        </p:nvSpPr>
        <p:spPr>
          <a:xfrm>
            <a:off x="966700" y="1338550"/>
            <a:ext cx="2714400" cy="30939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There are 3333 people</a:t>
            </a:r>
            <a:endParaRPr b="1" i="0" sz="2100" u="none" cap="none" strike="noStrike">
              <a:solidFill>
                <a:srgbClr val="002060"/>
              </a:solidFill>
              <a:latin typeface="Montserrat"/>
              <a:ea typeface="Montserrat"/>
              <a:cs typeface="Montserrat"/>
              <a:sym typeface="Montserrat"/>
            </a:endParaRPr>
          </a:p>
          <a:p>
            <a:pPr indent="-361950" lvl="0" marL="457200" marR="0" rtl="0" algn="l">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323 have a International Plan </a:t>
            </a:r>
            <a:endParaRPr b="1" i="0" sz="2100" u="none" cap="none" strike="noStrike">
              <a:solidFill>
                <a:srgbClr val="002060"/>
              </a:solidFill>
              <a:latin typeface="Montserrat"/>
              <a:ea typeface="Montserrat"/>
              <a:cs typeface="Montserrat"/>
              <a:sym typeface="Montserrat"/>
            </a:endParaRPr>
          </a:p>
          <a:p>
            <a:pPr indent="-361950" lvl="0" marL="457200" marR="0" rtl="0" algn="l">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3010 do not have International Plan</a:t>
            </a:r>
            <a:endParaRPr b="1" i="0" sz="21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ctrTitle"/>
          </p:nvPr>
        </p:nvSpPr>
        <p:spPr>
          <a:xfrm>
            <a:off x="1293150" y="87675"/>
            <a:ext cx="6557700" cy="5694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Clr>
                <a:srgbClr val="000000"/>
              </a:buClr>
              <a:buSzPts val="5200"/>
              <a:buFont typeface="Arial"/>
              <a:buNone/>
            </a:pPr>
            <a:r>
              <a:rPr b="1" lang="en-IN" sz="2500">
                <a:latin typeface="Montserrat"/>
                <a:ea typeface="Montserrat"/>
                <a:cs typeface="Montserrat"/>
                <a:sym typeface="Montserrat"/>
              </a:rPr>
              <a:t>INTERNATIONAL PLAN vs. CHURN</a:t>
            </a:r>
            <a:r>
              <a:rPr b="1" lang="en-IN" sz="2500">
                <a:solidFill>
                  <a:srgbClr val="000000"/>
                </a:solidFill>
                <a:latin typeface="Montserrat"/>
                <a:ea typeface="Montserrat"/>
                <a:cs typeface="Montserrat"/>
                <a:sym typeface="Montserrat"/>
              </a:rPr>
              <a:t> </a:t>
            </a:r>
            <a:endParaRPr sz="4900">
              <a:latin typeface="Montserrat"/>
              <a:ea typeface="Montserrat"/>
              <a:cs typeface="Montserrat"/>
              <a:sym typeface="Montserrat"/>
            </a:endParaRPr>
          </a:p>
        </p:txBody>
      </p:sp>
      <p:sp>
        <p:nvSpPr>
          <p:cNvPr id="208" name="Google Shape;208;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pic>
        <p:nvPicPr>
          <p:cNvPr id="209" name="Google Shape;209;p18"/>
          <p:cNvPicPr preferRelativeResize="0"/>
          <p:nvPr/>
        </p:nvPicPr>
        <p:blipFill rotWithShape="1">
          <a:blip r:embed="rId3">
            <a:alphaModFix/>
          </a:blip>
          <a:srcRect b="0" l="0" r="0" t="0"/>
          <a:stretch/>
        </p:blipFill>
        <p:spPr>
          <a:xfrm>
            <a:off x="246600" y="1717062"/>
            <a:ext cx="8827150" cy="3290125"/>
          </a:xfrm>
          <a:prstGeom prst="rect">
            <a:avLst/>
          </a:prstGeom>
          <a:noFill/>
          <a:ln>
            <a:noFill/>
          </a:ln>
        </p:spPr>
      </p:pic>
      <p:sp>
        <p:nvSpPr>
          <p:cNvPr id="210" name="Google Shape;210;p18"/>
          <p:cNvSpPr txBox="1"/>
          <p:nvPr/>
        </p:nvSpPr>
        <p:spPr>
          <a:xfrm>
            <a:off x="686100" y="765250"/>
            <a:ext cx="8146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2060"/>
                </a:solidFill>
                <a:latin typeface="Montserrat"/>
                <a:ea typeface="Montserrat"/>
                <a:cs typeface="Montserrat"/>
                <a:sym typeface="Montserrat"/>
              </a:rPr>
              <a:t>This is a count plot which shows the churned and not churned customer respective to their international plan </a:t>
            </a:r>
            <a:endParaRPr b="1" i="0" sz="18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ctrTitle"/>
          </p:nvPr>
        </p:nvSpPr>
        <p:spPr>
          <a:xfrm>
            <a:off x="1399200" y="116375"/>
            <a:ext cx="6345600" cy="5850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5200"/>
              <a:buNone/>
            </a:pPr>
            <a:r>
              <a:rPr b="1" lang="en-IN" sz="2600">
                <a:latin typeface="Montserrat"/>
                <a:ea typeface="Montserrat"/>
                <a:cs typeface="Montserrat"/>
                <a:sym typeface="Montserrat"/>
              </a:rPr>
              <a:t>INTERNATIONAL PLAN vs. CHURN</a:t>
            </a:r>
            <a:endParaRPr sz="5000">
              <a:latin typeface="Montserrat"/>
              <a:ea typeface="Montserrat"/>
              <a:cs typeface="Montserrat"/>
              <a:sym typeface="Montserrat"/>
            </a:endParaRPr>
          </a:p>
        </p:txBody>
      </p:sp>
      <p:pic>
        <p:nvPicPr>
          <p:cNvPr id="216" name="Google Shape;216;p19"/>
          <p:cNvPicPr preferRelativeResize="0"/>
          <p:nvPr/>
        </p:nvPicPr>
        <p:blipFill rotWithShape="1">
          <a:blip r:embed="rId3">
            <a:alphaModFix/>
          </a:blip>
          <a:srcRect b="0" l="0" r="0" t="0"/>
          <a:stretch/>
        </p:blipFill>
        <p:spPr>
          <a:xfrm>
            <a:off x="4635000" y="1300150"/>
            <a:ext cx="3952875" cy="1760100"/>
          </a:xfrm>
          <a:prstGeom prst="rect">
            <a:avLst/>
          </a:prstGeom>
          <a:noFill/>
          <a:ln>
            <a:noFill/>
          </a:ln>
        </p:spPr>
      </p:pic>
      <p:sp>
        <p:nvSpPr>
          <p:cNvPr id="217" name="Google Shape;217;p19"/>
          <p:cNvSpPr txBox="1"/>
          <p:nvPr/>
        </p:nvSpPr>
        <p:spPr>
          <a:xfrm>
            <a:off x="804575" y="1077550"/>
            <a:ext cx="3591900" cy="3140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This side table map shows data about the percentage churn according to the international plan</a:t>
            </a:r>
            <a:endParaRPr b="1" i="0" sz="1600" u="none" cap="none" strike="noStrike">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Which clearly shows that the churn percentage is 42.41%  who takes the international plan</a:t>
            </a:r>
            <a:endParaRPr b="1" i="0" sz="1600" u="none" cap="none" strike="noStrike">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That means there is some cause which effects the churn rate like call price or network issue </a:t>
            </a:r>
            <a:endParaRPr b="1" i="0" sz="16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2" name="Google Shape;62;p2"/>
          <p:cNvSpPr txBox="1"/>
          <p:nvPr/>
        </p:nvSpPr>
        <p:spPr>
          <a:xfrm>
            <a:off x="3106695" y="210208"/>
            <a:ext cx="29307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chemeClr val="dk1"/>
                </a:solidFill>
                <a:latin typeface="Montserrat"/>
                <a:ea typeface="Montserrat"/>
                <a:cs typeface="Montserrat"/>
                <a:sym typeface="Montserrat"/>
              </a:rPr>
              <a:t>CONTENT</a:t>
            </a:r>
            <a:endParaRPr b="0" i="0" sz="4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3" name="Google Shape;63;p2"/>
          <p:cNvSpPr txBox="1"/>
          <p:nvPr/>
        </p:nvSpPr>
        <p:spPr>
          <a:xfrm>
            <a:off x="331050" y="1114097"/>
            <a:ext cx="8481900" cy="4002000"/>
          </a:xfrm>
          <a:prstGeom prst="rect">
            <a:avLst/>
          </a:prstGeom>
          <a:noFill/>
          <a:ln>
            <a:noFill/>
          </a:ln>
        </p:spPr>
        <p:txBody>
          <a:bodyPr anchorCtr="0" anchor="t" bIns="45700" lIns="91425" spcFirstLastPara="1" rIns="91425" wrap="square" tIns="45700">
            <a:spAutoFit/>
          </a:bodyPr>
          <a:lstStyle/>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Business Problem Understanding</a:t>
            </a:r>
            <a:endParaRPr b="1" i="0" sz="2000" u="none" cap="none" strike="noStrike">
              <a:solidFill>
                <a:srgbClr val="00206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Objective</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Data Summary</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Exploratory Data Analysis</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Challenges</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Recommendation</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Conclusion</a:t>
            </a:r>
            <a:endParaRPr b="0" i="0" sz="1400" u="none" cap="none" strike="noStrike">
              <a:solidFill>
                <a:srgbClr val="000000"/>
              </a:solidFill>
              <a:latin typeface="Montserrat"/>
              <a:ea typeface="Montserrat"/>
              <a:cs typeface="Montserrat"/>
              <a:sym typeface="Montserrat"/>
            </a:endParaRPr>
          </a:p>
          <a:p>
            <a:pPr indent="-127000" lvl="0" marL="914400" marR="0" rtl="0" algn="l">
              <a:lnSpc>
                <a:spcPct val="150000"/>
              </a:lnSpc>
              <a:spcBef>
                <a:spcPts val="0"/>
              </a:spcBef>
              <a:spcAft>
                <a:spcPts val="0"/>
              </a:spcAft>
              <a:buClr>
                <a:srgbClr val="000000"/>
              </a:buClr>
              <a:buSzPts val="2000"/>
              <a:buFont typeface="Montserrat"/>
              <a:buChar char="❖"/>
            </a:pPr>
            <a:r>
              <a:rPr b="1" i="0" lang="en-IN" sz="2000" u="none" cap="none" strike="noStrike">
                <a:solidFill>
                  <a:srgbClr val="002060"/>
                </a:solidFill>
                <a:latin typeface="Montserrat"/>
                <a:ea typeface="Montserrat"/>
                <a:cs typeface="Montserrat"/>
                <a:sym typeface="Montserrat"/>
              </a:rPr>
              <a:t>Q &amp; A</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pic>
        <p:nvPicPr>
          <p:cNvPr id="223" name="Google Shape;223;p20"/>
          <p:cNvPicPr preferRelativeResize="0"/>
          <p:nvPr/>
        </p:nvPicPr>
        <p:blipFill rotWithShape="1">
          <a:blip r:embed="rId3">
            <a:alphaModFix/>
          </a:blip>
          <a:srcRect b="0" l="0" r="0" t="0"/>
          <a:stretch/>
        </p:blipFill>
        <p:spPr>
          <a:xfrm>
            <a:off x="0" y="1358700"/>
            <a:ext cx="9144001" cy="3583650"/>
          </a:xfrm>
          <a:prstGeom prst="rect">
            <a:avLst/>
          </a:prstGeom>
          <a:noFill/>
          <a:ln>
            <a:noFill/>
          </a:ln>
        </p:spPr>
      </p:pic>
      <p:sp>
        <p:nvSpPr>
          <p:cNvPr id="224" name="Google Shape;224;p20"/>
          <p:cNvSpPr txBox="1"/>
          <p:nvPr/>
        </p:nvSpPr>
        <p:spPr>
          <a:xfrm>
            <a:off x="732725" y="912300"/>
            <a:ext cx="7989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IN" sz="1700" u="none" cap="none" strike="noStrike">
                <a:solidFill>
                  <a:srgbClr val="002060"/>
                </a:solidFill>
                <a:latin typeface="Montserrat"/>
                <a:ea typeface="Montserrat"/>
                <a:cs typeface="Montserrat"/>
                <a:sym typeface="Montserrat"/>
              </a:rPr>
              <a:t>This plot shows  Churn for number of customer service calls </a:t>
            </a:r>
            <a:endParaRPr b="1" i="0" sz="1700" u="none" cap="none" strike="noStrike">
              <a:solidFill>
                <a:srgbClr val="002060"/>
              </a:solidFill>
              <a:latin typeface="Montserrat"/>
              <a:ea typeface="Montserrat"/>
              <a:cs typeface="Montserrat"/>
              <a:sym typeface="Montserrat"/>
            </a:endParaRPr>
          </a:p>
        </p:txBody>
      </p:sp>
      <p:sp>
        <p:nvSpPr>
          <p:cNvPr id="225" name="Google Shape;225;p20"/>
          <p:cNvSpPr txBox="1"/>
          <p:nvPr/>
        </p:nvSpPr>
        <p:spPr>
          <a:xfrm>
            <a:off x="1215300" y="0"/>
            <a:ext cx="73332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5200"/>
              <a:buFont typeface="Arial"/>
              <a:buNone/>
            </a:pPr>
            <a:r>
              <a:rPr b="1" baseline="30000" i="0" lang="en-IN" sz="3700" u="none" cap="none" strike="noStrike">
                <a:solidFill>
                  <a:schemeClr val="dk1"/>
                </a:solidFill>
                <a:highlight>
                  <a:srgbClr val="FFFFFE"/>
                </a:highlight>
                <a:latin typeface="Montserrat"/>
                <a:ea typeface="Montserrat"/>
                <a:cs typeface="Montserrat"/>
                <a:sym typeface="Montserrat"/>
              </a:rPr>
              <a:t>CUSTOMER SERVICE CALLS vs. CHURN</a:t>
            </a:r>
            <a:endParaRPr b="0" i="0" sz="37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ctrTitle"/>
          </p:nvPr>
        </p:nvSpPr>
        <p:spPr>
          <a:xfrm>
            <a:off x="915450" y="57475"/>
            <a:ext cx="7313100" cy="738900"/>
          </a:xfrm>
          <a:prstGeom prst="rect">
            <a:avLst/>
          </a:prstGeom>
          <a:noFill/>
          <a:ln>
            <a:noFill/>
          </a:ln>
        </p:spPr>
        <p:txBody>
          <a:bodyPr anchorCtr="0" anchor="b" bIns="91425" lIns="91425" spcFirstLastPara="1" rIns="91425" wrap="square" tIns="91425">
            <a:spAutoFit/>
          </a:bodyPr>
          <a:lstStyle/>
          <a:p>
            <a:pPr indent="0" lvl="0" marL="0" rtl="0" algn="l">
              <a:lnSpc>
                <a:spcPct val="135714"/>
              </a:lnSpc>
              <a:spcBef>
                <a:spcPts val="0"/>
              </a:spcBef>
              <a:spcAft>
                <a:spcPts val="0"/>
              </a:spcAft>
              <a:buSzPts val="5200"/>
              <a:buNone/>
            </a:pPr>
            <a:r>
              <a:rPr b="1" baseline="30000" lang="en-IN" sz="3600">
                <a:highlight>
                  <a:srgbClr val="FFFFFE"/>
                </a:highlight>
                <a:latin typeface="Montserrat"/>
                <a:ea typeface="Montserrat"/>
                <a:cs typeface="Montserrat"/>
                <a:sym typeface="Montserrat"/>
              </a:rPr>
              <a:t>CUSTOMER SERVICE CALLS vs. CHURN</a:t>
            </a:r>
            <a:endParaRPr sz="3600"/>
          </a:p>
        </p:txBody>
      </p:sp>
      <p:sp>
        <p:nvSpPr>
          <p:cNvPr id="231" name="Google Shape;231;p21"/>
          <p:cNvSpPr txBox="1"/>
          <p:nvPr>
            <p:ph idx="1" type="subTitle"/>
          </p:nvPr>
        </p:nvSpPr>
        <p:spPr>
          <a:xfrm>
            <a:off x="125625" y="1301400"/>
            <a:ext cx="4336200" cy="38421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002060"/>
              </a:buClr>
              <a:buSzPts val="1700"/>
              <a:buFont typeface="Montserrat"/>
              <a:buChar char="➢"/>
            </a:pPr>
            <a:r>
              <a:rPr b="1" lang="en-IN" sz="1900">
                <a:solidFill>
                  <a:srgbClr val="002060"/>
                </a:solidFill>
                <a:latin typeface="Montserrat"/>
                <a:ea typeface="Montserrat"/>
                <a:cs typeface="Montserrat"/>
                <a:sym typeface="Montserrat"/>
              </a:rPr>
              <a:t>This table mapping number of customer calls to the churn percentage</a:t>
            </a:r>
            <a:endParaRPr b="1" sz="1900">
              <a:solidFill>
                <a:srgbClr val="002060"/>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002060"/>
              </a:buClr>
              <a:buSzPts val="1700"/>
              <a:buFont typeface="Montserrat"/>
              <a:buChar char="➢"/>
            </a:pPr>
            <a:r>
              <a:rPr b="1" lang="en-IN" sz="1900">
                <a:solidFill>
                  <a:srgbClr val="002060"/>
                </a:solidFill>
                <a:latin typeface="Montserrat"/>
                <a:ea typeface="Montserrat"/>
                <a:cs typeface="Montserrat"/>
                <a:sym typeface="Montserrat"/>
              </a:rPr>
              <a:t>It’s clear that after 4 calls at least 45% of the subscribers churn.</a:t>
            </a:r>
            <a:endParaRPr b="1" sz="1900">
              <a:solidFill>
                <a:srgbClr val="002060"/>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002060"/>
              </a:buClr>
              <a:buSzPts val="1700"/>
              <a:buFont typeface="Montserrat"/>
              <a:buChar char="➢"/>
            </a:pPr>
            <a:r>
              <a:rPr b="1" lang="en-IN" sz="1900">
                <a:solidFill>
                  <a:srgbClr val="002060"/>
                </a:solidFill>
                <a:latin typeface="Montserrat"/>
                <a:ea typeface="Montserrat"/>
                <a:cs typeface="Montserrat"/>
                <a:sym typeface="Montserrat"/>
              </a:rPr>
              <a:t>Customers with more than 4 service calls their probability of leaving is more</a:t>
            </a:r>
            <a:endParaRPr b="1" sz="1900">
              <a:solidFill>
                <a:srgbClr val="002060"/>
              </a:solidFill>
              <a:latin typeface="Montserrat"/>
              <a:ea typeface="Montserrat"/>
              <a:cs typeface="Montserrat"/>
              <a:sym typeface="Montserrat"/>
            </a:endParaRPr>
          </a:p>
          <a:p>
            <a:pPr indent="0" lvl="0" marL="457200" rtl="0" algn="l">
              <a:lnSpc>
                <a:spcPct val="100000"/>
              </a:lnSpc>
              <a:spcBef>
                <a:spcPts val="0"/>
              </a:spcBef>
              <a:spcAft>
                <a:spcPts val="0"/>
              </a:spcAft>
              <a:buSzPts val="2800"/>
              <a:buNone/>
            </a:pPr>
            <a:r>
              <a:t/>
            </a:r>
            <a:endParaRPr b="1" sz="1900">
              <a:solidFill>
                <a:srgbClr val="002060"/>
              </a:solidFill>
              <a:latin typeface="Montserrat"/>
              <a:ea typeface="Montserrat"/>
              <a:cs typeface="Montserrat"/>
              <a:sym typeface="Montserrat"/>
            </a:endParaRPr>
          </a:p>
        </p:txBody>
      </p:sp>
      <p:pic>
        <p:nvPicPr>
          <p:cNvPr id="232" name="Google Shape;232;p21"/>
          <p:cNvPicPr preferRelativeResize="0"/>
          <p:nvPr/>
        </p:nvPicPr>
        <p:blipFill rotWithShape="1">
          <a:blip r:embed="rId3">
            <a:alphaModFix/>
          </a:blip>
          <a:srcRect b="0" l="0" r="0" t="0"/>
          <a:stretch/>
        </p:blipFill>
        <p:spPr>
          <a:xfrm>
            <a:off x="4572000" y="1350650"/>
            <a:ext cx="4425000" cy="374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ctrTitle"/>
          </p:nvPr>
        </p:nvSpPr>
        <p:spPr>
          <a:xfrm>
            <a:off x="311700" y="112425"/>
            <a:ext cx="8093100" cy="9543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5200"/>
              <a:buNone/>
            </a:pPr>
            <a:r>
              <a:rPr b="1" lang="en-IN" sz="2500">
                <a:latin typeface="Montserrat"/>
                <a:ea typeface="Montserrat"/>
                <a:cs typeface="Montserrat"/>
                <a:sym typeface="Montserrat"/>
              </a:rPr>
              <a:t>DAY CALL MINUTES &amp; DAY CALL CHARGE  vs. CHURN </a:t>
            </a:r>
            <a:endParaRPr b="1" sz="2500">
              <a:latin typeface="Montserrat"/>
              <a:ea typeface="Montserrat"/>
              <a:cs typeface="Montserrat"/>
              <a:sym typeface="Montserrat"/>
            </a:endParaRPr>
          </a:p>
        </p:txBody>
      </p:sp>
      <p:sp>
        <p:nvSpPr>
          <p:cNvPr id="238" name="Google Shape;238;p22"/>
          <p:cNvSpPr txBox="1"/>
          <p:nvPr>
            <p:ph idx="1" type="subTitle"/>
          </p:nvPr>
        </p:nvSpPr>
        <p:spPr>
          <a:xfrm>
            <a:off x="311700" y="1005700"/>
            <a:ext cx="8520600" cy="1753200"/>
          </a:xfrm>
          <a:prstGeom prst="rect">
            <a:avLst/>
          </a:prstGeom>
          <a:noFill/>
          <a:ln>
            <a:noFill/>
          </a:ln>
        </p:spPr>
        <p:txBody>
          <a:bodyPr anchorCtr="0" anchor="t" bIns="91425" lIns="91425" spcFirstLastPara="1" rIns="91425" wrap="square" tIns="91425">
            <a:spAutoFit/>
          </a:bodyPr>
          <a:lstStyle/>
          <a:p>
            <a:pPr indent="-301625" lvl="0" marL="457200" rtl="0" algn="l">
              <a:lnSpc>
                <a:spcPct val="140000"/>
              </a:lnSpc>
              <a:spcBef>
                <a:spcPts val="1200"/>
              </a:spcBef>
              <a:spcAft>
                <a:spcPts val="0"/>
              </a:spcAft>
              <a:buClr>
                <a:srgbClr val="002060"/>
              </a:buClr>
              <a:buSzPts val="1150"/>
              <a:buFont typeface="Montserrat"/>
              <a:buChar char="➢"/>
            </a:pPr>
            <a:r>
              <a:rPr b="1" lang="en-IN" sz="1150">
                <a:solidFill>
                  <a:srgbClr val="002060"/>
                </a:solidFill>
                <a:latin typeface="Montserrat"/>
                <a:ea typeface="Montserrat"/>
                <a:cs typeface="Montserrat"/>
                <a:sym typeface="Montserrat"/>
              </a:rPr>
              <a:t>Left side box-plot shows the relation between total day minutes with churn</a:t>
            </a:r>
            <a:endParaRPr b="1" sz="1150">
              <a:solidFill>
                <a:srgbClr val="002060"/>
              </a:solidFill>
              <a:latin typeface="Montserrat"/>
              <a:ea typeface="Montserrat"/>
              <a:cs typeface="Montserrat"/>
              <a:sym typeface="Montserrat"/>
            </a:endParaRPr>
          </a:p>
          <a:p>
            <a:pPr indent="-301625" lvl="0" marL="457200" rtl="0" algn="l">
              <a:lnSpc>
                <a:spcPct val="140000"/>
              </a:lnSpc>
              <a:spcBef>
                <a:spcPts val="0"/>
              </a:spcBef>
              <a:spcAft>
                <a:spcPts val="0"/>
              </a:spcAft>
              <a:buClr>
                <a:srgbClr val="002060"/>
              </a:buClr>
              <a:buSzPts val="1150"/>
              <a:buFont typeface="Montserrat"/>
              <a:buChar char="➢"/>
            </a:pPr>
            <a:r>
              <a:rPr b="1" lang="en-IN" sz="1150">
                <a:solidFill>
                  <a:srgbClr val="002060"/>
                </a:solidFill>
                <a:latin typeface="Montserrat"/>
                <a:ea typeface="Montserrat"/>
                <a:cs typeface="Montserrat"/>
                <a:sym typeface="Montserrat"/>
              </a:rPr>
              <a:t>Right side box-plot shows the relation between total day call charges with churn</a:t>
            </a:r>
            <a:endParaRPr b="1" sz="1150">
              <a:solidFill>
                <a:srgbClr val="002060"/>
              </a:solidFill>
              <a:latin typeface="Montserrat"/>
              <a:ea typeface="Montserrat"/>
              <a:cs typeface="Montserrat"/>
              <a:sym typeface="Montserrat"/>
            </a:endParaRPr>
          </a:p>
          <a:p>
            <a:pPr indent="-301625" lvl="0" marL="457200" rtl="0" algn="l">
              <a:lnSpc>
                <a:spcPct val="140000"/>
              </a:lnSpc>
              <a:spcBef>
                <a:spcPts val="0"/>
              </a:spcBef>
              <a:spcAft>
                <a:spcPts val="0"/>
              </a:spcAft>
              <a:buClr>
                <a:srgbClr val="002060"/>
              </a:buClr>
              <a:buSzPts val="1150"/>
              <a:buFont typeface="Montserrat"/>
              <a:buChar char="➢"/>
            </a:pPr>
            <a:r>
              <a:rPr b="1" lang="en-IN" sz="1150">
                <a:solidFill>
                  <a:srgbClr val="002060"/>
                </a:solidFill>
                <a:latin typeface="Montserrat"/>
                <a:ea typeface="Montserrat"/>
                <a:cs typeface="Montserrat"/>
                <a:sym typeface="Montserrat"/>
              </a:rPr>
              <a:t>Below box-plot shows that with users spending more 225 minutes or more tend to switch to other operator.</a:t>
            </a:r>
            <a:endParaRPr b="1" sz="1150">
              <a:solidFill>
                <a:srgbClr val="002060"/>
              </a:solidFill>
              <a:latin typeface="Montserrat"/>
              <a:ea typeface="Montserrat"/>
              <a:cs typeface="Montserrat"/>
              <a:sym typeface="Montserrat"/>
            </a:endParaRPr>
          </a:p>
          <a:p>
            <a:pPr indent="-307975" lvl="0" marL="457200" rtl="0" algn="l">
              <a:lnSpc>
                <a:spcPct val="140000"/>
              </a:lnSpc>
              <a:spcBef>
                <a:spcPts val="0"/>
              </a:spcBef>
              <a:spcAft>
                <a:spcPts val="0"/>
              </a:spcAft>
              <a:buClr>
                <a:srgbClr val="002060"/>
              </a:buClr>
              <a:buSzPts val="1250"/>
              <a:buFont typeface="Montserrat"/>
              <a:buChar char="➢"/>
            </a:pPr>
            <a:r>
              <a:rPr b="1" lang="en-IN" sz="1150">
                <a:solidFill>
                  <a:srgbClr val="002060"/>
                </a:solidFill>
                <a:highlight>
                  <a:srgbClr val="FFFFFF"/>
                </a:highlight>
                <a:latin typeface="Montserrat"/>
                <a:ea typeface="Montserrat"/>
                <a:cs typeface="Montserrat"/>
                <a:sym typeface="Montserrat"/>
              </a:rPr>
              <a:t>The customer  who have high call minutes also have high call price these tends to churn</a:t>
            </a:r>
            <a:endParaRPr b="1" sz="1250">
              <a:solidFill>
                <a:srgbClr val="002060"/>
              </a:solidFill>
              <a:latin typeface="Montserrat"/>
              <a:ea typeface="Montserrat"/>
              <a:cs typeface="Montserrat"/>
              <a:sym typeface="Montserrat"/>
            </a:endParaRPr>
          </a:p>
          <a:p>
            <a:pPr indent="-228600" lvl="0" marL="457200" rtl="0" algn="ctr">
              <a:lnSpc>
                <a:spcPct val="100000"/>
              </a:lnSpc>
              <a:spcBef>
                <a:spcPts val="0"/>
              </a:spcBef>
              <a:spcAft>
                <a:spcPts val="0"/>
              </a:spcAft>
              <a:buSzPts val="2000"/>
              <a:buNone/>
            </a:pPr>
            <a:r>
              <a:t/>
            </a:r>
            <a:endParaRPr sz="2000"/>
          </a:p>
        </p:txBody>
      </p:sp>
      <p:pic>
        <p:nvPicPr>
          <p:cNvPr id="239" name="Google Shape;239;p22"/>
          <p:cNvPicPr preferRelativeResize="0"/>
          <p:nvPr/>
        </p:nvPicPr>
        <p:blipFill rotWithShape="1">
          <a:blip r:embed="rId3">
            <a:alphaModFix/>
          </a:blip>
          <a:srcRect b="0" l="0" r="0" t="0"/>
          <a:stretch/>
        </p:blipFill>
        <p:spPr>
          <a:xfrm>
            <a:off x="311700" y="2301225"/>
            <a:ext cx="3667125" cy="2705100"/>
          </a:xfrm>
          <a:prstGeom prst="rect">
            <a:avLst/>
          </a:prstGeom>
          <a:noFill/>
          <a:ln>
            <a:noFill/>
          </a:ln>
        </p:spPr>
      </p:pic>
      <p:pic>
        <p:nvPicPr>
          <p:cNvPr id="240" name="Google Shape;240;p22"/>
          <p:cNvPicPr preferRelativeResize="0"/>
          <p:nvPr/>
        </p:nvPicPr>
        <p:blipFill rotWithShape="1">
          <a:blip r:embed="rId4">
            <a:alphaModFix/>
          </a:blip>
          <a:srcRect b="0" l="0" r="0" t="0"/>
          <a:stretch/>
        </p:blipFill>
        <p:spPr>
          <a:xfrm>
            <a:off x="5136125" y="2301225"/>
            <a:ext cx="3609975" cy="2705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ctrTitle"/>
          </p:nvPr>
        </p:nvSpPr>
        <p:spPr>
          <a:xfrm>
            <a:off x="81825" y="114925"/>
            <a:ext cx="8520600" cy="1518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700"/>
              </a:spcBef>
              <a:spcAft>
                <a:spcPts val="0"/>
              </a:spcAft>
              <a:buSzPts val="5200"/>
              <a:buNone/>
            </a:pPr>
            <a:r>
              <a:rPr b="1" lang="en-IN" sz="1900">
                <a:highlight>
                  <a:srgbClr val="FFFFFF"/>
                </a:highlight>
                <a:latin typeface="Montserrat"/>
                <a:ea typeface="Montserrat"/>
                <a:cs typeface="Montserrat"/>
                <a:sym typeface="Montserrat"/>
              </a:rPr>
              <a:t>ANALYZING ALL CALLS MINUTES,ALL CALLS, ALL CALLS CHARGE</a:t>
            </a:r>
            <a:endParaRPr b="1" sz="1900">
              <a:highlight>
                <a:srgbClr val="FFFFFF"/>
              </a:highlight>
              <a:latin typeface="Montserrat"/>
              <a:ea typeface="Montserrat"/>
              <a:cs typeface="Montserrat"/>
              <a:sym typeface="Montserrat"/>
            </a:endParaRPr>
          </a:p>
          <a:p>
            <a:pPr indent="0" lvl="0" marL="0" rtl="0" algn="ctr">
              <a:lnSpc>
                <a:spcPct val="100000"/>
              </a:lnSpc>
              <a:spcBef>
                <a:spcPts val="700"/>
              </a:spcBef>
              <a:spcAft>
                <a:spcPts val="0"/>
              </a:spcAft>
              <a:buSzPts val="5200"/>
              <a:buNone/>
            </a:pPr>
            <a:r>
              <a:t/>
            </a:r>
            <a:endParaRPr b="1" sz="5900">
              <a:latin typeface="Montserrat"/>
              <a:ea typeface="Montserrat"/>
              <a:cs typeface="Montserrat"/>
              <a:sym typeface="Montserrat"/>
            </a:endParaRPr>
          </a:p>
        </p:txBody>
      </p:sp>
      <p:pic>
        <p:nvPicPr>
          <p:cNvPr id="246" name="Google Shape;246;p23"/>
          <p:cNvPicPr preferRelativeResize="0"/>
          <p:nvPr/>
        </p:nvPicPr>
        <p:blipFill rotWithShape="1">
          <a:blip r:embed="rId3">
            <a:alphaModFix/>
          </a:blip>
          <a:srcRect b="0" l="0" r="0" t="0"/>
          <a:stretch/>
        </p:blipFill>
        <p:spPr>
          <a:xfrm>
            <a:off x="435075" y="2104800"/>
            <a:ext cx="3638550" cy="2495550"/>
          </a:xfrm>
          <a:prstGeom prst="rect">
            <a:avLst/>
          </a:prstGeom>
          <a:noFill/>
          <a:ln>
            <a:noFill/>
          </a:ln>
        </p:spPr>
      </p:pic>
      <p:pic>
        <p:nvPicPr>
          <p:cNvPr id="247" name="Google Shape;247;p23"/>
          <p:cNvPicPr preferRelativeResize="0"/>
          <p:nvPr/>
        </p:nvPicPr>
        <p:blipFill rotWithShape="1">
          <a:blip r:embed="rId4">
            <a:alphaModFix/>
          </a:blip>
          <a:srcRect b="0" l="0" r="0" t="0"/>
          <a:stretch/>
        </p:blipFill>
        <p:spPr>
          <a:xfrm>
            <a:off x="4827775" y="2104800"/>
            <a:ext cx="3638550" cy="2495550"/>
          </a:xfrm>
          <a:prstGeom prst="rect">
            <a:avLst/>
          </a:prstGeom>
          <a:noFill/>
          <a:ln>
            <a:noFill/>
          </a:ln>
        </p:spPr>
      </p:pic>
      <p:sp>
        <p:nvSpPr>
          <p:cNvPr id="248" name="Google Shape;248;p23"/>
          <p:cNvSpPr txBox="1"/>
          <p:nvPr/>
        </p:nvSpPr>
        <p:spPr>
          <a:xfrm>
            <a:off x="594900" y="1239400"/>
            <a:ext cx="713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txBox="1"/>
          <p:nvPr/>
        </p:nvSpPr>
        <p:spPr>
          <a:xfrm>
            <a:off x="311125" y="623800"/>
            <a:ext cx="8155200" cy="1539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Below plots are scatter plot which shows the relation between calls and churn</a:t>
            </a:r>
            <a:endParaRPr b="1" i="0" sz="1400" u="none" cap="none" strike="noStrike">
              <a:solidFill>
                <a:srgbClr val="00206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Left side plot shows the </a:t>
            </a:r>
            <a:r>
              <a:rPr b="1" i="0" lang="en-IN" sz="1400" u="none" cap="none" strike="noStrike">
                <a:solidFill>
                  <a:srgbClr val="002060"/>
                </a:solidFill>
                <a:highlight>
                  <a:srgbClr val="FFFFFE"/>
                </a:highlight>
                <a:latin typeface="Montserrat"/>
                <a:ea typeface="Montserrat"/>
                <a:cs typeface="Montserrat"/>
                <a:sym typeface="Montserrat"/>
              </a:rPr>
              <a:t>Total day minutes,Total day charge</a:t>
            </a:r>
            <a:endParaRPr b="1" i="0" sz="1400" u="none" cap="none" strike="noStrike">
              <a:solidFill>
                <a:srgbClr val="002060"/>
              </a:solidFill>
              <a:highlight>
                <a:srgbClr val="FFFFFE"/>
              </a:highlight>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1" i="0" lang="en-IN" sz="1400" u="none" cap="none" strike="noStrike">
                <a:solidFill>
                  <a:srgbClr val="002060"/>
                </a:solidFill>
                <a:highlight>
                  <a:srgbClr val="FFFFFE"/>
                </a:highlight>
                <a:latin typeface="Montserrat"/>
                <a:ea typeface="Montserrat"/>
                <a:cs typeface="Montserrat"/>
                <a:sym typeface="Montserrat"/>
              </a:rPr>
              <a:t>With churn</a:t>
            </a:r>
            <a:endParaRPr b="1" i="0" sz="1400" u="none" cap="none" strike="noStrike">
              <a:solidFill>
                <a:srgbClr val="002060"/>
              </a:solidFill>
              <a:highlight>
                <a:srgbClr val="FFFFFE"/>
              </a:highlight>
              <a:latin typeface="Montserrat"/>
              <a:ea typeface="Montserrat"/>
              <a:cs typeface="Montserrat"/>
              <a:sym typeface="Montserrat"/>
            </a:endParaRPr>
          </a:p>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Right side plot shows the </a:t>
            </a:r>
            <a:r>
              <a:rPr b="1" i="0" lang="en-IN" sz="1400" u="none" cap="none" strike="noStrike">
                <a:solidFill>
                  <a:srgbClr val="002060"/>
                </a:solidFill>
                <a:highlight>
                  <a:srgbClr val="FFFFFE"/>
                </a:highlight>
                <a:latin typeface="Montserrat"/>
                <a:ea typeface="Montserrat"/>
                <a:cs typeface="Montserrat"/>
                <a:sym typeface="Montserrat"/>
              </a:rPr>
              <a:t>Total eve minutes,Total eve charge</a:t>
            </a:r>
            <a:endParaRPr b="1" i="0" sz="1400" u="none" cap="none" strike="noStrike">
              <a:solidFill>
                <a:srgbClr val="002060"/>
              </a:solidFill>
              <a:highlight>
                <a:srgbClr val="FFFFFE"/>
              </a:highlight>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1" i="0" lang="en-IN" sz="1400" u="none" cap="none" strike="noStrike">
                <a:solidFill>
                  <a:srgbClr val="002060"/>
                </a:solidFill>
                <a:highlight>
                  <a:srgbClr val="FFFFFE"/>
                </a:highlight>
                <a:latin typeface="Montserrat"/>
                <a:ea typeface="Montserrat"/>
                <a:cs typeface="Montserrat"/>
                <a:sym typeface="Montserrat"/>
              </a:rPr>
              <a:t>With churn</a:t>
            </a:r>
            <a:endParaRPr b="1" i="0" sz="1400" u="none" cap="none" strike="noStrike">
              <a:solidFill>
                <a:srgbClr val="002060"/>
              </a:solidFill>
              <a:highlight>
                <a:srgbClr val="FFFFFE"/>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ctrTitle"/>
          </p:nvPr>
        </p:nvSpPr>
        <p:spPr>
          <a:xfrm>
            <a:off x="81825" y="114925"/>
            <a:ext cx="8520600" cy="1518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700"/>
              </a:spcBef>
              <a:spcAft>
                <a:spcPts val="0"/>
              </a:spcAft>
              <a:buSzPts val="5200"/>
              <a:buNone/>
            </a:pPr>
            <a:r>
              <a:rPr b="1" lang="en-IN" sz="1900">
                <a:highlight>
                  <a:srgbClr val="FFFFFF"/>
                </a:highlight>
                <a:latin typeface="Montserrat"/>
                <a:ea typeface="Montserrat"/>
                <a:cs typeface="Montserrat"/>
                <a:sym typeface="Montserrat"/>
              </a:rPr>
              <a:t>ANALYZING ALL CALLS MINUTES,ALL CALLS, ALL CALLS CHARGE</a:t>
            </a:r>
            <a:endParaRPr b="1" sz="1900">
              <a:highlight>
                <a:srgbClr val="FFFFFF"/>
              </a:highlight>
              <a:latin typeface="Montserrat"/>
              <a:ea typeface="Montserrat"/>
              <a:cs typeface="Montserrat"/>
              <a:sym typeface="Montserrat"/>
            </a:endParaRPr>
          </a:p>
          <a:p>
            <a:pPr indent="0" lvl="0" marL="0" rtl="0" algn="ctr">
              <a:lnSpc>
                <a:spcPct val="100000"/>
              </a:lnSpc>
              <a:spcBef>
                <a:spcPts val="700"/>
              </a:spcBef>
              <a:spcAft>
                <a:spcPts val="0"/>
              </a:spcAft>
              <a:buSzPts val="5200"/>
              <a:buNone/>
            </a:pPr>
            <a:r>
              <a:t/>
            </a:r>
            <a:endParaRPr b="1" sz="5900">
              <a:latin typeface="Montserrat"/>
              <a:ea typeface="Montserrat"/>
              <a:cs typeface="Montserrat"/>
              <a:sym typeface="Montserrat"/>
            </a:endParaRPr>
          </a:p>
        </p:txBody>
      </p:sp>
      <p:pic>
        <p:nvPicPr>
          <p:cNvPr id="255" name="Google Shape;255;p24"/>
          <p:cNvPicPr preferRelativeResize="0"/>
          <p:nvPr/>
        </p:nvPicPr>
        <p:blipFill rotWithShape="1">
          <a:blip r:embed="rId3">
            <a:alphaModFix/>
          </a:blip>
          <a:srcRect b="0" l="0" r="0" t="0"/>
          <a:stretch/>
        </p:blipFill>
        <p:spPr>
          <a:xfrm>
            <a:off x="313550" y="2076325"/>
            <a:ext cx="3733800" cy="2495550"/>
          </a:xfrm>
          <a:prstGeom prst="rect">
            <a:avLst/>
          </a:prstGeom>
          <a:noFill/>
          <a:ln>
            <a:noFill/>
          </a:ln>
        </p:spPr>
      </p:pic>
      <p:pic>
        <p:nvPicPr>
          <p:cNvPr id="256" name="Google Shape;256;p24"/>
          <p:cNvPicPr preferRelativeResize="0"/>
          <p:nvPr/>
        </p:nvPicPr>
        <p:blipFill rotWithShape="1">
          <a:blip r:embed="rId4">
            <a:alphaModFix/>
          </a:blip>
          <a:srcRect b="0" l="0" r="0" t="0"/>
          <a:stretch/>
        </p:blipFill>
        <p:spPr>
          <a:xfrm>
            <a:off x="5021025" y="2076325"/>
            <a:ext cx="3581400" cy="2495550"/>
          </a:xfrm>
          <a:prstGeom prst="rect">
            <a:avLst/>
          </a:prstGeom>
          <a:noFill/>
          <a:ln>
            <a:noFill/>
          </a:ln>
        </p:spPr>
      </p:pic>
      <p:sp>
        <p:nvSpPr>
          <p:cNvPr id="257" name="Google Shape;257;p24"/>
          <p:cNvSpPr txBox="1"/>
          <p:nvPr/>
        </p:nvSpPr>
        <p:spPr>
          <a:xfrm>
            <a:off x="276825" y="731250"/>
            <a:ext cx="81306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Left side scatter plot shows the </a:t>
            </a:r>
            <a:r>
              <a:rPr b="1" i="0" lang="en-IN" sz="1400" u="none" cap="none" strike="noStrike">
                <a:solidFill>
                  <a:srgbClr val="002060"/>
                </a:solidFill>
                <a:highlight>
                  <a:srgbClr val="FFFFFE"/>
                </a:highlight>
                <a:latin typeface="Montserrat"/>
                <a:ea typeface="Montserrat"/>
                <a:cs typeface="Montserrat"/>
                <a:sym typeface="Montserrat"/>
              </a:rPr>
              <a:t>Total night minutes,Total night charge</a:t>
            </a:r>
            <a:endParaRPr b="1" i="0" sz="1400" u="none" cap="none" strike="noStrike">
              <a:solidFill>
                <a:srgbClr val="002060"/>
              </a:solidFill>
              <a:highlight>
                <a:srgbClr val="FFFFFE"/>
              </a:highlight>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1" i="0" lang="en-IN" sz="1400" u="none" cap="none" strike="noStrike">
                <a:solidFill>
                  <a:srgbClr val="002060"/>
                </a:solidFill>
                <a:highlight>
                  <a:srgbClr val="FFFFFE"/>
                </a:highlight>
                <a:latin typeface="Montserrat"/>
                <a:ea typeface="Montserrat"/>
                <a:cs typeface="Montserrat"/>
                <a:sym typeface="Montserrat"/>
              </a:rPr>
              <a:t>With churn</a:t>
            </a:r>
            <a:endParaRPr b="1" i="0" sz="1400" u="none" cap="none" strike="noStrike">
              <a:solidFill>
                <a:srgbClr val="002060"/>
              </a:solidFill>
              <a:highlight>
                <a:srgbClr val="FFFFFE"/>
              </a:highlight>
              <a:latin typeface="Montserrat"/>
              <a:ea typeface="Montserrat"/>
              <a:cs typeface="Montserrat"/>
              <a:sym typeface="Montserrat"/>
            </a:endParaRPr>
          </a:p>
          <a:p>
            <a:pPr indent="-317500" lvl="0" marL="457200" marR="0" rtl="0" algn="l">
              <a:lnSpc>
                <a:spcPct val="100000"/>
              </a:lnSpc>
              <a:spcBef>
                <a:spcPts val="0"/>
              </a:spcBef>
              <a:spcAft>
                <a:spcPts val="0"/>
              </a:spcAft>
              <a:buClr>
                <a:srgbClr val="002060"/>
              </a:buClr>
              <a:buSzPts val="1400"/>
              <a:buFont typeface="Montserrat"/>
              <a:buChar char="➢"/>
            </a:pPr>
            <a:r>
              <a:rPr b="1" i="0" lang="en-IN" sz="1400" u="none" cap="none" strike="noStrike">
                <a:solidFill>
                  <a:srgbClr val="002060"/>
                </a:solidFill>
                <a:latin typeface="Montserrat"/>
                <a:ea typeface="Montserrat"/>
                <a:cs typeface="Montserrat"/>
                <a:sym typeface="Montserrat"/>
              </a:rPr>
              <a:t>Right side plot shows the </a:t>
            </a:r>
            <a:r>
              <a:rPr b="1" i="0" lang="en-IN" sz="1400" u="none" cap="none" strike="noStrike">
                <a:solidFill>
                  <a:srgbClr val="002060"/>
                </a:solidFill>
                <a:highlight>
                  <a:srgbClr val="FFFFFE"/>
                </a:highlight>
                <a:latin typeface="Montserrat"/>
                <a:ea typeface="Montserrat"/>
                <a:cs typeface="Montserrat"/>
                <a:sym typeface="Montserrat"/>
              </a:rPr>
              <a:t>Total international minutes,Total international charge With churn</a:t>
            </a:r>
            <a:endParaRPr b="1" i="0" sz="1400" u="none" cap="none" strike="noStrike">
              <a:solidFill>
                <a:srgbClr val="002060"/>
              </a:solidFill>
              <a:highlight>
                <a:srgbClr val="FFFFFE"/>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ctrTitle"/>
          </p:nvPr>
        </p:nvSpPr>
        <p:spPr>
          <a:xfrm>
            <a:off x="847950" y="0"/>
            <a:ext cx="7448100" cy="1085700"/>
          </a:xfrm>
          <a:prstGeom prst="rect">
            <a:avLst/>
          </a:prstGeom>
          <a:noFill/>
          <a:ln>
            <a:noFill/>
          </a:ln>
        </p:spPr>
        <p:txBody>
          <a:bodyPr anchorCtr="0" anchor="b" bIns="91425" lIns="91425" spcFirstLastPara="1" rIns="91425" wrap="square" tIns="91425">
            <a:spAutoFit/>
          </a:bodyPr>
          <a:lstStyle/>
          <a:p>
            <a:pPr indent="0" lvl="0" marL="0" rtl="0" algn="l">
              <a:lnSpc>
                <a:spcPct val="135714"/>
              </a:lnSpc>
              <a:spcBef>
                <a:spcPts val="0"/>
              </a:spcBef>
              <a:spcAft>
                <a:spcPts val="0"/>
              </a:spcAft>
              <a:buSzPts val="5200"/>
              <a:buNone/>
            </a:pPr>
            <a:r>
              <a:rPr b="1" lang="en-IN" sz="2250">
                <a:highlight>
                  <a:srgbClr val="FFFFFE"/>
                </a:highlight>
                <a:latin typeface="Montserrat"/>
                <a:ea typeface="Montserrat"/>
                <a:cs typeface="Montserrat"/>
                <a:sym typeface="Montserrat"/>
              </a:rPr>
              <a:t>COMPARISON OF CALL CHARGES PER MINUTE</a:t>
            </a:r>
            <a:endParaRPr b="1" sz="2250">
              <a:highlight>
                <a:srgbClr val="FFFFFE"/>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sz="2800"/>
          </a:p>
        </p:txBody>
      </p:sp>
      <p:pic>
        <p:nvPicPr>
          <p:cNvPr id="263" name="Google Shape;263;p25"/>
          <p:cNvPicPr preferRelativeResize="0"/>
          <p:nvPr/>
        </p:nvPicPr>
        <p:blipFill rotWithShape="1">
          <a:blip r:embed="rId3">
            <a:alphaModFix/>
          </a:blip>
          <a:srcRect b="0" l="0" r="0" t="0"/>
          <a:stretch/>
        </p:blipFill>
        <p:spPr>
          <a:xfrm>
            <a:off x="847950" y="1883875"/>
            <a:ext cx="6774350" cy="2838225"/>
          </a:xfrm>
          <a:prstGeom prst="rect">
            <a:avLst/>
          </a:prstGeom>
          <a:noFill/>
          <a:ln>
            <a:noFill/>
          </a:ln>
        </p:spPr>
      </p:pic>
      <p:sp>
        <p:nvSpPr>
          <p:cNvPr id="264" name="Google Shape;264;p25"/>
          <p:cNvSpPr txBox="1"/>
          <p:nvPr/>
        </p:nvSpPr>
        <p:spPr>
          <a:xfrm>
            <a:off x="363150" y="573325"/>
            <a:ext cx="7333200" cy="14469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2060"/>
              </a:buClr>
              <a:buSzPts val="1700"/>
              <a:buFont typeface="Montserrat"/>
              <a:buChar char="➢"/>
            </a:pPr>
            <a:r>
              <a:rPr b="1" i="0" lang="en-IN" sz="1600" u="none" cap="none" strike="noStrike">
                <a:solidFill>
                  <a:srgbClr val="002060"/>
                </a:solidFill>
                <a:highlight>
                  <a:srgbClr val="FFFFFF"/>
                </a:highlight>
                <a:latin typeface="Montserrat"/>
                <a:ea typeface="Montserrat"/>
                <a:cs typeface="Montserrat"/>
                <a:sym typeface="Montserrat"/>
              </a:rPr>
              <a:t>Below this bar plot shows the comparison between all call charges per minute</a:t>
            </a:r>
            <a:endParaRPr b="1" i="0" sz="1600" u="none" cap="none" strike="noStrike">
              <a:solidFill>
                <a:srgbClr val="002060"/>
              </a:solidFill>
              <a:highlight>
                <a:srgbClr val="FFFFFF"/>
              </a:highlight>
              <a:latin typeface="Montserrat"/>
              <a:ea typeface="Montserrat"/>
              <a:cs typeface="Montserrat"/>
              <a:sym typeface="Montserrat"/>
            </a:endParaRPr>
          </a:p>
          <a:p>
            <a:pPr indent="-336550" lvl="0" marL="457200" marR="0" rtl="0" algn="l">
              <a:lnSpc>
                <a:spcPct val="100000"/>
              </a:lnSpc>
              <a:spcBef>
                <a:spcPts val="0"/>
              </a:spcBef>
              <a:spcAft>
                <a:spcPts val="0"/>
              </a:spcAft>
              <a:buClr>
                <a:srgbClr val="002060"/>
              </a:buClr>
              <a:buSzPts val="1700"/>
              <a:buFont typeface="Montserrat"/>
              <a:buChar char="➢"/>
            </a:pPr>
            <a:r>
              <a:rPr b="1" i="0" lang="en-IN" sz="1600" u="none" cap="none" strike="noStrike">
                <a:solidFill>
                  <a:srgbClr val="002060"/>
                </a:solidFill>
                <a:highlight>
                  <a:srgbClr val="FFFFFF"/>
                </a:highlight>
                <a:latin typeface="Montserrat"/>
                <a:ea typeface="Montserrat"/>
                <a:cs typeface="Montserrat"/>
                <a:sym typeface="Montserrat"/>
              </a:rPr>
              <a:t>International call charges are high as compare to others it's an obvious thing but that may be a cause for international plan customers to churn out.</a:t>
            </a:r>
            <a:endParaRPr b="0" i="0" sz="18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ctrTitle"/>
          </p:nvPr>
        </p:nvSpPr>
        <p:spPr>
          <a:xfrm>
            <a:off x="315750" y="509500"/>
            <a:ext cx="8512500" cy="426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70" name="Google Shape;270;p26"/>
          <p:cNvSpPr txBox="1"/>
          <p:nvPr/>
        </p:nvSpPr>
        <p:spPr>
          <a:xfrm>
            <a:off x="1828350" y="280400"/>
            <a:ext cx="5786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CORRELATION MATRIX </a:t>
            </a:r>
            <a:endParaRPr b="1" i="0" sz="2800" u="none" cap="none" strike="noStrike">
              <a:solidFill>
                <a:schemeClr val="dk1"/>
              </a:solidFill>
              <a:latin typeface="Arial"/>
              <a:ea typeface="Arial"/>
              <a:cs typeface="Arial"/>
              <a:sym typeface="Arial"/>
            </a:endParaRPr>
          </a:p>
        </p:txBody>
      </p:sp>
      <p:pic>
        <p:nvPicPr>
          <p:cNvPr id="271" name="Google Shape;271;p26"/>
          <p:cNvPicPr preferRelativeResize="0"/>
          <p:nvPr/>
        </p:nvPicPr>
        <p:blipFill rotWithShape="1">
          <a:blip r:embed="rId3">
            <a:alphaModFix/>
          </a:blip>
          <a:srcRect b="0" l="0" r="0" t="0"/>
          <a:stretch/>
        </p:blipFill>
        <p:spPr>
          <a:xfrm>
            <a:off x="158600" y="803600"/>
            <a:ext cx="8802874" cy="4262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77" name="Google Shape;277;p27"/>
          <p:cNvSpPr txBox="1"/>
          <p:nvPr/>
        </p:nvSpPr>
        <p:spPr>
          <a:xfrm>
            <a:off x="2896350" y="427545"/>
            <a:ext cx="272382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Montserrat"/>
                <a:ea typeface="Montserrat"/>
                <a:cs typeface="Montserrat"/>
                <a:sym typeface="Montserrat"/>
              </a:rPr>
              <a:t>CHALLENGES</a:t>
            </a:r>
            <a:endParaRPr b="0" i="0" sz="2800" u="none" cap="none" strike="noStrike">
              <a:solidFill>
                <a:schemeClr val="dk1"/>
              </a:solidFill>
              <a:latin typeface="Montserrat"/>
              <a:ea typeface="Montserrat"/>
              <a:cs typeface="Montserrat"/>
              <a:sym typeface="Montserrat"/>
            </a:endParaRPr>
          </a:p>
        </p:txBody>
      </p:sp>
      <p:sp>
        <p:nvSpPr>
          <p:cNvPr id="278" name="Google Shape;278;p27"/>
          <p:cNvSpPr txBox="1"/>
          <p:nvPr/>
        </p:nvSpPr>
        <p:spPr>
          <a:xfrm>
            <a:off x="672662" y="1271752"/>
            <a:ext cx="7829100" cy="2986200"/>
          </a:xfrm>
          <a:prstGeom prst="rect">
            <a:avLst/>
          </a:prstGeom>
          <a:noFill/>
          <a:ln>
            <a:noFill/>
          </a:ln>
        </p:spPr>
        <p:txBody>
          <a:bodyPr anchorCtr="0" anchor="t" bIns="45700" lIns="91425" spcFirstLastPara="1" rIns="91425" wrap="square" tIns="45700">
            <a:spAutoFit/>
          </a:bodyPr>
          <a:lstStyle/>
          <a:p>
            <a:pPr indent="-361950" lvl="0" marL="457200" marR="0" rtl="0" algn="l">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Difficult to analyze columns like account length, area code.</a:t>
            </a:r>
            <a:endParaRPr b="1" i="0" sz="2100" u="none" cap="none" strike="noStrike">
              <a:solidFill>
                <a:srgbClr val="00206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2060"/>
              </a:solidFill>
              <a:latin typeface="Montserrat"/>
              <a:ea typeface="Montserrat"/>
              <a:cs typeface="Montserrat"/>
              <a:sym typeface="Montserrat"/>
            </a:endParaRPr>
          </a:p>
          <a:p>
            <a:pPr indent="-361950" lvl="0" marL="457200" marR="0" rtl="0" algn="l">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Need to plot lot of graph for columns as to understand the data.</a:t>
            </a:r>
            <a:endParaRPr b="1" i="0" sz="2100" u="none" cap="none" strike="noStrike">
              <a:solidFill>
                <a:srgbClr val="00206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2060"/>
              </a:solidFill>
              <a:latin typeface="Montserrat"/>
              <a:ea typeface="Montserrat"/>
              <a:cs typeface="Montserrat"/>
              <a:sym typeface="Montserrat"/>
            </a:endParaRPr>
          </a:p>
          <a:p>
            <a:pPr indent="-361950" lvl="0" marL="457200" marR="0" rtl="0" algn="l">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For calls data there is no direct relation to churn but related column has played some role.</a:t>
            </a:r>
            <a:endParaRPr b="1" i="0" sz="15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84" name="Google Shape;284;p28"/>
          <p:cNvSpPr txBox="1"/>
          <p:nvPr/>
        </p:nvSpPr>
        <p:spPr>
          <a:xfrm>
            <a:off x="3200390" y="65672"/>
            <a:ext cx="27432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C00000"/>
                </a:solidFill>
                <a:latin typeface="Montserrat"/>
                <a:ea typeface="Montserrat"/>
                <a:cs typeface="Montserrat"/>
                <a:sym typeface="Montserrat"/>
              </a:rPr>
              <a:t>CONCLUSION</a:t>
            </a:r>
            <a:endParaRPr b="0" i="0" sz="2800" u="none" cap="none" strike="noStrike">
              <a:solidFill>
                <a:srgbClr val="C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8"/>
          <p:cNvSpPr txBox="1"/>
          <p:nvPr/>
        </p:nvSpPr>
        <p:spPr>
          <a:xfrm>
            <a:off x="462150" y="678448"/>
            <a:ext cx="8366100" cy="42789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There are some states where the churn rate is high as compared to others may be due      to low network coverage.</a:t>
            </a:r>
            <a:endParaRPr b="1" i="0" sz="1600" u="none" cap="none" strike="noStrike">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Area code and account length do not play any kind of role regarding the churn rate.</a:t>
            </a:r>
            <a:endParaRPr b="1" i="0" sz="1400" u="none" cap="none" strike="noStrike">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In the international plan those customers who have this plan are churn more and also the international calling charges are also high so the customer who has the plan unsatisfied with network issues and high call charge.</a:t>
            </a:r>
            <a:endParaRPr b="1" i="0" sz="1400" u="none" cap="none" strike="noStrike">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In the voicemail section when there are more than 20 voice-mail messages then there is a churn so it basically means that the quality of voice mail is not good.</a:t>
            </a:r>
            <a:endParaRPr b="1" i="0" sz="1600" u="none" cap="none" strike="noStrike">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highlight>
                  <a:srgbClr val="FFFFFF"/>
                </a:highlight>
                <a:latin typeface="Montserrat"/>
                <a:ea typeface="Montserrat"/>
                <a:cs typeface="Montserrat"/>
                <a:sym typeface="Montserrat"/>
              </a:rPr>
              <a:t>The customer  who have high day call minutes also have high call price these customer tends to churn.</a:t>
            </a:r>
            <a:endParaRPr b="1" i="0" sz="1600" u="none" cap="none" strike="noStrike">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b="1" i="0" lang="en-IN" sz="1600" u="none" cap="none" strike="noStrike">
                <a:solidFill>
                  <a:srgbClr val="002060"/>
                </a:solidFill>
                <a:latin typeface="Montserrat"/>
                <a:ea typeface="Montserrat"/>
                <a:cs typeface="Montserrat"/>
                <a:sym typeface="Montserrat"/>
              </a:rPr>
              <a:t>In customer service calls data shows us that whenever an unsatisfied customer called the service centre the churn rate is high, which means the service centre didn't resolve the customer issue.</a:t>
            </a:r>
            <a:endParaRPr b="1" i="0" sz="14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206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91" name="Google Shape;291;p29"/>
          <p:cNvSpPr txBox="1"/>
          <p:nvPr/>
        </p:nvSpPr>
        <p:spPr>
          <a:xfrm>
            <a:off x="718375" y="104350"/>
            <a:ext cx="70686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C00000"/>
                </a:solidFill>
                <a:latin typeface="Montserrat"/>
                <a:ea typeface="Montserrat"/>
                <a:cs typeface="Montserrat"/>
                <a:sym typeface="Montserrat"/>
              </a:rPr>
              <a:t>RECOMMENDATIONS</a:t>
            </a:r>
            <a:endParaRPr b="0" i="0" sz="2800" u="none" cap="none" strike="noStrike">
              <a:solidFill>
                <a:srgbClr val="C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C00000"/>
              </a:solidFill>
              <a:latin typeface="Arial"/>
              <a:ea typeface="Arial"/>
              <a:cs typeface="Arial"/>
              <a:sym typeface="Arial"/>
            </a:endParaRPr>
          </a:p>
        </p:txBody>
      </p:sp>
      <p:sp>
        <p:nvSpPr>
          <p:cNvPr id="292" name="Google Shape;292;p29"/>
          <p:cNvSpPr txBox="1"/>
          <p:nvPr/>
        </p:nvSpPr>
        <p:spPr>
          <a:xfrm>
            <a:off x="258300" y="919500"/>
            <a:ext cx="8627400" cy="3632700"/>
          </a:xfrm>
          <a:prstGeom prst="rect">
            <a:avLst/>
          </a:prstGeom>
          <a:noFill/>
          <a:ln>
            <a:noFill/>
          </a:ln>
        </p:spPr>
        <p:txBody>
          <a:bodyPr anchorCtr="0" anchor="t" bIns="45700" lIns="91425" spcFirstLastPara="1" rIns="91425" wrap="square" tIns="45700">
            <a:spAutoFit/>
          </a:bodyPr>
          <a:lstStyle/>
          <a:p>
            <a:pPr indent="-361950" lvl="0" marL="457200" marR="0" rtl="0" algn="just">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Improve network coverage churned state</a:t>
            </a:r>
            <a:endParaRPr b="1" i="0" sz="1500" u="none" cap="none" strike="noStrike">
              <a:solidFill>
                <a:srgbClr val="002060"/>
              </a:solidFill>
              <a:latin typeface="Montserrat"/>
              <a:ea typeface="Montserrat"/>
              <a:cs typeface="Montserrat"/>
              <a:sym typeface="Montserrat"/>
            </a:endParaRPr>
          </a:p>
          <a:p>
            <a:pPr indent="-361950" lvl="0" marL="457200" marR="0" rtl="0" algn="just">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In international plan provide some discount plan to the customer</a:t>
            </a:r>
            <a:endParaRPr b="1" i="0" sz="1500" u="none" cap="none" strike="noStrike">
              <a:solidFill>
                <a:srgbClr val="002060"/>
              </a:solidFill>
              <a:latin typeface="Montserrat"/>
              <a:ea typeface="Montserrat"/>
              <a:cs typeface="Montserrat"/>
              <a:sym typeface="Montserrat"/>
            </a:endParaRPr>
          </a:p>
          <a:p>
            <a:pPr indent="-361950" lvl="0" marL="457200" marR="0" rtl="0" algn="just">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Improve the voicemail quality or take feedback from the customer</a:t>
            </a:r>
            <a:endParaRPr b="1" i="0" sz="2100" u="none" cap="none" strike="noStrike">
              <a:solidFill>
                <a:srgbClr val="002060"/>
              </a:solidFill>
              <a:latin typeface="Montserrat"/>
              <a:ea typeface="Montserrat"/>
              <a:cs typeface="Montserrat"/>
              <a:sym typeface="Montserrat"/>
            </a:endParaRPr>
          </a:p>
          <a:p>
            <a:pPr indent="-361950" lvl="0" marL="457200" marR="0" rtl="0" algn="just">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Provide discount to those customer who spent more minutes</a:t>
            </a:r>
            <a:endParaRPr b="1" i="0" sz="2100" u="none" cap="none" strike="noStrike">
              <a:solidFill>
                <a:srgbClr val="002060"/>
              </a:solidFill>
              <a:latin typeface="Montserrat"/>
              <a:ea typeface="Montserrat"/>
              <a:cs typeface="Montserrat"/>
              <a:sym typeface="Montserrat"/>
            </a:endParaRPr>
          </a:p>
          <a:p>
            <a:pPr indent="-361950" lvl="0" marL="457200" marR="0" rtl="0" algn="just">
              <a:lnSpc>
                <a:spcPct val="100000"/>
              </a:lnSpc>
              <a:spcBef>
                <a:spcPts val="0"/>
              </a:spcBef>
              <a:spcAft>
                <a:spcPts val="0"/>
              </a:spcAft>
              <a:buClr>
                <a:srgbClr val="002060"/>
              </a:buClr>
              <a:buSzPts val="2100"/>
              <a:buFont typeface="Montserrat"/>
              <a:buChar char="➢"/>
            </a:pPr>
            <a:r>
              <a:rPr b="1" i="0" lang="en-IN" sz="2100" u="none" cap="none" strike="noStrike">
                <a:solidFill>
                  <a:srgbClr val="002060"/>
                </a:solidFill>
                <a:latin typeface="Montserrat"/>
                <a:ea typeface="Montserrat"/>
                <a:cs typeface="Montserrat"/>
                <a:sym typeface="Montserrat"/>
              </a:rPr>
              <a:t>Improve the service of call centre and take frequently feedback from the customer regarding their issue and try to solve it as soon as possible</a:t>
            </a:r>
            <a:endParaRPr b="1" i="0" sz="1500" u="none" cap="none" strike="noStrike">
              <a:solidFill>
                <a:srgbClr val="002060"/>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9" name="Google Shape;69;p3"/>
          <p:cNvSpPr txBox="1"/>
          <p:nvPr/>
        </p:nvSpPr>
        <p:spPr>
          <a:xfrm>
            <a:off x="1486059" y="147145"/>
            <a:ext cx="61719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C00000"/>
                </a:solidFill>
                <a:latin typeface="Arial"/>
                <a:ea typeface="Arial"/>
                <a:cs typeface="Arial"/>
                <a:sym typeface="Arial"/>
              </a:rPr>
              <a:t>BUSINESS PROBLEM UNDERSTANDING</a:t>
            </a:r>
            <a:endParaRPr b="0"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Arial"/>
              <a:ea typeface="Arial"/>
              <a:cs typeface="Arial"/>
              <a:sym typeface="Arial"/>
            </a:endParaRPr>
          </a:p>
        </p:txBody>
      </p:sp>
      <p:sp>
        <p:nvSpPr>
          <p:cNvPr id="70" name="Google Shape;70;p3"/>
          <p:cNvSpPr txBox="1"/>
          <p:nvPr/>
        </p:nvSpPr>
        <p:spPr>
          <a:xfrm>
            <a:off x="335550" y="1019504"/>
            <a:ext cx="8472900" cy="3755700"/>
          </a:xfrm>
          <a:prstGeom prst="rect">
            <a:avLst/>
          </a:prstGeom>
          <a:noFill/>
          <a:ln>
            <a:noFill/>
          </a:ln>
        </p:spPr>
        <p:txBody>
          <a:bodyPr anchorCtr="0" anchor="t" bIns="45700" lIns="91425" spcFirstLastPara="1" rIns="91425" wrap="square" tIns="45700">
            <a:spAutoFit/>
          </a:bodyPr>
          <a:lstStyle/>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Customer churn in the telecom industry poses one of the most significant risks to loss of revenue. </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The average churn rate in the telecom industry is approximately 1.9% per month, but could rise as high as 67% annually * as per survey conduct.</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Since the cost of acquiring new customers is up to 25 times higher than the cost of retaining them, reducing the churn rate of customer is key.</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To reduce customer churn, telecom companies need to predict which customers are at high risk of churn for this we taking advantage of the vast streams of rich telecom customer data. </a:t>
            </a:r>
            <a:endParaRPr b="1" i="0" sz="1400" u="none" cap="none" strike="noStrike">
              <a:solidFill>
                <a:srgbClr val="00206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a:p>
            <a:pPr indent="-88900" lvl="0" marL="0" marR="0" rtl="0" algn="just">
              <a:lnSpc>
                <a:spcPct val="100000"/>
              </a:lnSpc>
              <a:spcBef>
                <a:spcPts val="0"/>
              </a:spcBef>
              <a:spcAft>
                <a:spcPts val="0"/>
              </a:spcAft>
              <a:buClr>
                <a:srgbClr val="000000"/>
              </a:buClr>
              <a:buSzPts val="1400"/>
              <a:buFont typeface="Noto Sans Symbols"/>
              <a:buChar char="⮚"/>
            </a:pPr>
            <a:r>
              <a:rPr b="1" i="0" lang="en-IN" sz="1400" u="none" cap="none" strike="noStrike">
                <a:solidFill>
                  <a:srgbClr val="002060"/>
                </a:solidFill>
                <a:latin typeface="Montserrat"/>
                <a:ea typeface="Montserrat"/>
                <a:cs typeface="Montserrat"/>
                <a:sym typeface="Montserrat"/>
              </a:rPr>
              <a:t>This project aims to analyse the data to determine the cause of customer churn customers who are most likely subject to churn, and what to do to retain the most valuable customer.</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Noto Sans Symbols"/>
              <a:buNone/>
            </a:pPr>
            <a:r>
              <a:t/>
            </a:r>
            <a:endParaRPr b="0" i="0" sz="14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98" name="Google Shape;298;p30"/>
          <p:cNvSpPr txBox="1"/>
          <p:nvPr/>
        </p:nvSpPr>
        <p:spPr>
          <a:xfrm>
            <a:off x="2669627" y="1692163"/>
            <a:ext cx="3073277"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IN" sz="6000" u="none" cap="none" strike="noStrike">
                <a:solidFill>
                  <a:srgbClr val="C00000"/>
                </a:solidFill>
                <a:latin typeface="Montserrat"/>
                <a:ea typeface="Montserrat"/>
                <a:cs typeface="Montserrat"/>
                <a:sym typeface="Montserrat"/>
              </a:rPr>
              <a:t> Q  &amp;  A</a:t>
            </a:r>
            <a:endParaRPr b="1" i="0" sz="6000" u="none" cap="none" strike="noStrike">
              <a:solidFill>
                <a:srgbClr val="C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ctrTitle"/>
          </p:nvPr>
        </p:nvSpPr>
        <p:spPr>
          <a:xfrm>
            <a:off x="311708" y="1650625"/>
            <a:ext cx="8520600" cy="985200"/>
          </a:xfrm>
          <a:prstGeom prst="rect">
            <a:avLst/>
          </a:prstGeom>
          <a:noFill/>
          <a:ln>
            <a:noFill/>
          </a:ln>
        </p:spPr>
        <p:txBody>
          <a:bodyPr anchorCtr="0" anchor="b" bIns="91425" lIns="91425" spcFirstLastPara="1" rIns="91425" wrap="square" tIns="91425">
            <a:spAutoFit/>
          </a:bodyPr>
          <a:lstStyle/>
          <a:p>
            <a:pPr indent="0" lvl="0" marL="0" rtl="0" algn="ctr">
              <a:lnSpc>
                <a:spcPct val="100000"/>
              </a:lnSpc>
              <a:spcBef>
                <a:spcPts val="0"/>
              </a:spcBef>
              <a:spcAft>
                <a:spcPts val="0"/>
              </a:spcAft>
              <a:buSzPts val="5200"/>
              <a:buNone/>
            </a:pPr>
            <a:r>
              <a:rPr b="1" lang="en-IN">
                <a:latin typeface="Montserrat"/>
                <a:ea typeface="Montserrat"/>
                <a:cs typeface="Montserrat"/>
                <a:sym typeface="Montserrat"/>
              </a:rPr>
              <a:t>THANK YOU</a:t>
            </a:r>
            <a:endParaRPr b="1">
              <a:latin typeface="Montserrat"/>
              <a:ea typeface="Montserrat"/>
              <a:cs typeface="Montserrat"/>
              <a:sym typeface="Montserrat"/>
            </a:endParaRPr>
          </a:p>
        </p:txBody>
      </p:sp>
      <p:sp>
        <p:nvSpPr>
          <p:cNvPr id="304" name="Google Shape;304;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solidFill>
                  <a:srgbClr val="FF0000"/>
                </a:solidFill>
              </a:rPr>
              <a:t>TEAM PHOENIX</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76" name="Google Shape;76;p4"/>
          <p:cNvSpPr txBox="1"/>
          <p:nvPr/>
        </p:nvSpPr>
        <p:spPr>
          <a:xfrm>
            <a:off x="3419281" y="388882"/>
            <a:ext cx="23055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C00000"/>
                </a:solidFill>
                <a:latin typeface="Montserrat"/>
                <a:ea typeface="Montserrat"/>
                <a:cs typeface="Montserrat"/>
                <a:sym typeface="Montserrat"/>
              </a:rPr>
              <a:t>OBJECTIVE</a:t>
            </a:r>
            <a:endParaRPr b="0" i="0" sz="2800" u="none" cap="none" strike="noStrike">
              <a:solidFill>
                <a:srgbClr val="C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txBox="1"/>
          <p:nvPr/>
        </p:nvSpPr>
        <p:spPr>
          <a:xfrm>
            <a:off x="472950" y="1177159"/>
            <a:ext cx="8198100" cy="28938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02060"/>
              </a:buClr>
              <a:buSzPts val="2400"/>
              <a:buFont typeface="Noto Sans Symbols"/>
              <a:buChar char="⮚"/>
            </a:pPr>
            <a:r>
              <a:rPr b="1" i="0" lang="en-IN" sz="2400" u="none" cap="none" strike="noStrike">
                <a:solidFill>
                  <a:srgbClr val="002060"/>
                </a:solidFill>
                <a:latin typeface="Montserrat"/>
                <a:ea typeface="Montserrat"/>
                <a:cs typeface="Montserrat"/>
                <a:sym typeface="Montserrat"/>
              </a:rPr>
              <a:t>Maximize: </a:t>
            </a:r>
            <a:r>
              <a:rPr b="0" i="0" lang="en-IN" sz="2400" u="none" cap="none" strike="noStrike">
                <a:solidFill>
                  <a:srgbClr val="002060"/>
                </a:solidFill>
                <a:latin typeface="Montserrat"/>
                <a:ea typeface="Montserrat"/>
                <a:cs typeface="Montserrat"/>
                <a:sym typeface="Montserrat"/>
              </a:rPr>
              <a:t>Company's profit by retaining customer</a:t>
            </a:r>
            <a:endParaRPr b="0" i="0" sz="1400" u="none" cap="none" strike="noStrike">
              <a:solidFill>
                <a:srgbClr val="002060"/>
              </a:solidFill>
              <a:latin typeface="Arial"/>
              <a:ea typeface="Arial"/>
              <a:cs typeface="Arial"/>
              <a:sym typeface="Arial"/>
            </a:endParaRPr>
          </a:p>
          <a:p>
            <a:pPr indent="-152400" lvl="0" marL="0" marR="0" rtl="0" algn="l">
              <a:lnSpc>
                <a:spcPct val="100000"/>
              </a:lnSpc>
              <a:spcBef>
                <a:spcPts val="0"/>
              </a:spcBef>
              <a:spcAft>
                <a:spcPts val="0"/>
              </a:spcAft>
              <a:buClr>
                <a:srgbClr val="002060"/>
              </a:buClr>
              <a:buSzPts val="2400"/>
              <a:buFont typeface="Noto Sans Symbols"/>
              <a:buChar char="⮚"/>
            </a:pPr>
            <a:r>
              <a:rPr b="1" i="0" lang="en-IN" sz="2400" u="none" cap="none" strike="noStrike">
                <a:solidFill>
                  <a:srgbClr val="002060"/>
                </a:solidFill>
                <a:latin typeface="Montserrat"/>
                <a:ea typeface="Montserrat"/>
                <a:cs typeface="Montserrat"/>
                <a:sym typeface="Montserrat"/>
              </a:rPr>
              <a:t>Minimize: </a:t>
            </a:r>
            <a:r>
              <a:rPr b="0" i="0" lang="en-IN" sz="2400" u="none" cap="none" strike="noStrike">
                <a:solidFill>
                  <a:srgbClr val="002060"/>
                </a:solidFill>
                <a:latin typeface="Montserrat"/>
                <a:ea typeface="Montserrat"/>
                <a:cs typeface="Montserrat"/>
                <a:sym typeface="Montserrat"/>
              </a:rPr>
              <a:t>Customer churn by identifying the key cause of the problem</a:t>
            </a:r>
            <a:endParaRPr b="0" i="0" sz="1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2060"/>
                </a:solidFill>
                <a:latin typeface="Montserrat"/>
                <a:ea typeface="Montserrat"/>
                <a:cs typeface="Montserrat"/>
                <a:sym typeface="Montserrat"/>
              </a:rPr>
              <a:t>Business Constraint:</a:t>
            </a:r>
            <a:endParaRPr b="1" i="0" sz="2400" u="none" cap="none" strike="noStrike">
              <a:solidFill>
                <a:srgbClr val="002060"/>
              </a:solidFill>
              <a:latin typeface="Montserrat"/>
              <a:ea typeface="Montserrat"/>
              <a:cs typeface="Montserrat"/>
              <a:sym typeface="Montserrat"/>
            </a:endParaRPr>
          </a:p>
          <a:p>
            <a:pPr indent="-152400" lvl="0" marL="0" marR="0" rtl="0" algn="l">
              <a:lnSpc>
                <a:spcPct val="100000"/>
              </a:lnSpc>
              <a:spcBef>
                <a:spcPts val="0"/>
              </a:spcBef>
              <a:spcAft>
                <a:spcPts val="0"/>
              </a:spcAft>
              <a:buClr>
                <a:srgbClr val="002060"/>
              </a:buClr>
              <a:buSzPts val="2400"/>
              <a:buFont typeface="Noto Sans Symbols"/>
              <a:buChar char="⮚"/>
            </a:pPr>
            <a:r>
              <a:rPr b="0" i="0" lang="en-IN" sz="2400" u="none" cap="none" strike="noStrike">
                <a:solidFill>
                  <a:srgbClr val="002060"/>
                </a:solidFill>
                <a:latin typeface="Montserrat"/>
                <a:ea typeface="Montserrat"/>
                <a:cs typeface="Montserrat"/>
                <a:sym typeface="Montserrat"/>
              </a:rPr>
              <a:t>Provide offers and discount and improve the service quality without compromising with profit </a:t>
            </a:r>
            <a:endParaRPr b="0" i="0" sz="1400" u="none" cap="none" strike="noStrike">
              <a:solidFill>
                <a:srgbClr val="00206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Noto Sans Symbols"/>
              <a:buChar char="⮚"/>
            </a:pPr>
            <a:r>
              <a:rPr b="0" i="0" lang="en-IN" sz="2400" u="none" cap="none" strike="noStrike">
                <a:solidFill>
                  <a:srgbClr val="002060"/>
                </a:solidFill>
                <a:latin typeface="Montserrat"/>
                <a:ea typeface="Montserrat"/>
                <a:cs typeface="Montserrat"/>
                <a:sym typeface="Montserrat"/>
              </a:rPr>
              <a:t>Maintain company’s brand value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nvSpPr>
        <p:spPr>
          <a:xfrm>
            <a:off x="3003000" y="208125"/>
            <a:ext cx="31380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DATA SUMMARY</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5"/>
          <p:cNvCxnSpPr/>
          <p:nvPr/>
        </p:nvCxnSpPr>
        <p:spPr>
          <a:xfrm flipH="1" rot="10800000">
            <a:off x="4572000" y="1289125"/>
            <a:ext cx="1500" cy="693900"/>
          </a:xfrm>
          <a:prstGeom prst="straightConnector1">
            <a:avLst/>
          </a:prstGeom>
          <a:noFill/>
          <a:ln cap="flat" cmpd="sng" w="9525">
            <a:solidFill>
              <a:schemeClr val="dk2"/>
            </a:solidFill>
            <a:prstDash val="solid"/>
            <a:round/>
            <a:headEnd len="sm" w="sm" type="none"/>
            <a:tailEnd len="sm" w="sm" type="none"/>
          </a:ln>
        </p:spPr>
      </p:cxnSp>
      <p:cxnSp>
        <p:nvCxnSpPr>
          <p:cNvPr id="84" name="Google Shape;84;p5"/>
          <p:cNvCxnSpPr/>
          <p:nvPr/>
        </p:nvCxnSpPr>
        <p:spPr>
          <a:xfrm>
            <a:off x="4870825" y="2540775"/>
            <a:ext cx="1189800" cy="1189800"/>
          </a:xfrm>
          <a:prstGeom prst="straightConnector1">
            <a:avLst/>
          </a:prstGeom>
          <a:noFill/>
          <a:ln cap="flat" cmpd="sng" w="9525">
            <a:solidFill>
              <a:schemeClr val="dk2"/>
            </a:solidFill>
            <a:prstDash val="solid"/>
            <a:round/>
            <a:headEnd len="sm" w="sm" type="none"/>
            <a:tailEnd len="sm" w="sm" type="none"/>
          </a:ln>
        </p:spPr>
      </p:cxnSp>
      <p:pic>
        <p:nvPicPr>
          <p:cNvPr id="85" name="Google Shape;85;p5"/>
          <p:cNvPicPr preferRelativeResize="0"/>
          <p:nvPr/>
        </p:nvPicPr>
        <p:blipFill rotWithShape="1">
          <a:blip r:embed="rId3">
            <a:alphaModFix/>
          </a:blip>
          <a:srcRect b="9208" l="0" r="3484" t="-2127"/>
          <a:stretch/>
        </p:blipFill>
        <p:spPr>
          <a:xfrm>
            <a:off x="3073700" y="1034450"/>
            <a:ext cx="2367250" cy="2758101"/>
          </a:xfrm>
          <a:prstGeom prst="rect">
            <a:avLst/>
          </a:prstGeom>
          <a:noFill/>
          <a:ln>
            <a:noFill/>
          </a:ln>
        </p:spPr>
      </p:pic>
      <p:sp>
        <p:nvSpPr>
          <p:cNvPr id="86" name="Google Shape;86;p5"/>
          <p:cNvSpPr txBox="1"/>
          <p:nvPr/>
        </p:nvSpPr>
        <p:spPr>
          <a:xfrm>
            <a:off x="3073700" y="4028725"/>
            <a:ext cx="2367300" cy="892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1" i="0" lang="en-IN" sz="2300" u="none" cap="none" strike="noStrike">
                <a:solidFill>
                  <a:srgbClr val="1C4587"/>
                </a:solidFill>
                <a:latin typeface="Montserrat"/>
                <a:ea typeface="Montserrat"/>
                <a:cs typeface="Montserrat"/>
                <a:sym typeface="Montserrat"/>
              </a:rPr>
              <a:t>TELECOM   DATASET</a:t>
            </a:r>
            <a:endParaRPr b="1" i="0" sz="2300" u="none" cap="none" strike="noStrike">
              <a:solidFill>
                <a:srgbClr val="1C4587"/>
              </a:solidFill>
              <a:latin typeface="Montserrat"/>
              <a:ea typeface="Montserrat"/>
              <a:cs typeface="Montserrat"/>
              <a:sym typeface="Montserrat"/>
            </a:endParaRPr>
          </a:p>
        </p:txBody>
      </p:sp>
      <p:cxnSp>
        <p:nvCxnSpPr>
          <p:cNvPr id="87" name="Google Shape;87;p5"/>
          <p:cNvCxnSpPr/>
          <p:nvPr/>
        </p:nvCxnSpPr>
        <p:spPr>
          <a:xfrm rot="10800000">
            <a:off x="2230950" y="1197750"/>
            <a:ext cx="1374300" cy="645300"/>
          </a:xfrm>
          <a:prstGeom prst="bentConnector3">
            <a:avLst>
              <a:gd fmla="val 50000" name="adj1"/>
            </a:avLst>
          </a:prstGeom>
          <a:noFill/>
          <a:ln cap="flat" cmpd="sng" w="9525">
            <a:solidFill>
              <a:schemeClr val="dk2"/>
            </a:solidFill>
            <a:prstDash val="solid"/>
            <a:round/>
            <a:headEnd len="sm" w="sm" type="none"/>
            <a:tailEnd len="sm" w="sm" type="none"/>
          </a:ln>
        </p:spPr>
      </p:cxnSp>
      <p:cxnSp>
        <p:nvCxnSpPr>
          <p:cNvPr id="88" name="Google Shape;88;p5"/>
          <p:cNvCxnSpPr/>
          <p:nvPr/>
        </p:nvCxnSpPr>
        <p:spPr>
          <a:xfrm rot="10800000">
            <a:off x="2404300" y="1053525"/>
            <a:ext cx="1126500" cy="950700"/>
          </a:xfrm>
          <a:prstGeom prst="curvedConnector3">
            <a:avLst>
              <a:gd fmla="val 50000" name="adj1"/>
            </a:avLst>
          </a:prstGeom>
          <a:noFill/>
          <a:ln cap="flat" cmpd="sng" w="38100">
            <a:solidFill>
              <a:srgbClr val="666666"/>
            </a:solidFill>
            <a:prstDash val="solid"/>
            <a:round/>
            <a:headEnd len="sm" w="sm" type="none"/>
            <a:tailEnd len="sm" w="sm" type="none"/>
          </a:ln>
        </p:spPr>
      </p:cxnSp>
      <p:sp>
        <p:nvSpPr>
          <p:cNvPr id="89" name="Google Shape;89;p5"/>
          <p:cNvSpPr txBox="1"/>
          <p:nvPr/>
        </p:nvSpPr>
        <p:spPr>
          <a:xfrm>
            <a:off x="50025" y="812875"/>
            <a:ext cx="25632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IN" sz="1900" u="sng" cap="none" strike="noStrike">
                <a:solidFill>
                  <a:srgbClr val="A31515"/>
                </a:solidFill>
                <a:latin typeface="Arial"/>
                <a:ea typeface="Arial"/>
                <a:cs typeface="Arial"/>
                <a:sym typeface="Arial"/>
              </a:rPr>
              <a:t>Decision Variable</a:t>
            </a:r>
            <a:endParaRPr b="1" i="0" sz="1900" u="sng" cap="none" strike="noStrike">
              <a:solidFill>
                <a:srgbClr val="A31515"/>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latin typeface="Times New Roman"/>
                <a:ea typeface="Times New Roman"/>
                <a:cs typeface="Times New Roman"/>
                <a:sym typeface="Times New Roman"/>
              </a:rPr>
              <a:t>Churn</a:t>
            </a:r>
            <a:endParaRPr b="1" i="0" sz="1500" u="none" cap="none" strike="noStrike">
              <a:solidFill>
                <a:srgbClr val="000000"/>
              </a:solidFill>
              <a:latin typeface="Times New Roman"/>
              <a:ea typeface="Times New Roman"/>
              <a:cs typeface="Times New Roman"/>
              <a:sym typeface="Times New Roman"/>
            </a:endParaRPr>
          </a:p>
        </p:txBody>
      </p:sp>
      <p:sp>
        <p:nvSpPr>
          <p:cNvPr id="90" name="Google Shape;90;p5"/>
          <p:cNvSpPr txBox="1"/>
          <p:nvPr/>
        </p:nvSpPr>
        <p:spPr>
          <a:xfrm>
            <a:off x="644475" y="2082200"/>
            <a:ext cx="137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txBox="1"/>
          <p:nvPr/>
        </p:nvSpPr>
        <p:spPr>
          <a:xfrm>
            <a:off x="79875" y="2124538"/>
            <a:ext cx="25035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IN" sz="1900" u="sng" cap="none" strike="noStrike">
                <a:solidFill>
                  <a:srgbClr val="A31515"/>
                </a:solidFill>
                <a:latin typeface="Arial"/>
                <a:ea typeface="Arial"/>
                <a:cs typeface="Arial"/>
                <a:sym typeface="Arial"/>
              </a:rPr>
              <a:t>Categorical Data</a:t>
            </a:r>
            <a:endParaRPr b="1" i="0" sz="1900" u="sng" cap="none" strike="noStrike">
              <a:solidFill>
                <a:srgbClr val="A31515"/>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latin typeface="Times New Roman"/>
                <a:ea typeface="Times New Roman"/>
                <a:cs typeface="Times New Roman"/>
                <a:sym typeface="Times New Roman"/>
              </a:rPr>
              <a:t>Stata</a:t>
            </a:r>
            <a:endParaRPr b="1"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International plan</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Voicemail plan</a:t>
            </a:r>
            <a:endParaRPr b="1" i="0" sz="1500" u="none" cap="none" strike="noStrike">
              <a:solidFill>
                <a:srgbClr val="000000"/>
              </a:solidFill>
              <a:highlight>
                <a:srgbClr val="FFFFFF"/>
              </a:highlight>
              <a:latin typeface="Times New Roman"/>
              <a:ea typeface="Times New Roman"/>
              <a:cs typeface="Times New Roman"/>
              <a:sym typeface="Times New Roman"/>
            </a:endParaRPr>
          </a:p>
        </p:txBody>
      </p:sp>
      <p:sp>
        <p:nvSpPr>
          <p:cNvPr id="92" name="Google Shape;92;p5"/>
          <p:cNvSpPr txBox="1"/>
          <p:nvPr/>
        </p:nvSpPr>
        <p:spPr>
          <a:xfrm>
            <a:off x="6206650" y="661675"/>
            <a:ext cx="2761200" cy="46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IN" sz="2100" u="sng" cap="none" strike="noStrike">
                <a:solidFill>
                  <a:srgbClr val="C00000"/>
                </a:solidFill>
                <a:latin typeface="Arial"/>
                <a:ea typeface="Arial"/>
                <a:cs typeface="Arial"/>
                <a:sym typeface="Arial"/>
              </a:rPr>
              <a:t>Numerical Data</a:t>
            </a:r>
            <a:endParaRPr b="1" i="0" sz="2100" u="sng" cap="none" strike="noStrike">
              <a:solidFill>
                <a:srgbClr val="C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Number vmail messages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day minutes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day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day charge</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eve minutes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eve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eve charge</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night minutes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night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night charge</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intl minutes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intl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Total intl charge</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b="1" i="0" lang="en-IN" sz="1500" u="none" cap="none" strike="noStrike">
                <a:solidFill>
                  <a:srgbClr val="000000"/>
                </a:solidFill>
                <a:highlight>
                  <a:srgbClr val="FFFFFF"/>
                </a:highlight>
                <a:latin typeface="Times New Roman"/>
                <a:ea typeface="Times New Roman"/>
                <a:cs typeface="Times New Roman"/>
                <a:sym typeface="Times New Roman"/>
              </a:rPr>
              <a:t>Customer service calls</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latin typeface="Times New Roman"/>
                <a:ea typeface="Times New Roman"/>
                <a:cs typeface="Times New Roman"/>
                <a:sym typeface="Times New Roman"/>
              </a:rPr>
              <a:t>Account length</a:t>
            </a:r>
            <a:endParaRPr b="1" i="0" sz="150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sng" cap="none" strike="noStrike">
              <a:solidFill>
                <a:srgbClr val="C00000"/>
              </a:solidFill>
              <a:latin typeface="Arial"/>
              <a:ea typeface="Arial"/>
              <a:cs typeface="Arial"/>
              <a:sym typeface="Arial"/>
            </a:endParaRPr>
          </a:p>
        </p:txBody>
      </p:sp>
      <p:cxnSp>
        <p:nvCxnSpPr>
          <p:cNvPr id="93" name="Google Shape;93;p5"/>
          <p:cNvCxnSpPr/>
          <p:nvPr/>
        </p:nvCxnSpPr>
        <p:spPr>
          <a:xfrm flipH="1" rot="10800000">
            <a:off x="5047850" y="991425"/>
            <a:ext cx="1099500" cy="972900"/>
          </a:xfrm>
          <a:prstGeom prst="curvedConnector3">
            <a:avLst>
              <a:gd fmla="val 50000" name="adj1"/>
            </a:avLst>
          </a:prstGeom>
          <a:noFill/>
          <a:ln cap="rnd" cmpd="sng" w="38100">
            <a:solidFill>
              <a:srgbClr val="666666"/>
            </a:solidFill>
            <a:prstDash val="solid"/>
            <a:round/>
            <a:headEnd len="sm" w="sm" type="none"/>
            <a:tailEnd len="sm" w="sm" type="none"/>
          </a:ln>
        </p:spPr>
      </p:cxnSp>
      <p:sp>
        <p:nvSpPr>
          <p:cNvPr id="94" name="Google Shape;94;p5"/>
          <p:cNvSpPr txBox="1"/>
          <p:nvPr/>
        </p:nvSpPr>
        <p:spPr>
          <a:xfrm>
            <a:off x="0" y="3897925"/>
            <a:ext cx="2042700" cy="93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IN" sz="1900" u="sng" cap="none" strike="noStrike">
                <a:solidFill>
                  <a:srgbClr val="A31515"/>
                </a:solidFill>
                <a:latin typeface="Arial"/>
                <a:ea typeface="Arial"/>
                <a:cs typeface="Arial"/>
                <a:sym typeface="Arial"/>
              </a:rPr>
              <a:t>Nominal Data</a:t>
            </a:r>
            <a:endParaRPr b="1" i="0" sz="1900" u="sng" cap="none" strike="noStrike">
              <a:solidFill>
                <a:srgbClr val="A31515"/>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IN" sz="1500" u="none" cap="none" strike="noStrike">
                <a:solidFill>
                  <a:srgbClr val="000000"/>
                </a:solidFill>
                <a:latin typeface="Times New Roman"/>
                <a:ea typeface="Times New Roman"/>
                <a:cs typeface="Times New Roman"/>
                <a:sym typeface="Times New Roman"/>
              </a:rPr>
              <a:t>Area code</a:t>
            </a:r>
            <a:endParaRPr b="1" i="0" sz="15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Times New Roman"/>
              <a:ea typeface="Times New Roman"/>
              <a:cs typeface="Times New Roman"/>
              <a:sym typeface="Times New Roman"/>
            </a:endParaRPr>
          </a:p>
        </p:txBody>
      </p:sp>
      <p:cxnSp>
        <p:nvCxnSpPr>
          <p:cNvPr id="95" name="Google Shape;95;p5"/>
          <p:cNvCxnSpPr/>
          <p:nvPr/>
        </p:nvCxnSpPr>
        <p:spPr>
          <a:xfrm rot="10800000">
            <a:off x="2199975" y="2370025"/>
            <a:ext cx="1134000" cy="245100"/>
          </a:xfrm>
          <a:prstGeom prst="curvedConnector3">
            <a:avLst>
              <a:gd fmla="val 50000" name="adj1"/>
            </a:avLst>
          </a:prstGeom>
          <a:noFill/>
          <a:ln cap="flat" cmpd="sng" w="38100">
            <a:solidFill>
              <a:srgbClr val="666666"/>
            </a:solidFill>
            <a:prstDash val="solid"/>
            <a:round/>
            <a:headEnd len="sm" w="sm" type="none"/>
            <a:tailEnd len="sm" w="sm" type="none"/>
          </a:ln>
        </p:spPr>
      </p:cxnSp>
      <p:cxnSp>
        <p:nvCxnSpPr>
          <p:cNvPr id="96" name="Google Shape;96;p5"/>
          <p:cNvCxnSpPr/>
          <p:nvPr/>
        </p:nvCxnSpPr>
        <p:spPr>
          <a:xfrm flipH="1">
            <a:off x="1809550" y="2887800"/>
            <a:ext cx="1784700" cy="1264200"/>
          </a:xfrm>
          <a:prstGeom prst="curvedConnector3">
            <a:avLst>
              <a:gd fmla="val 50000" name="adj1"/>
            </a:avLst>
          </a:prstGeom>
          <a:noFill/>
          <a:ln cap="flat" cmpd="sng" w="38100">
            <a:solidFill>
              <a:srgbClr val="666666"/>
            </a:solidFill>
            <a:prstDash val="solid"/>
            <a:round/>
            <a:headEnd len="sm" w="sm" type="none"/>
            <a:tailEnd len="sm" w="sm" type="none"/>
          </a:ln>
        </p:spPr>
      </p:cxnSp>
      <p:pic>
        <p:nvPicPr>
          <p:cNvPr id="97" name="Google Shape;97;p5"/>
          <p:cNvPicPr preferRelativeResize="0"/>
          <p:nvPr/>
        </p:nvPicPr>
        <p:blipFill rotWithShape="1">
          <a:blip r:embed="rId4">
            <a:alphaModFix/>
          </a:blip>
          <a:srcRect b="0" l="0" r="0" t="0"/>
          <a:stretch/>
        </p:blipFill>
        <p:spPr>
          <a:xfrm>
            <a:off x="2230949" y="1000800"/>
            <a:ext cx="252000" cy="108001"/>
          </a:xfrm>
          <a:prstGeom prst="rect">
            <a:avLst/>
          </a:prstGeom>
          <a:noFill/>
          <a:ln>
            <a:noFill/>
          </a:ln>
        </p:spPr>
      </p:pic>
      <p:sp>
        <p:nvSpPr>
          <p:cNvPr id="98" name="Google Shape;98;p5"/>
          <p:cNvSpPr txBox="1"/>
          <p:nvPr/>
        </p:nvSpPr>
        <p:spPr>
          <a:xfrm>
            <a:off x="2131775" y="2354850"/>
            <a:ext cx="66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5"/>
          <p:cNvPicPr preferRelativeResize="0"/>
          <p:nvPr/>
        </p:nvPicPr>
        <p:blipFill rotWithShape="1">
          <a:blip r:embed="rId4">
            <a:alphaModFix/>
          </a:blip>
          <a:srcRect b="0" l="0" r="0" t="0"/>
          <a:stretch/>
        </p:blipFill>
        <p:spPr>
          <a:xfrm flipH="1" rot="138">
            <a:off x="6031700" y="928272"/>
            <a:ext cx="252000" cy="180533"/>
          </a:xfrm>
          <a:prstGeom prst="rect">
            <a:avLst/>
          </a:prstGeom>
          <a:noFill/>
          <a:ln>
            <a:noFill/>
          </a:ln>
        </p:spPr>
      </p:pic>
      <p:pic>
        <p:nvPicPr>
          <p:cNvPr id="100" name="Google Shape;100;p5"/>
          <p:cNvPicPr preferRelativeResize="0"/>
          <p:nvPr/>
        </p:nvPicPr>
        <p:blipFill rotWithShape="1">
          <a:blip r:embed="rId4">
            <a:alphaModFix/>
          </a:blip>
          <a:srcRect b="0" l="0" r="0" t="0"/>
          <a:stretch/>
        </p:blipFill>
        <p:spPr>
          <a:xfrm flipH="1" rot="10800000">
            <a:off x="2056000" y="2325600"/>
            <a:ext cx="252000" cy="108001"/>
          </a:xfrm>
          <a:prstGeom prst="rect">
            <a:avLst/>
          </a:prstGeom>
          <a:noFill/>
          <a:ln>
            <a:noFill/>
          </a:ln>
        </p:spPr>
      </p:pic>
      <p:pic>
        <p:nvPicPr>
          <p:cNvPr id="101" name="Google Shape;101;p5"/>
          <p:cNvPicPr preferRelativeResize="0"/>
          <p:nvPr/>
        </p:nvPicPr>
        <p:blipFill rotWithShape="1">
          <a:blip r:embed="rId4">
            <a:alphaModFix/>
          </a:blip>
          <a:srcRect b="0" l="0" r="0" t="0"/>
          <a:stretch/>
        </p:blipFill>
        <p:spPr>
          <a:xfrm>
            <a:off x="1671875" y="4060800"/>
            <a:ext cx="252000" cy="14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ctrTitle"/>
          </p:nvPr>
        </p:nvSpPr>
        <p:spPr>
          <a:xfrm>
            <a:off x="315750" y="539650"/>
            <a:ext cx="8512500" cy="419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07" name="Google Shape;107;p6"/>
          <p:cNvSpPr txBox="1"/>
          <p:nvPr/>
        </p:nvSpPr>
        <p:spPr>
          <a:xfrm>
            <a:off x="2596054" y="145063"/>
            <a:ext cx="3405353"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DATA SUMMARY</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6"/>
          <p:cNvPicPr preferRelativeResize="0"/>
          <p:nvPr/>
        </p:nvPicPr>
        <p:blipFill rotWithShape="1">
          <a:blip r:embed="rId3">
            <a:alphaModFix/>
          </a:blip>
          <a:srcRect b="42586" l="6004" r="899" t="30298"/>
          <a:stretch/>
        </p:blipFill>
        <p:spPr>
          <a:xfrm>
            <a:off x="230186" y="1798225"/>
            <a:ext cx="8683627" cy="1454026"/>
          </a:xfrm>
          <a:prstGeom prst="rect">
            <a:avLst/>
          </a:prstGeom>
          <a:noFill/>
          <a:ln>
            <a:noFill/>
          </a:ln>
        </p:spPr>
      </p:pic>
      <p:pic>
        <p:nvPicPr>
          <p:cNvPr id="109" name="Google Shape;109;p6"/>
          <p:cNvPicPr preferRelativeResize="0"/>
          <p:nvPr/>
        </p:nvPicPr>
        <p:blipFill rotWithShape="1">
          <a:blip r:embed="rId4">
            <a:alphaModFix/>
          </a:blip>
          <a:srcRect b="32950" l="6923" r="647" t="39667"/>
          <a:stretch/>
        </p:blipFill>
        <p:spPr>
          <a:xfrm>
            <a:off x="230186" y="3395525"/>
            <a:ext cx="8683627" cy="1408325"/>
          </a:xfrm>
          <a:prstGeom prst="rect">
            <a:avLst/>
          </a:prstGeom>
          <a:noFill/>
          <a:ln>
            <a:noFill/>
          </a:ln>
        </p:spPr>
      </p:pic>
      <p:sp>
        <p:nvSpPr>
          <p:cNvPr id="110" name="Google Shape;110;p6"/>
          <p:cNvSpPr txBox="1"/>
          <p:nvPr/>
        </p:nvSpPr>
        <p:spPr>
          <a:xfrm>
            <a:off x="241738" y="723314"/>
            <a:ext cx="8734096" cy="1321101"/>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900"/>
              </a:spcBef>
              <a:spcAft>
                <a:spcPts val="0"/>
              </a:spcAft>
              <a:buClr>
                <a:srgbClr val="000000"/>
              </a:buClr>
              <a:buSzPts val="1950"/>
              <a:buFont typeface="Arial"/>
              <a:buNone/>
            </a:pPr>
            <a:r>
              <a:rPr b="1" i="0" lang="en-IN" sz="1950" u="none" cap="none" strike="noStrike">
                <a:solidFill>
                  <a:srgbClr val="002060"/>
                </a:solidFill>
                <a:highlight>
                  <a:srgbClr val="FFFFFF"/>
                </a:highlight>
                <a:latin typeface="Montserrat"/>
                <a:ea typeface="Montserrat"/>
                <a:cs typeface="Montserrat"/>
                <a:sym typeface="Montserrat"/>
              </a:rPr>
              <a:t>This is The Orange Telecom Churn Dataset.In the below table it’s show the top and bottom 5 rows respectively</a:t>
            </a:r>
            <a:endParaRPr b="1" i="0" sz="1950" u="none" cap="none" strike="noStrike">
              <a:solidFill>
                <a:srgbClr val="002060"/>
              </a:solidFill>
              <a:highlight>
                <a:srgbClr val="FFFFFF"/>
              </a:highlight>
              <a:latin typeface="Montserrat"/>
              <a:ea typeface="Montserrat"/>
              <a:cs typeface="Montserrat"/>
              <a:sym typeface="Montserrat"/>
            </a:endParaRPr>
          </a:p>
          <a:p>
            <a:pPr indent="0" lvl="0" marL="0" marR="0" rtl="0" algn="l">
              <a:lnSpc>
                <a:spcPct val="100000"/>
              </a:lnSpc>
              <a:spcBef>
                <a:spcPts val="9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ctrTitle"/>
          </p:nvPr>
        </p:nvSpPr>
        <p:spPr>
          <a:xfrm>
            <a:off x="311700" y="0"/>
            <a:ext cx="8520600" cy="97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3300">
                <a:latin typeface="Montserrat"/>
                <a:ea typeface="Montserrat"/>
                <a:cs typeface="Montserrat"/>
                <a:sym typeface="Montserrat"/>
              </a:rPr>
              <a:t>FEATURES </a:t>
            </a:r>
            <a:r>
              <a:rPr b="1" lang="en-IN" sz="3300">
                <a:solidFill>
                  <a:srgbClr val="C00000"/>
                </a:solidFill>
                <a:latin typeface="Montserrat"/>
                <a:ea typeface="Montserrat"/>
                <a:cs typeface="Montserrat"/>
                <a:sym typeface="Montserrat"/>
              </a:rPr>
              <a:t>DESCRIPTION</a:t>
            </a:r>
            <a:endParaRPr b="1" sz="3300">
              <a:solidFill>
                <a:srgbClr val="C00000"/>
              </a:solidFill>
              <a:latin typeface="Montserrat"/>
              <a:ea typeface="Montserrat"/>
              <a:cs typeface="Montserrat"/>
              <a:sym typeface="Montserrat"/>
            </a:endParaRPr>
          </a:p>
        </p:txBody>
      </p:sp>
      <p:sp>
        <p:nvSpPr>
          <p:cNvPr id="116" name="Google Shape;116;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17" name="Google Shape;117;p7"/>
          <p:cNvSpPr/>
          <p:nvPr/>
        </p:nvSpPr>
        <p:spPr>
          <a:xfrm>
            <a:off x="173500" y="975300"/>
            <a:ext cx="4176900" cy="14130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2060"/>
                </a:solidFill>
                <a:latin typeface="Arial"/>
                <a:ea typeface="Arial"/>
                <a:cs typeface="Arial"/>
                <a:sym typeface="Arial"/>
              </a:rPr>
              <a:t>STATE</a:t>
            </a:r>
            <a:r>
              <a:rPr b="0" i="0" lang="en-IN" sz="1600" u="none" cap="none" strike="noStrike">
                <a:solidFill>
                  <a:srgbClr val="002060"/>
                </a:solidFill>
                <a:latin typeface="Arial"/>
                <a:ea typeface="Arial"/>
                <a:cs typeface="Arial"/>
                <a:sym typeface="Arial"/>
              </a:rPr>
              <a:t>:There are 51 unique state present</a:t>
            </a:r>
            <a:endParaRPr b="0" i="0" sz="16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2060"/>
                </a:solidFill>
                <a:latin typeface="Arial"/>
                <a:ea typeface="Arial"/>
                <a:cs typeface="Arial"/>
                <a:sym typeface="Arial"/>
              </a:rPr>
              <a:t>ACCOUNT LENGTH</a:t>
            </a:r>
            <a:r>
              <a:rPr b="0" i="0" lang="en-IN" sz="1600" u="none" cap="none" strike="noStrike">
                <a:solidFill>
                  <a:srgbClr val="002060"/>
                </a:solidFill>
                <a:latin typeface="Arial"/>
                <a:ea typeface="Arial"/>
                <a:cs typeface="Arial"/>
                <a:sym typeface="Arial"/>
              </a:rPr>
              <a:t>:It is the length that the customer used their account</a:t>
            </a:r>
            <a:endParaRPr b="0" i="0" sz="16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2060"/>
                </a:solidFill>
                <a:latin typeface="Arial"/>
                <a:ea typeface="Arial"/>
                <a:cs typeface="Arial"/>
                <a:sym typeface="Arial"/>
              </a:rPr>
              <a:t>AREA CODE</a:t>
            </a:r>
            <a:r>
              <a:rPr b="0" i="0" lang="en-IN" sz="1600" u="none" cap="none" strike="noStrike">
                <a:solidFill>
                  <a:srgbClr val="002060"/>
                </a:solidFill>
                <a:latin typeface="Arial"/>
                <a:ea typeface="Arial"/>
                <a:cs typeface="Arial"/>
                <a:sym typeface="Arial"/>
              </a:rPr>
              <a:t>: There are 3 unique area code present  </a:t>
            </a:r>
            <a:endParaRPr b="0" i="0" sz="1600" u="none" cap="none" strike="noStrike">
              <a:solidFill>
                <a:srgbClr val="002060"/>
              </a:solidFill>
              <a:latin typeface="Arial"/>
              <a:ea typeface="Arial"/>
              <a:cs typeface="Arial"/>
              <a:sym typeface="Arial"/>
            </a:endParaRPr>
          </a:p>
        </p:txBody>
      </p:sp>
      <p:sp>
        <p:nvSpPr>
          <p:cNvPr id="118" name="Google Shape;118;p7"/>
          <p:cNvSpPr txBox="1"/>
          <p:nvPr/>
        </p:nvSpPr>
        <p:spPr>
          <a:xfrm>
            <a:off x="731250" y="2838225"/>
            <a:ext cx="378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2060"/>
              </a:solidFill>
              <a:latin typeface="Arial"/>
              <a:ea typeface="Arial"/>
              <a:cs typeface="Arial"/>
              <a:sym typeface="Arial"/>
            </a:endParaRPr>
          </a:p>
        </p:txBody>
      </p:sp>
      <p:sp>
        <p:nvSpPr>
          <p:cNvPr id="119" name="Google Shape;119;p7"/>
          <p:cNvSpPr/>
          <p:nvPr/>
        </p:nvSpPr>
        <p:spPr>
          <a:xfrm>
            <a:off x="173500" y="2571750"/>
            <a:ext cx="4176900" cy="19395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Montserrat"/>
                <a:ea typeface="Montserrat"/>
                <a:cs typeface="Montserrat"/>
                <a:sym typeface="Montserrat"/>
              </a:rPr>
              <a:t>INTERNATIONAL PLAN &amp; VOICEMAIL PLAN:</a:t>
            </a:r>
            <a:r>
              <a:rPr b="0" i="0" lang="en-IN" sz="1500" u="none" cap="none" strike="noStrike">
                <a:solidFill>
                  <a:srgbClr val="002060"/>
                </a:solidFill>
                <a:latin typeface="Montserrat"/>
                <a:ea typeface="Montserrat"/>
                <a:cs typeface="Montserrat"/>
                <a:sym typeface="Montserrat"/>
              </a:rPr>
              <a:t> </a:t>
            </a:r>
            <a:endParaRPr b="0" i="0" sz="15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002060"/>
                </a:solidFill>
                <a:latin typeface="Montserrat"/>
                <a:ea typeface="Montserrat"/>
                <a:cs typeface="Montserrat"/>
                <a:sym typeface="Montserrat"/>
              </a:rPr>
              <a:t>Both column are described as a categorical feature,yes means plan taken no means plan  not taken  </a:t>
            </a:r>
            <a:endParaRPr b="1" i="0" sz="15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IN" sz="1500" u="none" cap="none" strike="noStrike">
                <a:solidFill>
                  <a:srgbClr val="002060"/>
                </a:solidFill>
                <a:latin typeface="Montserrat"/>
                <a:ea typeface="Montserrat"/>
                <a:cs typeface="Montserrat"/>
                <a:sym typeface="Montserrat"/>
              </a:rPr>
              <a:t>NO. OF VOICEMAIL MESSAGES:</a:t>
            </a:r>
            <a:r>
              <a:rPr b="0" i="0" lang="en-IN" sz="1500" u="none" cap="none" strike="noStrike">
                <a:solidFill>
                  <a:srgbClr val="002060"/>
                </a:solidFill>
                <a:latin typeface="Montserrat"/>
                <a:ea typeface="Montserrat"/>
                <a:cs typeface="Montserrat"/>
                <a:sym typeface="Montserrat"/>
              </a:rPr>
              <a:t>The number of voicemail make by the voicemail plan taken customer</a:t>
            </a:r>
            <a:endParaRPr b="0" i="0" sz="1500" u="none" cap="none" strike="noStrike">
              <a:solidFill>
                <a:srgbClr val="002060"/>
              </a:solidFill>
              <a:latin typeface="Montserrat"/>
              <a:ea typeface="Montserrat"/>
              <a:cs typeface="Montserrat"/>
              <a:sym typeface="Montserrat"/>
            </a:endParaRPr>
          </a:p>
        </p:txBody>
      </p:sp>
      <p:sp>
        <p:nvSpPr>
          <p:cNvPr id="120" name="Google Shape;120;p7"/>
          <p:cNvSpPr/>
          <p:nvPr/>
        </p:nvSpPr>
        <p:spPr>
          <a:xfrm>
            <a:off x="4449300" y="975300"/>
            <a:ext cx="4437300" cy="168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IN" sz="1300" u="none" cap="none" strike="noStrike">
                <a:solidFill>
                  <a:srgbClr val="070652"/>
                </a:solidFill>
                <a:latin typeface="Montserrat"/>
                <a:ea typeface="Montserrat"/>
                <a:cs typeface="Montserrat"/>
                <a:sym typeface="Montserrat"/>
              </a:rPr>
              <a:t>TOTAL (DAY/EVENING/NIGHT/INTERNATIONAL) (MINUTES/CALLS/CHARGES)</a:t>
            </a:r>
            <a:r>
              <a:rPr b="0" i="0" lang="en-IN" sz="1300" u="none" cap="none" strike="noStrike">
                <a:solidFill>
                  <a:srgbClr val="070652"/>
                </a:solidFill>
                <a:latin typeface="Montserrat"/>
                <a:ea typeface="Montserrat"/>
                <a:cs typeface="Montserrat"/>
                <a:sym typeface="Montserrat"/>
              </a:rPr>
              <a:t>:</a:t>
            </a:r>
            <a:endParaRPr b="0" i="0" sz="1300" u="none" cap="none" strike="noStrike">
              <a:solidFill>
                <a:srgbClr val="07065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70652"/>
                </a:solidFill>
                <a:latin typeface="Montserrat"/>
                <a:ea typeface="Montserrat"/>
                <a:cs typeface="Montserrat"/>
                <a:sym typeface="Montserrat"/>
              </a:rPr>
              <a:t>These are total 12 columns, and all are numerical data types.These contain the data of calls, minutes, charges of the customer with respective to the various time of the day and plan.</a:t>
            </a:r>
            <a:endParaRPr b="0" i="0" sz="1400" u="none" cap="none" strike="noStrike">
              <a:solidFill>
                <a:srgbClr val="070652"/>
              </a:solidFill>
              <a:latin typeface="Montserrat"/>
              <a:ea typeface="Montserrat"/>
              <a:cs typeface="Montserrat"/>
              <a:sym typeface="Montserrat"/>
            </a:endParaRPr>
          </a:p>
        </p:txBody>
      </p:sp>
      <p:sp>
        <p:nvSpPr>
          <p:cNvPr id="121" name="Google Shape;121;p7"/>
          <p:cNvSpPr/>
          <p:nvPr/>
        </p:nvSpPr>
        <p:spPr>
          <a:xfrm>
            <a:off x="4449300" y="2776050"/>
            <a:ext cx="4437300" cy="1735200"/>
          </a:xfrm>
          <a:prstGeom prst="roundRect">
            <a:avLst>
              <a:gd fmla="val 16667" name="adj"/>
            </a:avLst>
          </a:prstGeom>
          <a:solidFill>
            <a:srgbClr val="FFFAD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70652"/>
                </a:solidFill>
                <a:latin typeface="Montserrat"/>
                <a:ea typeface="Montserrat"/>
                <a:cs typeface="Montserrat"/>
                <a:sym typeface="Montserrat"/>
              </a:rPr>
              <a:t>Customer service calls:</a:t>
            </a:r>
            <a:r>
              <a:rPr b="0" i="0" lang="en-IN" sz="1600" u="none" cap="none" strike="noStrike">
                <a:solidFill>
                  <a:srgbClr val="070652"/>
                </a:solidFill>
                <a:latin typeface="Montserrat"/>
                <a:ea typeface="Montserrat"/>
                <a:cs typeface="Montserrat"/>
                <a:sym typeface="Montserrat"/>
              </a:rPr>
              <a:t>It is the number of calls made by the customer to operator service centre</a:t>
            </a:r>
            <a:endParaRPr b="0" i="0" sz="1600" u="none" cap="none" strike="noStrike">
              <a:solidFill>
                <a:srgbClr val="07065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70652"/>
                </a:solidFill>
                <a:latin typeface="Montserrat"/>
                <a:ea typeface="Montserrat"/>
                <a:cs typeface="Montserrat"/>
                <a:sym typeface="Montserrat"/>
              </a:rPr>
              <a:t>Churn:</a:t>
            </a:r>
            <a:r>
              <a:rPr b="0" i="0" lang="en-IN" sz="1600" u="none" cap="none" strike="noStrike">
                <a:solidFill>
                  <a:srgbClr val="070652"/>
                </a:solidFill>
                <a:latin typeface="Montserrat"/>
                <a:ea typeface="Montserrat"/>
                <a:cs typeface="Montserrat"/>
                <a:sym typeface="Montserrat"/>
              </a:rPr>
              <a:t>it is our target dependent variable having boolean data type of true and false</a:t>
            </a:r>
            <a:endParaRPr b="0" i="0" sz="1600" u="none" cap="none" strike="noStrike">
              <a:solidFill>
                <a:srgbClr val="07065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ctrTitle"/>
          </p:nvPr>
        </p:nvSpPr>
        <p:spPr>
          <a:xfrm>
            <a:off x="315750" y="509500"/>
            <a:ext cx="8512500" cy="417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27" name="Google Shape;127;p8"/>
          <p:cNvSpPr txBox="1"/>
          <p:nvPr/>
        </p:nvSpPr>
        <p:spPr>
          <a:xfrm>
            <a:off x="315310" y="79075"/>
            <a:ext cx="825629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a:t>
            </a:r>
            <a:r>
              <a:rPr b="1" i="0" lang="en-IN" sz="2500" u="none" cap="none" strike="noStrike">
                <a:solidFill>
                  <a:schemeClr val="dk1"/>
                </a:solidFill>
                <a:latin typeface="Arial"/>
                <a:ea typeface="Arial"/>
                <a:cs typeface="Arial"/>
                <a:sym typeface="Arial"/>
              </a:rPr>
              <a:t>ANALYZING DEPENDENT VARIABLE “CHURN”</a:t>
            </a:r>
            <a:endParaRPr b="1"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8" name="Google Shape;128;p8"/>
          <p:cNvPicPr preferRelativeResize="0"/>
          <p:nvPr/>
        </p:nvPicPr>
        <p:blipFill rotWithShape="1">
          <a:blip r:embed="rId3">
            <a:alphaModFix/>
          </a:blip>
          <a:srcRect b="0" l="0" r="0" t="0"/>
          <a:stretch/>
        </p:blipFill>
        <p:spPr>
          <a:xfrm>
            <a:off x="261200" y="1856725"/>
            <a:ext cx="4232475" cy="3071275"/>
          </a:xfrm>
          <a:prstGeom prst="rect">
            <a:avLst/>
          </a:prstGeom>
          <a:noFill/>
          <a:ln>
            <a:noFill/>
          </a:ln>
        </p:spPr>
      </p:pic>
      <p:pic>
        <p:nvPicPr>
          <p:cNvPr id="129" name="Google Shape;129;p8"/>
          <p:cNvPicPr preferRelativeResize="0"/>
          <p:nvPr/>
        </p:nvPicPr>
        <p:blipFill rotWithShape="1">
          <a:blip r:embed="rId4">
            <a:alphaModFix/>
          </a:blip>
          <a:srcRect b="0" l="0" r="0" t="0"/>
          <a:stretch/>
        </p:blipFill>
        <p:spPr>
          <a:xfrm>
            <a:off x="4572000" y="1856724"/>
            <a:ext cx="4353575" cy="2887688"/>
          </a:xfrm>
          <a:prstGeom prst="rect">
            <a:avLst/>
          </a:prstGeom>
          <a:noFill/>
          <a:ln>
            <a:noFill/>
          </a:ln>
        </p:spPr>
      </p:pic>
      <p:sp>
        <p:nvSpPr>
          <p:cNvPr id="130" name="Google Shape;130;p8"/>
          <p:cNvSpPr txBox="1"/>
          <p:nvPr/>
        </p:nvSpPr>
        <p:spPr>
          <a:xfrm>
            <a:off x="668100" y="643425"/>
            <a:ext cx="78078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2060"/>
              </a:buClr>
              <a:buSzPts val="1800"/>
              <a:buFont typeface="Montserrat"/>
              <a:buChar char="➢"/>
            </a:pPr>
            <a:r>
              <a:rPr b="1" i="0" lang="en-IN" sz="1800" u="none" cap="none" strike="noStrike">
                <a:solidFill>
                  <a:srgbClr val="002060"/>
                </a:solidFill>
                <a:latin typeface="Montserrat"/>
                <a:ea typeface="Montserrat"/>
                <a:cs typeface="Montserrat"/>
                <a:sym typeface="Montserrat"/>
              </a:rPr>
              <a:t>Below plot on the left side is a donut plot shows the percentage of total churned and not churned customer </a:t>
            </a:r>
            <a:endParaRPr b="1" i="0" sz="1800" u="none" cap="none" strike="noStrike">
              <a:solidFill>
                <a:srgbClr val="002060"/>
              </a:solidFill>
              <a:latin typeface="Montserrat"/>
              <a:ea typeface="Montserrat"/>
              <a:cs typeface="Montserrat"/>
              <a:sym typeface="Montserrat"/>
            </a:endParaRPr>
          </a:p>
          <a:p>
            <a:pPr indent="-342900" lvl="0" marL="457200" marR="0" rtl="0" algn="l">
              <a:lnSpc>
                <a:spcPct val="100000"/>
              </a:lnSpc>
              <a:spcBef>
                <a:spcPts val="0"/>
              </a:spcBef>
              <a:spcAft>
                <a:spcPts val="0"/>
              </a:spcAft>
              <a:buClr>
                <a:srgbClr val="002060"/>
              </a:buClr>
              <a:buSzPts val="1800"/>
              <a:buFont typeface="Montserrat"/>
              <a:buChar char="➢"/>
            </a:pPr>
            <a:r>
              <a:rPr b="1" i="0" lang="en-IN" sz="1800" u="none" cap="none" strike="noStrike">
                <a:solidFill>
                  <a:srgbClr val="002060"/>
                </a:solidFill>
                <a:latin typeface="Montserrat"/>
                <a:ea typeface="Montserrat"/>
                <a:cs typeface="Montserrat"/>
                <a:sym typeface="Montserrat"/>
              </a:rPr>
              <a:t>And on the right side count plot shows the number of customer churned and not churned</a:t>
            </a:r>
            <a:endParaRPr b="1" i="0" sz="18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ctrTitle"/>
          </p:nvPr>
        </p:nvSpPr>
        <p:spPr>
          <a:xfrm>
            <a:off x="315750" y="509500"/>
            <a:ext cx="8512500" cy="417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36" name="Google Shape;136;p9"/>
          <p:cNvSpPr txBox="1"/>
          <p:nvPr/>
        </p:nvSpPr>
        <p:spPr>
          <a:xfrm>
            <a:off x="261200" y="331525"/>
            <a:ext cx="80670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       </a:t>
            </a:r>
            <a:r>
              <a:rPr b="1" i="0" lang="en-IN" sz="2500" u="none" cap="none" strike="noStrike">
                <a:solidFill>
                  <a:schemeClr val="dk1"/>
                </a:solidFill>
                <a:latin typeface="Arial"/>
                <a:ea typeface="Arial"/>
                <a:cs typeface="Arial"/>
                <a:sym typeface="Arial"/>
              </a:rPr>
              <a:t>ANALYZING DEPENDENT VARIABLE “CHURN”</a:t>
            </a:r>
            <a:endParaRPr b="1"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9"/>
          <p:cNvSpPr txBox="1"/>
          <p:nvPr/>
        </p:nvSpPr>
        <p:spPr>
          <a:xfrm>
            <a:off x="396600" y="1474875"/>
            <a:ext cx="8328900" cy="26166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2060"/>
              </a:buClr>
              <a:buSzPts val="2400"/>
              <a:buFont typeface="Arial"/>
              <a:buChar char="➢"/>
            </a:pPr>
            <a:r>
              <a:rPr b="1" i="0" lang="en-IN" sz="2400" u="none" cap="none" strike="noStrike">
                <a:solidFill>
                  <a:srgbClr val="002060"/>
                </a:solidFill>
                <a:latin typeface="Arial"/>
                <a:ea typeface="Arial"/>
                <a:cs typeface="Arial"/>
                <a:sym typeface="Arial"/>
              </a:rPr>
              <a:t>Total Users number - 3333. </a:t>
            </a:r>
            <a:endParaRPr b="1" i="0" sz="2400" u="none" cap="none" strike="noStrike">
              <a:solidFill>
                <a:srgbClr val="002060"/>
              </a:solidFill>
              <a:latin typeface="Arial"/>
              <a:ea typeface="Arial"/>
              <a:cs typeface="Arial"/>
              <a:sym typeface="Arial"/>
            </a:endParaRPr>
          </a:p>
          <a:p>
            <a:pPr indent="-381000" lvl="0" marL="457200" marR="0" rtl="0" algn="l">
              <a:lnSpc>
                <a:spcPct val="100000"/>
              </a:lnSpc>
              <a:spcBef>
                <a:spcPts val="0"/>
              </a:spcBef>
              <a:spcAft>
                <a:spcPts val="0"/>
              </a:spcAft>
              <a:buClr>
                <a:srgbClr val="002060"/>
              </a:buClr>
              <a:buSzPts val="2400"/>
              <a:buFont typeface="Arial"/>
              <a:buChar char="➢"/>
            </a:pPr>
            <a:r>
              <a:rPr b="1" i="0" lang="en-IN" sz="2400" u="none" cap="none" strike="noStrike">
                <a:solidFill>
                  <a:srgbClr val="002060"/>
                </a:solidFill>
                <a:latin typeface="Arial"/>
                <a:ea typeface="Arial"/>
                <a:cs typeface="Arial"/>
                <a:sym typeface="Arial"/>
              </a:rPr>
              <a:t>2850 - Non churn (85.5%)</a:t>
            </a:r>
            <a:endParaRPr b="1" i="0" sz="2400" u="none" cap="none" strike="noStrike">
              <a:solidFill>
                <a:srgbClr val="002060"/>
              </a:solidFill>
              <a:latin typeface="Arial"/>
              <a:ea typeface="Arial"/>
              <a:cs typeface="Arial"/>
              <a:sym typeface="Arial"/>
            </a:endParaRPr>
          </a:p>
          <a:p>
            <a:pPr indent="-381000" lvl="0" marL="457200" marR="0" rtl="0" algn="l">
              <a:lnSpc>
                <a:spcPct val="100000"/>
              </a:lnSpc>
              <a:spcBef>
                <a:spcPts val="0"/>
              </a:spcBef>
              <a:spcAft>
                <a:spcPts val="0"/>
              </a:spcAft>
              <a:buClr>
                <a:srgbClr val="002060"/>
              </a:buClr>
              <a:buSzPts val="2400"/>
              <a:buFont typeface="Arial"/>
              <a:buChar char="➢"/>
            </a:pPr>
            <a:r>
              <a:rPr b="1" i="0" lang="en-IN" sz="2400" u="none" cap="none" strike="noStrike">
                <a:solidFill>
                  <a:srgbClr val="002060"/>
                </a:solidFill>
                <a:latin typeface="Arial"/>
                <a:ea typeface="Arial"/>
                <a:cs typeface="Arial"/>
                <a:sym typeface="Arial"/>
              </a:rPr>
              <a:t> 483 - Churn (14.5%)</a:t>
            </a:r>
            <a:endParaRPr b="1" i="0" sz="2400" u="none" cap="none" strike="noStrike">
              <a:solidFill>
                <a:srgbClr val="002060"/>
              </a:solidFill>
              <a:latin typeface="Arial"/>
              <a:ea typeface="Arial"/>
              <a:cs typeface="Arial"/>
              <a:sym typeface="Arial"/>
            </a:endParaRPr>
          </a:p>
          <a:p>
            <a:pPr indent="-381000" lvl="0" marL="457200" marR="0" rtl="0" algn="l">
              <a:lnSpc>
                <a:spcPct val="100000"/>
              </a:lnSpc>
              <a:spcBef>
                <a:spcPts val="0"/>
              </a:spcBef>
              <a:spcAft>
                <a:spcPts val="0"/>
              </a:spcAft>
              <a:buClr>
                <a:srgbClr val="002060"/>
              </a:buClr>
              <a:buSzPts val="2400"/>
              <a:buFont typeface="Arial"/>
              <a:buChar char="➢"/>
            </a:pPr>
            <a:r>
              <a:rPr b="1" i="0" lang="en-IN" sz="2400" u="none" cap="none" strike="noStrike">
                <a:solidFill>
                  <a:srgbClr val="002060"/>
                </a:solidFill>
                <a:latin typeface="Arial"/>
                <a:ea typeface="Arial"/>
                <a:cs typeface="Arial"/>
                <a:sym typeface="Arial"/>
              </a:rPr>
              <a:t>From the above donut plot and count plot, It was found from this analysis that almost 14.5% of customers had churned .</a:t>
            </a:r>
            <a:endParaRPr b="1" i="0" sz="2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