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71" r:id="rId1"/>
  </p:sldMasterIdLst>
  <p:notesMasterIdLst>
    <p:notesMasterId r:id="rId54"/>
  </p:notesMasterIdLst>
  <p:handoutMasterIdLst>
    <p:handoutMasterId r:id="rId55"/>
  </p:handoutMasterIdLst>
  <p:sldIdLst>
    <p:sldId id="329" r:id="rId2"/>
    <p:sldId id="276" r:id="rId3"/>
    <p:sldId id="425" r:id="rId4"/>
    <p:sldId id="477" r:id="rId5"/>
    <p:sldId id="427" r:id="rId6"/>
    <p:sldId id="478" r:id="rId7"/>
    <p:sldId id="479" r:id="rId8"/>
    <p:sldId id="465" r:id="rId9"/>
    <p:sldId id="480" r:id="rId10"/>
    <p:sldId id="481" r:id="rId11"/>
    <p:sldId id="482" r:id="rId12"/>
    <p:sldId id="483" r:id="rId13"/>
    <p:sldId id="484" r:id="rId14"/>
    <p:sldId id="485" r:id="rId15"/>
    <p:sldId id="486" r:id="rId16"/>
    <p:sldId id="487" r:id="rId17"/>
    <p:sldId id="488" r:id="rId18"/>
    <p:sldId id="411" r:id="rId19"/>
    <p:sldId id="517" r:id="rId20"/>
    <p:sldId id="489" r:id="rId21"/>
    <p:sldId id="490" r:id="rId22"/>
    <p:sldId id="491" r:id="rId23"/>
    <p:sldId id="492" r:id="rId24"/>
    <p:sldId id="493" r:id="rId25"/>
    <p:sldId id="494" r:id="rId26"/>
    <p:sldId id="495" r:id="rId27"/>
    <p:sldId id="466" r:id="rId28"/>
    <p:sldId id="518" r:id="rId29"/>
    <p:sldId id="496" r:id="rId30"/>
    <p:sldId id="497" r:id="rId31"/>
    <p:sldId id="498" r:id="rId32"/>
    <p:sldId id="499" r:id="rId33"/>
    <p:sldId id="500" r:id="rId34"/>
    <p:sldId id="501" r:id="rId35"/>
    <p:sldId id="502" r:id="rId36"/>
    <p:sldId id="503" r:id="rId37"/>
    <p:sldId id="504" r:id="rId38"/>
    <p:sldId id="505" r:id="rId39"/>
    <p:sldId id="506" r:id="rId40"/>
    <p:sldId id="467" r:id="rId41"/>
    <p:sldId id="519" r:id="rId42"/>
    <p:sldId id="507" r:id="rId43"/>
    <p:sldId id="508" r:id="rId44"/>
    <p:sldId id="509" r:id="rId45"/>
    <p:sldId id="510" r:id="rId46"/>
    <p:sldId id="511" r:id="rId47"/>
    <p:sldId id="512" r:id="rId48"/>
    <p:sldId id="513" r:id="rId49"/>
    <p:sldId id="514" r:id="rId50"/>
    <p:sldId id="515" r:id="rId51"/>
    <p:sldId id="516" r:id="rId52"/>
    <p:sldId id="475" r:id="rId53"/>
  </p:sldIdLst>
  <p:sldSz cx="9144000" cy="6858000" type="screen4x3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ee Deljon" initials="RD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67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2313" autoAdjust="0"/>
  </p:normalViewPr>
  <p:slideViewPr>
    <p:cSldViewPr snapToGrid="0" snapToObjects="1">
      <p:cViewPr varScale="1">
        <p:scale>
          <a:sx n="92" d="100"/>
          <a:sy n="92" d="100"/>
        </p:scale>
        <p:origin x="7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44" y="27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1" d="100"/>
          <a:sy n="101" d="100"/>
        </p:scale>
        <p:origin x="237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417651-7018-B14B-95C1-318EFC6412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328B0-E27B-6947-9F3B-9801B4AD81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6FFBC48-8FCC-364A-B0D5-9B93135F9B77}" type="datetimeFigureOut">
              <a:rPr lang="en-US"/>
              <a:pPr>
                <a:defRPr/>
              </a:pPr>
              <a:t>7/17/19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DBC1A-6991-F14C-ABB5-B8FCD1478E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289E5-1479-4D41-88F2-EF67214B3A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5E3AC3-D848-6345-A6E5-2B71F6CB2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3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99A039-4ED5-5249-A77F-296DC5A4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C9348-B63C-6A45-A7F0-B640DF6E361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F77D983-C3DB-5A48-8CBE-C0850A970033}" type="datetimeFigureOut">
              <a:rPr lang="en-US"/>
              <a:pPr>
                <a:defRPr/>
              </a:pPr>
              <a:t>7/17/19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07A95C0-A02C-F44A-875B-AA2692BDA7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C8FA27B-901A-224F-9005-2CB638FE6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17AA1-513F-7748-8F33-662DA8FBEC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B0639-8B0D-9345-9AB4-B5BEA81D77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549E046-935B-A042-BFA0-4FFACAC4E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11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athworld.wolfram.com/Minor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F7A85BD6-79D1-AB41-8893-61E57CEF40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731A9A8B-7117-5C42-8E76-D76AF31F97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U2</a:t>
            </a:r>
            <a:r>
              <a:rPr lang="en-US" altLang="en-US" baseline="0" dirty="0"/>
              <a:t> Review of Mathematical Foundations</a:t>
            </a:r>
          </a:p>
          <a:p>
            <a:r>
              <a:rPr lang="en-US" altLang="en-US" baseline="0" dirty="0"/>
              <a:t>Module 1: Part 1 of the review, covering calculus, set theory, and linear algebra.</a:t>
            </a:r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BDEBC-A364-A742-BA07-7C16792616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8109F4-2E46-CF49-8C89-6146AF6B77A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04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48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A determinant can be expanded "by </a:t>
            </a:r>
            <a:r>
              <a:rPr lang="en-US" u="none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minors</a:t>
            </a:r>
            <a:r>
              <a:rPr lang="en-US" u="none" dirty="0">
                <a:solidFill>
                  <a:schemeClr val="tx1"/>
                </a:solidFill>
              </a:rPr>
              <a:t>"</a:t>
            </a:r>
            <a:r>
              <a:rPr lang="en-US" dirty="0"/>
              <a:t> to obtain.  E.g., singular matrices will have det(M) = 0</a:t>
            </a:r>
          </a:p>
          <a:p>
            <a:endParaRPr lang="en-US" altLang="en-US" dirty="0"/>
          </a:p>
          <a:p>
            <a:r>
              <a:rPr lang="en-US" altLang="en-US" dirty="0"/>
              <a:t>These are well-defined only for square matrices.</a:t>
            </a:r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90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21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07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Here we are using the denominator layout</a:t>
            </a:r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80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2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F7A85BD6-79D1-AB41-8893-61E57CEF40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731A9A8B-7117-5C42-8E76-D76AF31F97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U2</a:t>
            </a:r>
            <a:r>
              <a:rPr lang="en-US" altLang="en-US" baseline="0" dirty="0"/>
              <a:t> Review of Mathematical Foundations</a:t>
            </a:r>
          </a:p>
          <a:p>
            <a:r>
              <a:rPr lang="en-US" altLang="en-US" baseline="0" dirty="0"/>
              <a:t>Module 2: Part 2 of the review, covering basics in probability theory.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BDEBC-A364-A742-BA07-7C16792616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8109F4-2E46-CF49-8C89-6146AF6B77A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75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B573EE47-2691-B34C-9D59-7B68F738ED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CBF15D07-1B8E-AA45-B915-8F043BB12C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U2 Mathematical</a:t>
            </a:r>
            <a:r>
              <a:rPr lang="en-US" altLang="en-US" baseline="0" dirty="0"/>
              <a:t> Foundations:</a:t>
            </a:r>
            <a:endParaRPr lang="en-US" altLang="en-US" dirty="0"/>
          </a:p>
          <a:p>
            <a:r>
              <a:rPr lang="en-US" altLang="en-US" dirty="0"/>
              <a:t>Module 2: </a:t>
            </a:r>
            <a:r>
              <a:rPr lang="en-US" altLang="en-US" baseline="0" dirty="0"/>
              <a:t> Part 2 of the review: Define Probability Space &amp; Discuss Conditional Probability &amp; Bayes Rule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E83F2-1E6D-8A4D-BC13-D251C96742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6B30DB-C1FD-044F-AAA9-6290661DF92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18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1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B573EE47-2691-B34C-9D59-7B68F738ED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CBF15D07-1B8E-AA45-B915-8F043BB12C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U2 Mathematical</a:t>
            </a:r>
            <a:r>
              <a:rPr lang="en-US" altLang="en-US" baseline="0" dirty="0"/>
              <a:t> Foundations:</a:t>
            </a:r>
            <a:endParaRPr lang="en-US" altLang="en-US" dirty="0"/>
          </a:p>
          <a:p>
            <a:r>
              <a:rPr lang="en-US" altLang="en-US" dirty="0"/>
              <a:t>Module 1: Basic</a:t>
            </a:r>
            <a:r>
              <a:rPr lang="en-US" altLang="en-US" baseline="0" dirty="0"/>
              <a:t> notations from Calculus &amp; Set Theory; Review of Probability Theory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E83F2-1E6D-8A4D-BC13-D251C96742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6B30DB-C1FD-044F-AAA9-6290661DF92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25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84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109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54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95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F7A85BD6-79D1-AB41-8893-61E57CEF40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731A9A8B-7117-5C42-8E76-D76AF31F97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U2</a:t>
            </a:r>
            <a:r>
              <a:rPr lang="en-US" altLang="en-US" baseline="0" dirty="0"/>
              <a:t> Review of Mathematical Foundations</a:t>
            </a:r>
          </a:p>
          <a:p>
            <a:r>
              <a:rPr lang="en-US" altLang="en-US" baseline="0" dirty="0"/>
              <a:t>Module 3: Random variables and common distributions.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BDEBC-A364-A742-BA07-7C16792616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8109F4-2E46-CF49-8C89-6146AF6B77A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687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B573EE47-2691-B34C-9D59-7B68F738ED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CBF15D07-1B8E-AA45-B915-8F043BB12C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U2 Mathematical</a:t>
            </a:r>
            <a:r>
              <a:rPr lang="en-US" altLang="en-US" baseline="0" dirty="0"/>
              <a:t> Foundations:</a:t>
            </a:r>
            <a:endParaRPr lang="en-US" altLang="en-US" dirty="0"/>
          </a:p>
          <a:p>
            <a:r>
              <a:rPr lang="en-US" altLang="en-US" dirty="0"/>
              <a:t>Module 3: </a:t>
            </a:r>
            <a:r>
              <a:rPr lang="en-US" altLang="en-US" baseline="0" dirty="0"/>
              <a:t> Review random variables &amp; distributions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E83F2-1E6D-8A4D-BC13-D251C96742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6B30DB-C1FD-044F-AAA9-6290661DF92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07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With the preparation</a:t>
            </a:r>
            <a:r>
              <a:rPr lang="en-US" altLang="en-US" baseline="0" dirty="0"/>
              <a:t>, we will present random variables and their distributions. 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961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942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87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579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152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033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645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409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753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212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34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F7A85BD6-79D1-AB41-8893-61E57CEF40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731A9A8B-7117-5C42-8E76-D76AF31F97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U2</a:t>
            </a:r>
            <a:r>
              <a:rPr lang="en-US" altLang="en-US" baseline="0" dirty="0"/>
              <a:t> Review of Mathematical Foundations</a:t>
            </a:r>
          </a:p>
          <a:p>
            <a:r>
              <a:rPr lang="en-US" altLang="en-US" baseline="0" dirty="0"/>
              <a:t>Module 4: Part 4 of the review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BDEBC-A364-A742-BA07-7C16792616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8109F4-2E46-CF49-8C89-6146AF6B77A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138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B573EE47-2691-B34C-9D59-7B68F738ED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CBF15D07-1B8E-AA45-B915-8F043BB12C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U2 Mathematical</a:t>
            </a:r>
            <a:r>
              <a:rPr lang="en-US" altLang="en-US" baseline="0" dirty="0"/>
              <a:t> Foundations:</a:t>
            </a:r>
            <a:endParaRPr lang="en-US" altLang="en-US" dirty="0"/>
          </a:p>
          <a:p>
            <a:r>
              <a:rPr lang="en-US" altLang="en-US" dirty="0"/>
              <a:t>Module 4: </a:t>
            </a:r>
            <a:r>
              <a:rPr lang="en-US" altLang="en-US" baseline="0" dirty="0"/>
              <a:t> Part 4 of the review: common densities.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E83F2-1E6D-8A4D-BC13-D251C96742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6B30DB-C1FD-044F-AAA9-6290661DF92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763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99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549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913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535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957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392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924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494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089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10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79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6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68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54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51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96602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3725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3799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4D20842-C4A3-B84A-B7D1-A73F0A9C56A0}"/>
              </a:ext>
            </a:extLst>
          </p:cNvPr>
          <p:cNvSpPr/>
          <p:nvPr userDrawn="1"/>
        </p:nvSpPr>
        <p:spPr>
          <a:xfrm>
            <a:off x="0" y="1725614"/>
            <a:ext cx="9144000" cy="3406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C7E9060E-CE6C-8248-A33A-4C6548D6F3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098" y="5310188"/>
            <a:ext cx="2644378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4D14F4-7006-F045-A94F-1DAD609F66E0}"/>
              </a:ext>
            </a:extLst>
          </p:cNvPr>
          <p:cNvSpPr/>
          <p:nvPr userDrawn="1"/>
        </p:nvSpPr>
        <p:spPr bwMode="auto">
          <a:xfrm>
            <a:off x="1383506" y="1651001"/>
            <a:ext cx="6376988" cy="73025"/>
          </a:xfrm>
          <a:prstGeom prst="rect">
            <a:avLst/>
          </a:prstGeom>
          <a:solidFill>
            <a:srgbClr val="00A2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C437FB-4BC2-C443-B16D-2B0A59F77D24}"/>
              </a:ext>
            </a:extLst>
          </p:cNvPr>
          <p:cNvSpPr/>
          <p:nvPr userDrawn="1"/>
        </p:nvSpPr>
        <p:spPr bwMode="auto">
          <a:xfrm>
            <a:off x="1383506" y="1651001"/>
            <a:ext cx="728663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D50ED0-83E5-5942-91BF-DDC4224705CA}"/>
              </a:ext>
            </a:extLst>
          </p:cNvPr>
          <p:cNvSpPr/>
          <p:nvPr userDrawn="1"/>
        </p:nvSpPr>
        <p:spPr bwMode="auto">
          <a:xfrm>
            <a:off x="2795587" y="1651001"/>
            <a:ext cx="728663" cy="74613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C2CA4F-BD42-5E47-AFE8-7F69FEEE9218}"/>
              </a:ext>
            </a:extLst>
          </p:cNvPr>
          <p:cNvSpPr/>
          <p:nvPr userDrawn="1"/>
        </p:nvSpPr>
        <p:spPr bwMode="auto">
          <a:xfrm>
            <a:off x="4207669" y="1651001"/>
            <a:ext cx="728663" cy="74613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D73B60-FA25-A144-8BCC-6D7719366702}"/>
              </a:ext>
            </a:extLst>
          </p:cNvPr>
          <p:cNvSpPr/>
          <p:nvPr userDrawn="1"/>
        </p:nvSpPr>
        <p:spPr bwMode="auto">
          <a:xfrm>
            <a:off x="5619750" y="1651001"/>
            <a:ext cx="728663" cy="74613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E8B556-B364-6843-B5FB-3D0986EC5D7D}"/>
              </a:ext>
            </a:extLst>
          </p:cNvPr>
          <p:cNvSpPr/>
          <p:nvPr userDrawn="1"/>
        </p:nvSpPr>
        <p:spPr bwMode="auto">
          <a:xfrm>
            <a:off x="7031831" y="1651001"/>
            <a:ext cx="728663" cy="74613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1"/>
          </p:nvPr>
        </p:nvSpPr>
        <p:spPr>
          <a:xfrm>
            <a:off x="747713" y="1981515"/>
            <a:ext cx="7648575" cy="7913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500"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6549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C667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9448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712017" y="1589088"/>
            <a:ext cx="4127183" cy="4621213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kzidenz-Grotesk Pro Light" panose="02000506040000020003" pitchFamily="50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92417" y="1589088"/>
            <a:ext cx="4136348" cy="4621213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2975" marR="0" indent="-25717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kzidenz-Grotesk Pro Light" panose="02000506040000020003" pitchFamily="50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7935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C50C93-B0B2-DC45-BC33-0B3481FC908B}"/>
              </a:ext>
            </a:extLst>
          </p:cNvPr>
          <p:cNvSpPr/>
          <p:nvPr userDrawn="1"/>
        </p:nvSpPr>
        <p:spPr>
          <a:xfrm>
            <a:off x="0" y="1725614"/>
            <a:ext cx="9144000" cy="3406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989FD6D3-5B62-6340-BD03-00C24D0DC5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098" y="5310188"/>
            <a:ext cx="2644378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F38EC6B-9808-5D47-8F60-C7348D1A2F60}"/>
              </a:ext>
            </a:extLst>
          </p:cNvPr>
          <p:cNvSpPr/>
          <p:nvPr userDrawn="1"/>
        </p:nvSpPr>
        <p:spPr bwMode="auto">
          <a:xfrm>
            <a:off x="1383506" y="1651001"/>
            <a:ext cx="6376988" cy="73025"/>
          </a:xfrm>
          <a:prstGeom prst="rect">
            <a:avLst/>
          </a:prstGeom>
          <a:solidFill>
            <a:srgbClr val="00A2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8F1773-77F6-E84D-B17F-DDF9D7A05AFD}"/>
              </a:ext>
            </a:extLst>
          </p:cNvPr>
          <p:cNvSpPr/>
          <p:nvPr userDrawn="1"/>
        </p:nvSpPr>
        <p:spPr bwMode="auto">
          <a:xfrm>
            <a:off x="1383506" y="1651001"/>
            <a:ext cx="728663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6BB24C-9C07-D749-B55E-AD0926F33A90}"/>
              </a:ext>
            </a:extLst>
          </p:cNvPr>
          <p:cNvSpPr/>
          <p:nvPr userDrawn="1"/>
        </p:nvSpPr>
        <p:spPr bwMode="auto">
          <a:xfrm>
            <a:off x="2795587" y="1651001"/>
            <a:ext cx="728663" cy="74613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4770F-190D-CF46-AC11-1ACA027309AE}"/>
              </a:ext>
            </a:extLst>
          </p:cNvPr>
          <p:cNvSpPr/>
          <p:nvPr userDrawn="1"/>
        </p:nvSpPr>
        <p:spPr bwMode="auto">
          <a:xfrm>
            <a:off x="4207669" y="1651001"/>
            <a:ext cx="728663" cy="74613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D3510D-357D-D14A-B256-D77A4E62764A}"/>
              </a:ext>
            </a:extLst>
          </p:cNvPr>
          <p:cNvSpPr/>
          <p:nvPr userDrawn="1"/>
        </p:nvSpPr>
        <p:spPr bwMode="auto">
          <a:xfrm>
            <a:off x="5619750" y="1651001"/>
            <a:ext cx="728663" cy="74613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DD9A7A-8DB1-254B-A39A-AEF59C3CA203}"/>
              </a:ext>
            </a:extLst>
          </p:cNvPr>
          <p:cNvSpPr/>
          <p:nvPr userDrawn="1"/>
        </p:nvSpPr>
        <p:spPr bwMode="auto">
          <a:xfrm>
            <a:off x="7031831" y="1651001"/>
            <a:ext cx="728663" cy="74613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66075-8F4C-6248-90EE-59713CD3DCD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0075" y="1724025"/>
            <a:ext cx="7858125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defRPr/>
            </a:pPr>
            <a:r>
              <a:rPr lang="en-US" altLang="en-US" sz="4950" dirty="0">
                <a:solidFill>
                  <a:srgbClr val="5C6670"/>
                </a:solidFill>
                <a:latin typeface="Arial" charset="0"/>
                <a:ea typeface="Arial" charset="0"/>
                <a:cs typeface="Arial" charset="0"/>
              </a:rPr>
              <a:t>Introduction to Deep Learning</a:t>
            </a:r>
          </a:p>
        </p:txBody>
      </p:sp>
    </p:spTree>
    <p:extLst>
      <p:ext uri="{BB962C8B-B14F-4D97-AF65-F5344CB8AC3E}">
        <p14:creationId xmlns:p14="http://schemas.microsoft.com/office/powerpoint/2010/main" val="713365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-level heading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78117" y="1436688"/>
            <a:ext cx="8753951" cy="5082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Font typeface="Arial" panose="020B0604020202020204" pitchFamily="34" charset="0"/>
              <a:buNone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spcAft>
                <a:spcPts val="450"/>
              </a:spcAft>
              <a:buClr>
                <a:srgbClr val="5C6670"/>
              </a:buClr>
              <a:buNone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2975" marR="0" indent="-25717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0"/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>
          <a:xfrm>
            <a:off x="178118" y="6134100"/>
            <a:ext cx="8753951" cy="317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050" baseline="0">
                <a:solidFill>
                  <a:srgbClr val="8C1D40"/>
                </a:solidFill>
                <a:latin typeface="Akzidenz-Grotesk Pro Light" panose="02000506040000020003" pitchFamily="50" charset="0"/>
              </a:defRPr>
            </a:lvl1pPr>
            <a:lvl2pPr marL="342900" indent="0">
              <a:buNone/>
              <a:defRPr sz="1050">
                <a:latin typeface="Akzidenz-Grotesk Pro Light" panose="02000506040000020003" pitchFamily="50" charset="0"/>
              </a:defRPr>
            </a:lvl2pPr>
            <a:lvl3pPr marL="685800" indent="0">
              <a:buNone/>
              <a:defRPr sz="1050">
                <a:latin typeface="Akzidenz-Grotesk Pro Light" panose="02000506040000020003" pitchFamily="50" charset="0"/>
              </a:defRPr>
            </a:lvl3pPr>
            <a:lvl4pPr marL="1028700" indent="0">
              <a:buNone/>
              <a:defRPr sz="1050">
                <a:latin typeface="Akzidenz-Grotesk Pro Light" panose="02000506040000020003" pitchFamily="50" charset="0"/>
              </a:defRPr>
            </a:lvl4pPr>
            <a:lvl5pPr marL="1371600" indent="0">
              <a:buNone/>
              <a:defRPr sz="1050"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78117" y="2044700"/>
            <a:ext cx="8753951" cy="4022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902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78117" y="1436688"/>
            <a:ext cx="3698558" cy="46212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Font typeface="Arial" panose="020B0604020202020204" pitchFamily="34" charset="0"/>
              <a:buNone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spcAft>
                <a:spcPts val="450"/>
              </a:spcAft>
              <a:buClr>
                <a:srgbClr val="5C6670"/>
              </a:buClr>
              <a:buNone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2975" marR="0" indent="-25717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>
          <a:xfrm>
            <a:off x="4095750" y="6134100"/>
            <a:ext cx="4836319" cy="317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050" baseline="0">
                <a:solidFill>
                  <a:srgbClr val="8C1D40"/>
                </a:solidFill>
                <a:latin typeface="Akzidenz-Grotesk Pro Light" panose="02000506040000020003" pitchFamily="50" charset="0"/>
              </a:defRPr>
            </a:lvl1pPr>
            <a:lvl2pPr marL="342900" indent="0">
              <a:buNone/>
              <a:defRPr sz="1050">
                <a:latin typeface="Akzidenz-Grotesk Pro Light" panose="02000506040000020003" pitchFamily="50" charset="0"/>
              </a:defRPr>
            </a:lvl2pPr>
            <a:lvl3pPr marL="685800" indent="0">
              <a:buNone/>
              <a:defRPr sz="1050">
                <a:latin typeface="Akzidenz-Grotesk Pro Light" panose="02000506040000020003" pitchFamily="50" charset="0"/>
              </a:defRPr>
            </a:lvl3pPr>
            <a:lvl4pPr marL="1028700" indent="0">
              <a:buNone/>
              <a:defRPr sz="1050">
                <a:latin typeface="Akzidenz-Grotesk Pro Light" panose="02000506040000020003" pitchFamily="50" charset="0"/>
              </a:defRPr>
            </a:lvl4pPr>
            <a:lvl5pPr marL="1371600" indent="0">
              <a:buNone/>
              <a:defRPr sz="1050"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4"/>
          </p:nvPr>
        </p:nvSpPr>
        <p:spPr>
          <a:xfrm>
            <a:off x="4005943" y="1436687"/>
            <a:ext cx="4926125" cy="46212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7519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206636" y="1512888"/>
            <a:ext cx="3698558" cy="46212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Font typeface="Arial" panose="020B0604020202020204" pitchFamily="34" charset="0"/>
              <a:buNone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spcAft>
                <a:spcPts val="450"/>
              </a:spcAft>
              <a:buClr>
                <a:srgbClr val="5C6670"/>
              </a:buClr>
              <a:buNone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2975" marR="0" indent="-25717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>
          <a:xfrm>
            <a:off x="370317" y="6253470"/>
            <a:ext cx="4836319" cy="317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050" baseline="0">
                <a:solidFill>
                  <a:srgbClr val="8C1D40"/>
                </a:solidFill>
                <a:latin typeface="Akzidenz-Grotesk Pro Light" panose="02000506040000020003" pitchFamily="50" charset="0"/>
              </a:defRPr>
            </a:lvl1pPr>
            <a:lvl2pPr marL="342900" indent="0">
              <a:buNone/>
              <a:defRPr sz="1050">
                <a:latin typeface="Akzidenz-Grotesk Pro Light" panose="02000506040000020003" pitchFamily="50" charset="0"/>
              </a:defRPr>
            </a:lvl2pPr>
            <a:lvl3pPr marL="685800" indent="0">
              <a:buNone/>
              <a:defRPr sz="1050">
                <a:latin typeface="Akzidenz-Grotesk Pro Light" panose="02000506040000020003" pitchFamily="50" charset="0"/>
              </a:defRPr>
            </a:lvl3pPr>
            <a:lvl4pPr marL="1028700" indent="0">
              <a:buNone/>
              <a:defRPr sz="1050">
                <a:latin typeface="Akzidenz-Grotesk Pro Light" panose="02000506040000020003" pitchFamily="50" charset="0"/>
              </a:defRPr>
            </a:lvl4pPr>
            <a:lvl5pPr marL="1371600" indent="0">
              <a:buNone/>
              <a:defRPr sz="1050"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8"/>
          <p:cNvSpPr>
            <a:spLocks noGrp="1"/>
          </p:cNvSpPr>
          <p:nvPr>
            <p:ph type="chart" sz="quarter" idx="14"/>
          </p:nvPr>
        </p:nvSpPr>
        <p:spPr>
          <a:xfrm>
            <a:off x="202407" y="1512888"/>
            <a:ext cx="4926125" cy="46212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4657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DE58B9-0478-434D-BC5F-5912D56C0038}"/>
              </a:ext>
            </a:extLst>
          </p:cNvPr>
          <p:cNvSpPr/>
          <p:nvPr userDrawn="1"/>
        </p:nvSpPr>
        <p:spPr>
          <a:xfrm rot="5400000">
            <a:off x="4510683" y="3333155"/>
            <a:ext cx="6853238" cy="18692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13">
            <a:extLst>
              <a:ext uri="{FF2B5EF4-FFF2-40B4-BE49-F238E27FC236}">
                <a16:creationId xmlns:a16="http://schemas.microsoft.com/office/drawing/2014/main" id="{4C4E0ACE-75C8-7546-98A1-2F7B6826F05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11716" y="-7938"/>
            <a:ext cx="55959" cy="6867526"/>
            <a:chOff x="10683072" y="-7939"/>
            <a:chExt cx="74614" cy="68675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5BA37D-8F47-1D44-B2DE-603254D272F5}"/>
                </a:ext>
              </a:extLst>
            </p:cNvPr>
            <p:cNvSpPr/>
            <p:nvPr userDrawn="1"/>
          </p:nvSpPr>
          <p:spPr bwMode="auto">
            <a:xfrm rot="5400000">
              <a:off x="7293760" y="3381373"/>
              <a:ext cx="6853239" cy="74614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F0E336-01B4-F547-86BC-8CDF0B857BFE}"/>
                </a:ext>
              </a:extLst>
            </p:cNvPr>
            <p:cNvSpPr/>
            <p:nvPr userDrawn="1"/>
          </p:nvSpPr>
          <p:spPr bwMode="auto">
            <a:xfrm rot="5400000">
              <a:off x="10234603" y="440530"/>
              <a:ext cx="971551" cy="74614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B59496-0E42-7C4E-BAC6-EA6C6A3AF8BB}"/>
                </a:ext>
              </a:extLst>
            </p:cNvPr>
            <p:cNvSpPr/>
            <p:nvPr userDrawn="1"/>
          </p:nvSpPr>
          <p:spPr bwMode="auto">
            <a:xfrm rot="5400000">
              <a:off x="10234604" y="2405855"/>
              <a:ext cx="971550" cy="74614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2038AD-4965-1D42-A9EB-44DE52E6195A}"/>
                </a:ext>
              </a:extLst>
            </p:cNvPr>
            <p:cNvSpPr/>
            <p:nvPr userDrawn="1"/>
          </p:nvSpPr>
          <p:spPr bwMode="auto">
            <a:xfrm rot="5400000">
              <a:off x="10234604" y="4371181"/>
              <a:ext cx="971550" cy="74614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B8CD3FD-D784-044A-A258-431491500D4D}"/>
                </a:ext>
              </a:extLst>
            </p:cNvPr>
            <p:cNvSpPr/>
            <p:nvPr userDrawn="1"/>
          </p:nvSpPr>
          <p:spPr bwMode="auto">
            <a:xfrm rot="5400000">
              <a:off x="10234604" y="6336506"/>
              <a:ext cx="971550" cy="74614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7" y="430214"/>
            <a:ext cx="7250396" cy="5826125"/>
          </a:xfrm>
          <a:prstGeom prst="rect">
            <a:avLst/>
          </a:prstGeom>
        </p:spPr>
        <p:txBody>
          <a:bodyPr vert="eaVert"/>
          <a:lstStyle>
            <a:lvl1pPr marL="385763" indent="-385763">
              <a:lnSpc>
                <a:spcPct val="100000"/>
              </a:lnSpc>
              <a:buClr>
                <a:srgbClr val="00A2E0"/>
              </a:buClr>
              <a:buSzPct val="120000"/>
              <a:buFont typeface="Arial" panose="020B0604020202020204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 rot="5400000">
            <a:off x="5523391" y="3261091"/>
            <a:ext cx="6215064" cy="340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67814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28142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Horizontal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0C7AB6-A1F4-4E43-B5E6-B11A08626203}"/>
              </a:ext>
            </a:extLst>
          </p:cNvPr>
          <p:cNvSpPr/>
          <p:nvPr userDrawn="1"/>
        </p:nvSpPr>
        <p:spPr>
          <a:xfrm rot="5400000">
            <a:off x="4510683" y="3333155"/>
            <a:ext cx="6853238" cy="18692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3">
            <a:extLst>
              <a:ext uri="{FF2B5EF4-FFF2-40B4-BE49-F238E27FC236}">
                <a16:creationId xmlns:a16="http://schemas.microsoft.com/office/drawing/2014/main" id="{6CF57CCA-B9ED-904E-B929-85A399D1157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11716" y="-7938"/>
            <a:ext cx="55959" cy="6867526"/>
            <a:chOff x="10683072" y="-7939"/>
            <a:chExt cx="74614" cy="68675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519BE1-8836-004D-A03C-545892997BB7}"/>
                </a:ext>
              </a:extLst>
            </p:cNvPr>
            <p:cNvSpPr/>
            <p:nvPr userDrawn="1"/>
          </p:nvSpPr>
          <p:spPr bwMode="auto">
            <a:xfrm rot="5400000">
              <a:off x="7293760" y="3381373"/>
              <a:ext cx="6853239" cy="74614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DF143C3-CCA3-3547-A686-B89DDEFAB4B8}"/>
                </a:ext>
              </a:extLst>
            </p:cNvPr>
            <p:cNvSpPr/>
            <p:nvPr userDrawn="1"/>
          </p:nvSpPr>
          <p:spPr bwMode="auto">
            <a:xfrm rot="5400000">
              <a:off x="10234603" y="440530"/>
              <a:ext cx="971551" cy="74614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5E264B6-6757-A042-BF2D-0DD22F407D92}"/>
                </a:ext>
              </a:extLst>
            </p:cNvPr>
            <p:cNvSpPr/>
            <p:nvPr userDrawn="1"/>
          </p:nvSpPr>
          <p:spPr bwMode="auto">
            <a:xfrm rot="5400000">
              <a:off x="10234604" y="2405855"/>
              <a:ext cx="971550" cy="74614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51042C-FB82-764A-8341-42F2FD2489C7}"/>
                </a:ext>
              </a:extLst>
            </p:cNvPr>
            <p:cNvSpPr/>
            <p:nvPr userDrawn="1"/>
          </p:nvSpPr>
          <p:spPr bwMode="auto">
            <a:xfrm rot="5400000">
              <a:off x="10234604" y="4371181"/>
              <a:ext cx="971550" cy="74614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33245D-6092-EB44-92BE-5CFC2B2094FC}"/>
                </a:ext>
              </a:extLst>
            </p:cNvPr>
            <p:cNvSpPr/>
            <p:nvPr userDrawn="1"/>
          </p:nvSpPr>
          <p:spPr bwMode="auto">
            <a:xfrm rot="5400000">
              <a:off x="10234604" y="6336506"/>
              <a:ext cx="971550" cy="74614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sz="quarter" idx="11"/>
          </p:nvPr>
        </p:nvSpPr>
        <p:spPr>
          <a:xfrm>
            <a:off x="257176" y="292101"/>
            <a:ext cx="7579689" cy="6215063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buClr>
                <a:srgbClr val="00A2E0"/>
              </a:buClr>
              <a:buSzPct val="120000"/>
              <a:buFont typeface="Calibri" panose="020F0502020204030204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lnSpc>
                <a:spcPct val="100000"/>
              </a:lnSpc>
              <a:buFont typeface="Courier New" panose="02070309020205020404" pitchFamily="49" charset="0"/>
              <a:buChar char="-"/>
              <a:defRPr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/>
          </p:nvPr>
        </p:nvSpPr>
        <p:spPr>
          <a:xfrm rot="5400000">
            <a:off x="5523391" y="3261091"/>
            <a:ext cx="6215064" cy="340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087210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Horizontal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9474FF-A28E-174E-B42F-7CFD63508B3E}"/>
              </a:ext>
            </a:extLst>
          </p:cNvPr>
          <p:cNvSpPr/>
          <p:nvPr userDrawn="1"/>
        </p:nvSpPr>
        <p:spPr>
          <a:xfrm rot="16200000" flipH="1">
            <a:off x="-2480667" y="3333155"/>
            <a:ext cx="6853238" cy="18692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3">
            <a:extLst>
              <a:ext uri="{FF2B5EF4-FFF2-40B4-BE49-F238E27FC236}">
                <a16:creationId xmlns:a16="http://schemas.microsoft.com/office/drawing/2014/main" id="{F633C2AF-DA70-F44F-9DD8-6C3887F5CA3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6054" y="-7938"/>
            <a:ext cx="59531" cy="6867526"/>
            <a:chOff x="10717213" y="4762"/>
            <a:chExt cx="79375" cy="68675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88508D-25C5-0948-947F-41F7B325D6F6}"/>
                </a:ext>
              </a:extLst>
            </p:cNvPr>
            <p:cNvSpPr/>
            <p:nvPr userDrawn="1"/>
          </p:nvSpPr>
          <p:spPr>
            <a:xfrm rot="5400000">
              <a:off x="7333457" y="3394868"/>
              <a:ext cx="6853238" cy="73025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FA258F-1A0C-6D41-8185-884900919C35}"/>
                </a:ext>
              </a:extLst>
            </p:cNvPr>
            <p:cNvSpPr/>
            <p:nvPr userDrawn="1"/>
          </p:nvSpPr>
          <p:spPr>
            <a:xfrm rot="5400000">
              <a:off x="10268743" y="453232"/>
              <a:ext cx="971551" cy="7461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2C463B-4D8E-C048-90D3-AA4A6FB42D45}"/>
                </a:ext>
              </a:extLst>
            </p:cNvPr>
            <p:cNvSpPr/>
            <p:nvPr userDrawn="1"/>
          </p:nvSpPr>
          <p:spPr>
            <a:xfrm rot="5400000">
              <a:off x="10268744" y="2418557"/>
              <a:ext cx="971550" cy="7461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B63E75-8421-BD49-9255-58909DFF4462}"/>
                </a:ext>
              </a:extLst>
            </p:cNvPr>
            <p:cNvSpPr/>
            <p:nvPr userDrawn="1"/>
          </p:nvSpPr>
          <p:spPr>
            <a:xfrm rot="5400000">
              <a:off x="10268744" y="4383882"/>
              <a:ext cx="971550" cy="7461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EC9B38-1CA0-E348-81C4-344E25A215B2}"/>
                </a:ext>
              </a:extLst>
            </p:cNvPr>
            <p:cNvSpPr/>
            <p:nvPr userDrawn="1"/>
          </p:nvSpPr>
          <p:spPr>
            <a:xfrm rot="5400000">
              <a:off x="10268744" y="6349207"/>
              <a:ext cx="971550" cy="7461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64419" y="292101"/>
            <a:ext cx="7850981" cy="6215063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00A2E0"/>
              </a:buClr>
              <a:buSzPct val="120000"/>
              <a:buFont typeface="Calibri" panose="020F0502020204030204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Font typeface="Courier New" panose="02070309020205020404" pitchFamily="49" charset="0"/>
              <a:buChar char="-"/>
              <a:defRPr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 rot="16200000">
            <a:off x="-2741990" y="3229543"/>
            <a:ext cx="6215064" cy="340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80823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C38087-8160-2745-AD57-BB67F6BD6AD6}"/>
              </a:ext>
            </a:extLst>
          </p:cNvPr>
          <p:cNvSpPr/>
          <p:nvPr userDrawn="1"/>
        </p:nvSpPr>
        <p:spPr>
          <a:xfrm rot="16200000" flipH="1">
            <a:off x="-3048595" y="3333155"/>
            <a:ext cx="6853238" cy="18692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13">
            <a:extLst>
              <a:ext uri="{FF2B5EF4-FFF2-40B4-BE49-F238E27FC236}">
                <a16:creationId xmlns:a16="http://schemas.microsoft.com/office/drawing/2014/main" id="{D8A6FD82-F903-DB4C-ABF4-96FEE50EE1E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40507" y="-7938"/>
            <a:ext cx="55960" cy="6867526"/>
            <a:chOff x="624703" y="-7939"/>
            <a:chExt cx="74614" cy="68675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558EC8-D46E-8E4D-8E93-C5D195F059A5}"/>
                </a:ext>
              </a:extLst>
            </p:cNvPr>
            <p:cNvSpPr/>
            <p:nvPr userDrawn="1"/>
          </p:nvSpPr>
          <p:spPr bwMode="auto">
            <a:xfrm rot="5400000">
              <a:off x="-2764609" y="3381373"/>
              <a:ext cx="6853239" cy="74614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38F61F-DA27-0B41-B541-3D7EF065970A}"/>
                </a:ext>
              </a:extLst>
            </p:cNvPr>
            <p:cNvSpPr/>
            <p:nvPr userDrawn="1"/>
          </p:nvSpPr>
          <p:spPr bwMode="auto">
            <a:xfrm rot="5400000">
              <a:off x="176234" y="440530"/>
              <a:ext cx="971551" cy="74614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646187-E538-4649-A5EF-B4A46B74E38B}"/>
                </a:ext>
              </a:extLst>
            </p:cNvPr>
            <p:cNvSpPr/>
            <p:nvPr userDrawn="1"/>
          </p:nvSpPr>
          <p:spPr bwMode="auto">
            <a:xfrm rot="5400000">
              <a:off x="176235" y="2405855"/>
              <a:ext cx="971550" cy="74614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C8B2BB-5D44-0E4F-AC39-6A4E8869B597}"/>
                </a:ext>
              </a:extLst>
            </p:cNvPr>
            <p:cNvSpPr/>
            <p:nvPr userDrawn="1"/>
          </p:nvSpPr>
          <p:spPr bwMode="auto">
            <a:xfrm rot="5400000">
              <a:off x="176235" y="4371180"/>
              <a:ext cx="971550" cy="74614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21EAF4-9387-D148-A355-D227E3EF95B9}"/>
                </a:ext>
              </a:extLst>
            </p:cNvPr>
            <p:cNvSpPr/>
            <p:nvPr userDrawn="1"/>
          </p:nvSpPr>
          <p:spPr bwMode="auto">
            <a:xfrm rot="5400000">
              <a:off x="176235" y="6336505"/>
              <a:ext cx="971550" cy="74614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5096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AD4E00-5784-9B48-9427-EF6128CF897B}"/>
              </a:ext>
            </a:extLst>
          </p:cNvPr>
          <p:cNvSpPr/>
          <p:nvPr userDrawn="1"/>
        </p:nvSpPr>
        <p:spPr>
          <a:xfrm>
            <a:off x="0" y="471489"/>
            <a:ext cx="9144000" cy="2492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AA3A3E3C-4364-6C45-B7D9-2D8AEC27287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4763" y="401639"/>
            <a:ext cx="9148763" cy="73025"/>
            <a:chOff x="-6350" y="925115"/>
            <a:chExt cx="12198350" cy="731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AD293F-02BA-8E43-9ED1-54ECEBE055C1}"/>
                </a:ext>
              </a:extLst>
            </p:cNvPr>
            <p:cNvSpPr/>
            <p:nvPr userDrawn="1"/>
          </p:nvSpPr>
          <p:spPr>
            <a:xfrm>
              <a:off x="0" y="925115"/>
              <a:ext cx="12192000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8C6FDED-E052-5F42-B29C-204ACF7E6886}"/>
                </a:ext>
              </a:extLst>
            </p:cNvPr>
            <p:cNvSpPr/>
            <p:nvPr userDrawn="1"/>
          </p:nvSpPr>
          <p:spPr>
            <a:xfrm>
              <a:off x="-6350" y="925115"/>
              <a:ext cx="900113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114ED3-DE9A-7E42-B524-B806CEC4AACF}"/>
                </a:ext>
              </a:extLst>
            </p:cNvPr>
            <p:cNvSpPr/>
            <p:nvPr userDrawn="1"/>
          </p:nvSpPr>
          <p:spPr>
            <a:xfrm>
              <a:off x="1804988" y="925115"/>
              <a:ext cx="971550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D48088-9915-134D-913C-D578276B6D69}"/>
                </a:ext>
              </a:extLst>
            </p:cNvPr>
            <p:cNvSpPr/>
            <p:nvPr userDrawn="1"/>
          </p:nvSpPr>
          <p:spPr>
            <a:xfrm>
              <a:off x="3687763" y="925115"/>
              <a:ext cx="971550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685ED8-79C0-AE43-B9D7-326C45315FC7}"/>
                </a:ext>
              </a:extLst>
            </p:cNvPr>
            <p:cNvSpPr/>
            <p:nvPr userDrawn="1"/>
          </p:nvSpPr>
          <p:spPr>
            <a:xfrm>
              <a:off x="5570538" y="925115"/>
              <a:ext cx="97313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A89C190-C5D0-9D48-8A1E-672B80AE520C}"/>
                </a:ext>
              </a:extLst>
            </p:cNvPr>
            <p:cNvSpPr/>
            <p:nvPr userDrawn="1"/>
          </p:nvSpPr>
          <p:spPr>
            <a:xfrm>
              <a:off x="7453313" y="925115"/>
              <a:ext cx="97313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26190C-D294-AA4C-8CCB-228F2E8ECEDD}"/>
                </a:ext>
              </a:extLst>
            </p:cNvPr>
            <p:cNvSpPr/>
            <p:nvPr userDrawn="1"/>
          </p:nvSpPr>
          <p:spPr>
            <a:xfrm>
              <a:off x="9337675" y="925115"/>
              <a:ext cx="971550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73D92D-4B0E-D04D-A4CB-D282625E8C94}"/>
                </a:ext>
              </a:extLst>
            </p:cNvPr>
            <p:cNvSpPr/>
            <p:nvPr userDrawn="1"/>
          </p:nvSpPr>
          <p:spPr>
            <a:xfrm>
              <a:off x="11220450" y="925115"/>
              <a:ext cx="971550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025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5707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199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620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0571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910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5095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207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D64513-EE27-FE4E-B602-329FC13B8C7B}"/>
              </a:ext>
            </a:extLst>
          </p:cNvPr>
          <p:cNvSpPr/>
          <p:nvPr userDrawn="1"/>
        </p:nvSpPr>
        <p:spPr>
          <a:xfrm>
            <a:off x="0" y="995364"/>
            <a:ext cx="9144000" cy="2492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F1418BA8-5501-6E41-B66F-0B2052D2902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4763" y="925513"/>
            <a:ext cx="9148763" cy="73025"/>
            <a:chOff x="-6350" y="925115"/>
            <a:chExt cx="12198350" cy="731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45291D-FA55-DE4C-8213-46EAB1595E44}"/>
                </a:ext>
              </a:extLst>
            </p:cNvPr>
            <p:cNvSpPr/>
            <p:nvPr userDrawn="1"/>
          </p:nvSpPr>
          <p:spPr>
            <a:xfrm>
              <a:off x="0" y="925115"/>
              <a:ext cx="12192000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A035BB-2ADB-E64D-B1EC-091EBCFA23C0}"/>
                </a:ext>
              </a:extLst>
            </p:cNvPr>
            <p:cNvSpPr/>
            <p:nvPr userDrawn="1"/>
          </p:nvSpPr>
          <p:spPr>
            <a:xfrm>
              <a:off x="-6350" y="925115"/>
              <a:ext cx="900113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E1F31D-1A98-FC4C-872D-FA2A1483847C}"/>
                </a:ext>
              </a:extLst>
            </p:cNvPr>
            <p:cNvSpPr/>
            <p:nvPr userDrawn="1"/>
          </p:nvSpPr>
          <p:spPr>
            <a:xfrm>
              <a:off x="1804988" y="925115"/>
              <a:ext cx="971550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A57A0EF-5B63-4B41-B2DB-729091239E65}"/>
                </a:ext>
              </a:extLst>
            </p:cNvPr>
            <p:cNvSpPr/>
            <p:nvPr userDrawn="1"/>
          </p:nvSpPr>
          <p:spPr>
            <a:xfrm>
              <a:off x="3687763" y="925115"/>
              <a:ext cx="971550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BD17E0-B53B-E144-A985-5977C5CF4536}"/>
                </a:ext>
              </a:extLst>
            </p:cNvPr>
            <p:cNvSpPr/>
            <p:nvPr userDrawn="1"/>
          </p:nvSpPr>
          <p:spPr>
            <a:xfrm>
              <a:off x="5570538" y="925115"/>
              <a:ext cx="97313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C006FD-A3A7-6741-8604-E298AB7FB06D}"/>
                </a:ext>
              </a:extLst>
            </p:cNvPr>
            <p:cNvSpPr/>
            <p:nvPr userDrawn="1"/>
          </p:nvSpPr>
          <p:spPr>
            <a:xfrm>
              <a:off x="7453313" y="925115"/>
              <a:ext cx="97313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F35F362-93ED-C746-9DF8-1EE6E40C0968}"/>
                </a:ext>
              </a:extLst>
            </p:cNvPr>
            <p:cNvSpPr/>
            <p:nvPr userDrawn="1"/>
          </p:nvSpPr>
          <p:spPr>
            <a:xfrm>
              <a:off x="9337675" y="925115"/>
              <a:ext cx="971550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02086E9-BC7F-6A4A-89F9-AEBF8C5097C2}"/>
                </a:ext>
              </a:extLst>
            </p:cNvPr>
            <p:cNvSpPr/>
            <p:nvPr userDrawn="1"/>
          </p:nvSpPr>
          <p:spPr>
            <a:xfrm>
              <a:off x="11220450" y="925115"/>
              <a:ext cx="971550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542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  <p:sldLayoutId id="2147484064" r:id="rId15"/>
    <p:sldLayoutId id="2147484060" r:id="rId16"/>
    <p:sldLayoutId id="2147484062" r:id="rId17"/>
    <p:sldLayoutId id="2147484063" r:id="rId18"/>
    <p:sldLayoutId id="2147484065" r:id="rId19"/>
    <p:sldLayoutId id="2147484066" r:id="rId20"/>
    <p:sldLayoutId id="2147484067" r:id="rId21"/>
    <p:sldLayoutId id="2147484068" r:id="rId22"/>
    <p:sldLayoutId id="2147484069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3AAC3-EACF-5643-87C7-933A6E85ACA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7713" y="2001795"/>
            <a:ext cx="8025584" cy="771064"/>
          </a:xfrm>
        </p:spPr>
        <p:txBody>
          <a:bodyPr/>
          <a:lstStyle/>
          <a:p>
            <a:pPr algn="l" fontAlgn="auto">
              <a:spcAft>
                <a:spcPts val="0"/>
              </a:spcAft>
            </a:pPr>
            <a:r>
              <a:rPr lang="en-US" altLang="en-US" sz="5400" b="0" dirty="0"/>
              <a:t>Review of Mathematical Foundations</a:t>
            </a:r>
          </a:p>
          <a:p>
            <a:pPr algn="l" fontAlgn="auto">
              <a:spcAft>
                <a:spcPts val="0"/>
              </a:spcAft>
            </a:pPr>
            <a:r>
              <a:rPr lang="en-US" altLang="en-US" sz="4000" b="0" dirty="0">
                <a:solidFill>
                  <a:srgbClr val="00A2E0"/>
                </a:solidFill>
              </a:rPr>
              <a:t>Calculus, Set Theory, and Linear Algebra</a:t>
            </a:r>
            <a:endParaRPr lang="en-US" altLang="en-US" sz="4000" dirty="0">
              <a:solidFill>
                <a:srgbClr val="00A2E0"/>
              </a:solidFill>
            </a:endParaRP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560043" cy="840293"/>
          </a:xfrm>
        </p:spPr>
        <p:txBody>
          <a:bodyPr>
            <a:normAutofit/>
          </a:bodyPr>
          <a:lstStyle/>
          <a:p>
            <a:r>
              <a:rPr lang="en-US" altLang="en-US" sz="3900" b="1" dirty="0">
                <a:solidFill>
                  <a:srgbClr val="5C6670"/>
                </a:solidFill>
              </a:rPr>
              <a:t>Linear Algebra: Basic Notations (2/4)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4" y="1408590"/>
            <a:ext cx="8467472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en-US" dirty="0"/>
              <a:t>A square matrix M is symmetric  if</a:t>
            </a:r>
            <a:endParaRPr lang="en-US" altLang="en-US" baseline="30000" dirty="0"/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en-US" dirty="0"/>
              <a:t>Multiplying a vector by a matrix: Mx = y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en-US" dirty="0"/>
              <a:t>Multiplying two matrices M</a:t>
            </a:r>
            <a:r>
              <a:rPr lang="en-US" altLang="en-US" baseline="-25000" dirty="0"/>
              <a:t>1</a:t>
            </a:r>
            <a:r>
              <a:rPr lang="en-US" altLang="en-US" dirty="0"/>
              <a:t> and M</a:t>
            </a:r>
            <a:r>
              <a:rPr lang="en-US" altLang="en-US" baseline="-25000" dirty="0"/>
              <a:t>2</a:t>
            </a:r>
          </a:p>
          <a:p>
            <a:pPr marL="0" indent="0">
              <a:buNone/>
            </a:pPr>
            <a:endParaRPr lang="en-US" altLang="en-US" baseline="30000" dirty="0"/>
          </a:p>
          <a:p>
            <a:pPr marL="0" indent="0">
              <a:buNone/>
            </a:pPr>
            <a:endParaRPr lang="en-US" altLang="en-US" baseline="30000" dirty="0"/>
          </a:p>
          <a:p>
            <a:endParaRPr lang="en-US" altLang="en-US" baseline="30000" dirty="0"/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i="1" dirty="0"/>
          </a:p>
          <a:p>
            <a:pPr lvl="1"/>
            <a:endParaRPr lang="en-US" altLang="en-US" dirty="0"/>
          </a:p>
          <a:p>
            <a:pPr marL="342900" lvl="1" indent="0">
              <a:buNone/>
            </a:pPr>
            <a:endParaRPr lang="en-US" altLang="en-US" i="1" dirty="0"/>
          </a:p>
          <a:p>
            <a:pPr lvl="1"/>
            <a:endParaRPr lang="en-US" altLang="en-US" dirty="0"/>
          </a:p>
          <a:p>
            <a:pPr marL="342900" lvl="1" indent="0">
              <a:buNone/>
            </a:pPr>
            <a:endParaRPr lang="en-US" altLang="en-US" i="1" dirty="0"/>
          </a:p>
          <a:p>
            <a:pPr marL="342900" lvl="1" indent="0">
              <a:spcAft>
                <a:spcPts val="1200"/>
              </a:spcAft>
              <a:buNone/>
            </a:pPr>
            <a:endParaRPr lang="en-US" altLang="en-US" dirty="0"/>
          </a:p>
          <a:p>
            <a:pPr lvl="1">
              <a:spcAft>
                <a:spcPts val="1200"/>
              </a:spcAft>
            </a:pPr>
            <a:endParaRPr lang="en-US" altLang="en-US" dirty="0"/>
          </a:p>
          <a:p>
            <a:pPr lvl="1">
              <a:spcAft>
                <a:spcPts val="1200"/>
              </a:spcAft>
            </a:pPr>
            <a:endParaRPr lang="en-US" altLang="en-US" i="1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5898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560043" cy="840293"/>
          </a:xfrm>
        </p:spPr>
        <p:txBody>
          <a:bodyPr>
            <a:normAutofit/>
          </a:bodyPr>
          <a:lstStyle/>
          <a:p>
            <a:r>
              <a:rPr lang="en-US" altLang="en-US" sz="3900" b="1" dirty="0">
                <a:solidFill>
                  <a:srgbClr val="5C6670"/>
                </a:solidFill>
              </a:rPr>
              <a:t>Linear Algebra: Basic Notations (3/4)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4" y="1408590"/>
            <a:ext cx="8467472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en-US" dirty="0"/>
              <a:t>The identity matrix I of </a:t>
            </a:r>
            <a:r>
              <a:rPr lang="en-US" altLang="en-US" i="1" dirty="0"/>
              <a:t>d</a:t>
            </a:r>
            <a:r>
              <a:rPr lang="en-US" altLang="en-US" dirty="0"/>
              <a:t> by </a:t>
            </a:r>
            <a:r>
              <a:rPr lang="en-US" altLang="en-US" i="1" dirty="0"/>
              <a:t>d</a:t>
            </a:r>
            <a:endParaRPr lang="en-US" altLang="en-US" i="1" baseline="30000" dirty="0"/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en-US" dirty="0"/>
              <a:t>Inner product of two vectors </a:t>
            </a:r>
            <a:r>
              <a:rPr lang="en-US" altLang="en-US" dirty="0" err="1"/>
              <a:t>x</a:t>
            </a:r>
            <a:r>
              <a:rPr lang="en-US" altLang="en-US" baseline="30000" dirty="0" err="1"/>
              <a:t>t</a:t>
            </a:r>
            <a:r>
              <a:rPr lang="en-US" altLang="en-US" dirty="0" err="1"/>
              <a:t>y</a:t>
            </a:r>
            <a:endParaRPr lang="en-US" altLang="en-US" baseline="30000" dirty="0"/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en-US" dirty="0"/>
              <a:t>Outer product of two vectors </a:t>
            </a:r>
            <a:r>
              <a:rPr lang="en-US" altLang="en-US" dirty="0" err="1"/>
              <a:t>xy</a:t>
            </a:r>
            <a:r>
              <a:rPr lang="en-US" altLang="en-US" baseline="30000" dirty="0" err="1"/>
              <a:t>t</a:t>
            </a:r>
            <a:endParaRPr lang="en-US" altLang="en-US" baseline="30000" dirty="0"/>
          </a:p>
          <a:p>
            <a:pPr marL="0" indent="0">
              <a:buNone/>
            </a:pPr>
            <a:endParaRPr lang="en-US" altLang="en-US" baseline="30000" dirty="0"/>
          </a:p>
          <a:p>
            <a:pPr marL="0" indent="0">
              <a:buNone/>
            </a:pPr>
            <a:endParaRPr lang="en-US" altLang="en-US" baseline="30000" dirty="0"/>
          </a:p>
          <a:p>
            <a:endParaRPr lang="en-US" altLang="en-US" baseline="30000" dirty="0"/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i="1" dirty="0"/>
          </a:p>
          <a:p>
            <a:pPr lvl="1"/>
            <a:endParaRPr lang="en-US" altLang="en-US" dirty="0"/>
          </a:p>
          <a:p>
            <a:pPr marL="342900" lvl="1" indent="0">
              <a:buNone/>
            </a:pPr>
            <a:endParaRPr lang="en-US" altLang="en-US" i="1" dirty="0"/>
          </a:p>
          <a:p>
            <a:pPr lvl="1"/>
            <a:endParaRPr lang="en-US" altLang="en-US" dirty="0"/>
          </a:p>
          <a:p>
            <a:pPr marL="342900" lvl="1" indent="0">
              <a:buNone/>
            </a:pPr>
            <a:endParaRPr lang="en-US" altLang="en-US" i="1" dirty="0"/>
          </a:p>
          <a:p>
            <a:pPr marL="342900" lvl="1" indent="0">
              <a:spcAft>
                <a:spcPts val="1200"/>
              </a:spcAft>
              <a:buNone/>
            </a:pPr>
            <a:endParaRPr lang="en-US" altLang="en-US" dirty="0"/>
          </a:p>
          <a:p>
            <a:pPr lvl="1">
              <a:spcAft>
                <a:spcPts val="1200"/>
              </a:spcAft>
            </a:pPr>
            <a:endParaRPr lang="en-US" altLang="en-US" dirty="0"/>
          </a:p>
          <a:p>
            <a:pPr lvl="1">
              <a:spcAft>
                <a:spcPts val="1200"/>
              </a:spcAft>
            </a:pPr>
            <a:endParaRPr lang="en-US" altLang="en-US" i="1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8924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560043" cy="840293"/>
          </a:xfrm>
        </p:spPr>
        <p:txBody>
          <a:bodyPr>
            <a:normAutofit/>
          </a:bodyPr>
          <a:lstStyle/>
          <a:p>
            <a:r>
              <a:rPr lang="en-US" altLang="en-US" sz="3900" b="1" dirty="0">
                <a:solidFill>
                  <a:srgbClr val="5C6670"/>
                </a:solidFill>
              </a:rPr>
              <a:t>Linear Algebra: Basic Notations (4/4)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4" y="1408590"/>
            <a:ext cx="8467472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en-US" dirty="0"/>
              <a:t>The length or Euclidean norm of a vector x, denoted ||x|| 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en-US" dirty="0"/>
              <a:t>Normalized vector, ||x|| = 1</a:t>
            </a:r>
            <a:endParaRPr lang="en-US" altLang="en-US" baseline="30000" dirty="0"/>
          </a:p>
          <a:p>
            <a:pPr marL="0" indent="0">
              <a:buNone/>
            </a:pPr>
            <a:endParaRPr lang="en-US" altLang="en-US" baseline="30000" dirty="0"/>
          </a:p>
          <a:p>
            <a:pPr marL="0" indent="0">
              <a:buNone/>
            </a:pPr>
            <a:endParaRPr lang="en-US" altLang="en-US" baseline="30000" dirty="0"/>
          </a:p>
          <a:p>
            <a:endParaRPr lang="en-US" altLang="en-US" baseline="30000" dirty="0"/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i="1" dirty="0"/>
          </a:p>
          <a:p>
            <a:pPr lvl="1"/>
            <a:endParaRPr lang="en-US" altLang="en-US" dirty="0"/>
          </a:p>
          <a:p>
            <a:pPr marL="342900" lvl="1" indent="0">
              <a:buNone/>
            </a:pPr>
            <a:endParaRPr lang="en-US" altLang="en-US" i="1" dirty="0"/>
          </a:p>
          <a:p>
            <a:pPr lvl="1"/>
            <a:endParaRPr lang="en-US" altLang="en-US" dirty="0"/>
          </a:p>
          <a:p>
            <a:pPr marL="342900" lvl="1" indent="0">
              <a:buNone/>
            </a:pPr>
            <a:endParaRPr lang="en-US" altLang="en-US" i="1" dirty="0"/>
          </a:p>
          <a:p>
            <a:pPr marL="342900" lvl="1" indent="0">
              <a:spcAft>
                <a:spcPts val="1200"/>
              </a:spcAft>
              <a:buNone/>
            </a:pPr>
            <a:endParaRPr lang="en-US" altLang="en-US" dirty="0"/>
          </a:p>
          <a:p>
            <a:pPr lvl="1">
              <a:spcAft>
                <a:spcPts val="1200"/>
              </a:spcAft>
            </a:pPr>
            <a:endParaRPr lang="en-US" altLang="en-US" dirty="0"/>
          </a:p>
          <a:p>
            <a:pPr lvl="1">
              <a:spcAft>
                <a:spcPts val="1200"/>
              </a:spcAft>
            </a:pPr>
            <a:endParaRPr lang="en-US" altLang="en-US" i="1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4826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560043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Matrix: Additional Definitions (1/2)</a:t>
            </a:r>
            <a:endParaRPr lang="en-US" altLang="en-US" sz="3900" b="1" dirty="0">
              <a:solidFill>
                <a:srgbClr val="5C6670"/>
              </a:solidFill>
            </a:endParaRP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4" y="1408590"/>
            <a:ext cx="8726964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en-US" dirty="0"/>
              <a:t>Determinant of a matrix M: denoted |M| or det(M)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Look at size 2x2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What about size 3x3 and above?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en-US" dirty="0"/>
              <a:t>Trace of a matrix</a:t>
            </a:r>
            <a:endParaRPr lang="en-US" altLang="en-US" baseline="30000" dirty="0"/>
          </a:p>
          <a:p>
            <a:pPr marL="0" indent="0">
              <a:buNone/>
            </a:pPr>
            <a:endParaRPr lang="en-US" altLang="en-US" baseline="30000" dirty="0"/>
          </a:p>
          <a:p>
            <a:pPr marL="0" indent="0">
              <a:buNone/>
            </a:pPr>
            <a:endParaRPr lang="en-US" altLang="en-US" baseline="30000" dirty="0"/>
          </a:p>
          <a:p>
            <a:endParaRPr lang="en-US" altLang="en-US" baseline="30000" dirty="0"/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i="1" dirty="0"/>
          </a:p>
          <a:p>
            <a:pPr lvl="1"/>
            <a:endParaRPr lang="en-US" altLang="en-US" dirty="0"/>
          </a:p>
          <a:p>
            <a:pPr marL="342900" lvl="1" indent="0">
              <a:buNone/>
            </a:pPr>
            <a:endParaRPr lang="en-US" altLang="en-US" i="1" dirty="0"/>
          </a:p>
          <a:p>
            <a:pPr lvl="1"/>
            <a:endParaRPr lang="en-US" altLang="en-US" dirty="0"/>
          </a:p>
          <a:p>
            <a:pPr marL="342900" lvl="1" indent="0">
              <a:buNone/>
            </a:pPr>
            <a:endParaRPr lang="en-US" altLang="en-US" i="1" dirty="0"/>
          </a:p>
          <a:p>
            <a:pPr marL="342900" lvl="1" indent="0">
              <a:spcAft>
                <a:spcPts val="1200"/>
              </a:spcAft>
              <a:buNone/>
            </a:pPr>
            <a:endParaRPr lang="en-US" altLang="en-US" dirty="0"/>
          </a:p>
          <a:p>
            <a:pPr lvl="1">
              <a:spcAft>
                <a:spcPts val="1200"/>
              </a:spcAft>
            </a:pPr>
            <a:endParaRPr lang="en-US" altLang="en-US" dirty="0"/>
          </a:p>
          <a:p>
            <a:pPr lvl="1">
              <a:spcAft>
                <a:spcPts val="1200"/>
              </a:spcAft>
            </a:pPr>
            <a:endParaRPr lang="en-US" altLang="en-US" i="1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6088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560043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Matrix: Additional Definitions (2/2)</a:t>
            </a:r>
            <a:endParaRPr lang="en-US" altLang="en-US" sz="3900" b="1" dirty="0">
              <a:solidFill>
                <a:srgbClr val="5C6670"/>
              </a:solidFill>
            </a:endParaRP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4" y="1408590"/>
            <a:ext cx="8726964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en-US" dirty="0"/>
              <a:t>Matrix inversion M</a:t>
            </a:r>
            <a:r>
              <a:rPr lang="en-US" altLang="en-US" baseline="30000" dirty="0"/>
              <a:t>-1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en-US" dirty="0"/>
              <a:t>Eigenvectors and eigenvalues of M</a:t>
            </a:r>
            <a:endParaRPr lang="en-US" altLang="en-US" baseline="30000" dirty="0"/>
          </a:p>
          <a:p>
            <a:pPr marL="0" indent="0">
              <a:buNone/>
            </a:pPr>
            <a:endParaRPr lang="en-US" altLang="en-US" baseline="30000" dirty="0"/>
          </a:p>
          <a:p>
            <a:pPr marL="0" indent="0">
              <a:buNone/>
            </a:pPr>
            <a:endParaRPr lang="en-US" altLang="en-US" baseline="30000" dirty="0"/>
          </a:p>
          <a:p>
            <a:endParaRPr lang="en-US" altLang="en-US" baseline="30000" dirty="0"/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i="1" dirty="0"/>
          </a:p>
          <a:p>
            <a:pPr lvl="1"/>
            <a:endParaRPr lang="en-US" altLang="en-US" dirty="0"/>
          </a:p>
          <a:p>
            <a:pPr marL="342900" lvl="1" indent="0">
              <a:buNone/>
            </a:pPr>
            <a:endParaRPr lang="en-US" altLang="en-US" i="1" dirty="0"/>
          </a:p>
          <a:p>
            <a:pPr lvl="1"/>
            <a:endParaRPr lang="en-US" altLang="en-US" dirty="0"/>
          </a:p>
          <a:p>
            <a:pPr marL="342900" lvl="1" indent="0">
              <a:buNone/>
            </a:pPr>
            <a:endParaRPr lang="en-US" altLang="en-US" i="1" dirty="0"/>
          </a:p>
          <a:p>
            <a:pPr marL="342900" lvl="1" indent="0">
              <a:spcAft>
                <a:spcPts val="1200"/>
              </a:spcAft>
              <a:buNone/>
            </a:pPr>
            <a:endParaRPr lang="en-US" altLang="en-US" dirty="0"/>
          </a:p>
          <a:p>
            <a:pPr lvl="1">
              <a:spcAft>
                <a:spcPts val="1200"/>
              </a:spcAft>
            </a:pPr>
            <a:endParaRPr lang="en-US" altLang="en-US" dirty="0"/>
          </a:p>
          <a:p>
            <a:pPr lvl="1">
              <a:spcAft>
                <a:spcPts val="1200"/>
              </a:spcAft>
            </a:pPr>
            <a:endParaRPr lang="en-US" altLang="en-US" i="1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4436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560043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Derivatives Involving Matrices (1/3)</a:t>
            </a:r>
            <a:endParaRPr lang="en-US" altLang="en-US" sz="3900" b="1" dirty="0">
              <a:solidFill>
                <a:srgbClr val="5C667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 bwMode="auto">
              <a:xfrm>
                <a:off x="194614" y="1408590"/>
                <a:ext cx="8726964" cy="4967496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r>
                  <a:rPr lang="en-US" altLang="en-US" dirty="0"/>
                  <a:t>If the entries of a matrix M depend on a scalar parameter </a:t>
                </a:r>
                <a:r>
                  <a:rPr lang="el-GR" altLang="en-US" i="1" dirty="0"/>
                  <a:t>θ</a:t>
                </a:r>
                <a:r>
                  <a:rPr lang="en-US" altLang="en-US" dirty="0"/>
                  <a:t>, we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𝐌</m:t>
                        </m:r>
                      </m:num>
                      <m:den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𝝏𝜽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r>
                  <a:rPr lang="en-US" altLang="en-US" dirty="0"/>
                  <a:t>Derivative of a scalar-valued function 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(x) of </a:t>
                </a:r>
                <a:r>
                  <a:rPr lang="en-US" altLang="en-US" i="1" dirty="0"/>
                  <a:t>d</a:t>
                </a:r>
                <a:r>
                  <a:rPr lang="en-US" altLang="en-US" dirty="0"/>
                  <a:t> variables </a:t>
                </a:r>
                <a:r>
                  <a:rPr lang="en-US" altLang="en-US" i="1" dirty="0"/>
                  <a:t>x</a:t>
                </a:r>
                <a:r>
                  <a:rPr lang="en-US" altLang="en-US" i="1" baseline="-25000" dirty="0"/>
                  <a:t>i</a:t>
                </a:r>
                <a:r>
                  <a:rPr lang="en-US" altLang="en-US" dirty="0"/>
                  <a:t>, </a:t>
                </a:r>
                <a:r>
                  <a:rPr lang="en-US" altLang="en-US" i="1" dirty="0" err="1"/>
                  <a:t>i</a:t>
                </a:r>
                <a:r>
                  <a:rPr lang="en-US" altLang="en-US" dirty="0"/>
                  <a:t>=1,…,</a:t>
                </a:r>
                <a:r>
                  <a:rPr lang="en-US" altLang="en-US" i="1" dirty="0"/>
                  <a:t>d</a:t>
                </a:r>
                <a:r>
                  <a:rPr lang="en-US" altLang="en-US" dirty="0"/>
                  <a:t>, and x=(</a:t>
                </a:r>
                <a:r>
                  <a:rPr lang="en-US" altLang="en-US" i="1" dirty="0"/>
                  <a:t>x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, …, </a:t>
                </a:r>
                <a:r>
                  <a:rPr lang="en-US" altLang="en-US" i="1" dirty="0" err="1"/>
                  <a:t>x</a:t>
                </a:r>
                <a:r>
                  <a:rPr lang="en-US" altLang="en-US" i="1" baseline="-25000" dirty="0" err="1"/>
                  <a:t>d</a:t>
                </a:r>
                <a:r>
                  <a:rPr lang="en-US" altLang="en-US" dirty="0"/>
                  <a:t>)</a:t>
                </a:r>
                <a:r>
                  <a:rPr lang="en-US" altLang="en-US" baseline="30000" dirty="0"/>
                  <a:t>t</a:t>
                </a:r>
                <a:r>
                  <a:rPr lang="en-US" altLang="en-US" dirty="0"/>
                  <a:t> , or the gradient </a:t>
                </a:r>
                <a:r>
                  <a:rPr lang="en-US" altLang="en-US" dirty="0" err="1"/>
                  <a:t>w.r.t.</a:t>
                </a:r>
                <a:r>
                  <a:rPr lang="en-US" altLang="en-US" dirty="0"/>
                  <a:t> x is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en-US" b="0" dirty="0"/>
              </a:p>
              <a:p>
                <a:pPr marL="0" indent="0">
                  <a:buNone/>
                </a:pPr>
                <a:endParaRPr lang="en-US" altLang="en-US" baseline="30000" dirty="0"/>
              </a:p>
              <a:p>
                <a:pPr marL="0" indent="0">
                  <a:buNone/>
                </a:pPr>
                <a:endParaRPr lang="en-US" altLang="en-US" baseline="30000" dirty="0"/>
              </a:p>
              <a:p>
                <a:endParaRPr lang="en-US" altLang="en-US" baseline="30000" dirty="0"/>
              </a:p>
              <a:p>
                <a:pPr marL="3429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altLang="en-US" i="1" dirty="0"/>
              </a:p>
              <a:p>
                <a:pPr lvl="1"/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i="1" dirty="0"/>
              </a:p>
              <a:p>
                <a:pPr lvl="1"/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i="1" dirty="0"/>
              </a:p>
              <a:p>
                <a:pPr marL="342900" lvl="1" indent="0">
                  <a:spcAft>
                    <a:spcPts val="1200"/>
                  </a:spcAft>
                  <a:buNone/>
                </a:pPr>
                <a:endParaRPr lang="en-US" altLang="en-US" dirty="0"/>
              </a:p>
              <a:p>
                <a:pPr lvl="1">
                  <a:spcAft>
                    <a:spcPts val="1200"/>
                  </a:spcAft>
                </a:pPr>
                <a:endParaRPr lang="en-US" altLang="en-US" dirty="0"/>
              </a:p>
              <a:p>
                <a:pPr lvl="1">
                  <a:spcAft>
                    <a:spcPts val="1200"/>
                  </a:spcAft>
                </a:pPr>
                <a:endParaRPr lang="en-US" altLang="en-US" i="1" dirty="0"/>
              </a:p>
              <a:p>
                <a:pPr marL="0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 bwMode="auto">
              <a:xfrm>
                <a:off x="194614" y="1408590"/>
                <a:ext cx="8726964" cy="4967496"/>
              </a:xfrm>
              <a:blipFill>
                <a:blip r:embed="rId3"/>
                <a:stretch>
                  <a:fillRect l="-2035" t="-3316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973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560043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Derivatives Involving Matrices (2/3)</a:t>
            </a:r>
            <a:endParaRPr lang="en-US" altLang="en-US" sz="3900" b="1" dirty="0">
              <a:solidFill>
                <a:srgbClr val="5C667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 bwMode="auto">
              <a:xfrm>
                <a:off x="194614" y="1408590"/>
                <a:ext cx="8726964" cy="4967496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en-US" dirty="0"/>
                  <a:t>If f(x) is an </a:t>
                </a:r>
                <a:r>
                  <a:rPr lang="en-US" altLang="en-US" i="1" dirty="0"/>
                  <a:t>n</a:t>
                </a:r>
                <a:r>
                  <a:rPr lang="en-US" altLang="en-US" dirty="0"/>
                  <a:t>-dimensional vector-valued function of </a:t>
                </a:r>
                <a:r>
                  <a:rPr lang="en-US" altLang="en-US" i="1" dirty="0"/>
                  <a:t>d</a:t>
                </a:r>
                <a:r>
                  <a:rPr lang="en-US" altLang="en-US" dirty="0"/>
                  <a:t> variables </a:t>
                </a:r>
                <a:r>
                  <a:rPr lang="en-US" altLang="en-US" i="1" dirty="0"/>
                  <a:t>x</a:t>
                </a:r>
                <a:r>
                  <a:rPr lang="en-US" altLang="en-US" i="1" baseline="-25000" dirty="0"/>
                  <a:t>i</a:t>
                </a:r>
                <a:r>
                  <a:rPr lang="en-US" altLang="en-US" dirty="0"/>
                  <a:t>, </a:t>
                </a:r>
                <a:r>
                  <a:rPr lang="en-US" altLang="en-US" i="1" dirty="0" err="1"/>
                  <a:t>i</a:t>
                </a:r>
                <a:r>
                  <a:rPr lang="en-US" altLang="en-US" dirty="0"/>
                  <a:t>=1,…,</a:t>
                </a:r>
                <a:r>
                  <a:rPr lang="en-US" altLang="en-US" i="1" dirty="0"/>
                  <a:t>d</a:t>
                </a:r>
                <a:r>
                  <a:rPr lang="en-US" altLang="en-US" dirty="0"/>
                  <a:t>, and x=(</a:t>
                </a:r>
                <a:r>
                  <a:rPr lang="en-US" altLang="en-US" i="1" dirty="0"/>
                  <a:t>x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, …, </a:t>
                </a:r>
                <a:r>
                  <a:rPr lang="en-US" altLang="en-US" i="1" dirty="0" err="1"/>
                  <a:t>x</a:t>
                </a:r>
                <a:r>
                  <a:rPr lang="en-US" altLang="en-US" i="1" baseline="-25000" dirty="0" err="1"/>
                  <a:t>d</a:t>
                </a:r>
                <a:r>
                  <a:rPr lang="en-US" altLang="en-US" dirty="0"/>
                  <a:t>)</a:t>
                </a:r>
                <a:r>
                  <a:rPr lang="en-US" altLang="en-US" baseline="30000" dirty="0"/>
                  <a:t>t</a:t>
                </a:r>
                <a:r>
                  <a:rPr lang="en-US" altLang="en-US" dirty="0"/>
                  <a:t> , we have the derivative as*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𝐟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* We could use the Jacobian form too; See “numerator layout” vs “denominator layout” in matrix calculus.</a:t>
                </a:r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altLang="en-US" b="0" dirty="0"/>
              </a:p>
              <a:p>
                <a:pPr marL="0" indent="0">
                  <a:buNone/>
                </a:pPr>
                <a:endParaRPr lang="en-US" altLang="en-US" b="0" dirty="0"/>
              </a:p>
              <a:p>
                <a:pPr marL="0" indent="0">
                  <a:buNone/>
                </a:pPr>
                <a:endParaRPr lang="en-US" altLang="en-US" baseline="30000" dirty="0"/>
              </a:p>
              <a:p>
                <a:pPr marL="0" indent="0">
                  <a:buNone/>
                </a:pPr>
                <a:endParaRPr lang="en-US" altLang="en-US" baseline="30000" dirty="0"/>
              </a:p>
              <a:p>
                <a:endParaRPr lang="en-US" altLang="en-US" baseline="30000" dirty="0"/>
              </a:p>
              <a:p>
                <a:pPr marL="3429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altLang="en-US" i="1" dirty="0"/>
              </a:p>
              <a:p>
                <a:pPr lvl="1"/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i="1" dirty="0"/>
              </a:p>
              <a:p>
                <a:pPr lvl="1"/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i="1" dirty="0"/>
              </a:p>
              <a:p>
                <a:pPr marL="342900" lvl="1" indent="0">
                  <a:spcAft>
                    <a:spcPts val="1200"/>
                  </a:spcAft>
                  <a:buNone/>
                </a:pPr>
                <a:endParaRPr lang="en-US" altLang="en-US" dirty="0"/>
              </a:p>
              <a:p>
                <a:pPr lvl="1">
                  <a:spcAft>
                    <a:spcPts val="1200"/>
                  </a:spcAft>
                </a:pPr>
                <a:endParaRPr lang="en-US" altLang="en-US" dirty="0"/>
              </a:p>
              <a:p>
                <a:pPr lvl="1">
                  <a:spcAft>
                    <a:spcPts val="1200"/>
                  </a:spcAft>
                </a:pPr>
                <a:endParaRPr lang="en-US" altLang="en-US" i="1" dirty="0"/>
              </a:p>
              <a:p>
                <a:pPr marL="0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 bwMode="auto">
              <a:xfrm>
                <a:off x="194614" y="1408590"/>
                <a:ext cx="8726964" cy="4967496"/>
              </a:xfrm>
              <a:blipFill>
                <a:blip r:embed="rId3"/>
                <a:stretch>
                  <a:fillRect l="-2035" t="-3316" r="-872" b="-9694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110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560043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Derivatives Involving Matrices (3/3)</a:t>
            </a:r>
            <a:endParaRPr lang="en-US" altLang="en-US" sz="3900" b="1" dirty="0">
              <a:solidFill>
                <a:srgbClr val="5C667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 bwMode="auto">
              <a:xfrm>
                <a:off x="194614" y="1408590"/>
                <a:ext cx="4377386" cy="4967496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2400"/>
                  </a:spcBef>
                  <a:spcAft>
                    <a:spcPts val="1800"/>
                  </a:spcAft>
                </a:pPr>
                <a:r>
                  <a:rPr lang="en-US" altLang="en-US" dirty="0"/>
                  <a:t>Some useful results: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]=</m:t>
                      </m:r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𝐲</m:t>
                      </m:r>
                      <m:r>
                        <m:rPr>
                          <m:sty m:val="p"/>
                        </m:rPr>
                        <a:rPr lang="en-US" baseline="300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]=</m:t>
                      </m:r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i="1" baseline="300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]=</m:t>
                      </m:r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altLang="en-US" b="0" dirty="0"/>
              </a:p>
              <a:p>
                <a:pPr marL="0" indent="0">
                  <a:buNone/>
                </a:pPr>
                <a:endParaRPr lang="en-US" altLang="en-US" b="0" dirty="0"/>
              </a:p>
              <a:p>
                <a:pPr marL="0" indent="0">
                  <a:buNone/>
                </a:pPr>
                <a:endParaRPr lang="en-US" altLang="en-US" baseline="30000" dirty="0"/>
              </a:p>
              <a:p>
                <a:pPr marL="0" indent="0">
                  <a:buNone/>
                </a:pPr>
                <a:endParaRPr lang="en-US" altLang="en-US" baseline="30000" dirty="0"/>
              </a:p>
              <a:p>
                <a:endParaRPr lang="en-US" altLang="en-US" baseline="30000" dirty="0"/>
              </a:p>
              <a:p>
                <a:pPr marL="3429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altLang="en-US" i="1" dirty="0"/>
              </a:p>
              <a:p>
                <a:pPr lvl="1"/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i="1" dirty="0"/>
              </a:p>
              <a:p>
                <a:pPr lvl="1"/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i="1" dirty="0"/>
              </a:p>
              <a:p>
                <a:pPr marL="342900" lvl="1" indent="0">
                  <a:spcAft>
                    <a:spcPts val="1200"/>
                  </a:spcAft>
                  <a:buNone/>
                </a:pPr>
                <a:endParaRPr lang="en-US" altLang="en-US" dirty="0"/>
              </a:p>
              <a:p>
                <a:pPr lvl="1">
                  <a:spcAft>
                    <a:spcPts val="1200"/>
                  </a:spcAft>
                </a:pPr>
                <a:endParaRPr lang="en-US" altLang="en-US" dirty="0"/>
              </a:p>
              <a:p>
                <a:pPr lvl="1">
                  <a:spcAft>
                    <a:spcPts val="1200"/>
                  </a:spcAft>
                </a:pPr>
                <a:endParaRPr lang="en-US" altLang="en-US" i="1" dirty="0"/>
              </a:p>
              <a:p>
                <a:pPr marL="0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 bwMode="auto">
              <a:xfrm>
                <a:off x="194614" y="1408590"/>
                <a:ext cx="4377386" cy="4967496"/>
              </a:xfrm>
              <a:blipFill>
                <a:blip r:embed="rId3"/>
                <a:stretch>
                  <a:fillRect l="-4046" t="-3316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861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1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3AAC3-EACF-5643-87C7-933A6E85ACA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7713" y="2001795"/>
            <a:ext cx="8025584" cy="771064"/>
          </a:xfrm>
        </p:spPr>
        <p:txBody>
          <a:bodyPr/>
          <a:lstStyle/>
          <a:p>
            <a:pPr algn="l" fontAlgn="auto">
              <a:spcAft>
                <a:spcPts val="0"/>
              </a:spcAft>
            </a:pPr>
            <a:r>
              <a:rPr lang="en-US" altLang="en-US" sz="5400" b="0" dirty="0"/>
              <a:t>Review of Mathematical Foundations</a:t>
            </a:r>
          </a:p>
          <a:p>
            <a:pPr algn="l" fontAlgn="auto">
              <a:spcAft>
                <a:spcPts val="0"/>
              </a:spcAft>
            </a:pPr>
            <a:r>
              <a:rPr lang="en-US" altLang="en-US" sz="4000" b="0" dirty="0">
                <a:solidFill>
                  <a:srgbClr val="00A2E0"/>
                </a:solidFill>
              </a:rPr>
              <a:t>Basics in Probability Theory</a:t>
            </a:r>
            <a:endParaRPr lang="en-US" altLang="en-US" sz="4000" dirty="0">
              <a:solidFill>
                <a:srgbClr val="00A2E0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7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6">
            <a:extLst>
              <a:ext uri="{FF2B5EF4-FFF2-40B4-BE49-F238E27FC236}">
                <a16:creationId xmlns:a16="http://schemas.microsoft.com/office/drawing/2014/main" id="{DE9BDAF4-B802-2B44-8751-A4F90439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711" y="4284324"/>
            <a:ext cx="17838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basic notations from Calculus &amp; Set Theory</a:t>
            </a:r>
          </a:p>
        </p:txBody>
      </p:sp>
      <p:sp>
        <p:nvSpPr>
          <p:cNvPr id="15363" name="Rectangle 27">
            <a:extLst>
              <a:ext uri="{FF2B5EF4-FFF2-40B4-BE49-F238E27FC236}">
                <a16:creationId xmlns:a16="http://schemas.microsoft.com/office/drawing/2014/main" id="{19CCA0B5-4CF1-0C4E-AC7F-A3C96200B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710" y="3868826"/>
            <a:ext cx="171713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100" dirty="0">
                <a:solidFill>
                  <a:srgbClr val="5C6670"/>
                </a:solidFill>
                <a:latin typeface="Arial" panose="020B0604020202020204" pitchFamily="34" charset="0"/>
                <a:ea typeface="Akzidenz-Grotesk Pro Light" pitchFamily="50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FB2139-13D0-B64F-8DA3-EA4FFEAC9BC2}"/>
              </a:ext>
            </a:extLst>
          </p:cNvPr>
          <p:cNvSpPr/>
          <p:nvPr/>
        </p:nvSpPr>
        <p:spPr>
          <a:xfrm>
            <a:off x="1932385" y="2224088"/>
            <a:ext cx="1533525" cy="1533525"/>
          </a:xfrm>
          <a:prstGeom prst="ellipse">
            <a:avLst/>
          </a:prstGeom>
          <a:solidFill>
            <a:srgbClr val="78BE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365" name="Picture 4">
            <a:extLst>
              <a:ext uri="{FF2B5EF4-FFF2-40B4-BE49-F238E27FC236}">
                <a16:creationId xmlns:a16="http://schemas.microsoft.com/office/drawing/2014/main" id="{95553D86-B226-B64C-9E5D-A7BF7B327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091" y="2540794"/>
            <a:ext cx="90011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8D3AD66-6D03-534E-9367-2ACDD7F8A2AD}"/>
              </a:ext>
            </a:extLst>
          </p:cNvPr>
          <p:cNvSpPr/>
          <p:nvPr/>
        </p:nvSpPr>
        <p:spPr>
          <a:xfrm>
            <a:off x="5627833" y="2217059"/>
            <a:ext cx="1533525" cy="1533525"/>
          </a:xfrm>
          <a:prstGeom prst="ellipse">
            <a:avLst/>
          </a:prstGeom>
          <a:solidFill>
            <a:srgbClr val="FFC62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367" name="Picture 6">
            <a:extLst>
              <a:ext uri="{FF2B5EF4-FFF2-40B4-BE49-F238E27FC236}">
                <a16:creationId xmlns:a16="http://schemas.microsoft.com/office/drawing/2014/main" id="{8F5200A5-CDCD-2444-B768-A78641513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324" y="2350409"/>
            <a:ext cx="12668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Rectangle 27">
            <a:extLst>
              <a:ext uri="{FF2B5EF4-FFF2-40B4-BE49-F238E27FC236}">
                <a16:creationId xmlns:a16="http://schemas.microsoft.com/office/drawing/2014/main" id="{AE4EFC4E-3730-5643-B169-AF0AB84FE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157" y="3868826"/>
            <a:ext cx="16668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100" dirty="0">
                <a:solidFill>
                  <a:srgbClr val="5C6670"/>
                </a:solidFill>
                <a:latin typeface="Arial" panose="020B0604020202020204" pitchFamily="34" charset="0"/>
                <a:ea typeface="Akzidenz-Grotesk Pro Light" pitchFamily="50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47362019-20BD-4243-A2BF-F27BE65D8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484" y="4284324"/>
            <a:ext cx="17335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key Linear Algebra concepts and operations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B88FC173-F0E7-D544-A01C-0FACAD45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6">
            <a:extLst>
              <a:ext uri="{FF2B5EF4-FFF2-40B4-BE49-F238E27FC236}">
                <a16:creationId xmlns:a16="http://schemas.microsoft.com/office/drawing/2014/main" id="{DE9BDAF4-B802-2B44-8751-A4F90439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711" y="4288944"/>
            <a:ext cx="178380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Probability Space</a:t>
            </a:r>
          </a:p>
        </p:txBody>
      </p:sp>
      <p:sp>
        <p:nvSpPr>
          <p:cNvPr id="15363" name="Rectangle 27">
            <a:extLst>
              <a:ext uri="{FF2B5EF4-FFF2-40B4-BE49-F238E27FC236}">
                <a16:creationId xmlns:a16="http://schemas.microsoft.com/office/drawing/2014/main" id="{19CCA0B5-4CF1-0C4E-AC7F-A3C96200B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710" y="3868826"/>
            <a:ext cx="171713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100" dirty="0">
                <a:solidFill>
                  <a:srgbClr val="5C6670"/>
                </a:solidFill>
                <a:latin typeface="Arial" panose="020B0604020202020204" pitchFamily="34" charset="0"/>
                <a:ea typeface="Akzidenz-Grotesk Pro Light" pitchFamily="50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FB2139-13D0-B64F-8DA3-EA4FFEAC9BC2}"/>
              </a:ext>
            </a:extLst>
          </p:cNvPr>
          <p:cNvSpPr/>
          <p:nvPr/>
        </p:nvSpPr>
        <p:spPr>
          <a:xfrm>
            <a:off x="1932385" y="2224088"/>
            <a:ext cx="1533525" cy="1533525"/>
          </a:xfrm>
          <a:prstGeom prst="ellipse">
            <a:avLst/>
          </a:prstGeom>
          <a:solidFill>
            <a:srgbClr val="78BE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365" name="Picture 4">
            <a:extLst>
              <a:ext uri="{FF2B5EF4-FFF2-40B4-BE49-F238E27FC236}">
                <a16:creationId xmlns:a16="http://schemas.microsoft.com/office/drawing/2014/main" id="{95553D86-B226-B64C-9E5D-A7BF7B327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091" y="2540794"/>
            <a:ext cx="90011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8D3AD66-6D03-534E-9367-2ACDD7F8A2AD}"/>
              </a:ext>
            </a:extLst>
          </p:cNvPr>
          <p:cNvSpPr/>
          <p:nvPr/>
        </p:nvSpPr>
        <p:spPr>
          <a:xfrm>
            <a:off x="5627833" y="2217059"/>
            <a:ext cx="1533525" cy="1533525"/>
          </a:xfrm>
          <a:prstGeom prst="ellipse">
            <a:avLst/>
          </a:prstGeom>
          <a:solidFill>
            <a:srgbClr val="FFC62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367" name="Picture 6">
            <a:extLst>
              <a:ext uri="{FF2B5EF4-FFF2-40B4-BE49-F238E27FC236}">
                <a16:creationId xmlns:a16="http://schemas.microsoft.com/office/drawing/2014/main" id="{8F5200A5-CDCD-2444-B768-A78641513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324" y="2350409"/>
            <a:ext cx="12668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Rectangle 27">
            <a:extLst>
              <a:ext uri="{FF2B5EF4-FFF2-40B4-BE49-F238E27FC236}">
                <a16:creationId xmlns:a16="http://schemas.microsoft.com/office/drawing/2014/main" id="{AE4EFC4E-3730-5643-B169-AF0AB84FE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157" y="3868826"/>
            <a:ext cx="16668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100" dirty="0">
                <a:solidFill>
                  <a:srgbClr val="5C6670"/>
                </a:solidFill>
                <a:latin typeface="Arial" panose="020B0604020202020204" pitchFamily="34" charset="0"/>
                <a:ea typeface="Akzidenz-Grotesk Pro Light" pitchFamily="50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47362019-20BD-4243-A2BF-F27BE65D8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484" y="4284324"/>
            <a:ext cx="17335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 Conditional Probability and Bayes Rule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D9AE53A6-61CC-DD46-82B9-159243E7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201895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560043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Probability Space (1/2)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4" y="1408590"/>
            <a:ext cx="8726964" cy="49674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en-US" dirty="0"/>
              <a:t>A probability space is a triplet (</a:t>
            </a:r>
            <a:r>
              <a:rPr lang="en-US" altLang="en-US" i="1" dirty="0">
                <a:sym typeface="Symbol" panose="05050102010706020507" pitchFamily="18" charset="2"/>
              </a:rPr>
              <a:t></a:t>
            </a:r>
            <a:r>
              <a:rPr lang="en-US" altLang="en-US" i="1" dirty="0"/>
              <a:t>, </a:t>
            </a:r>
            <a:r>
              <a:rPr lang="en-US" altLang="en-US" i="1" dirty="0" err="1"/>
              <a:t>ℬ</a:t>
            </a:r>
            <a:r>
              <a:rPr lang="en-US" altLang="en-US" i="1" dirty="0"/>
              <a:t>, P</a:t>
            </a:r>
            <a:r>
              <a:rPr lang="en-US" altLang="en-US" dirty="0"/>
              <a:t>) that is used to model a process or an experiment with random outcomes.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sym typeface="Symbol" panose="05050102010706020507" pitchFamily="18" charset="2"/>
              </a:rPr>
              <a:t>The </a:t>
            </a:r>
            <a:r>
              <a:rPr lang="en-US" altLang="en-US" b="1" dirty="0">
                <a:sym typeface="Symbol" panose="05050102010706020507" pitchFamily="18" charset="2"/>
              </a:rPr>
              <a:t>sample space </a:t>
            </a:r>
            <a:r>
              <a:rPr lang="en-US" altLang="en-US" i="1" dirty="0">
                <a:sym typeface="Symbol" panose="05050102010706020507" pitchFamily="18" charset="2"/>
              </a:rPr>
              <a:t> </a:t>
            </a:r>
            <a:r>
              <a:rPr lang="en-US" altLang="en-US" dirty="0">
                <a:sym typeface="Symbol" panose="05050102010706020507" pitchFamily="18" charset="2"/>
              </a:rPr>
              <a:t>is the set of all possible outcomes of an experiment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Consider two different experiments </a:t>
            </a:r>
          </a:p>
          <a:p>
            <a:pPr marL="1371600" lvl="3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(1) Tossing a coin;   (2) Tossing a die</a:t>
            </a:r>
          </a:p>
          <a:p>
            <a:pPr marL="1371600" lvl="3" indent="0">
              <a:spcBef>
                <a:spcPts val="2400"/>
              </a:spcBef>
              <a:spcAft>
                <a:spcPts val="600"/>
              </a:spcAft>
              <a:buNone/>
            </a:pPr>
            <a:endParaRPr lang="en-US" alt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685800" lvl="2" indent="0">
              <a:spcBef>
                <a:spcPts val="2400"/>
              </a:spcBef>
              <a:spcAft>
                <a:spcPts val="600"/>
              </a:spcAft>
              <a:buNone/>
            </a:pPr>
            <a:endParaRPr lang="en-US" altLang="en-US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b="0" dirty="0"/>
          </a:p>
          <a:p>
            <a:pPr>
              <a:spcBef>
                <a:spcPts val="2400"/>
              </a:spcBef>
              <a:spcAft>
                <a:spcPts val="600"/>
              </a:spcAft>
            </a:pPr>
            <a:endParaRPr lang="en-US" altLang="en-US" b="0" dirty="0"/>
          </a:p>
          <a:p>
            <a:pPr marL="0" indent="0">
              <a:buNone/>
            </a:pPr>
            <a:endParaRPr lang="en-US" altLang="en-US" baseline="30000" dirty="0"/>
          </a:p>
          <a:p>
            <a:pPr marL="0" indent="0">
              <a:buNone/>
            </a:pPr>
            <a:endParaRPr lang="en-US" altLang="en-US" baseline="30000" dirty="0"/>
          </a:p>
          <a:p>
            <a:endParaRPr lang="en-US" altLang="en-US" baseline="30000" dirty="0"/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i="1" dirty="0"/>
          </a:p>
          <a:p>
            <a:pPr lvl="1"/>
            <a:endParaRPr lang="en-US" altLang="en-US" dirty="0"/>
          </a:p>
          <a:p>
            <a:pPr marL="342900" lvl="1" indent="0">
              <a:buNone/>
            </a:pPr>
            <a:endParaRPr lang="en-US" altLang="en-US" i="1" dirty="0"/>
          </a:p>
          <a:p>
            <a:pPr lvl="1"/>
            <a:endParaRPr lang="en-US" altLang="en-US" dirty="0"/>
          </a:p>
          <a:p>
            <a:pPr marL="342900" lvl="1" indent="0">
              <a:buNone/>
            </a:pPr>
            <a:endParaRPr lang="en-US" altLang="en-US" i="1" dirty="0"/>
          </a:p>
          <a:p>
            <a:pPr marL="342900" lvl="1" indent="0">
              <a:spcAft>
                <a:spcPts val="1200"/>
              </a:spcAft>
              <a:buNone/>
            </a:pPr>
            <a:endParaRPr lang="en-US" altLang="en-US" dirty="0"/>
          </a:p>
          <a:p>
            <a:pPr lvl="1">
              <a:spcAft>
                <a:spcPts val="1200"/>
              </a:spcAft>
            </a:pPr>
            <a:endParaRPr lang="en-US" altLang="en-US" dirty="0"/>
          </a:p>
          <a:p>
            <a:pPr lvl="1">
              <a:spcAft>
                <a:spcPts val="1200"/>
              </a:spcAft>
            </a:pPr>
            <a:endParaRPr lang="en-US" altLang="en-US" i="1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0176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560043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Probability Space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 bwMode="auto">
              <a:xfrm>
                <a:off x="194614" y="1408590"/>
                <a:ext cx="8726964" cy="4967496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r>
                  <a:rPr lang="en-US" altLang="en-US" i="1" dirty="0" err="1"/>
                  <a:t>ℬ</a:t>
                </a:r>
                <a:r>
                  <a:rPr lang="en-US" altLang="en-US" i="1" dirty="0"/>
                  <a:t>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: </a:t>
                </a:r>
                <a:r>
                  <a:rPr lang="en-US" altLang="en-US" dirty="0">
                    <a:sym typeface="Symbol" panose="05050102010706020507" pitchFamily="18" charset="2"/>
                  </a:rPr>
                  <a:t>a sigma algebra (or 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Borel</a:t>
                </a:r>
                <a:r>
                  <a:rPr lang="en-US" altLang="en-US" dirty="0">
                    <a:sym typeface="Symbol" panose="05050102010706020507" pitchFamily="18" charset="2"/>
                  </a:rPr>
                  <a:t> field), or informally, a collection of subsets of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</a:t>
                </a:r>
                <a:r>
                  <a:rPr lang="en-US" altLang="en-US" dirty="0">
                    <a:sym typeface="Symbol" panose="05050102010706020507" pitchFamily="18" charset="2"/>
                  </a:rPr>
                  <a:t>, subject to some constraints (like containing the empty set, being closed under complements and countable union)</a:t>
                </a:r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r>
                  <a:rPr lang="en-US" altLang="en-US" i="1" dirty="0">
                    <a:sym typeface="Symbol" panose="05050102010706020507" pitchFamily="18" charset="2"/>
                  </a:rPr>
                  <a:t>P: </a:t>
                </a:r>
                <a:r>
                  <a:rPr lang="en-US" altLang="en-US" dirty="0">
                    <a:sym typeface="Symbol" panose="05050102010706020507" pitchFamily="18" charset="2"/>
                  </a:rPr>
                  <a:t>a measure called probability defined on </a:t>
                </a:r>
                <a:r>
                  <a:rPr lang="en-US" altLang="en-US" i="1" dirty="0" err="1"/>
                  <a:t>ℬ</a:t>
                </a:r>
                <a:r>
                  <a:rPr lang="en-US" altLang="en-US" dirty="0">
                    <a:sym typeface="Symbol" panose="05050102010706020507" pitchFamily="18" charset="2"/>
                  </a:rPr>
                  <a:t>, that satisfies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en-US" i="1" dirty="0">
                    <a:solidFill>
                      <a:srgbClr val="262626"/>
                    </a:solidFill>
                  </a:rPr>
                  <a:t>P</a:t>
                </a:r>
                <a:r>
                  <a:rPr lang="en-US" altLang="en-US" dirty="0">
                    <a:solidFill>
                      <a:srgbClr val="262626"/>
                    </a:solidFill>
                  </a:rPr>
                  <a:t>(</a:t>
                </a:r>
                <a:r>
                  <a:rPr lang="en-US" altLang="en-US" i="1" dirty="0">
                    <a:solidFill>
                      <a:srgbClr val="262626"/>
                    </a:solidFill>
                  </a:rPr>
                  <a:t>A</a:t>
                </a:r>
                <a:r>
                  <a:rPr lang="en-US" altLang="en-US" dirty="0">
                    <a:solidFill>
                      <a:srgbClr val="262626"/>
                    </a:solidFill>
                  </a:rPr>
                  <a:t>) ≥ 0  for all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62626"/>
                        </a:solidFill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altLang="en-US" i="1">
                        <a:solidFill>
                          <a:srgbClr val="262626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en-US" i="1" dirty="0">
                    <a:solidFill>
                      <a:srgbClr val="262626"/>
                    </a:solidFill>
                  </a:rPr>
                  <a:t>ℬ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en-US" i="1" dirty="0">
                    <a:solidFill>
                      <a:srgbClr val="262626"/>
                    </a:solidFill>
                  </a:rPr>
                  <a:t>P</a:t>
                </a:r>
                <a:r>
                  <a:rPr lang="en-US" altLang="en-US" dirty="0">
                    <a:solidFill>
                      <a:srgbClr val="262626"/>
                    </a:solidFill>
                  </a:rPr>
                  <a:t>(</a:t>
                </a:r>
                <a:r>
                  <a:rPr lang="en-US" altLang="en-US" i="1" dirty="0">
                    <a:solidFill>
                      <a:srgbClr val="262626"/>
                    </a:solidFill>
                    <a:sym typeface="Symbol" panose="05050102010706020507" pitchFamily="18" charset="2"/>
                  </a:rPr>
                  <a:t></a:t>
                </a:r>
                <a:r>
                  <a:rPr lang="en-US" altLang="en-US" dirty="0">
                    <a:solidFill>
                      <a:srgbClr val="262626"/>
                    </a:solidFill>
                  </a:rPr>
                  <a:t>) =1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en-US" dirty="0">
                    <a:solidFill>
                      <a:srgbClr val="262626"/>
                    </a:solidFill>
                  </a:rPr>
                  <a:t>If </a:t>
                </a:r>
                <a:r>
                  <a:rPr lang="en-US" altLang="en-US" i="1" dirty="0">
                    <a:solidFill>
                      <a:srgbClr val="262626"/>
                    </a:solidFill>
                  </a:rPr>
                  <a:t>A</a:t>
                </a:r>
                <a:r>
                  <a:rPr lang="en-US" altLang="en-US" i="1" baseline="-25000" dirty="0">
                    <a:solidFill>
                      <a:srgbClr val="262626"/>
                    </a:solidFill>
                  </a:rPr>
                  <a:t>1</a:t>
                </a:r>
                <a:r>
                  <a:rPr lang="en-US" altLang="en-US" i="1" dirty="0">
                    <a:solidFill>
                      <a:srgbClr val="262626"/>
                    </a:solidFill>
                  </a:rPr>
                  <a:t>, A</a:t>
                </a:r>
                <a:r>
                  <a:rPr lang="en-US" altLang="en-US" i="1" baseline="-25000" dirty="0">
                    <a:solidFill>
                      <a:srgbClr val="262626"/>
                    </a:solidFill>
                  </a:rPr>
                  <a:t>2</a:t>
                </a:r>
                <a:r>
                  <a:rPr lang="en-US" altLang="en-US" i="1" dirty="0">
                    <a:solidFill>
                      <a:srgbClr val="262626"/>
                    </a:solidFill>
                  </a:rPr>
                  <a:t>,…</a:t>
                </a:r>
                <a:r>
                  <a:rPr lang="en-US" altLang="en-US" dirty="0">
                    <a:solidFill>
                      <a:srgbClr val="262626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62626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en-US" i="1" dirty="0">
                    <a:solidFill>
                      <a:srgbClr val="262626"/>
                    </a:solidFill>
                  </a:rPr>
                  <a:t>ℬ </a:t>
                </a:r>
                <a:r>
                  <a:rPr lang="en-US" altLang="en-US" dirty="0">
                    <a:solidFill>
                      <a:srgbClr val="262626"/>
                    </a:solidFill>
                  </a:rPr>
                  <a:t>are pairwise disjoint then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62626"/>
                        </a:solidFill>
                        <a:latin typeface="Cambria Math"/>
                      </a:rPr>
                      <m:t>𝑃</m:t>
                    </m:r>
                    <m:r>
                      <a:rPr lang="en-US" altLang="en-US" i="1">
                        <a:solidFill>
                          <a:srgbClr val="262626"/>
                        </a:solidFill>
                        <a:latin typeface="Cambria Math"/>
                      </a:rPr>
                      <m:t>(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altLang="en-US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i="1">
                            <a:solidFill>
                              <a:srgbClr val="262626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n-US" altLang="en-US" i="1" baseline="-25000">
                            <a:solidFill>
                              <a:srgbClr val="262626"/>
                            </a:solidFill>
                            <a:latin typeface="Cambria Math"/>
                          </a:rPr>
                          <m:t>𝑖</m:t>
                        </m:r>
                      </m:e>
                    </m:nary>
                    <m:r>
                      <a:rPr lang="en-US" altLang="en-US" i="1">
                        <a:solidFill>
                          <a:srgbClr val="262626"/>
                        </a:solidFill>
                        <a:latin typeface="Cambria Math"/>
                      </a:rPr>
                      <m:t>)</m:t>
                    </m:r>
                    <m:r>
                      <a:rPr lang="pt-BR" altLang="en-US" i="1">
                        <a:solidFill>
                          <a:srgbClr val="262626"/>
                        </a:solidFill>
                        <a:latin typeface="Cambria Math"/>
                      </a:rPr>
                      <m:t> 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altLang="en-US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i="1">
                            <a:solidFill>
                              <a:srgbClr val="262626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altLang="en-US" i="1">
                            <a:solidFill>
                              <a:srgbClr val="262626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262626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262626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rgbClr val="262626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en-US" dirty="0">
                    <a:solidFill>
                      <a:srgbClr val="262626"/>
                    </a:solidFill>
                  </a:rPr>
                  <a:t>  (i.e.,  </a:t>
                </a:r>
                <a:r>
                  <a:rPr lang="en-US" altLang="en-US" i="1" dirty="0">
                    <a:solidFill>
                      <a:srgbClr val="262626"/>
                    </a:solidFill>
                  </a:rPr>
                  <a:t>A</a:t>
                </a:r>
                <a:r>
                  <a:rPr lang="en-US" altLang="en-US" i="1" baseline="-25000" dirty="0">
                    <a:solidFill>
                      <a:srgbClr val="262626"/>
                    </a:solidFill>
                  </a:rPr>
                  <a:t>j</a:t>
                </a:r>
                <a:r>
                  <a:rPr lang="en-US" altLang="en-US" i="1" dirty="0">
                    <a:solidFill>
                      <a:srgbClr val="262626"/>
                    </a:solidFill>
                  </a:rPr>
                  <a:t>A</a:t>
                </a:r>
                <a:r>
                  <a:rPr lang="en-US" altLang="en-US" i="1" baseline="-25000" dirty="0">
                    <a:solidFill>
                      <a:srgbClr val="262626"/>
                    </a:solidFill>
                  </a:rPr>
                  <a:t>k</a:t>
                </a:r>
                <a:r>
                  <a:rPr lang="en-US" altLang="en-US" i="1" dirty="0">
                    <a:solidFill>
                      <a:srgbClr val="262626"/>
                    </a:solidFill>
                  </a:rPr>
                  <a:t> = </a:t>
                </a:r>
                <a:r>
                  <a:rPr lang="en-US" altLang="en-US" i="1" dirty="0">
                    <a:solidFill>
                      <a:srgbClr val="262626"/>
                    </a:solidFill>
                    <a:sym typeface="Symbol" panose="05050102010706020507" pitchFamily="18" charset="2"/>
                  </a:rPr>
                  <a:t></a:t>
                </a:r>
                <a:r>
                  <a:rPr lang="en-US" altLang="en-US" dirty="0">
                    <a:solidFill>
                      <a:srgbClr val="262626"/>
                    </a:solidFill>
                  </a:rPr>
                  <a:t>, </a:t>
                </a:r>
                <a:r>
                  <a:rPr lang="en-US" altLang="en-US" dirty="0">
                    <a:solidFill>
                      <a:srgbClr val="262626"/>
                    </a:solidFill>
                    <a:sym typeface="Symbol" panose="05050102010706020507" pitchFamily="18" charset="2"/>
                  </a:rPr>
                  <a:t></a:t>
                </a:r>
                <a:r>
                  <a:rPr lang="en-US" altLang="en-US" i="1" dirty="0">
                    <a:solidFill>
                      <a:srgbClr val="262626"/>
                    </a:solidFill>
                  </a:rPr>
                  <a:t>j≠k</a:t>
                </a:r>
                <a:r>
                  <a:rPr lang="en-US" altLang="en-US" dirty="0">
                    <a:solidFill>
                      <a:srgbClr val="262626"/>
                    </a:solidFill>
                  </a:rPr>
                  <a:t>) </a:t>
                </a:r>
                <a:endParaRPr lang="en-US" dirty="0">
                  <a:solidFill>
                    <a:srgbClr val="262626"/>
                  </a:solidFill>
                </a:endParaRPr>
              </a:p>
              <a:p>
                <a:pPr marL="3429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altLang="en-US" dirty="0">
                  <a:solidFill>
                    <a:srgbClr val="000000"/>
                  </a:solidFill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olidFill>
                    <a:srgbClr val="000000"/>
                  </a:solidFill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i="1" dirty="0">
                  <a:solidFill>
                    <a:srgbClr val="000000"/>
                  </a:solidFill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685800" lvl="2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dirty="0">
                  <a:solidFill>
                    <a:schemeClr val="tx2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b="0" dirty="0"/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b="0" dirty="0"/>
              </a:p>
              <a:p>
                <a:pPr marL="0" indent="0">
                  <a:buNone/>
                </a:pPr>
                <a:endParaRPr lang="en-US" altLang="en-US" baseline="30000" dirty="0"/>
              </a:p>
              <a:p>
                <a:pPr marL="0" indent="0">
                  <a:buNone/>
                </a:pPr>
                <a:endParaRPr lang="en-US" altLang="en-US" baseline="30000" dirty="0"/>
              </a:p>
              <a:p>
                <a:endParaRPr lang="en-US" altLang="en-US" baseline="30000" dirty="0"/>
              </a:p>
              <a:p>
                <a:pPr marL="3429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altLang="en-US" i="1" dirty="0"/>
              </a:p>
              <a:p>
                <a:pPr lvl="1"/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i="1" dirty="0"/>
              </a:p>
              <a:p>
                <a:pPr lvl="1"/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i="1" dirty="0"/>
              </a:p>
              <a:p>
                <a:pPr marL="342900" lvl="1" indent="0">
                  <a:spcAft>
                    <a:spcPts val="1200"/>
                  </a:spcAft>
                  <a:buNone/>
                </a:pPr>
                <a:endParaRPr lang="en-US" altLang="en-US" dirty="0"/>
              </a:p>
              <a:p>
                <a:pPr lvl="1">
                  <a:spcAft>
                    <a:spcPts val="1200"/>
                  </a:spcAft>
                </a:pPr>
                <a:endParaRPr lang="en-US" altLang="en-US" dirty="0"/>
              </a:p>
              <a:p>
                <a:pPr lvl="1">
                  <a:spcAft>
                    <a:spcPts val="1200"/>
                  </a:spcAft>
                </a:pPr>
                <a:endParaRPr lang="en-US" altLang="en-US" i="1" dirty="0"/>
              </a:p>
              <a:p>
                <a:pPr marL="0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 bwMode="auto">
              <a:xfrm>
                <a:off x="194614" y="1408590"/>
                <a:ext cx="8726964" cy="4967496"/>
              </a:xfrm>
              <a:blipFill>
                <a:blip r:embed="rId3"/>
                <a:stretch>
                  <a:fillRect l="-2035" t="-3571" r="-2180" b="-10204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149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560043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Conditional Probability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4" y="1408590"/>
            <a:ext cx="8726964" cy="49674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en-US" dirty="0"/>
              <a:t>Let (</a:t>
            </a:r>
            <a:r>
              <a:rPr lang="en-US" altLang="en-US" i="1" dirty="0">
                <a:sym typeface="Symbol" panose="05050102010706020507" pitchFamily="18" charset="2"/>
              </a:rPr>
              <a:t></a:t>
            </a:r>
            <a:r>
              <a:rPr lang="en-US" altLang="en-US" i="1" dirty="0"/>
              <a:t>, </a:t>
            </a:r>
            <a:r>
              <a:rPr lang="en-US" altLang="en-US" i="1" dirty="0" err="1"/>
              <a:t>ℬ</a:t>
            </a:r>
            <a:r>
              <a:rPr lang="en-US" altLang="en-US" i="1" dirty="0"/>
              <a:t>, P</a:t>
            </a:r>
            <a:r>
              <a:rPr lang="en-US" altLang="en-US" dirty="0"/>
              <a:t>) be a probability space, and let </a:t>
            </a:r>
            <a:r>
              <a:rPr lang="en-US" altLang="en-US" i="1" dirty="0"/>
              <a:t>H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/>
              <a:t>ℬ   </a:t>
            </a:r>
            <a:r>
              <a:rPr lang="en-US" altLang="en-US" dirty="0"/>
              <a:t>with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H</a:t>
            </a:r>
            <a:r>
              <a:rPr lang="en-US" altLang="en-US" dirty="0"/>
              <a:t>)</a:t>
            </a:r>
            <a:r>
              <a:rPr lang="en-US" altLang="en-US" i="1" dirty="0"/>
              <a:t>&gt;0</a:t>
            </a:r>
            <a:r>
              <a:rPr lang="en-US" altLang="en-US" dirty="0"/>
              <a:t>. For any </a:t>
            </a:r>
            <a:r>
              <a:rPr lang="en-US" altLang="en-US" i="1" dirty="0"/>
              <a:t>B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/>
              <a:t>ℬ</a:t>
            </a:r>
            <a:r>
              <a:rPr lang="en-US" altLang="en-US" dirty="0"/>
              <a:t>, we define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B|H</a:t>
            </a:r>
            <a:r>
              <a:rPr lang="en-US" altLang="en-US" dirty="0"/>
              <a:t>)</a:t>
            </a:r>
            <a:r>
              <a:rPr lang="en-US" altLang="en-US" i="1" dirty="0"/>
              <a:t> = P</a:t>
            </a:r>
            <a:r>
              <a:rPr lang="en-US" altLang="en-US" dirty="0"/>
              <a:t>(</a:t>
            </a:r>
            <a:r>
              <a:rPr lang="en-US" altLang="en-US" i="1" dirty="0"/>
              <a:t>BH</a:t>
            </a:r>
            <a:r>
              <a:rPr lang="en-US" altLang="en-US" dirty="0"/>
              <a:t>)</a:t>
            </a:r>
            <a:r>
              <a:rPr lang="en-US" altLang="en-US" i="1" dirty="0"/>
              <a:t> / P</a:t>
            </a:r>
            <a:r>
              <a:rPr lang="en-US" altLang="en-US" dirty="0"/>
              <a:t>(</a:t>
            </a:r>
            <a:r>
              <a:rPr lang="en-US" altLang="en-US" i="1" dirty="0"/>
              <a:t>H</a:t>
            </a:r>
            <a:r>
              <a:rPr lang="en-US" altLang="en-US" dirty="0"/>
              <a:t>) and call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B|H</a:t>
            </a:r>
            <a:r>
              <a:rPr lang="en-US" altLang="en-US" dirty="0"/>
              <a:t>) the conditional probability of </a:t>
            </a:r>
            <a:r>
              <a:rPr lang="en-US" altLang="en-US" i="1" dirty="0"/>
              <a:t>B</a:t>
            </a:r>
            <a:r>
              <a:rPr lang="en-US" altLang="en-US" dirty="0"/>
              <a:t>, given</a:t>
            </a:r>
            <a:r>
              <a:rPr lang="en-US" altLang="en-US" i="1" dirty="0"/>
              <a:t> H</a:t>
            </a:r>
            <a:r>
              <a:rPr lang="en-US" altLang="en-US" dirty="0"/>
              <a:t>.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endParaRPr lang="en-US" altLang="en-US" b="0" dirty="0">
              <a:solidFill>
                <a:schemeClr val="tx2"/>
              </a:solidFill>
            </a:endParaRPr>
          </a:p>
          <a:p>
            <a:pPr>
              <a:spcBef>
                <a:spcPts val="2400"/>
              </a:spcBef>
              <a:spcAft>
                <a:spcPts val="600"/>
              </a:spcAft>
            </a:pPr>
            <a:endParaRPr lang="en-US" altLang="en-US" dirty="0">
              <a:solidFill>
                <a:srgbClr val="000000"/>
              </a:solidFill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dirty="0">
              <a:solidFill>
                <a:srgbClr val="000000"/>
              </a:solidFill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i="1" dirty="0">
              <a:solidFill>
                <a:srgbClr val="000000"/>
              </a:solidFill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dirty="0">
              <a:sym typeface="Symbol" panose="05050102010706020507" pitchFamily="18" charset="2"/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ts val="2400"/>
              </a:spcBef>
              <a:spcAft>
                <a:spcPts val="600"/>
              </a:spcAft>
            </a:pPr>
            <a:endParaRPr lang="en-US" alt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685800" lvl="2" indent="0">
              <a:spcBef>
                <a:spcPts val="2400"/>
              </a:spcBef>
              <a:spcAft>
                <a:spcPts val="600"/>
              </a:spcAft>
              <a:buNone/>
            </a:pPr>
            <a:endParaRPr lang="en-US" altLang="en-US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b="0" dirty="0"/>
          </a:p>
          <a:p>
            <a:pPr>
              <a:spcBef>
                <a:spcPts val="2400"/>
              </a:spcBef>
              <a:spcAft>
                <a:spcPts val="600"/>
              </a:spcAft>
            </a:pPr>
            <a:endParaRPr lang="en-US" altLang="en-US" b="0" dirty="0"/>
          </a:p>
          <a:p>
            <a:pPr marL="0" indent="0">
              <a:buNone/>
            </a:pPr>
            <a:endParaRPr lang="en-US" altLang="en-US" baseline="30000" dirty="0"/>
          </a:p>
          <a:p>
            <a:pPr marL="0" indent="0">
              <a:buNone/>
            </a:pPr>
            <a:endParaRPr lang="en-US" altLang="en-US" baseline="30000" dirty="0"/>
          </a:p>
          <a:p>
            <a:endParaRPr lang="en-US" altLang="en-US" baseline="30000" dirty="0"/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i="1" dirty="0"/>
          </a:p>
          <a:p>
            <a:pPr lvl="1"/>
            <a:endParaRPr lang="en-US" altLang="en-US" dirty="0"/>
          </a:p>
          <a:p>
            <a:pPr marL="342900" lvl="1" indent="0">
              <a:buNone/>
            </a:pPr>
            <a:endParaRPr lang="en-US" altLang="en-US" i="1" dirty="0"/>
          </a:p>
          <a:p>
            <a:pPr lvl="1"/>
            <a:endParaRPr lang="en-US" altLang="en-US" dirty="0"/>
          </a:p>
          <a:p>
            <a:pPr marL="342900" lvl="1" indent="0">
              <a:buNone/>
            </a:pPr>
            <a:endParaRPr lang="en-US" altLang="en-US" i="1" dirty="0"/>
          </a:p>
          <a:p>
            <a:pPr marL="342900" lvl="1" indent="0">
              <a:spcAft>
                <a:spcPts val="1200"/>
              </a:spcAft>
              <a:buNone/>
            </a:pPr>
            <a:endParaRPr lang="en-US" altLang="en-US" dirty="0"/>
          </a:p>
          <a:p>
            <a:pPr lvl="1">
              <a:spcAft>
                <a:spcPts val="1200"/>
              </a:spcAft>
            </a:pPr>
            <a:endParaRPr lang="en-US" altLang="en-US" dirty="0"/>
          </a:p>
          <a:p>
            <a:pPr lvl="1">
              <a:spcAft>
                <a:spcPts val="1200"/>
              </a:spcAft>
            </a:pPr>
            <a:endParaRPr lang="en-US" altLang="en-US" i="1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909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560043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The Total Probability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 bwMode="auto">
              <a:xfrm>
                <a:off x="194614" y="1408590"/>
                <a:ext cx="8726964" cy="4967496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r>
                  <a:rPr lang="en-US" altLang="en-US" dirty="0">
                    <a:solidFill>
                      <a:srgbClr val="5C6670"/>
                    </a:solidFill>
                  </a:rPr>
                  <a:t>Let (</a:t>
                </a:r>
                <a:r>
                  <a:rPr lang="en-US" altLang="en-US" i="1" dirty="0">
                    <a:solidFill>
                      <a:srgbClr val="5C6670"/>
                    </a:solidFill>
                    <a:sym typeface="Symbol" panose="05050102010706020507" pitchFamily="18" charset="2"/>
                  </a:rPr>
                  <a:t></a:t>
                </a:r>
                <a:r>
                  <a:rPr lang="en-US" altLang="en-US" i="1" dirty="0">
                    <a:solidFill>
                      <a:srgbClr val="5C6670"/>
                    </a:solidFill>
                  </a:rPr>
                  <a:t>, ℬ, P</a:t>
                </a:r>
                <a:r>
                  <a:rPr lang="en-US" altLang="en-US" dirty="0">
                    <a:solidFill>
                      <a:srgbClr val="5C6670"/>
                    </a:solidFill>
                  </a:rPr>
                  <a:t>) be a probability space, and let  {</a:t>
                </a:r>
                <a:r>
                  <a:rPr lang="en-US" altLang="en-US" i="1" dirty="0" err="1">
                    <a:solidFill>
                      <a:srgbClr val="5C6670"/>
                    </a:solidFill>
                  </a:rPr>
                  <a:t>H</a:t>
                </a:r>
                <a:r>
                  <a:rPr lang="en-US" altLang="en-US" i="1" baseline="-25000" dirty="0" err="1">
                    <a:solidFill>
                      <a:srgbClr val="5C6670"/>
                    </a:solidFill>
                  </a:rPr>
                  <a:t>j</a:t>
                </a:r>
                <a:r>
                  <a:rPr lang="en-US" altLang="en-US" dirty="0">
                    <a:solidFill>
                      <a:srgbClr val="5C6670"/>
                    </a:solidFill>
                  </a:rPr>
                  <a:t>} be pairwise disjoint events in </a:t>
                </a:r>
                <a:r>
                  <a:rPr lang="en-US" altLang="en-US" i="1" dirty="0">
                    <a:solidFill>
                      <a:srgbClr val="5C6670"/>
                    </a:solidFill>
                  </a:rPr>
                  <a:t>ℬ </a:t>
                </a:r>
                <a:r>
                  <a:rPr lang="en-US" altLang="en-US" dirty="0">
                    <a:solidFill>
                      <a:srgbClr val="5C6670"/>
                    </a:solidFill>
                  </a:rPr>
                  <a:t>(i.e.,  </a:t>
                </a:r>
                <a:r>
                  <a:rPr lang="en-US" altLang="en-US" i="1" dirty="0" err="1">
                    <a:solidFill>
                      <a:srgbClr val="5C6670"/>
                    </a:solidFill>
                  </a:rPr>
                  <a:t>H</a:t>
                </a:r>
                <a:r>
                  <a:rPr lang="en-US" altLang="en-US" i="1" baseline="-25000" dirty="0" err="1">
                    <a:solidFill>
                      <a:srgbClr val="5C6670"/>
                    </a:solidFill>
                  </a:rPr>
                  <a:t>j</a:t>
                </a:r>
                <a:r>
                  <a:rPr lang="en-US" altLang="en-US" i="1" dirty="0" err="1">
                    <a:solidFill>
                      <a:srgbClr val="5C6670"/>
                    </a:solidFill>
                  </a:rPr>
                  <a:t>H</a:t>
                </a:r>
                <a:r>
                  <a:rPr lang="en-US" altLang="en-US" i="1" baseline="-25000" dirty="0" err="1">
                    <a:solidFill>
                      <a:srgbClr val="5C6670"/>
                    </a:solidFill>
                  </a:rPr>
                  <a:t>k</a:t>
                </a:r>
                <a:r>
                  <a:rPr lang="en-US" altLang="en-US" i="1" dirty="0">
                    <a:solidFill>
                      <a:srgbClr val="5C6670"/>
                    </a:solidFill>
                  </a:rPr>
                  <a:t> = </a:t>
                </a:r>
                <a:r>
                  <a:rPr lang="en-US" altLang="en-US" i="1" dirty="0">
                    <a:solidFill>
                      <a:srgbClr val="5C6670"/>
                    </a:solidFill>
                    <a:sym typeface="Symbol" panose="05050102010706020507" pitchFamily="18" charset="2"/>
                  </a:rPr>
                  <a:t></a:t>
                </a:r>
                <a:r>
                  <a:rPr lang="en-US" altLang="en-US" dirty="0">
                    <a:solidFill>
                      <a:srgbClr val="5C6670"/>
                    </a:solidFill>
                  </a:rPr>
                  <a:t>, </a:t>
                </a:r>
                <a:r>
                  <a:rPr lang="en-US" altLang="en-US" dirty="0">
                    <a:solidFill>
                      <a:srgbClr val="5C6670"/>
                    </a:solidFill>
                    <a:sym typeface="Symbol" panose="05050102010706020507" pitchFamily="18" charset="2"/>
                  </a:rPr>
                  <a:t></a:t>
                </a:r>
                <a:r>
                  <a:rPr lang="en-US" altLang="en-US" i="1" dirty="0" err="1">
                    <a:solidFill>
                      <a:srgbClr val="5C6670"/>
                    </a:solidFill>
                  </a:rPr>
                  <a:t>j≠k</a:t>
                </a:r>
                <a:r>
                  <a:rPr lang="en-US" altLang="en-US" dirty="0">
                    <a:solidFill>
                      <a:srgbClr val="5C6670"/>
                    </a:solidFill>
                  </a:rPr>
                  <a:t>) and</a:t>
                </a:r>
                <a:r>
                  <a:rPr lang="en-US" altLang="en-US" i="1" dirty="0">
                    <a:solidFill>
                      <a:srgbClr val="5C667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altLang="en-US" i="1">
                            <a:solidFill>
                              <a:srgbClr val="5C667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b="1" i="1" baseline="-25000">
                            <a:solidFill>
                              <a:srgbClr val="5C667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m:rPr>
                            <m:nor/>
                          </m:rPr>
                          <a:rPr lang="en-US" altLang="en-US" i="1" baseline="-25000">
                            <a:solidFill>
                              <a:srgbClr val="5C6670"/>
                            </a:solidFill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en-US" i="1" baseline="-25000" dirty="0">
                            <a:solidFill>
                              <a:srgbClr val="5C6670"/>
                            </a:solidFill>
                          </a:rPr>
                          <m:t>1,…,∞</m:t>
                        </m:r>
                        <m:r>
                          <a:rPr lang="en-US" altLang="en-US" b="1" i="1">
                            <a:solidFill>
                              <a:srgbClr val="5C667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en-US" b="1" i="1" baseline="-25000">
                            <a:solidFill>
                              <a:srgbClr val="5C667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nary>
                  </m:oMath>
                </a14:m>
                <a:r>
                  <a:rPr lang="en-US" altLang="en-US" i="1" dirty="0">
                    <a:solidFill>
                      <a:srgbClr val="5C6670"/>
                    </a:solidFill>
                  </a:rPr>
                  <a:t> =  </a:t>
                </a:r>
                <a:r>
                  <a:rPr lang="en-US" altLang="en-US" i="1" dirty="0">
                    <a:solidFill>
                      <a:srgbClr val="5C6670"/>
                    </a:solidFill>
                    <a:sym typeface="Symbol" panose="05050102010706020507" pitchFamily="18" charset="2"/>
                  </a:rPr>
                  <a:t></a:t>
                </a:r>
                <a:r>
                  <a:rPr lang="en-US" altLang="en-US" dirty="0">
                    <a:solidFill>
                      <a:srgbClr val="5C6670"/>
                    </a:solidFill>
                  </a:rPr>
                  <a:t>. Suppose </a:t>
                </a:r>
                <a:r>
                  <a:rPr lang="en-US" altLang="en-US" i="1" dirty="0">
                    <a:solidFill>
                      <a:srgbClr val="5C6670"/>
                    </a:solidFill>
                  </a:rPr>
                  <a:t>P</a:t>
                </a:r>
                <a:r>
                  <a:rPr lang="en-US" altLang="en-US" dirty="0">
                    <a:solidFill>
                      <a:srgbClr val="5C6670"/>
                    </a:solidFill>
                  </a:rPr>
                  <a:t>(</a:t>
                </a:r>
                <a:r>
                  <a:rPr lang="en-US" altLang="en-US" i="1" dirty="0" err="1">
                    <a:solidFill>
                      <a:srgbClr val="5C6670"/>
                    </a:solidFill>
                  </a:rPr>
                  <a:t>H</a:t>
                </a:r>
                <a:r>
                  <a:rPr lang="en-US" altLang="en-US" i="1" baseline="-25000" dirty="0" err="1">
                    <a:solidFill>
                      <a:srgbClr val="5C6670"/>
                    </a:solidFill>
                  </a:rPr>
                  <a:t>j</a:t>
                </a:r>
                <a:r>
                  <a:rPr lang="en-US" altLang="en-US" dirty="0">
                    <a:solidFill>
                      <a:srgbClr val="5C6670"/>
                    </a:solidFill>
                  </a:rPr>
                  <a:t>)</a:t>
                </a:r>
                <a:r>
                  <a:rPr lang="en-US" altLang="en-US" i="1" dirty="0">
                    <a:solidFill>
                      <a:srgbClr val="5C6670"/>
                    </a:solidFill>
                  </a:rPr>
                  <a:t>&gt;0</a:t>
                </a:r>
                <a:r>
                  <a:rPr lang="en-US" altLang="en-US" dirty="0">
                    <a:solidFill>
                      <a:srgbClr val="5C6670"/>
                    </a:solidFill>
                  </a:rPr>
                  <a:t>, </a:t>
                </a:r>
                <a:r>
                  <a:rPr lang="en-US" altLang="en-US" dirty="0">
                    <a:solidFill>
                      <a:srgbClr val="5C6670"/>
                    </a:solidFill>
                    <a:sym typeface="Symbol" panose="05050102010706020507" pitchFamily="18" charset="2"/>
                  </a:rPr>
                  <a:t></a:t>
                </a:r>
                <a:r>
                  <a:rPr lang="en-US" altLang="en-US" i="1" dirty="0">
                    <a:solidFill>
                      <a:srgbClr val="5C6670"/>
                    </a:solidFill>
                  </a:rPr>
                  <a:t>j</a:t>
                </a:r>
                <a:r>
                  <a:rPr lang="en-US" altLang="en-US" dirty="0">
                    <a:solidFill>
                      <a:srgbClr val="5C6670"/>
                    </a:solidFill>
                  </a:rPr>
                  <a:t>, then</a:t>
                </a:r>
                <a:r>
                  <a:rPr lang="en-US" altLang="en-US" i="1" dirty="0">
                    <a:solidFill>
                      <a:srgbClr val="5C6670"/>
                    </a:solidFill>
                  </a:rPr>
                  <a:t> P</a:t>
                </a:r>
                <a:r>
                  <a:rPr lang="en-US" altLang="en-US" dirty="0">
                    <a:solidFill>
                      <a:srgbClr val="5C6670"/>
                    </a:solidFill>
                  </a:rPr>
                  <a:t>(</a:t>
                </a:r>
                <a:r>
                  <a:rPr lang="en-US" altLang="en-US" i="1" dirty="0">
                    <a:solidFill>
                      <a:srgbClr val="5C6670"/>
                    </a:solidFill>
                  </a:rPr>
                  <a:t>B</a:t>
                </a:r>
                <a:r>
                  <a:rPr lang="en-US" altLang="en-US" dirty="0">
                    <a:solidFill>
                      <a:srgbClr val="5C6670"/>
                    </a:solidFill>
                  </a:rPr>
                  <a:t>) </a:t>
                </a:r>
                <a:r>
                  <a:rPr lang="en-US" altLang="en-US" i="1" dirty="0">
                    <a:solidFill>
                      <a:srgbClr val="5C6670"/>
                    </a:solidFill>
                  </a:rPr>
                  <a:t>= ∑ </a:t>
                </a:r>
                <a:r>
                  <a:rPr lang="en-US" altLang="en-US" i="1" baseline="-25000" dirty="0">
                    <a:solidFill>
                      <a:srgbClr val="5C6670"/>
                    </a:solidFill>
                  </a:rPr>
                  <a:t>j=1,…,∞</a:t>
                </a:r>
                <a:r>
                  <a:rPr lang="en-US" altLang="en-US" i="1" dirty="0">
                    <a:solidFill>
                      <a:srgbClr val="5C6670"/>
                    </a:solidFill>
                  </a:rPr>
                  <a:t> P</a:t>
                </a:r>
                <a:r>
                  <a:rPr lang="en-US" altLang="en-US" dirty="0">
                    <a:solidFill>
                      <a:srgbClr val="5C6670"/>
                    </a:solidFill>
                  </a:rPr>
                  <a:t>(</a:t>
                </a:r>
                <a:r>
                  <a:rPr lang="en-US" altLang="en-US" i="1" dirty="0" err="1">
                    <a:solidFill>
                      <a:srgbClr val="5C6670"/>
                    </a:solidFill>
                  </a:rPr>
                  <a:t>H</a:t>
                </a:r>
                <a:r>
                  <a:rPr lang="en-US" altLang="en-US" i="1" baseline="-25000" dirty="0" err="1">
                    <a:solidFill>
                      <a:srgbClr val="5C6670"/>
                    </a:solidFill>
                  </a:rPr>
                  <a:t>j</a:t>
                </a:r>
                <a:r>
                  <a:rPr lang="en-US" altLang="en-US" dirty="0">
                    <a:solidFill>
                      <a:srgbClr val="5C6670"/>
                    </a:solidFill>
                  </a:rPr>
                  <a:t>)</a:t>
                </a:r>
                <a:r>
                  <a:rPr lang="en-US" altLang="en-US" i="1" dirty="0">
                    <a:solidFill>
                      <a:srgbClr val="5C6670"/>
                    </a:solidFill>
                  </a:rPr>
                  <a:t>P</a:t>
                </a:r>
                <a:r>
                  <a:rPr lang="en-US" altLang="en-US" dirty="0">
                    <a:solidFill>
                      <a:srgbClr val="5C6670"/>
                    </a:solidFill>
                  </a:rPr>
                  <a:t>(</a:t>
                </a:r>
                <a:r>
                  <a:rPr lang="en-US" altLang="en-US" i="1" dirty="0" err="1">
                    <a:solidFill>
                      <a:srgbClr val="5C6670"/>
                    </a:solidFill>
                  </a:rPr>
                  <a:t>B|H</a:t>
                </a:r>
                <a:r>
                  <a:rPr lang="en-US" altLang="en-US" i="1" baseline="-25000" dirty="0" err="1">
                    <a:solidFill>
                      <a:srgbClr val="5C6670"/>
                    </a:solidFill>
                  </a:rPr>
                  <a:t>j</a:t>
                </a:r>
                <a:r>
                  <a:rPr lang="en-US" altLang="en-US" dirty="0">
                    <a:solidFill>
                      <a:srgbClr val="5C6670"/>
                    </a:solidFill>
                  </a:rPr>
                  <a:t>)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en-US" dirty="0"/>
                  <a:t>Such {</a:t>
                </a:r>
                <a:r>
                  <a:rPr lang="en-US" altLang="en-US" i="1" dirty="0" err="1"/>
                  <a:t>H</a:t>
                </a:r>
                <a:r>
                  <a:rPr lang="en-US" altLang="en-US" i="1" baseline="-25000" dirty="0" err="1"/>
                  <a:t>j</a:t>
                </a:r>
                <a:r>
                  <a:rPr lang="en-US" altLang="en-US" dirty="0"/>
                  <a:t>} is called a partition of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</a:t>
                </a:r>
                <a:r>
                  <a:rPr lang="en-US" altLang="en-US" dirty="0"/>
                  <a:t>.</a:t>
                </a:r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b="0" dirty="0">
                  <a:solidFill>
                    <a:schemeClr val="tx2"/>
                  </a:solidFill>
                </a:endParaRPr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olidFill>
                    <a:srgbClr val="000000"/>
                  </a:solidFill>
                </a:endParaRPr>
              </a:p>
              <a:p>
                <a:pPr marL="342900" lvl="1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dirty="0">
                  <a:solidFill>
                    <a:srgbClr val="000000"/>
                  </a:solidFill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i="1" dirty="0">
                  <a:solidFill>
                    <a:srgbClr val="000000"/>
                  </a:solidFill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685800" lvl="2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dirty="0">
                  <a:solidFill>
                    <a:schemeClr val="tx2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b="0" dirty="0"/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b="0" dirty="0"/>
              </a:p>
              <a:p>
                <a:pPr marL="0" indent="0">
                  <a:buNone/>
                </a:pPr>
                <a:endParaRPr lang="en-US" altLang="en-US" baseline="30000" dirty="0"/>
              </a:p>
              <a:p>
                <a:pPr marL="0" indent="0">
                  <a:buNone/>
                </a:pPr>
                <a:endParaRPr lang="en-US" altLang="en-US" baseline="30000" dirty="0"/>
              </a:p>
              <a:p>
                <a:endParaRPr lang="en-US" altLang="en-US" baseline="30000" dirty="0"/>
              </a:p>
              <a:p>
                <a:pPr marL="3429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altLang="en-US" i="1" dirty="0"/>
              </a:p>
              <a:p>
                <a:pPr lvl="1"/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i="1" dirty="0"/>
              </a:p>
              <a:p>
                <a:pPr lvl="1"/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i="1" dirty="0"/>
              </a:p>
              <a:p>
                <a:pPr marL="342900" lvl="1" indent="0">
                  <a:spcAft>
                    <a:spcPts val="1200"/>
                  </a:spcAft>
                  <a:buNone/>
                </a:pPr>
                <a:endParaRPr lang="en-US" altLang="en-US" dirty="0"/>
              </a:p>
              <a:p>
                <a:pPr lvl="1">
                  <a:spcAft>
                    <a:spcPts val="1200"/>
                  </a:spcAft>
                </a:pPr>
                <a:endParaRPr lang="en-US" altLang="en-US" dirty="0"/>
              </a:p>
              <a:p>
                <a:pPr lvl="1">
                  <a:spcAft>
                    <a:spcPts val="1200"/>
                  </a:spcAft>
                </a:pPr>
                <a:endParaRPr lang="en-US" altLang="en-US" i="1" dirty="0"/>
              </a:p>
              <a:p>
                <a:pPr marL="0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 bwMode="auto">
              <a:xfrm>
                <a:off x="194614" y="1408590"/>
                <a:ext cx="8726964" cy="4967496"/>
              </a:xfrm>
              <a:blipFill>
                <a:blip r:embed="rId3"/>
                <a:stretch>
                  <a:fillRect l="-2035" t="-3571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610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560043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The Bayes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 bwMode="auto">
              <a:xfrm>
                <a:off x="194614" y="1408590"/>
                <a:ext cx="8726964" cy="4967496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en-US" dirty="0">
                    <a:solidFill>
                      <a:srgbClr val="5C6670"/>
                    </a:solidFill>
                  </a:rPr>
                  <a:t>Let (</a:t>
                </a:r>
                <a:r>
                  <a:rPr lang="en-US" altLang="en-US" i="1" dirty="0">
                    <a:solidFill>
                      <a:srgbClr val="5C6670"/>
                    </a:solidFill>
                    <a:sym typeface="Symbol" panose="05050102010706020507" pitchFamily="18" charset="2"/>
                  </a:rPr>
                  <a:t></a:t>
                </a:r>
                <a:r>
                  <a:rPr lang="en-US" altLang="en-US" i="1" dirty="0">
                    <a:solidFill>
                      <a:srgbClr val="5C6670"/>
                    </a:solidFill>
                  </a:rPr>
                  <a:t>, ℬ, P</a:t>
                </a:r>
                <a:r>
                  <a:rPr lang="en-US" altLang="en-US" dirty="0">
                    <a:solidFill>
                      <a:srgbClr val="5C6670"/>
                    </a:solidFill>
                  </a:rPr>
                  <a:t>) be a probability space, and let {</a:t>
                </a:r>
                <a:r>
                  <a:rPr lang="en-US" altLang="en-US" i="1" dirty="0" err="1">
                    <a:solidFill>
                      <a:srgbClr val="5C6670"/>
                    </a:solidFill>
                  </a:rPr>
                  <a:t>H</a:t>
                </a:r>
                <a:r>
                  <a:rPr lang="en-US" altLang="en-US" i="1" baseline="-25000" dirty="0" err="1">
                    <a:solidFill>
                      <a:srgbClr val="5C6670"/>
                    </a:solidFill>
                  </a:rPr>
                  <a:t>j</a:t>
                </a:r>
                <a:r>
                  <a:rPr lang="en-US" altLang="en-US" dirty="0">
                    <a:solidFill>
                      <a:srgbClr val="5C6670"/>
                    </a:solidFill>
                  </a:rPr>
                  <a:t>} be  pairwise disjoint events in </a:t>
                </a:r>
                <a:r>
                  <a:rPr lang="en-US" altLang="en-US" i="1" dirty="0">
                    <a:solidFill>
                      <a:srgbClr val="5C6670"/>
                    </a:solidFill>
                  </a:rPr>
                  <a:t>ℬ </a:t>
                </a:r>
                <a:r>
                  <a:rPr lang="en-US" altLang="en-US" dirty="0">
                    <a:solidFill>
                      <a:srgbClr val="5C6670"/>
                    </a:solidFill>
                  </a:rPr>
                  <a:t> with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altLang="en-US" i="1">
                            <a:solidFill>
                              <a:srgbClr val="5C667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b="1" i="1" baseline="-25000">
                            <a:solidFill>
                              <a:srgbClr val="5C667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m:rPr>
                            <m:nor/>
                          </m:rPr>
                          <a:rPr lang="en-US" altLang="en-US" i="1" baseline="-25000">
                            <a:solidFill>
                              <a:srgbClr val="5C6670"/>
                            </a:solidFill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en-US" i="1" baseline="-25000" dirty="0">
                            <a:solidFill>
                              <a:srgbClr val="5C6670"/>
                            </a:solidFill>
                          </a:rPr>
                          <m:t>1,…,∞</m:t>
                        </m:r>
                        <m:r>
                          <a:rPr lang="en-US" altLang="en-US" b="1" i="1">
                            <a:solidFill>
                              <a:srgbClr val="5C667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en-US" b="1" i="1" baseline="-25000">
                            <a:solidFill>
                              <a:srgbClr val="5C667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nary>
                  </m:oMath>
                </a14:m>
                <a:r>
                  <a:rPr lang="en-US" altLang="en-US" i="1" dirty="0">
                    <a:solidFill>
                      <a:srgbClr val="5C6670"/>
                    </a:solidFill>
                  </a:rPr>
                  <a:t> =  </a:t>
                </a:r>
                <a:r>
                  <a:rPr lang="en-US" altLang="en-US" i="1" dirty="0">
                    <a:solidFill>
                      <a:srgbClr val="5C6670"/>
                    </a:solidFill>
                    <a:sym typeface="Symbol" pitchFamily="18" charset="2"/>
                  </a:rPr>
                  <a:t></a:t>
                </a:r>
                <a:r>
                  <a:rPr lang="en-US" altLang="en-US" dirty="0">
                    <a:solidFill>
                      <a:srgbClr val="5C6670"/>
                    </a:solidFill>
                  </a:rPr>
                  <a:t>, and  </a:t>
                </a:r>
                <a:r>
                  <a:rPr lang="en-US" altLang="en-US" i="1" dirty="0">
                    <a:solidFill>
                      <a:srgbClr val="5C6670"/>
                    </a:solidFill>
                  </a:rPr>
                  <a:t>P</a:t>
                </a:r>
                <a:r>
                  <a:rPr lang="en-US" altLang="en-US" dirty="0">
                    <a:solidFill>
                      <a:srgbClr val="5C6670"/>
                    </a:solidFill>
                  </a:rPr>
                  <a:t>(</a:t>
                </a:r>
                <a:r>
                  <a:rPr lang="en-US" altLang="en-US" i="1" dirty="0" err="1">
                    <a:solidFill>
                      <a:srgbClr val="5C6670"/>
                    </a:solidFill>
                  </a:rPr>
                  <a:t>H</a:t>
                </a:r>
                <a:r>
                  <a:rPr lang="en-US" altLang="en-US" i="1" baseline="-25000" dirty="0" err="1">
                    <a:solidFill>
                      <a:srgbClr val="5C6670"/>
                    </a:solidFill>
                  </a:rPr>
                  <a:t>j</a:t>
                </a:r>
                <a:r>
                  <a:rPr lang="en-US" altLang="en-US" dirty="0">
                    <a:solidFill>
                      <a:srgbClr val="5C6670"/>
                    </a:solidFill>
                  </a:rPr>
                  <a:t>)</a:t>
                </a:r>
                <a:r>
                  <a:rPr lang="en-US" altLang="en-US" i="1" dirty="0">
                    <a:solidFill>
                      <a:srgbClr val="5C6670"/>
                    </a:solidFill>
                  </a:rPr>
                  <a:t>&gt;0, </a:t>
                </a:r>
                <a:r>
                  <a:rPr lang="en-US" altLang="en-US" i="1" dirty="0">
                    <a:solidFill>
                      <a:srgbClr val="5C6670"/>
                    </a:solidFill>
                    <a:sym typeface="Symbol" pitchFamily="18" charset="2"/>
                  </a:rPr>
                  <a:t></a:t>
                </a:r>
                <a:r>
                  <a:rPr lang="en-US" altLang="en-US" i="1" dirty="0">
                    <a:solidFill>
                      <a:srgbClr val="5C6670"/>
                    </a:solidFill>
                  </a:rPr>
                  <a:t>j.</a:t>
                </a:r>
                <a:r>
                  <a:rPr lang="en-US" altLang="en-US" dirty="0">
                    <a:solidFill>
                      <a:srgbClr val="5C6670"/>
                    </a:solidFill>
                  </a:rPr>
                  <a:t>  We have,  </a:t>
                </a:r>
                <a:r>
                  <a:rPr lang="en-US" altLang="en-US" dirty="0">
                    <a:solidFill>
                      <a:srgbClr val="5C6670"/>
                    </a:solidFill>
                    <a:sym typeface="Symbol" pitchFamily="18" charset="2"/>
                  </a:rPr>
                  <a:t></a:t>
                </a:r>
                <a:r>
                  <a:rPr lang="en-US" altLang="en-US" i="1" dirty="0">
                    <a:solidFill>
                      <a:srgbClr val="5C6670"/>
                    </a:solidFill>
                  </a:rPr>
                  <a:t>B</a:t>
                </a:r>
                <a:r>
                  <a:rPr lang="en-US" altLang="en-US" dirty="0">
                    <a:solidFill>
                      <a:srgbClr val="5C6670"/>
                    </a:solidFill>
                    <a:sym typeface="Symbol" pitchFamily="18" charset="2"/>
                  </a:rPr>
                  <a:t></a:t>
                </a:r>
                <a:r>
                  <a:rPr lang="en-US" altLang="en-US" i="1" dirty="0">
                    <a:solidFill>
                      <a:srgbClr val="5C6670"/>
                    </a:solidFill>
                  </a:rPr>
                  <a:t> ℬ  </a:t>
                </a:r>
                <a:r>
                  <a:rPr lang="en-US" altLang="en-US" dirty="0">
                    <a:solidFill>
                      <a:srgbClr val="5C6670"/>
                    </a:solidFill>
                  </a:rPr>
                  <a:t>and  </a:t>
                </a:r>
                <a:r>
                  <a:rPr lang="en-US" altLang="en-US" i="1" dirty="0">
                    <a:solidFill>
                      <a:srgbClr val="5C6670"/>
                    </a:solidFill>
                  </a:rPr>
                  <a:t>P</a:t>
                </a:r>
                <a:r>
                  <a:rPr lang="en-US" altLang="en-US" dirty="0">
                    <a:solidFill>
                      <a:srgbClr val="5C6670"/>
                    </a:solidFill>
                  </a:rPr>
                  <a:t>(</a:t>
                </a:r>
                <a:r>
                  <a:rPr lang="en-US" altLang="en-US" i="1" dirty="0">
                    <a:solidFill>
                      <a:srgbClr val="5C6670"/>
                    </a:solidFill>
                  </a:rPr>
                  <a:t>B</a:t>
                </a:r>
                <a:r>
                  <a:rPr lang="en-US" altLang="en-US" dirty="0">
                    <a:solidFill>
                      <a:srgbClr val="5C6670"/>
                    </a:solidFill>
                  </a:rPr>
                  <a:t>)</a:t>
                </a:r>
                <a:r>
                  <a:rPr lang="en-US" altLang="en-US" i="1" dirty="0">
                    <a:solidFill>
                      <a:srgbClr val="5C6670"/>
                    </a:solidFill>
                  </a:rPr>
                  <a:t>&gt;0</a:t>
                </a:r>
                <a:r>
                  <a:rPr lang="en-US" altLang="en-US" dirty="0">
                    <a:solidFill>
                      <a:srgbClr val="5C6670"/>
                    </a:solidFill>
                  </a:rPr>
                  <a:t>,</a:t>
                </a:r>
              </a:p>
              <a:p>
                <a:pPr marL="594360" lvl="2" indent="0">
                  <a:buNone/>
                  <a:defRPr/>
                </a:pPr>
                <a:endParaRPr lang="en-US" altLang="en-US" i="1" dirty="0"/>
              </a:p>
              <a:p>
                <a:pPr marL="114300" lvl="1" indent="0">
                  <a:buNone/>
                  <a:defRPr/>
                </a:pPr>
                <a:r>
                  <a:rPr lang="en-US" altLang="en-US" i="1" dirty="0"/>
                  <a:t>				P</a:t>
                </a:r>
                <a:r>
                  <a:rPr lang="en-US" altLang="en-US" dirty="0"/>
                  <a:t>(</a:t>
                </a:r>
                <a:r>
                  <a:rPr lang="en-US" altLang="en-US" i="1" dirty="0" err="1"/>
                  <a:t>H</a:t>
                </a:r>
                <a:r>
                  <a:rPr lang="en-US" altLang="en-US" i="1" baseline="-25000" dirty="0" err="1"/>
                  <a:t>j</a:t>
                </a:r>
                <a:r>
                  <a:rPr lang="en-US" altLang="en-US" dirty="0"/>
                  <a:t>)</a:t>
                </a:r>
                <a:r>
                  <a:rPr lang="en-US" altLang="en-US" i="1" dirty="0"/>
                  <a:t> P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B |</a:t>
                </a:r>
                <a:r>
                  <a:rPr lang="en-US" altLang="en-US" i="1" dirty="0" err="1"/>
                  <a:t>H</a:t>
                </a:r>
                <a:r>
                  <a:rPr lang="en-US" altLang="en-US" i="1" baseline="-25000" dirty="0" err="1"/>
                  <a:t>j</a:t>
                </a:r>
                <a:r>
                  <a:rPr lang="en-US" altLang="en-US" dirty="0"/>
                  <a:t>)</a:t>
                </a:r>
              </a:p>
              <a:p>
                <a:pPr marL="114300" lvl="1" indent="0">
                  <a:buNone/>
                  <a:defRPr/>
                </a:pPr>
                <a:r>
                  <a:rPr lang="en-US" altLang="en-US" i="1" dirty="0"/>
                  <a:t>     P</a:t>
                </a:r>
                <a:r>
                  <a:rPr lang="en-US" altLang="en-US" dirty="0"/>
                  <a:t>(</a:t>
                </a:r>
                <a:r>
                  <a:rPr lang="en-US" altLang="en-US" i="1" dirty="0" err="1"/>
                  <a:t>H</a:t>
                </a:r>
                <a:r>
                  <a:rPr lang="en-US" altLang="en-US" i="1" baseline="-25000" dirty="0" err="1"/>
                  <a:t>j</a:t>
                </a:r>
                <a:r>
                  <a:rPr lang="en-US" altLang="en-US" i="1" dirty="0" err="1"/>
                  <a:t>|B</a:t>
                </a:r>
                <a:r>
                  <a:rPr lang="en-US" altLang="en-US" dirty="0"/>
                  <a:t>)</a:t>
                </a:r>
                <a:r>
                  <a:rPr lang="en-US" altLang="en-US" i="1" dirty="0"/>
                  <a:t>  = 						,           </a:t>
                </a:r>
                <a:r>
                  <a:rPr lang="en-US" altLang="en-US" dirty="0">
                    <a:sym typeface="Symbol" pitchFamily="18" charset="2"/>
                  </a:rPr>
                  <a:t></a:t>
                </a:r>
                <a:r>
                  <a:rPr lang="en-US" altLang="en-US" i="1" dirty="0"/>
                  <a:t> j</a:t>
                </a:r>
                <a:endParaRPr lang="en-US" altLang="en-US" dirty="0"/>
              </a:p>
              <a:p>
                <a:pPr marL="114300" lvl="1" indent="0">
                  <a:buNone/>
                  <a:defRPr/>
                </a:pPr>
                <a:r>
                  <a:rPr lang="en-US" altLang="en-US" dirty="0"/>
                  <a:t>                           </a:t>
                </a:r>
                <a:r>
                  <a:rPr lang="en-US" altLang="en-US" i="1" dirty="0"/>
                  <a:t> ∑</a:t>
                </a:r>
                <a:r>
                  <a:rPr lang="en-US" altLang="en-US" i="1" baseline="-25000" dirty="0" err="1"/>
                  <a:t>i</a:t>
                </a:r>
                <a:r>
                  <a:rPr lang="en-US" altLang="en-US" i="1" baseline="-25000" dirty="0"/>
                  <a:t>=1,…,∞</a:t>
                </a:r>
                <a:r>
                  <a:rPr lang="en-US" altLang="en-US" i="1" dirty="0"/>
                  <a:t> P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H</a:t>
                </a:r>
                <a:r>
                  <a:rPr lang="en-US" altLang="en-US" i="1" baseline="-25000" dirty="0"/>
                  <a:t>i</a:t>
                </a:r>
                <a:r>
                  <a:rPr lang="en-US" altLang="en-US" dirty="0"/>
                  <a:t>)</a:t>
                </a:r>
                <a:r>
                  <a:rPr lang="en-US" altLang="en-US" i="1" dirty="0"/>
                  <a:t>P</a:t>
                </a:r>
                <a:r>
                  <a:rPr lang="en-US" altLang="en-US" dirty="0"/>
                  <a:t>(</a:t>
                </a:r>
                <a:r>
                  <a:rPr lang="en-US" altLang="en-US" i="1" dirty="0" err="1"/>
                  <a:t>B|H</a:t>
                </a:r>
                <a:r>
                  <a:rPr lang="en-US" altLang="en-US" i="1" baseline="-25000" dirty="0" err="1"/>
                  <a:t>i</a:t>
                </a:r>
                <a:r>
                  <a:rPr lang="en-US" altLang="en-US" dirty="0"/>
                  <a:t>)</a:t>
                </a:r>
              </a:p>
              <a:p>
                <a:pPr marL="594360" lvl="2" indent="0">
                  <a:buNone/>
                  <a:defRPr/>
                </a:pPr>
                <a:endParaRPr lang="en-US" altLang="en-US" i="1" dirty="0"/>
              </a:p>
              <a:p>
                <a:pPr marL="114300" lvl="1" indent="0">
                  <a:buNone/>
                  <a:defRPr/>
                </a:pPr>
                <a:r>
                  <a:rPr lang="en-US" altLang="en-US" i="1" dirty="0"/>
                  <a:t>		</a:t>
                </a:r>
                <a:endParaRPr lang="en-US" altLang="en-US" dirty="0">
                  <a:solidFill>
                    <a:srgbClr val="000000"/>
                  </a:solidFill>
                </a:endParaRPr>
              </a:p>
              <a:p>
                <a:pPr marL="342900" lvl="1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dirty="0">
                  <a:solidFill>
                    <a:srgbClr val="000000"/>
                  </a:solidFill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i="1" dirty="0">
                  <a:solidFill>
                    <a:srgbClr val="000000"/>
                  </a:solidFill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685800" lvl="2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dirty="0">
                  <a:solidFill>
                    <a:schemeClr val="tx2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b="0" dirty="0"/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b="0" dirty="0"/>
              </a:p>
              <a:p>
                <a:pPr marL="0" indent="0">
                  <a:buNone/>
                </a:pPr>
                <a:endParaRPr lang="en-US" altLang="en-US" baseline="30000" dirty="0"/>
              </a:p>
              <a:p>
                <a:pPr marL="0" indent="0">
                  <a:buNone/>
                </a:pPr>
                <a:endParaRPr lang="en-US" altLang="en-US" baseline="30000" dirty="0"/>
              </a:p>
              <a:p>
                <a:endParaRPr lang="en-US" altLang="en-US" baseline="30000" dirty="0"/>
              </a:p>
              <a:p>
                <a:pPr marL="3429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altLang="en-US" i="1" dirty="0"/>
              </a:p>
              <a:p>
                <a:pPr lvl="1"/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i="1" dirty="0"/>
              </a:p>
              <a:p>
                <a:pPr lvl="1"/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i="1" dirty="0"/>
              </a:p>
              <a:p>
                <a:pPr marL="342900" lvl="1" indent="0">
                  <a:spcAft>
                    <a:spcPts val="1200"/>
                  </a:spcAft>
                  <a:buNone/>
                </a:pPr>
                <a:endParaRPr lang="en-US" altLang="en-US" dirty="0"/>
              </a:p>
              <a:p>
                <a:pPr lvl="1">
                  <a:spcAft>
                    <a:spcPts val="1200"/>
                  </a:spcAft>
                </a:pPr>
                <a:endParaRPr lang="en-US" altLang="en-US" dirty="0"/>
              </a:p>
              <a:p>
                <a:pPr lvl="1">
                  <a:spcAft>
                    <a:spcPts val="1200"/>
                  </a:spcAft>
                </a:pPr>
                <a:endParaRPr lang="en-US" altLang="en-US" i="1" dirty="0"/>
              </a:p>
              <a:p>
                <a:pPr marL="0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 bwMode="auto">
              <a:xfrm>
                <a:off x="194614" y="1408590"/>
                <a:ext cx="8726964" cy="4967496"/>
              </a:xfrm>
              <a:blipFill>
                <a:blip r:embed="rId3"/>
                <a:stretch>
                  <a:fillRect l="-2035" t="-3571" r="-2616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E0F6B6-60B3-0B49-890B-2B900C654F47}"/>
              </a:ext>
            </a:extLst>
          </p:cNvPr>
          <p:cNvCxnSpPr>
            <a:cxnSpLocks/>
          </p:cNvCxnSpPr>
          <p:nvPr/>
        </p:nvCxnSpPr>
        <p:spPr>
          <a:xfrm>
            <a:off x="2286000" y="4275439"/>
            <a:ext cx="3410465" cy="0"/>
          </a:xfrm>
          <a:prstGeom prst="line">
            <a:avLst/>
          </a:prstGeom>
          <a:ln w="285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901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560043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Independence of Events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4" y="1408590"/>
            <a:ext cx="8726964" cy="49674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Let (</a:t>
            </a:r>
            <a:r>
              <a:rPr lang="en-US" altLang="en-US" i="1" dirty="0">
                <a:sym typeface="Symbol" panose="05050102010706020507" pitchFamily="18" charset="2"/>
              </a:rPr>
              <a:t></a:t>
            </a:r>
            <a:r>
              <a:rPr lang="en-US" altLang="en-US" i="1" dirty="0"/>
              <a:t>, </a:t>
            </a:r>
            <a:r>
              <a:rPr lang="en-US" altLang="en-US" i="1" dirty="0" err="1"/>
              <a:t>ℬ</a:t>
            </a:r>
            <a:r>
              <a:rPr lang="en-US" altLang="en-US" i="1" dirty="0"/>
              <a:t>, P</a:t>
            </a:r>
            <a:r>
              <a:rPr lang="en-US" altLang="en-US" dirty="0"/>
              <a:t>) be a probability space, </a:t>
            </a:r>
            <a:r>
              <a:rPr lang="en-US" altLang="en-US" dirty="0">
                <a:sym typeface="Symbol" pitchFamily="18" charset="2"/>
              </a:rPr>
              <a:t></a:t>
            </a:r>
            <a:r>
              <a:rPr lang="en-US" altLang="en-US" i="1" dirty="0">
                <a:sym typeface="Symbol" pitchFamily="18" charset="2"/>
              </a:rPr>
              <a:t>A</a:t>
            </a:r>
            <a:r>
              <a:rPr lang="en-US" altLang="en-US" dirty="0">
                <a:sym typeface="Symbol" pitchFamily="18" charset="2"/>
              </a:rPr>
              <a:t>,</a:t>
            </a:r>
            <a:r>
              <a:rPr lang="en-US" altLang="en-US" i="1" dirty="0"/>
              <a:t>B </a:t>
            </a:r>
            <a:r>
              <a:rPr lang="en-US" altLang="en-US" dirty="0">
                <a:sym typeface="Symbol" pitchFamily="18" charset="2"/>
              </a:rPr>
              <a:t></a:t>
            </a:r>
            <a:r>
              <a:rPr lang="en-US" altLang="en-US" i="1" dirty="0" err="1"/>
              <a:t>ℬ</a:t>
            </a:r>
            <a:r>
              <a:rPr lang="en-US" altLang="en-US" i="1" dirty="0"/>
              <a:t> </a:t>
            </a:r>
            <a:r>
              <a:rPr lang="en-US" altLang="en-US" dirty="0"/>
              <a:t>, we say </a:t>
            </a:r>
            <a:r>
              <a:rPr lang="en-US" altLang="en-US" i="1" dirty="0"/>
              <a:t>A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  are independent if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AB</a:t>
            </a:r>
            <a:r>
              <a:rPr lang="en-US" altLang="en-US" dirty="0"/>
              <a:t>) =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)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B</a:t>
            </a:r>
            <a:r>
              <a:rPr lang="en-US" altLang="en-US" dirty="0"/>
              <a:t>).</a:t>
            </a:r>
          </a:p>
          <a:p>
            <a:pPr marL="594360" lvl="2" indent="0">
              <a:buNone/>
              <a:defRPr/>
            </a:pPr>
            <a:endParaRPr lang="en-US" altLang="en-US" i="1" dirty="0"/>
          </a:p>
          <a:p>
            <a:pPr marL="114300" lvl="1" indent="0">
              <a:buNone/>
              <a:defRPr/>
            </a:pPr>
            <a:r>
              <a:rPr lang="en-US" altLang="en-US" i="1" dirty="0"/>
              <a:t>		</a:t>
            </a:r>
            <a:endParaRPr lang="en-US" altLang="en-US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2400"/>
              </a:spcBef>
              <a:spcAft>
                <a:spcPts val="600"/>
              </a:spcAft>
              <a:buNone/>
            </a:pPr>
            <a:endParaRPr lang="en-US" altLang="en-US" dirty="0">
              <a:solidFill>
                <a:srgbClr val="000000"/>
              </a:solidFill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i="1" dirty="0">
              <a:solidFill>
                <a:srgbClr val="000000"/>
              </a:solidFill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dirty="0">
              <a:sym typeface="Symbol" panose="05050102010706020507" pitchFamily="18" charset="2"/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ts val="2400"/>
              </a:spcBef>
              <a:spcAft>
                <a:spcPts val="600"/>
              </a:spcAft>
            </a:pPr>
            <a:endParaRPr lang="en-US" alt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685800" lvl="2" indent="0">
              <a:spcBef>
                <a:spcPts val="2400"/>
              </a:spcBef>
              <a:spcAft>
                <a:spcPts val="600"/>
              </a:spcAft>
              <a:buNone/>
            </a:pPr>
            <a:endParaRPr lang="en-US" altLang="en-US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b="0" dirty="0"/>
          </a:p>
          <a:p>
            <a:pPr>
              <a:spcBef>
                <a:spcPts val="2400"/>
              </a:spcBef>
              <a:spcAft>
                <a:spcPts val="600"/>
              </a:spcAft>
            </a:pPr>
            <a:endParaRPr lang="en-US" altLang="en-US" b="0" dirty="0"/>
          </a:p>
          <a:p>
            <a:pPr marL="0" indent="0">
              <a:buNone/>
            </a:pPr>
            <a:endParaRPr lang="en-US" altLang="en-US" baseline="30000" dirty="0"/>
          </a:p>
          <a:p>
            <a:pPr marL="0" indent="0">
              <a:buNone/>
            </a:pPr>
            <a:endParaRPr lang="en-US" altLang="en-US" baseline="30000" dirty="0"/>
          </a:p>
          <a:p>
            <a:endParaRPr lang="en-US" altLang="en-US" baseline="30000" dirty="0"/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i="1" dirty="0"/>
          </a:p>
          <a:p>
            <a:pPr lvl="1"/>
            <a:endParaRPr lang="en-US" altLang="en-US" dirty="0"/>
          </a:p>
          <a:p>
            <a:pPr marL="342900" lvl="1" indent="0">
              <a:buNone/>
            </a:pPr>
            <a:endParaRPr lang="en-US" altLang="en-US" i="1" dirty="0"/>
          </a:p>
          <a:p>
            <a:pPr lvl="1"/>
            <a:endParaRPr lang="en-US" altLang="en-US" dirty="0"/>
          </a:p>
          <a:p>
            <a:pPr marL="342900" lvl="1" indent="0">
              <a:buNone/>
            </a:pPr>
            <a:endParaRPr lang="en-US" altLang="en-US" i="1" dirty="0"/>
          </a:p>
          <a:p>
            <a:pPr marL="342900" lvl="1" indent="0">
              <a:spcAft>
                <a:spcPts val="1200"/>
              </a:spcAft>
              <a:buNone/>
            </a:pPr>
            <a:endParaRPr lang="en-US" altLang="en-US" dirty="0"/>
          </a:p>
          <a:p>
            <a:pPr lvl="1">
              <a:spcAft>
                <a:spcPts val="1200"/>
              </a:spcAft>
            </a:pPr>
            <a:endParaRPr lang="en-US" altLang="en-US" dirty="0"/>
          </a:p>
          <a:p>
            <a:pPr lvl="1">
              <a:spcAft>
                <a:spcPts val="1200"/>
              </a:spcAft>
            </a:pPr>
            <a:endParaRPr lang="en-US" altLang="en-US" i="1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1926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40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3AAC3-EACF-5643-87C7-933A6E85ACA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7713" y="2001795"/>
            <a:ext cx="8025584" cy="771064"/>
          </a:xfrm>
        </p:spPr>
        <p:txBody>
          <a:bodyPr/>
          <a:lstStyle/>
          <a:p>
            <a:pPr algn="l" fontAlgn="auto">
              <a:spcAft>
                <a:spcPts val="0"/>
              </a:spcAft>
            </a:pPr>
            <a:r>
              <a:rPr lang="en-US" altLang="en-US" sz="5400" b="0" dirty="0"/>
              <a:t>Review of Mathematical Foundations</a:t>
            </a:r>
          </a:p>
          <a:p>
            <a:pPr algn="l" fontAlgn="auto">
              <a:spcAft>
                <a:spcPts val="0"/>
              </a:spcAft>
            </a:pPr>
            <a:r>
              <a:rPr lang="en-US" altLang="en-US" sz="4000" b="0" dirty="0">
                <a:solidFill>
                  <a:srgbClr val="00A2E0"/>
                </a:solidFill>
              </a:rPr>
              <a:t>Random Variables and Common Distributions</a:t>
            </a:r>
            <a:endParaRPr lang="en-US" altLang="en-US" sz="4000" dirty="0">
              <a:solidFill>
                <a:srgbClr val="00A2E0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51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4">
            <a:extLst>
              <a:ext uri="{FF2B5EF4-FFF2-40B4-BE49-F238E27FC236}">
                <a16:creationId xmlns:a16="http://schemas.microsoft.com/office/drawing/2014/main" id="{95553D86-B226-B64C-9E5D-A7BF7B327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091" y="2540794"/>
            <a:ext cx="90011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8D3AD66-6D03-534E-9367-2ACDD7F8A2AD}"/>
              </a:ext>
            </a:extLst>
          </p:cNvPr>
          <p:cNvSpPr/>
          <p:nvPr/>
        </p:nvSpPr>
        <p:spPr>
          <a:xfrm>
            <a:off x="3640345" y="2217058"/>
            <a:ext cx="1533525" cy="1533525"/>
          </a:xfrm>
          <a:prstGeom prst="ellipse">
            <a:avLst/>
          </a:prstGeom>
          <a:solidFill>
            <a:srgbClr val="FFC62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5367" name="Picture 6">
            <a:extLst>
              <a:ext uri="{FF2B5EF4-FFF2-40B4-BE49-F238E27FC236}">
                <a16:creationId xmlns:a16="http://schemas.microsoft.com/office/drawing/2014/main" id="{8F5200A5-CDCD-2444-B768-A78641513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694" y="2350407"/>
            <a:ext cx="12668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Rectangle 27">
            <a:extLst>
              <a:ext uri="{FF2B5EF4-FFF2-40B4-BE49-F238E27FC236}">
                <a16:creationId xmlns:a16="http://schemas.microsoft.com/office/drawing/2014/main" id="{AE4EFC4E-3730-5643-B169-AF0AB84FE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657" y="3965161"/>
            <a:ext cx="16668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100" dirty="0">
                <a:solidFill>
                  <a:srgbClr val="5C6670"/>
                </a:solidFill>
                <a:latin typeface="Arial" panose="020B0604020202020204" pitchFamily="34" charset="0"/>
                <a:ea typeface="Akzidenz-Grotesk Pro Light" pitchFamily="50" charset="0"/>
                <a:cs typeface="Arial" panose="020B0604020202020204" pitchFamily="34" charset="0"/>
              </a:rPr>
              <a:t>   Objective</a:t>
            </a: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47362019-20BD-4243-A2BF-F27BE65D8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8239" y="4380659"/>
            <a:ext cx="196295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random variables &amp; their distributions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1C12BF53-3A38-3748-9623-72E6BA16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404883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5C6670"/>
                </a:solidFill>
              </a:rPr>
              <a:t>Basic Notations from Calculus (1/3)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640467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en-US" dirty="0"/>
              <a:t>Derivative of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with respect to </a:t>
            </a:r>
            <a:r>
              <a:rPr lang="en-US" altLang="en-US" i="1" dirty="0"/>
              <a:t>x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en-US" dirty="0"/>
              <a:t>Partial derivative of a function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 err="1"/>
              <a:t>x</a:t>
            </a:r>
            <a:r>
              <a:rPr lang="en-US" altLang="en-US" dirty="0" err="1"/>
              <a:t>,</a:t>
            </a:r>
            <a:r>
              <a:rPr lang="en-US" altLang="en-US" i="1" dirty="0" err="1"/>
              <a:t>y</a:t>
            </a:r>
            <a:r>
              <a:rPr lang="en-US" altLang="en-US" dirty="0"/>
              <a:t>,…) with respect to </a:t>
            </a:r>
            <a:r>
              <a:rPr lang="en-US" altLang="en-US" i="1" dirty="0"/>
              <a:t>x</a:t>
            </a:r>
          </a:p>
          <a:p>
            <a:pPr lvl="1">
              <a:spcBef>
                <a:spcPts val="2400"/>
              </a:spcBef>
              <a:spcAft>
                <a:spcPts val="600"/>
              </a:spcAft>
            </a:pPr>
            <a:r>
              <a:rPr lang="en-US" altLang="en-US" dirty="0"/>
              <a:t>Note: the function may be scalar-valued or vector-valued</a:t>
            </a:r>
          </a:p>
          <a:p>
            <a:pPr marL="342900" lvl="1" indent="0">
              <a:spcBef>
                <a:spcPts val="2400"/>
              </a:spcBef>
              <a:spcAft>
                <a:spcPts val="600"/>
              </a:spcAft>
              <a:buNone/>
            </a:pP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52014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560043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Discrete Random Variables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4" y="1408590"/>
            <a:ext cx="8726964" cy="49674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en-US" dirty="0"/>
              <a:t>Let </a:t>
            </a:r>
            <a:r>
              <a:rPr lang="en-US" altLang="en-US" i="1" dirty="0"/>
              <a:t>x</a:t>
            </a:r>
            <a:r>
              <a:rPr lang="en-US" altLang="en-US" dirty="0"/>
              <a:t> be a discrete random variable that can take any of the </a:t>
            </a:r>
            <a:r>
              <a:rPr lang="en-US" altLang="en-US" i="1" dirty="0"/>
              <a:t>m</a:t>
            </a:r>
            <a:r>
              <a:rPr lang="en-US" altLang="en-US" dirty="0"/>
              <a:t> different values in the set V={</a:t>
            </a:r>
            <a:r>
              <a:rPr lang="en-US" altLang="en-US" i="1" dirty="0"/>
              <a:t>v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v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v</a:t>
            </a:r>
            <a:r>
              <a:rPr lang="en-US" altLang="en-US" baseline="-25000" dirty="0" err="1"/>
              <a:t>m</a:t>
            </a:r>
            <a:r>
              <a:rPr lang="en-US" altLang="en-US" dirty="0"/>
              <a:t>} with respective probabilities {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p</a:t>
            </a:r>
            <a:r>
              <a:rPr lang="en-US" altLang="en-US" baseline="-25000" dirty="0"/>
              <a:t>m</a:t>
            </a:r>
            <a:r>
              <a:rPr lang="en-US" altLang="en-US" dirty="0"/>
              <a:t>}, i.e.,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=</a:t>
            </a:r>
            <a:r>
              <a:rPr lang="en-US" altLang="en-US" i="1" dirty="0"/>
              <a:t>Prob</a:t>
            </a:r>
            <a:r>
              <a:rPr lang="en-US" altLang="en-US" dirty="0"/>
              <a:t>[</a:t>
            </a:r>
            <a:r>
              <a:rPr lang="en-US" altLang="en-US" i="1" dirty="0"/>
              <a:t>x= v</a:t>
            </a:r>
            <a:r>
              <a:rPr lang="en-US" altLang="en-US" i="1" baseline="-25000" dirty="0"/>
              <a:t>i</a:t>
            </a:r>
            <a:r>
              <a:rPr lang="en-US" altLang="en-US" dirty="0"/>
              <a:t>].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≥ 0,     </a:t>
            </a:r>
            <a:r>
              <a:rPr lang="en-US" altLang="en-US" i="1" dirty="0"/>
              <a:t>∑ </a:t>
            </a:r>
            <a:r>
              <a:rPr lang="en-US" altLang="en-US" i="1" baseline="-25000" dirty="0"/>
              <a:t>j=1,…,m</a:t>
            </a:r>
            <a:r>
              <a:rPr lang="en-US" altLang="en-US" i="1" dirty="0"/>
              <a:t>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= </a:t>
            </a:r>
            <a:r>
              <a:rPr lang="en-US" altLang="en-US" dirty="0"/>
              <a:t>1</a:t>
            </a:r>
            <a:endParaRPr lang="en-US" altLang="en-US" b="0" dirty="0"/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en-US" dirty="0"/>
              <a:t>Probability Mass Function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is used to represent the set of probabilities {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p</a:t>
            </a:r>
            <a:r>
              <a:rPr lang="en-US" altLang="en-US" baseline="-25000" dirty="0"/>
              <a:t>m</a:t>
            </a:r>
            <a:r>
              <a:rPr lang="en-US" altLang="en-US" dirty="0"/>
              <a:t>}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≥0,     </a:t>
            </a:r>
            <a:r>
              <a:rPr lang="en-US" altLang="en-US" i="1" dirty="0"/>
              <a:t>∑ </a:t>
            </a:r>
            <a:r>
              <a:rPr lang="en-US" altLang="en-US" i="1" baseline="-25000" dirty="0"/>
              <a:t>x in </a:t>
            </a:r>
            <a:r>
              <a:rPr lang="en-US" altLang="en-US" baseline="-25000" dirty="0"/>
              <a:t>V</a:t>
            </a:r>
            <a:r>
              <a:rPr lang="en-US" altLang="en-US" i="1" dirty="0"/>
              <a:t>  P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</a:t>
            </a:r>
            <a:r>
              <a:rPr lang="en-US" altLang="en-US" i="1" dirty="0"/>
              <a:t> = </a:t>
            </a:r>
            <a:r>
              <a:rPr lang="en-US" altLang="en-US" dirty="0"/>
              <a:t>1</a:t>
            </a:r>
            <a:endParaRPr lang="en-US" altLang="en-US" b="0" i="1" dirty="0"/>
          </a:p>
          <a:p>
            <a:pPr marL="0" indent="0">
              <a:buNone/>
            </a:pPr>
            <a:endParaRPr lang="en-US" altLang="en-US" b="0" dirty="0"/>
          </a:p>
          <a:p>
            <a:endParaRPr lang="en-US" altLang="en-US" b="0" dirty="0"/>
          </a:p>
          <a:p>
            <a:pPr marL="594360" lvl="2" indent="0">
              <a:buNone/>
              <a:defRPr/>
            </a:pPr>
            <a:endParaRPr lang="en-US" altLang="en-US" i="1" dirty="0"/>
          </a:p>
          <a:p>
            <a:pPr marL="114300" lvl="1" indent="0">
              <a:buNone/>
              <a:defRPr/>
            </a:pPr>
            <a:r>
              <a:rPr lang="en-US" altLang="en-US" i="1" dirty="0"/>
              <a:t>		</a:t>
            </a:r>
            <a:endParaRPr lang="en-US" altLang="en-US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2400"/>
              </a:spcBef>
              <a:spcAft>
                <a:spcPts val="600"/>
              </a:spcAft>
              <a:buNone/>
            </a:pPr>
            <a:endParaRPr lang="en-US" altLang="en-US" dirty="0">
              <a:solidFill>
                <a:srgbClr val="000000"/>
              </a:solidFill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i="1" dirty="0">
              <a:solidFill>
                <a:srgbClr val="000000"/>
              </a:solidFill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dirty="0">
              <a:sym typeface="Symbol" panose="05050102010706020507" pitchFamily="18" charset="2"/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ts val="2400"/>
              </a:spcBef>
              <a:spcAft>
                <a:spcPts val="600"/>
              </a:spcAft>
            </a:pPr>
            <a:endParaRPr lang="en-US" alt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685800" lvl="2" indent="0">
              <a:spcBef>
                <a:spcPts val="2400"/>
              </a:spcBef>
              <a:spcAft>
                <a:spcPts val="600"/>
              </a:spcAft>
              <a:buNone/>
            </a:pPr>
            <a:endParaRPr lang="en-US" altLang="en-US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b="0" dirty="0"/>
          </a:p>
          <a:p>
            <a:pPr>
              <a:spcBef>
                <a:spcPts val="2400"/>
              </a:spcBef>
              <a:spcAft>
                <a:spcPts val="600"/>
              </a:spcAft>
            </a:pPr>
            <a:endParaRPr lang="en-US" altLang="en-US" b="0" dirty="0"/>
          </a:p>
          <a:p>
            <a:pPr marL="0" indent="0">
              <a:buNone/>
            </a:pPr>
            <a:endParaRPr lang="en-US" altLang="en-US" baseline="30000" dirty="0"/>
          </a:p>
          <a:p>
            <a:pPr marL="0" indent="0">
              <a:buNone/>
            </a:pPr>
            <a:endParaRPr lang="en-US" altLang="en-US" baseline="30000" dirty="0"/>
          </a:p>
          <a:p>
            <a:endParaRPr lang="en-US" altLang="en-US" baseline="30000" dirty="0"/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i="1" dirty="0"/>
          </a:p>
          <a:p>
            <a:pPr lvl="1"/>
            <a:endParaRPr lang="en-US" altLang="en-US" dirty="0"/>
          </a:p>
          <a:p>
            <a:pPr marL="342900" lvl="1" indent="0">
              <a:buNone/>
            </a:pPr>
            <a:endParaRPr lang="en-US" altLang="en-US" i="1" dirty="0"/>
          </a:p>
          <a:p>
            <a:pPr lvl="1"/>
            <a:endParaRPr lang="en-US" altLang="en-US" dirty="0"/>
          </a:p>
          <a:p>
            <a:pPr marL="342900" lvl="1" indent="0">
              <a:buNone/>
            </a:pPr>
            <a:endParaRPr lang="en-US" altLang="en-US" i="1" dirty="0"/>
          </a:p>
          <a:p>
            <a:pPr marL="342900" lvl="1" indent="0">
              <a:spcAft>
                <a:spcPts val="1200"/>
              </a:spcAft>
              <a:buNone/>
            </a:pPr>
            <a:endParaRPr lang="en-US" altLang="en-US" dirty="0"/>
          </a:p>
          <a:p>
            <a:pPr lvl="1">
              <a:spcAft>
                <a:spcPts val="1200"/>
              </a:spcAft>
            </a:pPr>
            <a:endParaRPr lang="en-US" altLang="en-US" dirty="0"/>
          </a:p>
          <a:p>
            <a:pPr lvl="1">
              <a:spcAft>
                <a:spcPts val="1200"/>
              </a:spcAft>
            </a:pPr>
            <a:endParaRPr lang="en-US" altLang="en-US" i="1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9554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560043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Expected Value (Means) &amp;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 bwMode="auto">
              <a:xfrm>
                <a:off x="194614" y="1408590"/>
                <a:ext cx="8726964" cy="4967496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en-US" dirty="0"/>
                  <a:t>The expected value (mean) of </a:t>
                </a:r>
                <a:r>
                  <a:rPr lang="en-US" altLang="en-US" i="1" dirty="0"/>
                  <a:t>x, </a:t>
                </a:r>
                <a:r>
                  <a:rPr lang="en-US" altLang="en-US" dirty="0"/>
                  <a:t>E[</a:t>
                </a:r>
                <a:r>
                  <a:rPr lang="en-US" altLang="en-US" i="1" dirty="0"/>
                  <a:t>x</a:t>
                </a:r>
                <a:r>
                  <a:rPr lang="en-US" altLang="en-US" dirty="0"/>
                  <a:t>], often denoted </a:t>
                </a:r>
                <a14:m>
                  <m:oMath xmlns:m="http://schemas.openxmlformats.org/officeDocument/2006/math">
                    <m:r>
                      <a:rPr lang="el-GR" altLang="en-US" b="1" i="1">
                        <a:latin typeface="Cambria Math"/>
                      </a:rPr>
                      <m:t>𝝁</m:t>
                    </m:r>
                  </m:oMath>
                </a14:m>
                <a:endParaRPr lang="en-US" altLang="en-US" dirty="0">
                  <a:solidFill>
                    <a:schemeClr val="tx2"/>
                  </a:solidFill>
                </a:endParaRPr>
              </a:p>
              <a:p>
                <a:pPr marL="342900" lvl="1" indent="0">
                  <a:buNone/>
                </a:pPr>
                <a:r>
                  <a:rPr lang="en-US" altLang="en-US" i="1" dirty="0">
                    <a:solidFill>
                      <a:srgbClr val="262626"/>
                    </a:solidFill>
                  </a:rPr>
                  <a:t>		 </a:t>
                </a:r>
                <a14:m>
                  <m:oMath xmlns:m="http://schemas.openxmlformats.org/officeDocument/2006/math">
                    <m:r>
                      <a:rPr lang="el-GR" altLang="en-US" i="1">
                        <a:solidFill>
                          <a:srgbClr val="262626"/>
                        </a:solidFill>
                        <a:latin typeface="Cambria Math"/>
                      </a:rPr>
                      <m:t>𝜇</m:t>
                    </m:r>
                    <m:r>
                      <a:rPr lang="el-GR" altLang="en-US" i="1">
                        <a:solidFill>
                          <a:srgbClr val="262626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dirty="0">
                    <a:solidFill>
                      <a:srgbClr val="262626"/>
                    </a:solidFill>
                  </a:rPr>
                  <a:t>=E[</a:t>
                </a:r>
                <a:r>
                  <a:rPr lang="en-US" altLang="en-US" i="1" dirty="0">
                    <a:solidFill>
                      <a:srgbClr val="262626"/>
                    </a:solidFill>
                  </a:rPr>
                  <a:t>x</a:t>
                </a:r>
                <a:r>
                  <a:rPr lang="en-US" altLang="en-US" dirty="0">
                    <a:solidFill>
                      <a:srgbClr val="262626"/>
                    </a:solidFill>
                  </a:rPr>
                  <a:t>] = </a:t>
                </a:r>
                <a:r>
                  <a:rPr lang="en-US" altLang="en-US" i="1" dirty="0">
                    <a:solidFill>
                      <a:srgbClr val="262626"/>
                    </a:solidFill>
                  </a:rPr>
                  <a:t> ∑ </a:t>
                </a:r>
                <a:r>
                  <a:rPr lang="en-US" altLang="en-US" i="1" baseline="-25000" dirty="0">
                    <a:solidFill>
                      <a:srgbClr val="262626"/>
                    </a:solidFill>
                  </a:rPr>
                  <a:t>x in </a:t>
                </a:r>
                <a:r>
                  <a:rPr lang="en-US" altLang="en-US" baseline="-25000" dirty="0">
                    <a:solidFill>
                      <a:srgbClr val="262626"/>
                    </a:solidFill>
                  </a:rPr>
                  <a:t>V</a:t>
                </a:r>
                <a:r>
                  <a:rPr lang="en-US" altLang="en-US" i="1" dirty="0">
                    <a:solidFill>
                      <a:srgbClr val="262626"/>
                    </a:solidFill>
                  </a:rPr>
                  <a:t>  </a:t>
                </a:r>
                <a:r>
                  <a:rPr lang="en-US" altLang="en-US" i="1" dirty="0" err="1">
                    <a:solidFill>
                      <a:srgbClr val="262626"/>
                    </a:solidFill>
                  </a:rPr>
                  <a:t>xP</a:t>
                </a:r>
                <a:r>
                  <a:rPr lang="en-US" altLang="en-US" dirty="0">
                    <a:solidFill>
                      <a:srgbClr val="262626"/>
                    </a:solidFill>
                  </a:rPr>
                  <a:t>(</a:t>
                </a:r>
                <a:r>
                  <a:rPr lang="en-US" altLang="en-US" i="1" dirty="0">
                    <a:solidFill>
                      <a:srgbClr val="262626"/>
                    </a:solidFill>
                  </a:rPr>
                  <a:t>x</a:t>
                </a:r>
                <a:r>
                  <a:rPr lang="en-US" altLang="en-US" dirty="0">
                    <a:solidFill>
                      <a:srgbClr val="262626"/>
                    </a:solidFill>
                  </a:rPr>
                  <a:t>)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en-US" dirty="0"/>
                  <a:t>The expected value of a function 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x), </a:t>
                </a:r>
                <a:r>
                  <a:rPr lang="en-US" altLang="en-US" dirty="0"/>
                  <a:t>E[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x</a:t>
                </a:r>
                <a:r>
                  <a:rPr lang="en-US" altLang="en-US" dirty="0"/>
                  <a:t>)],</a:t>
                </a:r>
              </a:p>
              <a:p>
                <a:pPr marL="342900" lvl="1" indent="0">
                  <a:buNone/>
                </a:pPr>
                <a:r>
                  <a:rPr lang="en-US" altLang="en-US" dirty="0"/>
                  <a:t>		E[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(x)] = </a:t>
                </a:r>
                <a:r>
                  <a:rPr lang="en-US" altLang="en-US" i="1" dirty="0"/>
                  <a:t> ∑ </a:t>
                </a:r>
                <a:r>
                  <a:rPr lang="en-US" altLang="en-US" i="1" baseline="-25000" dirty="0"/>
                  <a:t>x in </a:t>
                </a:r>
                <a:r>
                  <a:rPr lang="en-US" altLang="en-US" baseline="-25000" dirty="0"/>
                  <a:t>V</a:t>
                </a:r>
                <a:r>
                  <a:rPr lang="en-US" altLang="en-US" i="1" dirty="0"/>
                  <a:t>  f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x</a:t>
                </a:r>
                <a:r>
                  <a:rPr lang="en-US" altLang="en-US" dirty="0"/>
                  <a:t>)</a:t>
                </a:r>
                <a:r>
                  <a:rPr lang="en-US" altLang="en-US" i="1" dirty="0"/>
                  <a:t>P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x</a:t>
                </a:r>
                <a:r>
                  <a:rPr lang="en-US" altLang="en-US" dirty="0"/>
                  <a:t>)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en-US" dirty="0"/>
                  <a:t>E[ ] is linear when viewed as an operator.</a:t>
                </a:r>
              </a:p>
              <a:p>
                <a:pPr marL="342900" lvl="1" indent="0">
                  <a:buNone/>
                </a:pPr>
                <a:r>
                  <a:rPr lang="en-US" altLang="en-US" dirty="0"/>
                  <a:t>		E[</a:t>
                </a:r>
                <a:r>
                  <a:rPr lang="el-GR" altLang="en-US" i="1" dirty="0"/>
                  <a:t>α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(x) + </a:t>
                </a:r>
                <a:r>
                  <a:rPr lang="el-GR" altLang="en-US" i="1" dirty="0"/>
                  <a:t>β</a:t>
                </a:r>
                <a:r>
                  <a:rPr lang="en-US" altLang="en-US" i="1" dirty="0"/>
                  <a:t>g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x</a:t>
                </a:r>
                <a:r>
                  <a:rPr lang="en-US" altLang="en-US" dirty="0"/>
                  <a:t>)] =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en-US" dirty="0"/>
                  <a:t>The variance of </a:t>
                </a:r>
                <a:r>
                  <a:rPr lang="en-US" altLang="en-US" i="1" dirty="0"/>
                  <a:t>x, </a:t>
                </a:r>
                <a:r>
                  <a:rPr lang="en-US" altLang="en-US" dirty="0" err="1"/>
                  <a:t>Var</a:t>
                </a:r>
                <a:r>
                  <a:rPr lang="en-US" altLang="en-US" dirty="0"/>
                  <a:t>[</a:t>
                </a:r>
                <a:r>
                  <a:rPr lang="en-US" altLang="en-US" i="1" dirty="0"/>
                  <a:t>x</a:t>
                </a:r>
                <a:r>
                  <a:rPr lang="en-US" altLang="en-US" dirty="0"/>
                  <a:t>], often denoted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en-US" i="1" dirty="0"/>
                      <m:t>σ</m:t>
                    </m:r>
                    <m:r>
                      <m:rPr>
                        <m:nor/>
                      </m:rPr>
                      <a:rPr lang="en-US" altLang="en-US" baseline="30000" dirty="0"/>
                      <m:t>2</m:t>
                    </m:r>
                  </m:oMath>
                </a14:m>
                <a:endParaRPr lang="en-US" altLang="en-US" dirty="0">
                  <a:solidFill>
                    <a:schemeClr val="tx2"/>
                  </a:solidFill>
                </a:endParaRPr>
              </a:p>
              <a:p>
                <a:pPr marL="342900" lvl="1" indent="0">
                  <a:buNone/>
                </a:pPr>
                <a:r>
                  <a:rPr lang="en-US" altLang="en-US" dirty="0">
                    <a:solidFill>
                      <a:srgbClr val="262626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en-US" i="1" dirty="0">
                        <a:solidFill>
                          <a:srgbClr val="262626"/>
                        </a:solidFill>
                      </a:rPr>
                      <m:t>σ</m:t>
                    </m:r>
                    <m:r>
                      <m:rPr>
                        <m:nor/>
                      </m:rPr>
                      <a:rPr lang="en-US" altLang="en-US" baseline="30000" dirty="0">
                        <a:solidFill>
                          <a:srgbClr val="262626"/>
                        </a:solidFill>
                      </a:rPr>
                      <m:t>2 </m:t>
                    </m:r>
                  </m:oMath>
                </a14:m>
                <a:r>
                  <a:rPr lang="en-US" altLang="en-US" dirty="0">
                    <a:solidFill>
                      <a:srgbClr val="262626"/>
                    </a:solidFill>
                  </a:rPr>
                  <a:t> = </a:t>
                </a:r>
                <a:r>
                  <a:rPr lang="en-US" altLang="en-US" dirty="0" err="1">
                    <a:solidFill>
                      <a:srgbClr val="262626"/>
                    </a:solidFill>
                  </a:rPr>
                  <a:t>Var</a:t>
                </a:r>
                <a:r>
                  <a:rPr lang="en-US" altLang="en-US" dirty="0">
                    <a:solidFill>
                      <a:srgbClr val="262626"/>
                    </a:solidFill>
                  </a:rPr>
                  <a:t>(</a:t>
                </a:r>
                <a:r>
                  <a:rPr lang="en-US" altLang="en-US" i="1" dirty="0">
                    <a:solidFill>
                      <a:srgbClr val="262626"/>
                    </a:solidFill>
                  </a:rPr>
                  <a:t>x </a:t>
                </a:r>
                <a:r>
                  <a:rPr lang="en-US" altLang="en-US" dirty="0">
                    <a:solidFill>
                      <a:srgbClr val="262626"/>
                    </a:solidFill>
                  </a:rPr>
                  <a:t>)= E[(</a:t>
                </a:r>
                <a:r>
                  <a:rPr lang="en-US" altLang="en-US" i="1" dirty="0">
                    <a:solidFill>
                      <a:srgbClr val="262626"/>
                    </a:solidFill>
                  </a:rPr>
                  <a:t>x-</a:t>
                </a:r>
                <a14:m>
                  <m:oMath xmlns:m="http://schemas.openxmlformats.org/officeDocument/2006/math">
                    <m:r>
                      <a:rPr lang="el-GR" altLang="en-US" i="1">
                        <a:solidFill>
                          <a:srgbClr val="262626"/>
                        </a:solidFill>
                        <a:latin typeface="Cambria Math"/>
                      </a:rPr>
                      <m:t>𝜇</m:t>
                    </m:r>
                  </m:oMath>
                </a14:m>
                <a:r>
                  <a:rPr lang="en-US" altLang="en-US" dirty="0">
                    <a:solidFill>
                      <a:srgbClr val="262626"/>
                    </a:solidFill>
                  </a:rPr>
                  <a:t>)</a:t>
                </a:r>
                <a:r>
                  <a:rPr lang="en-US" altLang="en-US" i="1" baseline="30000" dirty="0">
                    <a:solidFill>
                      <a:srgbClr val="262626"/>
                    </a:solidFill>
                  </a:rPr>
                  <a:t>2</a:t>
                </a:r>
                <a:r>
                  <a:rPr lang="en-US" altLang="en-US" dirty="0">
                    <a:solidFill>
                      <a:srgbClr val="262626"/>
                    </a:solidFill>
                  </a:rPr>
                  <a:t>] = </a:t>
                </a:r>
                <a:r>
                  <a:rPr lang="en-US" altLang="en-US" i="1" dirty="0">
                    <a:solidFill>
                      <a:srgbClr val="262626"/>
                    </a:solidFill>
                  </a:rPr>
                  <a:t> ∑ </a:t>
                </a:r>
                <a:r>
                  <a:rPr lang="en-US" altLang="en-US" i="1" baseline="-25000" dirty="0">
                    <a:solidFill>
                      <a:srgbClr val="262626"/>
                    </a:solidFill>
                  </a:rPr>
                  <a:t>x in </a:t>
                </a:r>
                <a:r>
                  <a:rPr lang="en-US" altLang="en-US" baseline="-25000" dirty="0">
                    <a:solidFill>
                      <a:srgbClr val="262626"/>
                    </a:solidFill>
                  </a:rPr>
                  <a:t>V</a:t>
                </a:r>
                <a:r>
                  <a:rPr lang="en-US" altLang="en-US" i="1" dirty="0">
                    <a:solidFill>
                      <a:srgbClr val="262626"/>
                    </a:solidFill>
                  </a:rPr>
                  <a:t>  </a:t>
                </a:r>
                <a:r>
                  <a:rPr lang="en-US" altLang="en-US" dirty="0">
                    <a:solidFill>
                      <a:srgbClr val="262626"/>
                    </a:solidFill>
                  </a:rPr>
                  <a:t>(</a:t>
                </a:r>
                <a:r>
                  <a:rPr lang="en-US" altLang="en-US" i="1" dirty="0">
                    <a:solidFill>
                      <a:srgbClr val="262626"/>
                    </a:solidFill>
                  </a:rPr>
                  <a:t>x-</a:t>
                </a:r>
                <a14:m>
                  <m:oMath xmlns:m="http://schemas.openxmlformats.org/officeDocument/2006/math">
                    <m:r>
                      <a:rPr lang="el-GR" altLang="en-US" i="1">
                        <a:solidFill>
                          <a:srgbClr val="262626"/>
                        </a:solidFill>
                        <a:latin typeface="Cambria Math"/>
                      </a:rPr>
                      <m:t>𝜇</m:t>
                    </m:r>
                  </m:oMath>
                </a14:m>
                <a:r>
                  <a:rPr lang="en-US" altLang="en-US" dirty="0">
                    <a:solidFill>
                      <a:srgbClr val="262626"/>
                    </a:solidFill>
                  </a:rPr>
                  <a:t>)</a:t>
                </a:r>
                <a:r>
                  <a:rPr lang="en-US" altLang="en-US" i="1" baseline="30000" dirty="0">
                    <a:solidFill>
                      <a:srgbClr val="262626"/>
                    </a:solidFill>
                  </a:rPr>
                  <a:t>2</a:t>
                </a:r>
                <a:r>
                  <a:rPr lang="en-US" altLang="en-US" i="1" dirty="0" err="1">
                    <a:solidFill>
                      <a:srgbClr val="262626"/>
                    </a:solidFill>
                  </a:rPr>
                  <a:t>P</a:t>
                </a:r>
                <a:r>
                  <a:rPr lang="en-US" altLang="en-US" dirty="0">
                    <a:solidFill>
                      <a:srgbClr val="262626"/>
                    </a:solidFill>
                  </a:rPr>
                  <a:t>(</a:t>
                </a:r>
                <a:r>
                  <a:rPr lang="en-US" altLang="en-US" i="1" dirty="0">
                    <a:solidFill>
                      <a:srgbClr val="262626"/>
                    </a:solidFill>
                  </a:rPr>
                  <a:t>x</a:t>
                </a:r>
                <a:r>
                  <a:rPr lang="en-US" altLang="en-US" dirty="0">
                    <a:solidFill>
                      <a:srgbClr val="262626"/>
                    </a:solidFill>
                  </a:rPr>
                  <a:t>)</a:t>
                </a:r>
                <a:endParaRPr lang="en-US" altLang="en-US" b="0" dirty="0">
                  <a:solidFill>
                    <a:srgbClr val="262626"/>
                  </a:solidFill>
                </a:endParaRPr>
              </a:p>
              <a:p>
                <a:endParaRPr lang="en-US" altLang="en-US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en-US" altLang="en-US" b="0" dirty="0"/>
              </a:p>
              <a:p>
                <a:endParaRPr lang="en-US" altLang="en-US" b="0" dirty="0"/>
              </a:p>
              <a:p>
                <a:pPr marL="594360" lvl="2" indent="0">
                  <a:buNone/>
                  <a:defRPr/>
                </a:pPr>
                <a:endParaRPr lang="en-US" altLang="en-US" i="1" dirty="0"/>
              </a:p>
              <a:p>
                <a:pPr marL="114300" lvl="1" indent="0">
                  <a:buNone/>
                  <a:defRPr/>
                </a:pPr>
                <a:r>
                  <a:rPr lang="en-US" altLang="en-US" i="1" dirty="0"/>
                  <a:t>		</a:t>
                </a:r>
                <a:endParaRPr lang="en-US" altLang="en-US" dirty="0">
                  <a:solidFill>
                    <a:srgbClr val="000000"/>
                  </a:solidFill>
                </a:endParaRPr>
              </a:p>
              <a:p>
                <a:pPr marL="342900" lvl="1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dirty="0">
                  <a:solidFill>
                    <a:srgbClr val="000000"/>
                  </a:solidFill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i="1" dirty="0">
                  <a:solidFill>
                    <a:srgbClr val="000000"/>
                  </a:solidFill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685800" lvl="2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dirty="0">
                  <a:solidFill>
                    <a:schemeClr val="tx2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b="0" dirty="0"/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b="0" dirty="0"/>
              </a:p>
              <a:p>
                <a:pPr marL="0" indent="0">
                  <a:buNone/>
                </a:pPr>
                <a:endParaRPr lang="en-US" altLang="en-US" baseline="30000" dirty="0"/>
              </a:p>
              <a:p>
                <a:pPr marL="0" indent="0">
                  <a:buNone/>
                </a:pPr>
                <a:endParaRPr lang="en-US" altLang="en-US" baseline="30000" dirty="0"/>
              </a:p>
              <a:p>
                <a:endParaRPr lang="en-US" altLang="en-US" baseline="30000" dirty="0"/>
              </a:p>
              <a:p>
                <a:pPr marL="3429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altLang="en-US" i="1" dirty="0"/>
              </a:p>
              <a:p>
                <a:pPr lvl="1"/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i="1" dirty="0"/>
              </a:p>
              <a:p>
                <a:pPr lvl="1"/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i="1" dirty="0"/>
              </a:p>
              <a:p>
                <a:pPr marL="342900" lvl="1" indent="0">
                  <a:spcAft>
                    <a:spcPts val="1200"/>
                  </a:spcAft>
                  <a:buNone/>
                </a:pPr>
                <a:endParaRPr lang="en-US" altLang="en-US" dirty="0"/>
              </a:p>
              <a:p>
                <a:pPr lvl="1">
                  <a:spcAft>
                    <a:spcPts val="1200"/>
                  </a:spcAft>
                </a:pPr>
                <a:endParaRPr lang="en-US" altLang="en-US" dirty="0"/>
              </a:p>
              <a:p>
                <a:pPr lvl="1">
                  <a:spcAft>
                    <a:spcPts val="1200"/>
                  </a:spcAft>
                </a:pPr>
                <a:endParaRPr lang="en-US" altLang="en-US" i="1" dirty="0"/>
              </a:p>
              <a:p>
                <a:pPr marL="0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 bwMode="auto">
              <a:xfrm>
                <a:off x="194614" y="1408590"/>
                <a:ext cx="8726964" cy="4967496"/>
              </a:xfrm>
              <a:blipFill>
                <a:blip r:embed="rId3"/>
                <a:stretch>
                  <a:fillRect l="-2035" t="-3316" b="-765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998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3" y="187217"/>
            <a:ext cx="8670356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Joint Distributions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4" y="1408590"/>
            <a:ext cx="8726964" cy="49674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en-US" dirty="0"/>
              <a:t>Consider a pair of discrete random variables, </a:t>
            </a:r>
            <a:r>
              <a:rPr lang="en-US" altLang="en-US" i="1" dirty="0"/>
              <a:t>x</a:t>
            </a:r>
            <a:r>
              <a:rPr lang="en-US" altLang="en-US" dirty="0"/>
              <a:t> and </a:t>
            </a:r>
            <a:r>
              <a:rPr lang="en-US" altLang="en-US" i="1" dirty="0"/>
              <a:t>y</a:t>
            </a:r>
            <a:r>
              <a:rPr lang="en-US" altLang="en-US" dirty="0"/>
              <a:t>, taking values in V={v</a:t>
            </a:r>
            <a:r>
              <a:rPr lang="en-US" altLang="en-US" baseline="-25000" dirty="0"/>
              <a:t>1</a:t>
            </a:r>
            <a:r>
              <a:rPr lang="en-US" altLang="en-US" dirty="0"/>
              <a:t>, v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dirty="0" err="1"/>
              <a:t>v</a:t>
            </a:r>
            <a:r>
              <a:rPr lang="en-US" altLang="en-US" baseline="-25000" dirty="0" err="1"/>
              <a:t>m</a:t>
            </a:r>
            <a:r>
              <a:rPr lang="en-US" altLang="en-US" dirty="0"/>
              <a:t>} and W={w</a:t>
            </a:r>
            <a:r>
              <a:rPr lang="en-US" altLang="en-US" baseline="-25000" dirty="0"/>
              <a:t>1</a:t>
            </a:r>
            <a:r>
              <a:rPr lang="en-US" altLang="en-US" dirty="0"/>
              <a:t>, w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n</a:t>
            </a:r>
            <a:r>
              <a:rPr lang="en-US" altLang="en-US" dirty="0"/>
              <a:t>} respectively.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to take a pair of values (</a:t>
            </a:r>
            <a:r>
              <a:rPr lang="en-US" altLang="en-US" i="1" dirty="0"/>
              <a:t>v</a:t>
            </a:r>
            <a:r>
              <a:rPr lang="en-US" altLang="en-US" i="1" baseline="-25000" dirty="0"/>
              <a:t>i</a:t>
            </a:r>
            <a:r>
              <a:rPr lang="en-US" altLang="en-US" dirty="0"/>
              <a:t>, </a:t>
            </a:r>
            <a:r>
              <a:rPr lang="en-US" altLang="en-US" i="1" dirty="0" err="1"/>
              <a:t>w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) with probability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ij</a:t>
            </a:r>
            <a:endParaRPr lang="en-US" altLang="en-US" i="1" baseline="-250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Or, we consider the </a:t>
            </a:r>
            <a:r>
              <a:rPr lang="en-US" altLang="en-US" b="1" dirty="0"/>
              <a:t>joint probability mass function</a:t>
            </a:r>
            <a:r>
              <a:rPr lang="en-US" altLang="en-US" dirty="0"/>
              <a:t>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</a:t>
            </a:r>
            <a:endParaRPr lang="en-US" altLang="en-US" i="1" baseline="-25000" dirty="0"/>
          </a:p>
          <a:p>
            <a:pPr marL="342900" lvl="1" indent="0">
              <a:buNone/>
            </a:pPr>
            <a:endParaRPr lang="en-US" altLang="en-US" i="1" baseline="-25000" dirty="0">
              <a:solidFill>
                <a:schemeClr val="tx2"/>
              </a:solidFill>
            </a:endParaRPr>
          </a:p>
          <a:p>
            <a:pPr lvl="1"/>
            <a:endParaRPr lang="en-US" alt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en-US" b="0" dirty="0"/>
          </a:p>
          <a:p>
            <a:endParaRPr lang="en-US" altLang="en-US" b="0" dirty="0"/>
          </a:p>
          <a:p>
            <a:pPr marL="594360" lvl="2" indent="0">
              <a:buNone/>
              <a:defRPr/>
            </a:pPr>
            <a:endParaRPr lang="en-US" altLang="en-US" i="1" dirty="0"/>
          </a:p>
          <a:p>
            <a:pPr marL="114300" lvl="1" indent="0">
              <a:buNone/>
              <a:defRPr/>
            </a:pPr>
            <a:r>
              <a:rPr lang="en-US" altLang="en-US" i="1" dirty="0"/>
              <a:t>		</a:t>
            </a:r>
            <a:endParaRPr lang="en-US" altLang="en-US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2400"/>
              </a:spcBef>
              <a:spcAft>
                <a:spcPts val="600"/>
              </a:spcAft>
              <a:buNone/>
            </a:pPr>
            <a:endParaRPr lang="en-US" altLang="en-US" dirty="0">
              <a:solidFill>
                <a:srgbClr val="000000"/>
              </a:solidFill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i="1" dirty="0">
              <a:solidFill>
                <a:srgbClr val="000000"/>
              </a:solidFill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dirty="0">
              <a:sym typeface="Symbol" panose="05050102010706020507" pitchFamily="18" charset="2"/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ts val="2400"/>
              </a:spcBef>
              <a:spcAft>
                <a:spcPts val="600"/>
              </a:spcAft>
            </a:pPr>
            <a:endParaRPr lang="en-US" alt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685800" lvl="2" indent="0">
              <a:spcBef>
                <a:spcPts val="2400"/>
              </a:spcBef>
              <a:spcAft>
                <a:spcPts val="600"/>
              </a:spcAft>
              <a:buNone/>
            </a:pPr>
            <a:endParaRPr lang="en-US" altLang="en-US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b="0" dirty="0"/>
          </a:p>
          <a:p>
            <a:pPr>
              <a:spcBef>
                <a:spcPts val="2400"/>
              </a:spcBef>
              <a:spcAft>
                <a:spcPts val="600"/>
              </a:spcAft>
            </a:pPr>
            <a:endParaRPr lang="en-US" altLang="en-US" b="0" dirty="0"/>
          </a:p>
          <a:p>
            <a:pPr marL="0" indent="0">
              <a:buNone/>
            </a:pPr>
            <a:endParaRPr lang="en-US" altLang="en-US" baseline="30000" dirty="0"/>
          </a:p>
          <a:p>
            <a:pPr marL="0" indent="0">
              <a:buNone/>
            </a:pPr>
            <a:endParaRPr lang="en-US" altLang="en-US" baseline="30000" dirty="0"/>
          </a:p>
          <a:p>
            <a:endParaRPr lang="en-US" altLang="en-US" baseline="30000" dirty="0"/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i="1" dirty="0"/>
          </a:p>
          <a:p>
            <a:pPr lvl="1"/>
            <a:endParaRPr lang="en-US" altLang="en-US" dirty="0"/>
          </a:p>
          <a:p>
            <a:pPr marL="342900" lvl="1" indent="0">
              <a:buNone/>
            </a:pPr>
            <a:endParaRPr lang="en-US" altLang="en-US" i="1" dirty="0"/>
          </a:p>
          <a:p>
            <a:pPr lvl="1"/>
            <a:endParaRPr lang="en-US" altLang="en-US" dirty="0"/>
          </a:p>
          <a:p>
            <a:pPr marL="342900" lvl="1" indent="0">
              <a:buNone/>
            </a:pPr>
            <a:endParaRPr lang="en-US" altLang="en-US" i="1" dirty="0"/>
          </a:p>
          <a:p>
            <a:pPr marL="342900" lvl="1" indent="0">
              <a:spcAft>
                <a:spcPts val="1200"/>
              </a:spcAft>
              <a:buNone/>
            </a:pPr>
            <a:endParaRPr lang="en-US" altLang="en-US" dirty="0"/>
          </a:p>
          <a:p>
            <a:pPr lvl="1">
              <a:spcAft>
                <a:spcPts val="1200"/>
              </a:spcAft>
            </a:pPr>
            <a:endParaRPr lang="en-US" altLang="en-US" dirty="0"/>
          </a:p>
          <a:p>
            <a:pPr lvl="1">
              <a:spcAft>
                <a:spcPts val="1200"/>
              </a:spcAft>
            </a:pPr>
            <a:endParaRPr lang="en-US" altLang="en-US" i="1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2266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3" y="187217"/>
            <a:ext cx="8670356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Marginal Distributions 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838175" cy="49674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en-US" dirty="0"/>
              <a:t>Knowing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), can we figure out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x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 or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y</a:t>
            </a:r>
            <a:r>
              <a:rPr lang="en-US" altLang="en-US" dirty="0"/>
              <a:t>(</a:t>
            </a:r>
            <a:r>
              <a:rPr lang="en-US" altLang="en-US" i="1" dirty="0"/>
              <a:t>y</a:t>
            </a:r>
            <a:r>
              <a:rPr lang="en-US" altLang="en-US" dirty="0"/>
              <a:t>)?</a:t>
            </a:r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dirty="0">
                <a:sym typeface="Wingdings" panose="05000000000000000000" pitchFamily="2" charset="2"/>
              </a:rPr>
              <a:t> </a:t>
            </a:r>
            <a:r>
              <a:rPr lang="en-US" altLang="en-US" dirty="0"/>
              <a:t>The concept of  </a:t>
            </a:r>
            <a:r>
              <a:rPr lang="en-US" altLang="en-US" b="1" dirty="0"/>
              <a:t>marginal distribution</a:t>
            </a:r>
            <a:r>
              <a:rPr lang="en-US" altLang="en-US" dirty="0"/>
              <a:t> for </a:t>
            </a:r>
            <a:r>
              <a:rPr lang="en-US" altLang="en-US" i="1" dirty="0"/>
              <a:t>x</a:t>
            </a:r>
            <a:r>
              <a:rPr lang="en-US" altLang="en-US" dirty="0"/>
              <a:t> and </a:t>
            </a:r>
            <a:r>
              <a:rPr lang="en-US" altLang="en-US" i="1" dirty="0"/>
              <a:t>y</a:t>
            </a:r>
            <a:r>
              <a:rPr lang="en-US" altLang="en-US" dirty="0"/>
              <a:t> respectively.</a:t>
            </a:r>
          </a:p>
          <a:p>
            <a:pPr marL="342900" lvl="1" indent="0">
              <a:buNone/>
            </a:pPr>
            <a:endParaRPr lang="en-US" altLang="en-US" i="1" baseline="-25000" dirty="0">
              <a:solidFill>
                <a:schemeClr val="tx2"/>
              </a:solidFill>
            </a:endParaRPr>
          </a:p>
          <a:p>
            <a:pPr lvl="1"/>
            <a:endParaRPr lang="en-US" alt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en-US" b="0" dirty="0"/>
          </a:p>
          <a:p>
            <a:endParaRPr lang="en-US" altLang="en-US" b="0" dirty="0"/>
          </a:p>
          <a:p>
            <a:pPr marL="594360" lvl="2" indent="0">
              <a:buNone/>
              <a:defRPr/>
            </a:pPr>
            <a:endParaRPr lang="en-US" altLang="en-US" i="1" dirty="0"/>
          </a:p>
          <a:p>
            <a:pPr marL="114300" lvl="1" indent="0">
              <a:buNone/>
              <a:defRPr/>
            </a:pPr>
            <a:r>
              <a:rPr lang="en-US" altLang="en-US" i="1" dirty="0"/>
              <a:t>		</a:t>
            </a:r>
            <a:endParaRPr lang="en-US" altLang="en-US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2400"/>
              </a:spcBef>
              <a:spcAft>
                <a:spcPts val="600"/>
              </a:spcAft>
              <a:buNone/>
            </a:pPr>
            <a:endParaRPr lang="en-US" altLang="en-US" dirty="0">
              <a:solidFill>
                <a:srgbClr val="000000"/>
              </a:solidFill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i="1" dirty="0">
              <a:solidFill>
                <a:srgbClr val="000000"/>
              </a:solidFill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dirty="0">
              <a:sym typeface="Symbol" panose="05050102010706020507" pitchFamily="18" charset="2"/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ts val="2400"/>
              </a:spcBef>
              <a:spcAft>
                <a:spcPts val="600"/>
              </a:spcAft>
            </a:pPr>
            <a:endParaRPr lang="en-US" alt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685800" lvl="2" indent="0">
              <a:spcBef>
                <a:spcPts val="2400"/>
              </a:spcBef>
              <a:spcAft>
                <a:spcPts val="600"/>
              </a:spcAft>
              <a:buNone/>
            </a:pPr>
            <a:endParaRPr lang="en-US" altLang="en-US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b="0" dirty="0"/>
          </a:p>
          <a:p>
            <a:pPr>
              <a:spcBef>
                <a:spcPts val="2400"/>
              </a:spcBef>
              <a:spcAft>
                <a:spcPts val="600"/>
              </a:spcAft>
            </a:pPr>
            <a:endParaRPr lang="en-US" altLang="en-US" b="0" dirty="0"/>
          </a:p>
          <a:p>
            <a:pPr marL="0" indent="0">
              <a:buNone/>
            </a:pPr>
            <a:endParaRPr lang="en-US" altLang="en-US" baseline="30000" dirty="0"/>
          </a:p>
          <a:p>
            <a:pPr marL="0" indent="0">
              <a:buNone/>
            </a:pPr>
            <a:endParaRPr lang="en-US" altLang="en-US" baseline="30000" dirty="0"/>
          </a:p>
          <a:p>
            <a:endParaRPr lang="en-US" altLang="en-US" baseline="30000" dirty="0"/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i="1" dirty="0"/>
          </a:p>
          <a:p>
            <a:pPr lvl="1"/>
            <a:endParaRPr lang="en-US" altLang="en-US" dirty="0"/>
          </a:p>
          <a:p>
            <a:pPr marL="342900" lvl="1" indent="0">
              <a:buNone/>
            </a:pPr>
            <a:endParaRPr lang="en-US" altLang="en-US" i="1" dirty="0"/>
          </a:p>
          <a:p>
            <a:pPr lvl="1"/>
            <a:endParaRPr lang="en-US" altLang="en-US" dirty="0"/>
          </a:p>
          <a:p>
            <a:pPr marL="342900" lvl="1" indent="0">
              <a:buNone/>
            </a:pPr>
            <a:endParaRPr lang="en-US" altLang="en-US" i="1" dirty="0"/>
          </a:p>
          <a:p>
            <a:pPr marL="342900" lvl="1" indent="0">
              <a:spcAft>
                <a:spcPts val="1200"/>
              </a:spcAft>
              <a:buNone/>
            </a:pPr>
            <a:endParaRPr lang="en-US" altLang="en-US" dirty="0"/>
          </a:p>
          <a:p>
            <a:pPr lvl="1">
              <a:spcAft>
                <a:spcPts val="1200"/>
              </a:spcAft>
            </a:pPr>
            <a:endParaRPr lang="en-US" altLang="en-US" dirty="0"/>
          </a:p>
          <a:p>
            <a:pPr lvl="1">
              <a:spcAft>
                <a:spcPts val="1200"/>
              </a:spcAft>
            </a:pPr>
            <a:endParaRPr lang="en-US" altLang="en-US" i="1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54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3" y="187217"/>
            <a:ext cx="8670356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Statistical Independence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838175" cy="49674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Random variables </a:t>
            </a:r>
            <a:r>
              <a:rPr lang="en-US" altLang="en-US" i="1" dirty="0"/>
              <a:t>x</a:t>
            </a:r>
            <a:r>
              <a:rPr lang="en-US" altLang="en-US" dirty="0"/>
              <a:t> and </a:t>
            </a:r>
            <a:r>
              <a:rPr lang="en-US" altLang="en-US" i="1" dirty="0"/>
              <a:t>y</a:t>
            </a:r>
            <a:r>
              <a:rPr lang="en-US" altLang="en-US" dirty="0"/>
              <a:t> are said to be statistically independent if and only if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=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x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y</a:t>
            </a:r>
            <a:r>
              <a:rPr lang="en-US" altLang="en-US" dirty="0"/>
              <a:t>(</a:t>
            </a:r>
            <a:r>
              <a:rPr lang="en-US" altLang="en-US" i="1" dirty="0"/>
              <a:t>y</a:t>
            </a:r>
            <a:r>
              <a:rPr lang="en-US" altLang="en-US" dirty="0"/>
              <a:t>)</a:t>
            </a:r>
            <a:endParaRPr lang="en-US" altLang="en-US" i="1" baseline="-25000" dirty="0"/>
          </a:p>
          <a:p>
            <a:pPr marL="342900" lvl="1" indent="0">
              <a:buNone/>
            </a:pPr>
            <a:endParaRPr lang="en-US" altLang="en-US" i="1" baseline="-25000" dirty="0">
              <a:solidFill>
                <a:schemeClr val="tx2"/>
              </a:solidFill>
            </a:endParaRPr>
          </a:p>
          <a:p>
            <a:pPr lvl="1"/>
            <a:endParaRPr lang="en-US" alt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en-US" b="0" dirty="0"/>
          </a:p>
          <a:p>
            <a:endParaRPr lang="en-US" altLang="en-US" b="0" dirty="0"/>
          </a:p>
          <a:p>
            <a:pPr marL="594360" lvl="2" indent="0">
              <a:buNone/>
              <a:defRPr/>
            </a:pPr>
            <a:endParaRPr lang="en-US" altLang="en-US" i="1" dirty="0"/>
          </a:p>
          <a:p>
            <a:pPr marL="114300" lvl="1" indent="0">
              <a:buNone/>
              <a:defRPr/>
            </a:pPr>
            <a:r>
              <a:rPr lang="en-US" altLang="en-US" i="1" dirty="0"/>
              <a:t>		</a:t>
            </a:r>
            <a:endParaRPr lang="en-US" altLang="en-US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2400"/>
              </a:spcBef>
              <a:spcAft>
                <a:spcPts val="600"/>
              </a:spcAft>
              <a:buNone/>
            </a:pPr>
            <a:endParaRPr lang="en-US" altLang="en-US" dirty="0">
              <a:solidFill>
                <a:srgbClr val="000000"/>
              </a:solidFill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i="1" dirty="0">
              <a:solidFill>
                <a:srgbClr val="000000"/>
              </a:solidFill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dirty="0">
              <a:sym typeface="Symbol" panose="05050102010706020507" pitchFamily="18" charset="2"/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ts val="2400"/>
              </a:spcBef>
              <a:spcAft>
                <a:spcPts val="600"/>
              </a:spcAft>
            </a:pPr>
            <a:endParaRPr lang="en-US" alt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685800" lvl="2" indent="0">
              <a:spcBef>
                <a:spcPts val="2400"/>
              </a:spcBef>
              <a:spcAft>
                <a:spcPts val="600"/>
              </a:spcAft>
              <a:buNone/>
            </a:pPr>
            <a:endParaRPr lang="en-US" altLang="en-US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b="0" dirty="0"/>
          </a:p>
          <a:p>
            <a:pPr>
              <a:spcBef>
                <a:spcPts val="2400"/>
              </a:spcBef>
              <a:spcAft>
                <a:spcPts val="600"/>
              </a:spcAft>
            </a:pPr>
            <a:endParaRPr lang="en-US" altLang="en-US" b="0" dirty="0"/>
          </a:p>
          <a:p>
            <a:pPr marL="0" indent="0">
              <a:buNone/>
            </a:pPr>
            <a:endParaRPr lang="en-US" altLang="en-US" baseline="30000" dirty="0"/>
          </a:p>
          <a:p>
            <a:pPr marL="0" indent="0">
              <a:buNone/>
            </a:pPr>
            <a:endParaRPr lang="en-US" altLang="en-US" baseline="30000" dirty="0"/>
          </a:p>
          <a:p>
            <a:endParaRPr lang="en-US" altLang="en-US" baseline="30000" dirty="0"/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i="1" dirty="0"/>
          </a:p>
          <a:p>
            <a:pPr lvl="1"/>
            <a:endParaRPr lang="en-US" altLang="en-US" dirty="0"/>
          </a:p>
          <a:p>
            <a:pPr marL="342900" lvl="1" indent="0">
              <a:buNone/>
            </a:pPr>
            <a:endParaRPr lang="en-US" altLang="en-US" i="1" dirty="0"/>
          </a:p>
          <a:p>
            <a:pPr lvl="1"/>
            <a:endParaRPr lang="en-US" altLang="en-US" dirty="0"/>
          </a:p>
          <a:p>
            <a:pPr marL="342900" lvl="1" indent="0">
              <a:buNone/>
            </a:pPr>
            <a:endParaRPr lang="en-US" altLang="en-US" i="1" dirty="0"/>
          </a:p>
          <a:p>
            <a:pPr marL="342900" lvl="1" indent="0">
              <a:spcAft>
                <a:spcPts val="1200"/>
              </a:spcAft>
              <a:buNone/>
            </a:pPr>
            <a:endParaRPr lang="en-US" altLang="en-US" dirty="0"/>
          </a:p>
          <a:p>
            <a:pPr lvl="1">
              <a:spcAft>
                <a:spcPts val="1200"/>
              </a:spcAft>
            </a:pPr>
            <a:endParaRPr lang="en-US" altLang="en-US" dirty="0"/>
          </a:p>
          <a:p>
            <a:pPr lvl="1">
              <a:spcAft>
                <a:spcPts val="1200"/>
              </a:spcAft>
            </a:pPr>
            <a:endParaRPr lang="en-US" altLang="en-US" i="1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77086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3" y="187217"/>
            <a:ext cx="8670356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 bwMode="auto">
              <a:xfrm>
                <a:off x="194613" y="1408590"/>
                <a:ext cx="8838175" cy="4967496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r>
                  <a:rPr lang="en-US" altLang="en-US" dirty="0" err="1"/>
                  <a:t>Cov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x</a:t>
                </a:r>
                <a:r>
                  <a:rPr lang="en-US" altLang="en-US" dirty="0"/>
                  <a:t>, </a:t>
                </a:r>
                <a:r>
                  <a:rPr lang="en-US" altLang="en-US" i="1" dirty="0"/>
                  <a:t>y</a:t>
                </a:r>
                <a:r>
                  <a:rPr lang="en-US" altLang="en-US" dirty="0"/>
                  <a:t>), often denoted </a:t>
                </a:r>
                <a:r>
                  <a:rPr lang="el-GR" altLang="en-US" i="1" dirty="0"/>
                  <a:t>σ</a:t>
                </a:r>
                <a:r>
                  <a:rPr lang="en-US" altLang="en-US" i="1" baseline="-25000" dirty="0" err="1"/>
                  <a:t>xy</a:t>
                </a:r>
                <a:r>
                  <a:rPr lang="en-US" altLang="en-US" dirty="0"/>
                  <a:t> </a:t>
                </a:r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r>
                  <a:rPr lang="en-US" altLang="en-US" dirty="0">
                    <a:solidFill>
                      <a:srgbClr val="5C6670"/>
                    </a:solidFill>
                  </a:rPr>
                  <a:t>Covariance matrix </a:t>
                </a:r>
                <a:r>
                  <a:rPr lang="el-GR" altLang="en-US" dirty="0">
                    <a:solidFill>
                      <a:srgbClr val="5C6670"/>
                    </a:solidFill>
                  </a:rPr>
                  <a:t>Σ</a:t>
                </a:r>
                <a:r>
                  <a:rPr lang="en-US" altLang="en-US" dirty="0">
                    <a:solidFill>
                      <a:srgbClr val="5C6670"/>
                    </a:solidFill>
                  </a:rPr>
                  <a:t>, </a:t>
                </a:r>
                <a:r>
                  <a:rPr lang="el-GR" dirty="0">
                    <a:solidFill>
                      <a:srgbClr val="5C6670"/>
                    </a:solidFill>
                  </a:rPr>
                  <a:t>Σ</a:t>
                </a:r>
                <a:r>
                  <a:rPr lang="en-US" dirty="0">
                    <a:solidFill>
                      <a:srgbClr val="5C667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5C667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5C667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>
                        <a:solidFill>
                          <a:srgbClr val="5C6670"/>
                        </a:solidFill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i="1">
                            <a:solidFill>
                              <a:srgbClr val="5C667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5C667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solidFill>
                              <a:srgbClr val="5C667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l-GR" altLang="en-US" b="1" i="1">
                            <a:solidFill>
                              <a:srgbClr val="5C6670"/>
                            </a:solidFill>
                            <a:latin typeface="Cambria Math"/>
                          </a:rPr>
                          <m:t>𝝁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solidFill>
                              <a:srgbClr val="5C667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5C667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solidFill>
                              <a:srgbClr val="5C667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l-GR" altLang="en-US" b="1" i="1">
                            <a:solidFill>
                              <a:srgbClr val="5C6670"/>
                            </a:solidFill>
                            <a:latin typeface="Cambria Math"/>
                          </a:rPr>
                          <m:t>𝝁</m:t>
                        </m:r>
                      </m:e>
                    </m:d>
                    <m:r>
                      <a:rPr lang="en-US" altLang="en-US" b="1" i="1" baseline="30000">
                        <a:solidFill>
                          <a:srgbClr val="5C667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>
                        <a:solidFill>
                          <a:srgbClr val="5C667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5C6670"/>
                  </a:solidFill>
                </a:endParaRPr>
              </a:p>
              <a:p>
                <a:endParaRPr lang="en-US" altLang="en-US" b="0" i="1" baseline="-25000" dirty="0"/>
              </a:p>
              <a:p>
                <a:pPr marL="342900" lvl="1" indent="0">
                  <a:buNone/>
                </a:pPr>
                <a:endParaRPr lang="en-US" altLang="en-US" i="1" baseline="-25000" dirty="0">
                  <a:solidFill>
                    <a:schemeClr val="tx2"/>
                  </a:solidFill>
                </a:endParaRPr>
              </a:p>
              <a:p>
                <a:pPr lvl="1"/>
                <a:endParaRPr lang="en-US" altLang="en-US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en-US" altLang="en-US" b="0" dirty="0"/>
              </a:p>
              <a:p>
                <a:endParaRPr lang="en-US" altLang="en-US" b="0" dirty="0"/>
              </a:p>
              <a:p>
                <a:pPr marL="594360" lvl="2" indent="0">
                  <a:buNone/>
                  <a:defRPr/>
                </a:pPr>
                <a:endParaRPr lang="en-US" altLang="en-US" i="1" dirty="0"/>
              </a:p>
              <a:p>
                <a:pPr marL="114300" lvl="1" indent="0">
                  <a:buNone/>
                  <a:defRPr/>
                </a:pPr>
                <a:r>
                  <a:rPr lang="en-US" altLang="en-US" i="1" dirty="0"/>
                  <a:t>		</a:t>
                </a:r>
                <a:endParaRPr lang="en-US" altLang="en-US" dirty="0">
                  <a:solidFill>
                    <a:srgbClr val="000000"/>
                  </a:solidFill>
                </a:endParaRPr>
              </a:p>
              <a:p>
                <a:pPr marL="342900" lvl="1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dirty="0">
                  <a:solidFill>
                    <a:srgbClr val="000000"/>
                  </a:solidFill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i="1" dirty="0">
                  <a:solidFill>
                    <a:srgbClr val="000000"/>
                  </a:solidFill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685800" lvl="2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dirty="0">
                  <a:solidFill>
                    <a:schemeClr val="tx2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b="0" dirty="0"/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b="0" dirty="0"/>
              </a:p>
              <a:p>
                <a:pPr marL="0" indent="0">
                  <a:buNone/>
                </a:pPr>
                <a:endParaRPr lang="en-US" altLang="en-US" baseline="30000" dirty="0"/>
              </a:p>
              <a:p>
                <a:pPr marL="0" indent="0">
                  <a:buNone/>
                </a:pPr>
                <a:endParaRPr lang="en-US" altLang="en-US" baseline="30000" dirty="0"/>
              </a:p>
              <a:p>
                <a:endParaRPr lang="en-US" altLang="en-US" baseline="30000" dirty="0"/>
              </a:p>
              <a:p>
                <a:pPr marL="3429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altLang="en-US" i="1" dirty="0"/>
              </a:p>
              <a:p>
                <a:pPr lvl="1"/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i="1" dirty="0"/>
              </a:p>
              <a:p>
                <a:pPr lvl="1"/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i="1" dirty="0"/>
              </a:p>
              <a:p>
                <a:pPr marL="342900" lvl="1" indent="0">
                  <a:spcAft>
                    <a:spcPts val="1200"/>
                  </a:spcAft>
                  <a:buNone/>
                </a:pPr>
                <a:endParaRPr lang="en-US" altLang="en-US" dirty="0"/>
              </a:p>
              <a:p>
                <a:pPr lvl="1">
                  <a:spcAft>
                    <a:spcPts val="1200"/>
                  </a:spcAft>
                </a:pPr>
                <a:endParaRPr lang="en-US" altLang="en-US" dirty="0"/>
              </a:p>
              <a:p>
                <a:pPr lvl="1">
                  <a:spcAft>
                    <a:spcPts val="1200"/>
                  </a:spcAft>
                </a:pPr>
                <a:endParaRPr lang="en-US" altLang="en-US" i="1" dirty="0"/>
              </a:p>
              <a:p>
                <a:pPr marL="0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 bwMode="auto">
              <a:xfrm>
                <a:off x="194613" y="1408590"/>
                <a:ext cx="8838175" cy="4967496"/>
              </a:xfrm>
              <a:blipFill>
                <a:blip r:embed="rId3"/>
                <a:stretch>
                  <a:fillRect l="-2009" t="-3316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333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3" y="187217"/>
            <a:ext cx="8670356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Conditional Density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838175" cy="49674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 err="1"/>
              <a:t>x</a:t>
            </a:r>
            <a:r>
              <a:rPr lang="en-US" altLang="en-US" dirty="0" err="1"/>
              <a:t>|</a:t>
            </a:r>
            <a:r>
              <a:rPr lang="en-US" altLang="en-US" i="1" dirty="0" err="1"/>
              <a:t>y</a:t>
            </a:r>
            <a:r>
              <a:rPr lang="en-US" altLang="en-US" dirty="0"/>
              <a:t>) =</a:t>
            </a:r>
            <a:endParaRPr lang="en-US" altLang="en-US" i="1" baseline="-25000" dirty="0"/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en-US" dirty="0"/>
              <a:t>Similarly, we may write the Bayes Rule in terms of densities.</a:t>
            </a:r>
            <a:endParaRPr lang="en-US" altLang="en-US" i="1" baseline="-25000" dirty="0"/>
          </a:p>
          <a:p>
            <a:pPr marL="342900" lvl="1" indent="0">
              <a:buNone/>
            </a:pPr>
            <a:endParaRPr lang="en-US" altLang="en-US" i="1" baseline="-25000" dirty="0">
              <a:solidFill>
                <a:schemeClr val="tx2"/>
              </a:solidFill>
            </a:endParaRPr>
          </a:p>
          <a:p>
            <a:pPr lvl="1"/>
            <a:endParaRPr lang="en-US" alt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en-US" b="0" dirty="0"/>
          </a:p>
          <a:p>
            <a:endParaRPr lang="en-US" altLang="en-US" b="0" dirty="0"/>
          </a:p>
          <a:p>
            <a:pPr marL="594360" lvl="2" indent="0">
              <a:buNone/>
              <a:defRPr/>
            </a:pPr>
            <a:endParaRPr lang="en-US" altLang="en-US" i="1" dirty="0"/>
          </a:p>
          <a:p>
            <a:pPr marL="114300" lvl="1" indent="0">
              <a:buNone/>
              <a:defRPr/>
            </a:pPr>
            <a:r>
              <a:rPr lang="en-US" altLang="en-US" i="1" dirty="0"/>
              <a:t>		</a:t>
            </a:r>
            <a:endParaRPr lang="en-US" altLang="en-US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2400"/>
              </a:spcBef>
              <a:spcAft>
                <a:spcPts val="600"/>
              </a:spcAft>
              <a:buNone/>
            </a:pPr>
            <a:endParaRPr lang="en-US" altLang="en-US" dirty="0">
              <a:solidFill>
                <a:srgbClr val="000000"/>
              </a:solidFill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i="1" dirty="0">
              <a:solidFill>
                <a:srgbClr val="000000"/>
              </a:solidFill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dirty="0">
              <a:sym typeface="Symbol" panose="05050102010706020507" pitchFamily="18" charset="2"/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ts val="2400"/>
              </a:spcBef>
              <a:spcAft>
                <a:spcPts val="600"/>
              </a:spcAft>
            </a:pPr>
            <a:endParaRPr lang="en-US" alt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685800" lvl="2" indent="0">
              <a:spcBef>
                <a:spcPts val="2400"/>
              </a:spcBef>
              <a:spcAft>
                <a:spcPts val="600"/>
              </a:spcAft>
              <a:buNone/>
            </a:pPr>
            <a:endParaRPr lang="en-US" altLang="en-US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b="0" dirty="0"/>
          </a:p>
          <a:p>
            <a:pPr>
              <a:spcBef>
                <a:spcPts val="2400"/>
              </a:spcBef>
              <a:spcAft>
                <a:spcPts val="600"/>
              </a:spcAft>
            </a:pPr>
            <a:endParaRPr lang="en-US" altLang="en-US" b="0" dirty="0"/>
          </a:p>
          <a:p>
            <a:pPr marL="0" indent="0">
              <a:buNone/>
            </a:pPr>
            <a:endParaRPr lang="en-US" altLang="en-US" baseline="30000" dirty="0"/>
          </a:p>
          <a:p>
            <a:pPr marL="0" indent="0">
              <a:buNone/>
            </a:pPr>
            <a:endParaRPr lang="en-US" altLang="en-US" baseline="30000" dirty="0"/>
          </a:p>
          <a:p>
            <a:endParaRPr lang="en-US" altLang="en-US" baseline="30000" dirty="0"/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i="1" dirty="0"/>
          </a:p>
          <a:p>
            <a:pPr lvl="1"/>
            <a:endParaRPr lang="en-US" altLang="en-US" dirty="0"/>
          </a:p>
          <a:p>
            <a:pPr marL="342900" lvl="1" indent="0">
              <a:buNone/>
            </a:pPr>
            <a:endParaRPr lang="en-US" altLang="en-US" i="1" dirty="0"/>
          </a:p>
          <a:p>
            <a:pPr lvl="1"/>
            <a:endParaRPr lang="en-US" altLang="en-US" dirty="0"/>
          </a:p>
          <a:p>
            <a:pPr marL="342900" lvl="1" indent="0">
              <a:buNone/>
            </a:pPr>
            <a:endParaRPr lang="en-US" altLang="en-US" i="1" dirty="0"/>
          </a:p>
          <a:p>
            <a:pPr marL="342900" lvl="1" indent="0">
              <a:spcAft>
                <a:spcPts val="1200"/>
              </a:spcAft>
              <a:buNone/>
            </a:pPr>
            <a:endParaRPr lang="en-US" altLang="en-US" dirty="0"/>
          </a:p>
          <a:p>
            <a:pPr lvl="1">
              <a:spcAft>
                <a:spcPts val="1200"/>
              </a:spcAft>
            </a:pPr>
            <a:endParaRPr lang="en-US" altLang="en-US" dirty="0"/>
          </a:p>
          <a:p>
            <a:pPr lvl="1">
              <a:spcAft>
                <a:spcPts val="1200"/>
              </a:spcAft>
            </a:pPr>
            <a:endParaRPr lang="en-US" altLang="en-US" i="1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1085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349977" cy="840293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5C6670"/>
                </a:solidFill>
              </a:rPr>
              <a:t>How about continuous random variables?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838175" cy="49674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en-US" dirty="0"/>
              <a:t>Instead of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), we have the probability density function (PDF)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</a:t>
            </a:r>
            <a:endParaRPr lang="en-US" altLang="en-US" i="1" baseline="-25000" dirty="0"/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en-US" dirty="0"/>
              <a:t>Some properties of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):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en-US" dirty="0"/>
              <a:t>The cumulative distribution function (CDF)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):</a:t>
            </a:r>
            <a:endParaRPr lang="en-US" altLang="en-US" i="1" baseline="-25000" dirty="0"/>
          </a:p>
          <a:p>
            <a:pPr marL="0" indent="0">
              <a:buNone/>
            </a:pPr>
            <a:endParaRPr lang="en-US" altLang="en-US" b="0" i="1" baseline="-25000" dirty="0"/>
          </a:p>
          <a:p>
            <a:pPr marL="342900" lvl="1" indent="0">
              <a:buNone/>
            </a:pPr>
            <a:endParaRPr lang="en-US" altLang="en-US" i="1" baseline="-25000" dirty="0">
              <a:solidFill>
                <a:schemeClr val="tx2"/>
              </a:solidFill>
            </a:endParaRPr>
          </a:p>
          <a:p>
            <a:pPr lvl="1"/>
            <a:endParaRPr lang="en-US" alt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en-US" b="0" dirty="0"/>
          </a:p>
          <a:p>
            <a:endParaRPr lang="en-US" altLang="en-US" b="0" dirty="0"/>
          </a:p>
          <a:p>
            <a:pPr marL="594360" lvl="2" indent="0">
              <a:buNone/>
              <a:defRPr/>
            </a:pPr>
            <a:endParaRPr lang="en-US" altLang="en-US" i="1" dirty="0"/>
          </a:p>
          <a:p>
            <a:pPr marL="114300" lvl="1" indent="0">
              <a:buNone/>
              <a:defRPr/>
            </a:pPr>
            <a:r>
              <a:rPr lang="en-US" altLang="en-US" i="1" dirty="0"/>
              <a:t>		</a:t>
            </a:r>
            <a:endParaRPr lang="en-US" altLang="en-US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2400"/>
              </a:spcBef>
              <a:spcAft>
                <a:spcPts val="600"/>
              </a:spcAft>
              <a:buNone/>
            </a:pPr>
            <a:endParaRPr lang="en-US" altLang="en-US" dirty="0">
              <a:solidFill>
                <a:srgbClr val="000000"/>
              </a:solidFill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i="1" dirty="0">
              <a:solidFill>
                <a:srgbClr val="000000"/>
              </a:solidFill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dirty="0">
              <a:sym typeface="Symbol" panose="05050102010706020507" pitchFamily="18" charset="2"/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ts val="2400"/>
              </a:spcBef>
              <a:spcAft>
                <a:spcPts val="600"/>
              </a:spcAft>
            </a:pPr>
            <a:endParaRPr lang="en-US" alt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685800" lvl="2" indent="0">
              <a:spcBef>
                <a:spcPts val="2400"/>
              </a:spcBef>
              <a:spcAft>
                <a:spcPts val="600"/>
              </a:spcAft>
              <a:buNone/>
            </a:pPr>
            <a:endParaRPr lang="en-US" altLang="en-US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b="0" dirty="0"/>
          </a:p>
          <a:p>
            <a:pPr>
              <a:spcBef>
                <a:spcPts val="2400"/>
              </a:spcBef>
              <a:spcAft>
                <a:spcPts val="600"/>
              </a:spcAft>
            </a:pPr>
            <a:endParaRPr lang="en-US" altLang="en-US" b="0" dirty="0"/>
          </a:p>
          <a:p>
            <a:pPr marL="0" indent="0">
              <a:buNone/>
            </a:pPr>
            <a:endParaRPr lang="en-US" altLang="en-US" baseline="30000" dirty="0"/>
          </a:p>
          <a:p>
            <a:pPr marL="0" indent="0">
              <a:buNone/>
            </a:pPr>
            <a:endParaRPr lang="en-US" altLang="en-US" baseline="30000" dirty="0"/>
          </a:p>
          <a:p>
            <a:endParaRPr lang="en-US" altLang="en-US" baseline="30000" dirty="0"/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i="1" dirty="0"/>
          </a:p>
          <a:p>
            <a:pPr lvl="1"/>
            <a:endParaRPr lang="en-US" altLang="en-US" dirty="0"/>
          </a:p>
          <a:p>
            <a:pPr marL="342900" lvl="1" indent="0">
              <a:buNone/>
            </a:pPr>
            <a:endParaRPr lang="en-US" altLang="en-US" i="1" dirty="0"/>
          </a:p>
          <a:p>
            <a:pPr lvl="1"/>
            <a:endParaRPr lang="en-US" altLang="en-US" dirty="0"/>
          </a:p>
          <a:p>
            <a:pPr marL="342900" lvl="1" indent="0">
              <a:buNone/>
            </a:pPr>
            <a:endParaRPr lang="en-US" altLang="en-US" i="1" dirty="0"/>
          </a:p>
          <a:p>
            <a:pPr marL="342900" lvl="1" indent="0">
              <a:spcAft>
                <a:spcPts val="1200"/>
              </a:spcAft>
              <a:buNone/>
            </a:pPr>
            <a:endParaRPr lang="en-US" altLang="en-US" dirty="0"/>
          </a:p>
          <a:p>
            <a:pPr lvl="1">
              <a:spcAft>
                <a:spcPts val="1200"/>
              </a:spcAft>
            </a:pPr>
            <a:endParaRPr lang="en-US" altLang="en-US" dirty="0"/>
          </a:p>
          <a:p>
            <a:pPr lvl="1">
              <a:spcAft>
                <a:spcPts val="1200"/>
              </a:spcAft>
            </a:pPr>
            <a:endParaRPr lang="en-US" altLang="en-US" i="1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09874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349977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Continuous Random Variables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838175" cy="49674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en-US" dirty="0"/>
              <a:t>Mean, variance, etc., are similarly defined, via integrals. </a:t>
            </a:r>
            <a:endParaRPr lang="en-US" altLang="en-US" i="1" baseline="-25000" dirty="0"/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en-US" dirty="0"/>
              <a:t>Joint PDF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 err="1"/>
              <a:t>x</a:t>
            </a:r>
            <a:r>
              <a:rPr lang="en-US" altLang="en-US" dirty="0" err="1"/>
              <a:t>,</a:t>
            </a:r>
            <a:r>
              <a:rPr lang="en-US" altLang="en-US" i="1" dirty="0" err="1"/>
              <a:t>y</a:t>
            </a:r>
            <a:r>
              <a:rPr lang="en-US" altLang="en-US" dirty="0"/>
              <a:t>) of two variables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Marginal PDFs for </a:t>
            </a:r>
            <a:r>
              <a:rPr lang="en-US" altLang="en-US" i="1" dirty="0"/>
              <a:t>x</a:t>
            </a:r>
            <a:r>
              <a:rPr lang="en-US" altLang="en-US" dirty="0"/>
              <a:t> and </a:t>
            </a:r>
            <a:r>
              <a:rPr lang="en-US" altLang="en-US" i="1" dirty="0"/>
              <a:t>y</a:t>
            </a:r>
            <a:r>
              <a:rPr lang="en-US" altLang="en-US" dirty="0"/>
              <a:t>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If </a:t>
            </a:r>
            <a:r>
              <a:rPr lang="en-US" altLang="en-US" i="1" dirty="0"/>
              <a:t>x</a:t>
            </a:r>
            <a:r>
              <a:rPr lang="en-US" altLang="en-US" dirty="0"/>
              <a:t> ~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x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and </a:t>
            </a:r>
            <a:r>
              <a:rPr lang="en-US" altLang="en-US" i="1" dirty="0"/>
              <a:t>y</a:t>
            </a:r>
            <a:r>
              <a:rPr lang="en-US" altLang="en-US" dirty="0"/>
              <a:t> ~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y</a:t>
            </a:r>
            <a:r>
              <a:rPr lang="en-US" altLang="en-US" dirty="0"/>
              <a:t>(</a:t>
            </a:r>
            <a:r>
              <a:rPr lang="en-US" altLang="en-US" i="1" dirty="0"/>
              <a:t>y</a:t>
            </a:r>
            <a:r>
              <a:rPr lang="en-US" altLang="en-US" dirty="0"/>
              <a:t>) are independent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 err="1"/>
              <a:t>x</a:t>
            </a:r>
            <a:r>
              <a:rPr lang="en-US" altLang="en-US" dirty="0" err="1"/>
              <a:t>,</a:t>
            </a:r>
            <a:r>
              <a:rPr lang="en-US" altLang="en-US" i="1" dirty="0" err="1"/>
              <a:t>y</a:t>
            </a:r>
            <a:r>
              <a:rPr lang="en-US" altLang="en-US" dirty="0"/>
              <a:t>) = </a:t>
            </a:r>
            <a:endParaRPr lang="en-US" altLang="en-US" i="1" baseline="-25000" dirty="0"/>
          </a:p>
          <a:p>
            <a:pPr marL="342900" lvl="1" indent="0">
              <a:spcBef>
                <a:spcPts val="2400"/>
              </a:spcBef>
              <a:spcAft>
                <a:spcPts val="600"/>
              </a:spcAft>
              <a:buNone/>
            </a:pPr>
            <a:endParaRPr lang="en-US" altLang="en-US" dirty="0">
              <a:solidFill>
                <a:schemeClr val="tx2"/>
              </a:solidFill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b="0" dirty="0"/>
          </a:p>
          <a:p>
            <a:pPr>
              <a:spcBef>
                <a:spcPts val="2400"/>
              </a:spcBef>
              <a:spcAft>
                <a:spcPts val="600"/>
              </a:spcAft>
            </a:pPr>
            <a:endParaRPr lang="en-US" altLang="en-US" b="0" i="1" baseline="-25000" dirty="0"/>
          </a:p>
          <a:p>
            <a:pPr marL="342900" lvl="1" indent="0">
              <a:buNone/>
            </a:pPr>
            <a:endParaRPr lang="en-US" altLang="en-US" i="1" baseline="-25000" dirty="0">
              <a:solidFill>
                <a:schemeClr val="tx2"/>
              </a:solidFill>
            </a:endParaRPr>
          </a:p>
          <a:p>
            <a:pPr lvl="1"/>
            <a:endParaRPr lang="en-US" alt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en-US" b="0" dirty="0"/>
          </a:p>
          <a:p>
            <a:endParaRPr lang="en-US" altLang="en-US" b="0" dirty="0"/>
          </a:p>
          <a:p>
            <a:pPr marL="594360" lvl="2" indent="0">
              <a:buNone/>
              <a:defRPr/>
            </a:pPr>
            <a:endParaRPr lang="en-US" altLang="en-US" i="1" dirty="0"/>
          </a:p>
          <a:p>
            <a:pPr marL="114300" lvl="1" indent="0">
              <a:buNone/>
              <a:defRPr/>
            </a:pPr>
            <a:r>
              <a:rPr lang="en-US" altLang="en-US" i="1" dirty="0"/>
              <a:t>		</a:t>
            </a:r>
            <a:endParaRPr lang="en-US" altLang="en-US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2400"/>
              </a:spcBef>
              <a:spcAft>
                <a:spcPts val="600"/>
              </a:spcAft>
              <a:buNone/>
            </a:pPr>
            <a:endParaRPr lang="en-US" altLang="en-US" dirty="0">
              <a:solidFill>
                <a:srgbClr val="000000"/>
              </a:solidFill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i="1" dirty="0">
              <a:solidFill>
                <a:srgbClr val="000000"/>
              </a:solidFill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dirty="0">
              <a:sym typeface="Symbol" panose="05050102010706020507" pitchFamily="18" charset="2"/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ts val="2400"/>
              </a:spcBef>
              <a:spcAft>
                <a:spcPts val="600"/>
              </a:spcAft>
            </a:pPr>
            <a:endParaRPr lang="en-US" alt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685800" lvl="2" indent="0">
              <a:spcBef>
                <a:spcPts val="2400"/>
              </a:spcBef>
              <a:spcAft>
                <a:spcPts val="600"/>
              </a:spcAft>
              <a:buNone/>
            </a:pPr>
            <a:endParaRPr lang="en-US" altLang="en-US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b="0" dirty="0"/>
          </a:p>
          <a:p>
            <a:pPr>
              <a:spcBef>
                <a:spcPts val="2400"/>
              </a:spcBef>
              <a:spcAft>
                <a:spcPts val="600"/>
              </a:spcAft>
            </a:pPr>
            <a:endParaRPr lang="en-US" altLang="en-US" b="0" dirty="0"/>
          </a:p>
          <a:p>
            <a:pPr marL="0" indent="0">
              <a:buNone/>
            </a:pPr>
            <a:endParaRPr lang="en-US" altLang="en-US" baseline="30000" dirty="0"/>
          </a:p>
          <a:p>
            <a:pPr marL="0" indent="0">
              <a:buNone/>
            </a:pPr>
            <a:endParaRPr lang="en-US" altLang="en-US" baseline="30000" dirty="0"/>
          </a:p>
          <a:p>
            <a:endParaRPr lang="en-US" altLang="en-US" baseline="30000" dirty="0"/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i="1" dirty="0"/>
          </a:p>
          <a:p>
            <a:pPr lvl="1"/>
            <a:endParaRPr lang="en-US" altLang="en-US" dirty="0"/>
          </a:p>
          <a:p>
            <a:pPr marL="342900" lvl="1" indent="0">
              <a:buNone/>
            </a:pPr>
            <a:endParaRPr lang="en-US" altLang="en-US" i="1" dirty="0"/>
          </a:p>
          <a:p>
            <a:pPr lvl="1"/>
            <a:endParaRPr lang="en-US" altLang="en-US" dirty="0"/>
          </a:p>
          <a:p>
            <a:pPr marL="342900" lvl="1" indent="0">
              <a:buNone/>
            </a:pPr>
            <a:endParaRPr lang="en-US" altLang="en-US" i="1" dirty="0"/>
          </a:p>
          <a:p>
            <a:pPr marL="342900" lvl="1" indent="0">
              <a:spcAft>
                <a:spcPts val="1200"/>
              </a:spcAft>
              <a:buNone/>
            </a:pPr>
            <a:endParaRPr lang="en-US" altLang="en-US" dirty="0"/>
          </a:p>
          <a:p>
            <a:pPr lvl="1">
              <a:spcAft>
                <a:spcPts val="1200"/>
              </a:spcAft>
            </a:pPr>
            <a:endParaRPr lang="en-US" altLang="en-US" dirty="0"/>
          </a:p>
          <a:p>
            <a:pPr lvl="1">
              <a:spcAft>
                <a:spcPts val="1200"/>
              </a:spcAft>
            </a:pPr>
            <a:endParaRPr lang="en-US" altLang="en-US" i="1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5184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349977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Continuous Random Variables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838175" cy="49674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en-US" dirty="0"/>
              <a:t>Conditional PDF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 err="1"/>
              <a:t>x</a:t>
            </a:r>
            <a:r>
              <a:rPr lang="en-US" altLang="en-US" dirty="0" err="1"/>
              <a:t>|</a:t>
            </a:r>
            <a:r>
              <a:rPr lang="en-US" altLang="en-US" i="1" dirty="0" err="1"/>
              <a:t>y</a:t>
            </a:r>
            <a:r>
              <a:rPr lang="en-US" altLang="en-US" dirty="0"/>
              <a:t>)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en-US" dirty="0"/>
              <a:t>Bayes rule for PDF:</a:t>
            </a:r>
            <a:endParaRPr lang="en-US" altLang="en-US" i="1" baseline="-25000" dirty="0"/>
          </a:p>
          <a:p>
            <a:pPr marL="0" indent="0">
              <a:spcBef>
                <a:spcPts val="2400"/>
              </a:spcBef>
              <a:spcAft>
                <a:spcPts val="600"/>
              </a:spcAft>
              <a:buNone/>
            </a:pPr>
            <a:endParaRPr lang="en-US" altLang="en-US" i="1" baseline="-25000" dirty="0"/>
          </a:p>
          <a:p>
            <a:pPr>
              <a:spcBef>
                <a:spcPts val="2400"/>
              </a:spcBef>
              <a:spcAft>
                <a:spcPts val="600"/>
              </a:spcAft>
            </a:pPr>
            <a:endParaRPr lang="en-US" altLang="en-US" dirty="0">
              <a:solidFill>
                <a:schemeClr val="tx2"/>
              </a:solidFill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b="0" dirty="0"/>
          </a:p>
          <a:p>
            <a:pPr>
              <a:spcBef>
                <a:spcPts val="2400"/>
              </a:spcBef>
              <a:spcAft>
                <a:spcPts val="600"/>
              </a:spcAft>
            </a:pPr>
            <a:endParaRPr lang="en-US" altLang="en-US" b="0" i="1" baseline="-25000" dirty="0"/>
          </a:p>
          <a:p>
            <a:pPr marL="342900" lvl="1" indent="0">
              <a:buNone/>
            </a:pPr>
            <a:endParaRPr lang="en-US" altLang="en-US" i="1" baseline="-25000" dirty="0">
              <a:solidFill>
                <a:schemeClr val="tx2"/>
              </a:solidFill>
            </a:endParaRPr>
          </a:p>
          <a:p>
            <a:pPr lvl="1"/>
            <a:endParaRPr lang="en-US" alt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en-US" b="0" dirty="0"/>
          </a:p>
          <a:p>
            <a:endParaRPr lang="en-US" altLang="en-US" b="0" dirty="0"/>
          </a:p>
          <a:p>
            <a:pPr marL="594360" lvl="2" indent="0">
              <a:buNone/>
              <a:defRPr/>
            </a:pPr>
            <a:endParaRPr lang="en-US" altLang="en-US" i="1" dirty="0"/>
          </a:p>
          <a:p>
            <a:pPr marL="114300" lvl="1" indent="0">
              <a:buNone/>
              <a:defRPr/>
            </a:pPr>
            <a:r>
              <a:rPr lang="en-US" altLang="en-US" i="1" dirty="0"/>
              <a:t>		</a:t>
            </a:r>
            <a:endParaRPr lang="en-US" altLang="en-US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2400"/>
              </a:spcBef>
              <a:spcAft>
                <a:spcPts val="600"/>
              </a:spcAft>
              <a:buNone/>
            </a:pPr>
            <a:endParaRPr lang="en-US" altLang="en-US" dirty="0">
              <a:solidFill>
                <a:srgbClr val="000000"/>
              </a:solidFill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i="1" dirty="0">
              <a:solidFill>
                <a:srgbClr val="000000"/>
              </a:solidFill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dirty="0">
              <a:sym typeface="Symbol" panose="05050102010706020507" pitchFamily="18" charset="2"/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ts val="2400"/>
              </a:spcBef>
              <a:spcAft>
                <a:spcPts val="600"/>
              </a:spcAft>
            </a:pPr>
            <a:endParaRPr lang="en-US" alt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685800" lvl="2" indent="0">
              <a:spcBef>
                <a:spcPts val="2400"/>
              </a:spcBef>
              <a:spcAft>
                <a:spcPts val="600"/>
              </a:spcAft>
              <a:buNone/>
            </a:pPr>
            <a:endParaRPr lang="en-US" altLang="en-US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b="0" dirty="0"/>
          </a:p>
          <a:p>
            <a:pPr>
              <a:spcBef>
                <a:spcPts val="2400"/>
              </a:spcBef>
              <a:spcAft>
                <a:spcPts val="600"/>
              </a:spcAft>
            </a:pPr>
            <a:endParaRPr lang="en-US" altLang="en-US" b="0" dirty="0"/>
          </a:p>
          <a:p>
            <a:pPr marL="0" indent="0">
              <a:buNone/>
            </a:pPr>
            <a:endParaRPr lang="en-US" altLang="en-US" baseline="30000" dirty="0"/>
          </a:p>
          <a:p>
            <a:pPr marL="0" indent="0">
              <a:buNone/>
            </a:pPr>
            <a:endParaRPr lang="en-US" altLang="en-US" baseline="30000" dirty="0"/>
          </a:p>
          <a:p>
            <a:endParaRPr lang="en-US" altLang="en-US" baseline="30000" dirty="0"/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i="1" dirty="0"/>
          </a:p>
          <a:p>
            <a:pPr lvl="1"/>
            <a:endParaRPr lang="en-US" altLang="en-US" dirty="0"/>
          </a:p>
          <a:p>
            <a:pPr marL="342900" lvl="1" indent="0">
              <a:buNone/>
            </a:pPr>
            <a:endParaRPr lang="en-US" altLang="en-US" i="1" dirty="0"/>
          </a:p>
          <a:p>
            <a:pPr lvl="1"/>
            <a:endParaRPr lang="en-US" altLang="en-US" dirty="0"/>
          </a:p>
          <a:p>
            <a:pPr marL="342900" lvl="1" indent="0">
              <a:buNone/>
            </a:pPr>
            <a:endParaRPr lang="en-US" altLang="en-US" i="1" dirty="0"/>
          </a:p>
          <a:p>
            <a:pPr marL="342900" lvl="1" indent="0">
              <a:spcAft>
                <a:spcPts val="1200"/>
              </a:spcAft>
              <a:buNone/>
            </a:pPr>
            <a:endParaRPr lang="en-US" altLang="en-US" dirty="0"/>
          </a:p>
          <a:p>
            <a:pPr lvl="1">
              <a:spcAft>
                <a:spcPts val="1200"/>
              </a:spcAft>
            </a:pPr>
            <a:endParaRPr lang="en-US" altLang="en-US" dirty="0"/>
          </a:p>
          <a:p>
            <a:pPr lvl="1">
              <a:spcAft>
                <a:spcPts val="1200"/>
              </a:spcAft>
            </a:pPr>
            <a:endParaRPr lang="en-US" altLang="en-US" i="1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208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5C6670"/>
                </a:solidFill>
              </a:rPr>
              <a:t>Basic Notations from Calculus (2/3)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 bwMode="auto">
              <a:xfrm>
                <a:off x="194613" y="1420947"/>
                <a:ext cx="8640467" cy="26677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r>
                  <a:rPr lang="en-US" altLang="en-US" dirty="0" err="1"/>
                  <a:t>ℜ</a:t>
                </a:r>
                <a:r>
                  <a:rPr lang="en-US" altLang="en-US" i="1" baseline="30000" dirty="0" err="1"/>
                  <a:t>d</a:t>
                </a:r>
                <a:r>
                  <a:rPr lang="en-US" altLang="en-US" dirty="0"/>
                  <a:t> : </a:t>
                </a:r>
                <a:r>
                  <a:rPr lang="en-US" altLang="en-US" i="1" dirty="0"/>
                  <a:t>d</a:t>
                </a:r>
                <a:r>
                  <a:rPr lang="en-US" altLang="en-US" dirty="0"/>
                  <a:t>-dimensional Euclidean space.</a:t>
                </a:r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r>
                  <a:rPr lang="en-US" altLang="en-US" dirty="0">
                    <a:solidFill>
                      <a:srgbClr val="5C6670"/>
                    </a:solidFill>
                  </a:rPr>
                  <a:t>Gradient operator in </a:t>
                </a:r>
                <a:r>
                  <a:rPr lang="en-US" altLang="en-US" dirty="0" err="1">
                    <a:solidFill>
                      <a:srgbClr val="5C6670"/>
                    </a:solidFill>
                  </a:rPr>
                  <a:t>ℜ</a:t>
                </a:r>
                <a:r>
                  <a:rPr lang="en-US" altLang="en-US" baseline="30000" dirty="0" err="1">
                    <a:solidFill>
                      <a:srgbClr val="5C6670"/>
                    </a:solidFill>
                  </a:rPr>
                  <a:t>d</a:t>
                </a:r>
                <a:r>
                  <a:rPr lang="en-US" altLang="en-US" baseline="30000" dirty="0">
                    <a:solidFill>
                      <a:srgbClr val="5C6670"/>
                    </a:solidFill>
                  </a:rPr>
                  <a:t> </a:t>
                </a:r>
                <a:r>
                  <a:rPr lang="en-US" altLang="en-US" dirty="0">
                    <a:solidFill>
                      <a:srgbClr val="5C667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b="1" i="0">
                        <a:solidFill>
                          <a:srgbClr val="5C6670"/>
                        </a:solidFill>
                        <a:latin typeface="Cambria Math"/>
                        <a:ea typeface="Cambria Math"/>
                      </a:rPr>
                      <m:t>𝛁</m:t>
                    </m:r>
                  </m:oMath>
                </a14:m>
                <a:endParaRPr lang="en-US" altLang="en-US" dirty="0">
                  <a:solidFill>
                    <a:srgbClr val="5C6670"/>
                  </a:solidFill>
                </a:endParaRPr>
              </a:p>
            </p:txBody>
          </p:sp>
        </mc:Choice>
        <mc:Fallback xmlns="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 bwMode="auto">
              <a:xfrm>
                <a:off x="194613" y="1420947"/>
                <a:ext cx="8640467" cy="2667700"/>
              </a:xfrm>
              <a:blipFill>
                <a:blip r:embed="rId3"/>
                <a:stretch>
                  <a:fillRect l="-2053" t="-6635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581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56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3AAC3-EACF-5643-87C7-933A6E85ACA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7713" y="2001795"/>
            <a:ext cx="8025584" cy="771064"/>
          </a:xfrm>
        </p:spPr>
        <p:txBody>
          <a:bodyPr/>
          <a:lstStyle/>
          <a:p>
            <a:pPr algn="l" fontAlgn="auto">
              <a:spcAft>
                <a:spcPts val="0"/>
              </a:spcAft>
            </a:pPr>
            <a:r>
              <a:rPr lang="en-US" altLang="en-US" sz="5400" b="0" dirty="0"/>
              <a:t>Review of Mathematical Foundations</a:t>
            </a:r>
          </a:p>
          <a:p>
            <a:pPr algn="l" fontAlgn="auto">
              <a:spcAft>
                <a:spcPts val="0"/>
              </a:spcAft>
            </a:pPr>
            <a:r>
              <a:rPr lang="en-US" altLang="en-US" sz="4000" b="0">
                <a:solidFill>
                  <a:srgbClr val="00A2E0"/>
                </a:solidFill>
              </a:rPr>
              <a:t>Common Densities</a:t>
            </a:r>
            <a:endParaRPr lang="en-US" altLang="en-US" sz="4000" dirty="0">
              <a:solidFill>
                <a:srgbClr val="00A2E0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382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4">
            <a:extLst>
              <a:ext uri="{FF2B5EF4-FFF2-40B4-BE49-F238E27FC236}">
                <a16:creationId xmlns:a16="http://schemas.microsoft.com/office/drawing/2014/main" id="{95553D86-B226-B64C-9E5D-A7BF7B327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091" y="2540794"/>
            <a:ext cx="90011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8D3AD66-6D03-534E-9367-2ACDD7F8A2AD}"/>
              </a:ext>
            </a:extLst>
          </p:cNvPr>
          <p:cNvSpPr/>
          <p:nvPr/>
        </p:nvSpPr>
        <p:spPr>
          <a:xfrm>
            <a:off x="3640345" y="2217058"/>
            <a:ext cx="1533525" cy="1533525"/>
          </a:xfrm>
          <a:prstGeom prst="ellipse">
            <a:avLst/>
          </a:prstGeom>
          <a:solidFill>
            <a:srgbClr val="FFC62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5367" name="Picture 6">
            <a:extLst>
              <a:ext uri="{FF2B5EF4-FFF2-40B4-BE49-F238E27FC236}">
                <a16:creationId xmlns:a16="http://schemas.microsoft.com/office/drawing/2014/main" id="{8F5200A5-CDCD-2444-B768-A78641513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694" y="2350407"/>
            <a:ext cx="12668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Rectangle 27">
            <a:extLst>
              <a:ext uri="{FF2B5EF4-FFF2-40B4-BE49-F238E27FC236}">
                <a16:creationId xmlns:a16="http://schemas.microsoft.com/office/drawing/2014/main" id="{AE4EFC4E-3730-5643-B169-AF0AB84FE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657" y="3965161"/>
            <a:ext cx="16668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100" dirty="0">
                <a:solidFill>
                  <a:srgbClr val="5C6670"/>
                </a:solidFill>
                <a:latin typeface="Arial" panose="020B0604020202020204" pitchFamily="34" charset="0"/>
                <a:ea typeface="Akzidenz-Grotesk Pro Light" pitchFamily="50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47362019-20BD-4243-A2BF-F27BE65D8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566" y="4380659"/>
            <a:ext cx="226305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 common densities useful for machine learning application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D4345AD-E2E5-2E42-86F0-03B17F90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2274774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349977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Common Distributions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838175" cy="49674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en-US" dirty="0"/>
              <a:t>Uniform Distribution</a:t>
            </a:r>
            <a:endParaRPr lang="en-US" altLang="en-US" i="1" baseline="-25000" dirty="0"/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en-US" dirty="0"/>
              <a:t>Normal (Gaussian) Distribution</a:t>
            </a:r>
            <a:endParaRPr lang="en-US" altLang="en-US" i="1" baseline="-25000" dirty="0"/>
          </a:p>
          <a:p>
            <a:pPr marL="0" indent="0">
              <a:spcBef>
                <a:spcPts val="2400"/>
              </a:spcBef>
              <a:spcAft>
                <a:spcPts val="600"/>
              </a:spcAft>
              <a:buNone/>
            </a:pPr>
            <a:endParaRPr lang="en-US" altLang="en-US" i="1" baseline="-25000" dirty="0"/>
          </a:p>
          <a:p>
            <a:pPr>
              <a:spcBef>
                <a:spcPts val="2400"/>
              </a:spcBef>
              <a:spcAft>
                <a:spcPts val="600"/>
              </a:spcAft>
            </a:pPr>
            <a:endParaRPr lang="en-US" altLang="en-US" dirty="0">
              <a:solidFill>
                <a:schemeClr val="tx2"/>
              </a:solidFill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b="0" dirty="0"/>
          </a:p>
          <a:p>
            <a:pPr>
              <a:spcBef>
                <a:spcPts val="2400"/>
              </a:spcBef>
              <a:spcAft>
                <a:spcPts val="600"/>
              </a:spcAft>
            </a:pPr>
            <a:endParaRPr lang="en-US" altLang="en-US" b="0" i="1" baseline="-25000" dirty="0"/>
          </a:p>
          <a:p>
            <a:pPr marL="342900" lvl="1" indent="0">
              <a:buNone/>
            </a:pPr>
            <a:endParaRPr lang="en-US" altLang="en-US" i="1" baseline="-25000" dirty="0">
              <a:solidFill>
                <a:schemeClr val="tx2"/>
              </a:solidFill>
            </a:endParaRPr>
          </a:p>
          <a:p>
            <a:pPr lvl="1"/>
            <a:endParaRPr lang="en-US" alt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en-US" b="0" dirty="0"/>
          </a:p>
          <a:p>
            <a:endParaRPr lang="en-US" altLang="en-US" b="0" dirty="0"/>
          </a:p>
          <a:p>
            <a:pPr marL="594360" lvl="2" indent="0">
              <a:buNone/>
              <a:defRPr/>
            </a:pPr>
            <a:endParaRPr lang="en-US" altLang="en-US" i="1" dirty="0"/>
          </a:p>
          <a:p>
            <a:pPr marL="114300" lvl="1" indent="0">
              <a:buNone/>
              <a:defRPr/>
            </a:pPr>
            <a:r>
              <a:rPr lang="en-US" altLang="en-US" i="1" dirty="0"/>
              <a:t>		</a:t>
            </a:r>
            <a:endParaRPr lang="en-US" altLang="en-US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2400"/>
              </a:spcBef>
              <a:spcAft>
                <a:spcPts val="600"/>
              </a:spcAft>
              <a:buNone/>
            </a:pPr>
            <a:endParaRPr lang="en-US" altLang="en-US" dirty="0">
              <a:solidFill>
                <a:srgbClr val="000000"/>
              </a:solidFill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i="1" dirty="0">
              <a:solidFill>
                <a:srgbClr val="000000"/>
              </a:solidFill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dirty="0">
              <a:sym typeface="Symbol" panose="05050102010706020507" pitchFamily="18" charset="2"/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ts val="2400"/>
              </a:spcBef>
              <a:spcAft>
                <a:spcPts val="600"/>
              </a:spcAft>
            </a:pPr>
            <a:endParaRPr lang="en-US" alt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685800" lvl="2" indent="0">
              <a:spcBef>
                <a:spcPts val="2400"/>
              </a:spcBef>
              <a:spcAft>
                <a:spcPts val="600"/>
              </a:spcAft>
              <a:buNone/>
            </a:pPr>
            <a:endParaRPr lang="en-US" altLang="en-US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lvl="1">
              <a:spcBef>
                <a:spcPts val="2400"/>
              </a:spcBef>
              <a:spcAft>
                <a:spcPts val="600"/>
              </a:spcAft>
            </a:pPr>
            <a:endParaRPr lang="en-US" altLang="en-US" b="0" dirty="0"/>
          </a:p>
          <a:p>
            <a:pPr>
              <a:spcBef>
                <a:spcPts val="2400"/>
              </a:spcBef>
              <a:spcAft>
                <a:spcPts val="600"/>
              </a:spcAft>
            </a:pPr>
            <a:endParaRPr lang="en-US" altLang="en-US" b="0" dirty="0"/>
          </a:p>
          <a:p>
            <a:pPr marL="0" indent="0">
              <a:buNone/>
            </a:pPr>
            <a:endParaRPr lang="en-US" altLang="en-US" baseline="30000" dirty="0"/>
          </a:p>
          <a:p>
            <a:pPr marL="0" indent="0">
              <a:buNone/>
            </a:pPr>
            <a:endParaRPr lang="en-US" altLang="en-US" baseline="30000" dirty="0"/>
          </a:p>
          <a:p>
            <a:endParaRPr lang="en-US" altLang="en-US" baseline="30000" dirty="0"/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i="1" dirty="0"/>
          </a:p>
          <a:p>
            <a:pPr lvl="1"/>
            <a:endParaRPr lang="en-US" altLang="en-US" dirty="0"/>
          </a:p>
          <a:p>
            <a:pPr marL="342900" lvl="1" indent="0">
              <a:buNone/>
            </a:pPr>
            <a:endParaRPr lang="en-US" altLang="en-US" i="1" dirty="0"/>
          </a:p>
          <a:p>
            <a:pPr lvl="1"/>
            <a:endParaRPr lang="en-US" altLang="en-US" dirty="0"/>
          </a:p>
          <a:p>
            <a:pPr marL="342900" lvl="1" indent="0">
              <a:buNone/>
            </a:pPr>
            <a:endParaRPr lang="en-US" altLang="en-US" i="1" dirty="0"/>
          </a:p>
          <a:p>
            <a:pPr marL="342900" lvl="1" indent="0">
              <a:spcAft>
                <a:spcPts val="1200"/>
              </a:spcAft>
              <a:buNone/>
            </a:pPr>
            <a:endParaRPr lang="en-US" altLang="en-US" dirty="0"/>
          </a:p>
          <a:p>
            <a:pPr lvl="1">
              <a:spcAft>
                <a:spcPts val="1200"/>
              </a:spcAft>
            </a:pPr>
            <a:endParaRPr lang="en-US" altLang="en-US" dirty="0"/>
          </a:p>
          <a:p>
            <a:pPr lvl="1">
              <a:spcAft>
                <a:spcPts val="1200"/>
              </a:spcAft>
            </a:pPr>
            <a:endParaRPr lang="en-US" altLang="en-US" i="1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58322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349977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The Uniform Distribution, </a:t>
            </a:r>
            <a:r>
              <a:rPr lang="en-US" altLang="en-US" sz="4000" b="1" i="1" dirty="0">
                <a:solidFill>
                  <a:srgbClr val="5C6670"/>
                </a:solidFill>
              </a:rPr>
              <a:t>U</a:t>
            </a:r>
            <a:r>
              <a:rPr lang="en-US" altLang="en-US" sz="4000" b="1" dirty="0">
                <a:solidFill>
                  <a:srgbClr val="5C6670"/>
                </a:solidFill>
              </a:rPr>
              <a:t>(</a:t>
            </a:r>
            <a:r>
              <a:rPr lang="en-US" altLang="en-US" sz="4000" b="1" i="1" dirty="0">
                <a:solidFill>
                  <a:srgbClr val="5C6670"/>
                </a:solidFill>
              </a:rPr>
              <a:t>a</a:t>
            </a:r>
            <a:r>
              <a:rPr lang="en-US" altLang="en-US" sz="4000" b="1" dirty="0">
                <a:solidFill>
                  <a:srgbClr val="5C6670"/>
                </a:solidFill>
              </a:rPr>
              <a:t>, </a:t>
            </a:r>
            <a:r>
              <a:rPr lang="en-US" altLang="en-US" sz="4000" b="1" i="1" dirty="0">
                <a:solidFill>
                  <a:srgbClr val="5C6670"/>
                </a:solidFill>
              </a:rPr>
              <a:t>b</a:t>
            </a:r>
            <a:r>
              <a:rPr lang="en-US" altLang="en-US" sz="4000" b="1" dirty="0">
                <a:solidFill>
                  <a:srgbClr val="5C6670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 bwMode="auto">
              <a:xfrm>
                <a:off x="194613" y="1408590"/>
                <a:ext cx="8838175" cy="4967496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r>
                  <a:rPr lang="en-US" altLang="en-US" dirty="0"/>
                  <a:t>1-D example, with PDF</a:t>
                </a:r>
                <a:endParaRPr lang="en-US" i="1" baseline="-25000" dirty="0"/>
              </a:p>
              <a:p>
                <a:pPr marL="0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r>
                  <a:rPr lang="en-US" sz="2400" b="0" dirty="0">
                    <a:solidFill>
                      <a:srgbClr val="262626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box>
                                <m:boxPr>
                                  <m:ctrlPr>
                                    <a:rPr lang="en-US" sz="2400" b="0" i="1">
                                      <a:solidFill>
                                        <a:srgbClr val="26262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2400" b="0" i="1">
                                          <a:solidFill>
                                            <a:srgbClr val="26262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>
                                          <a:solidFill>
                                            <a:srgbClr val="26262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>
                                          <a:solidFill>
                                            <a:srgbClr val="26262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400" b="0" i="1">
                                          <a:solidFill>
                                            <a:srgbClr val="26262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>
                                          <a:solidFill>
                                            <a:srgbClr val="26262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  <m:r>
                                    <a:rPr lang="en-US" sz="2400" b="0" i="1">
                                      <a:solidFill>
                                        <a:srgbClr val="262626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>
                                      <a:solidFill>
                                        <a:srgbClr val="262626"/>
                                      </a:solidFill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sz="2400" b="0">
                                      <a:solidFill>
                                        <a:srgbClr val="262626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sz="2400" b="0" i="1">
                                      <a:solidFill>
                                        <a:srgbClr val="26262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>
                                      <a:solidFill>
                                        <a:srgbClr val="262626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2400" b="0" i="1">
                                      <a:solidFill>
                                        <a:srgbClr val="26262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>
                                      <a:solidFill>
                                        <a:srgbClr val="262626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2400" b="0" i="1">
                                      <a:solidFill>
                                        <a:srgbClr val="262626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box>
                            </m:e>
                          </m:mr>
                          <m:mr>
                            <m:e>
                              <m:r>
                                <a:rPr lang="en-US" sz="2400" b="0" i="1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0                </m:t>
                              </m:r>
                              <m:r>
                                <a:rPr lang="en-US" sz="2400" b="0" i="1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2400" b="0" i="1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0" i="1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b="0" dirty="0">
                  <a:solidFill>
                    <a:srgbClr val="262626"/>
                  </a:solidFill>
                </a:endParaRPr>
              </a:p>
              <a:p>
                <a:pPr marL="342900" lvl="1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i="1" baseline="-25000" dirty="0"/>
              </a:p>
              <a:p>
                <a:pPr marL="0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dirty="0">
                  <a:solidFill>
                    <a:schemeClr val="tx2"/>
                  </a:solidFill>
                </a:endParaRPr>
              </a:p>
              <a:p>
                <a:pPr marL="0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b="0" i="1" baseline="-25000" dirty="0"/>
              </a:p>
              <a:p>
                <a:pPr marL="342900" lvl="1" indent="0">
                  <a:buNone/>
                </a:pPr>
                <a:endParaRPr lang="en-US" altLang="en-US" i="1" baseline="-25000" dirty="0">
                  <a:solidFill>
                    <a:schemeClr val="tx2"/>
                  </a:solidFill>
                </a:endParaRPr>
              </a:p>
              <a:p>
                <a:pPr lvl="1"/>
                <a:endParaRPr lang="en-US" altLang="en-US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en-US" altLang="en-US" b="0" dirty="0"/>
              </a:p>
              <a:p>
                <a:endParaRPr lang="en-US" altLang="en-US" b="0" dirty="0"/>
              </a:p>
              <a:p>
                <a:pPr marL="594360" lvl="2" indent="0">
                  <a:buNone/>
                  <a:defRPr/>
                </a:pPr>
                <a:endParaRPr lang="en-US" altLang="en-US" i="1" dirty="0"/>
              </a:p>
              <a:p>
                <a:pPr marL="114300" lvl="1" indent="0">
                  <a:buNone/>
                  <a:defRPr/>
                </a:pPr>
                <a:r>
                  <a:rPr lang="en-US" altLang="en-US" i="1" dirty="0"/>
                  <a:t>		</a:t>
                </a:r>
                <a:endParaRPr lang="en-US" altLang="en-US" dirty="0">
                  <a:solidFill>
                    <a:srgbClr val="000000"/>
                  </a:solidFill>
                </a:endParaRPr>
              </a:p>
              <a:p>
                <a:pPr marL="342900" lvl="1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dirty="0">
                  <a:solidFill>
                    <a:srgbClr val="000000"/>
                  </a:solidFill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i="1" dirty="0">
                  <a:solidFill>
                    <a:srgbClr val="000000"/>
                  </a:solidFill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685800" lvl="2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dirty="0">
                  <a:solidFill>
                    <a:schemeClr val="tx2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b="0" dirty="0"/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b="0" dirty="0"/>
              </a:p>
              <a:p>
                <a:pPr marL="0" indent="0">
                  <a:buNone/>
                </a:pPr>
                <a:endParaRPr lang="en-US" altLang="en-US" baseline="30000" dirty="0"/>
              </a:p>
              <a:p>
                <a:pPr marL="0" indent="0">
                  <a:buNone/>
                </a:pPr>
                <a:endParaRPr lang="en-US" altLang="en-US" baseline="30000" dirty="0"/>
              </a:p>
              <a:p>
                <a:endParaRPr lang="en-US" altLang="en-US" baseline="30000" dirty="0"/>
              </a:p>
              <a:p>
                <a:pPr marL="3429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altLang="en-US" i="1" dirty="0"/>
              </a:p>
              <a:p>
                <a:pPr lvl="1"/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i="1" dirty="0"/>
              </a:p>
              <a:p>
                <a:pPr lvl="1"/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i="1" dirty="0"/>
              </a:p>
              <a:p>
                <a:pPr marL="342900" lvl="1" indent="0">
                  <a:spcAft>
                    <a:spcPts val="1200"/>
                  </a:spcAft>
                  <a:buNone/>
                </a:pPr>
                <a:endParaRPr lang="en-US" altLang="en-US" dirty="0"/>
              </a:p>
              <a:p>
                <a:pPr lvl="1">
                  <a:spcAft>
                    <a:spcPts val="1200"/>
                  </a:spcAft>
                </a:pPr>
                <a:endParaRPr lang="en-US" altLang="en-US" dirty="0"/>
              </a:p>
              <a:p>
                <a:pPr lvl="1">
                  <a:spcAft>
                    <a:spcPts val="1200"/>
                  </a:spcAft>
                </a:pPr>
                <a:endParaRPr lang="en-US" altLang="en-US" i="1" dirty="0"/>
              </a:p>
              <a:p>
                <a:pPr marL="0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 bwMode="auto">
              <a:xfrm>
                <a:off x="194613" y="1408590"/>
                <a:ext cx="8838175" cy="4967496"/>
              </a:xfrm>
              <a:blipFill>
                <a:blip r:embed="rId3"/>
                <a:stretch>
                  <a:fillRect l="-2009" t="-20918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1616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349977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The Uniform Distribution, </a:t>
            </a:r>
            <a:r>
              <a:rPr lang="en-US" altLang="en-US" sz="4000" b="1" i="1" dirty="0">
                <a:solidFill>
                  <a:srgbClr val="5C6670"/>
                </a:solidFill>
              </a:rPr>
              <a:t>U</a:t>
            </a:r>
            <a:r>
              <a:rPr lang="en-US" altLang="en-US" sz="4000" b="1" dirty="0">
                <a:solidFill>
                  <a:srgbClr val="5C6670"/>
                </a:solidFill>
              </a:rPr>
              <a:t>(</a:t>
            </a:r>
            <a:r>
              <a:rPr lang="en-US" altLang="en-US" sz="4000" b="1" i="1" dirty="0">
                <a:solidFill>
                  <a:srgbClr val="5C6670"/>
                </a:solidFill>
              </a:rPr>
              <a:t>a</a:t>
            </a:r>
            <a:r>
              <a:rPr lang="en-US" altLang="en-US" sz="4000" b="1" dirty="0">
                <a:solidFill>
                  <a:srgbClr val="5C6670"/>
                </a:solidFill>
              </a:rPr>
              <a:t>, </a:t>
            </a:r>
            <a:r>
              <a:rPr lang="en-US" altLang="en-US" sz="4000" b="1" i="1" dirty="0">
                <a:solidFill>
                  <a:srgbClr val="5C6670"/>
                </a:solidFill>
              </a:rPr>
              <a:t>b</a:t>
            </a:r>
            <a:r>
              <a:rPr lang="en-US" altLang="en-US" sz="4000" b="1" dirty="0">
                <a:solidFill>
                  <a:srgbClr val="5C6670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 bwMode="auto">
              <a:xfrm>
                <a:off x="194613" y="1408590"/>
                <a:ext cx="8553971" cy="4967496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r>
                  <a:rPr lang="en-US" altLang="en-US" dirty="0"/>
                  <a:t>What is the CDF of </a:t>
                </a:r>
                <a:r>
                  <a:rPr lang="en-US" altLang="en-US" i="1" dirty="0"/>
                  <a:t>p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x</a:t>
                </a:r>
                <a:r>
                  <a:rPr lang="en-US" altLang="en-US" dirty="0"/>
                  <a:t>)?</a:t>
                </a:r>
                <a:endParaRPr lang="en-US" i="1" baseline="-25000" dirty="0"/>
              </a:p>
              <a:p>
                <a:pPr marL="0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r>
                  <a:rPr lang="en-US" sz="2400" b="0" dirty="0">
                    <a:solidFill>
                      <a:srgbClr val="262626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box>
                                <m:boxPr>
                                  <m:ctrlPr>
                                    <a:rPr lang="en-US" sz="2400" b="0" i="1">
                                      <a:solidFill>
                                        <a:srgbClr val="26262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2400" b="0" i="1">
                                          <a:solidFill>
                                            <a:srgbClr val="26262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>
                                          <a:solidFill>
                                            <a:srgbClr val="26262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>
                                          <a:solidFill>
                                            <a:srgbClr val="26262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400" b="0" i="1">
                                          <a:solidFill>
                                            <a:srgbClr val="26262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>
                                          <a:solidFill>
                                            <a:srgbClr val="26262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  <m:r>
                                    <a:rPr lang="en-US" sz="2400" b="0" i="1">
                                      <a:solidFill>
                                        <a:srgbClr val="262626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>
                                      <a:solidFill>
                                        <a:srgbClr val="262626"/>
                                      </a:solidFill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sz="2400" b="0">
                                      <a:solidFill>
                                        <a:srgbClr val="262626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sz="2400" b="0" i="1">
                                      <a:solidFill>
                                        <a:srgbClr val="26262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>
                                      <a:solidFill>
                                        <a:srgbClr val="262626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2400" b="0" i="1">
                                      <a:solidFill>
                                        <a:srgbClr val="26262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>
                                      <a:solidFill>
                                        <a:srgbClr val="262626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2400" b="0" i="1">
                                      <a:solidFill>
                                        <a:srgbClr val="262626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box>
                            </m:e>
                          </m:mr>
                          <m:mr>
                            <m:e>
                              <m:r>
                                <a:rPr lang="en-US" sz="2400" b="0" i="1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0                </m:t>
                              </m:r>
                              <m:r>
                                <a:rPr lang="en-US" sz="2400" b="0" i="1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2400" b="0" i="1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0" i="1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b="0" dirty="0">
                  <a:solidFill>
                    <a:srgbClr val="262626"/>
                  </a:solidFill>
                </a:endParaRPr>
              </a:p>
              <a:p>
                <a:pPr marL="342900" lvl="1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i="1" baseline="-25000" dirty="0"/>
              </a:p>
              <a:p>
                <a:pPr marL="0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dirty="0">
                  <a:solidFill>
                    <a:schemeClr val="tx2"/>
                  </a:solidFill>
                </a:endParaRPr>
              </a:p>
              <a:p>
                <a:pPr marL="0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b="0" i="1" baseline="-25000" dirty="0"/>
              </a:p>
              <a:p>
                <a:pPr marL="342900" lvl="1" indent="0">
                  <a:buNone/>
                </a:pPr>
                <a:endParaRPr lang="en-US" altLang="en-US" i="1" baseline="-25000" dirty="0">
                  <a:solidFill>
                    <a:schemeClr val="tx2"/>
                  </a:solidFill>
                </a:endParaRPr>
              </a:p>
              <a:p>
                <a:pPr lvl="1"/>
                <a:endParaRPr lang="en-US" altLang="en-US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en-US" altLang="en-US" b="0" dirty="0"/>
              </a:p>
              <a:p>
                <a:endParaRPr lang="en-US" altLang="en-US" b="0" dirty="0"/>
              </a:p>
              <a:p>
                <a:pPr marL="594360" lvl="2" indent="0">
                  <a:buNone/>
                  <a:defRPr/>
                </a:pPr>
                <a:endParaRPr lang="en-US" altLang="en-US" i="1" dirty="0"/>
              </a:p>
              <a:p>
                <a:pPr marL="114300" lvl="1" indent="0">
                  <a:buNone/>
                  <a:defRPr/>
                </a:pPr>
                <a:r>
                  <a:rPr lang="en-US" altLang="en-US" i="1" dirty="0"/>
                  <a:t>		</a:t>
                </a:r>
                <a:endParaRPr lang="en-US" altLang="en-US" dirty="0">
                  <a:solidFill>
                    <a:srgbClr val="000000"/>
                  </a:solidFill>
                </a:endParaRPr>
              </a:p>
              <a:p>
                <a:pPr marL="342900" lvl="1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dirty="0">
                  <a:solidFill>
                    <a:srgbClr val="000000"/>
                  </a:solidFill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i="1" dirty="0">
                  <a:solidFill>
                    <a:srgbClr val="000000"/>
                  </a:solidFill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685800" lvl="2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dirty="0">
                  <a:solidFill>
                    <a:schemeClr val="tx2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b="0" dirty="0"/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b="0" dirty="0"/>
              </a:p>
              <a:p>
                <a:pPr marL="0" indent="0">
                  <a:buNone/>
                </a:pPr>
                <a:endParaRPr lang="en-US" altLang="en-US" baseline="30000" dirty="0"/>
              </a:p>
              <a:p>
                <a:pPr marL="0" indent="0">
                  <a:buNone/>
                </a:pPr>
                <a:endParaRPr lang="en-US" altLang="en-US" baseline="30000" dirty="0"/>
              </a:p>
              <a:p>
                <a:endParaRPr lang="en-US" altLang="en-US" baseline="30000" dirty="0"/>
              </a:p>
              <a:p>
                <a:pPr marL="3429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altLang="en-US" i="1" dirty="0"/>
              </a:p>
              <a:p>
                <a:pPr lvl="1"/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i="1" dirty="0"/>
              </a:p>
              <a:p>
                <a:pPr lvl="1"/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i="1" dirty="0"/>
              </a:p>
              <a:p>
                <a:pPr marL="342900" lvl="1" indent="0">
                  <a:spcAft>
                    <a:spcPts val="1200"/>
                  </a:spcAft>
                  <a:buNone/>
                </a:pPr>
                <a:endParaRPr lang="en-US" altLang="en-US" dirty="0"/>
              </a:p>
              <a:p>
                <a:pPr lvl="1">
                  <a:spcAft>
                    <a:spcPts val="1200"/>
                  </a:spcAft>
                </a:pPr>
                <a:endParaRPr lang="en-US" altLang="en-US" dirty="0"/>
              </a:p>
              <a:p>
                <a:pPr lvl="1">
                  <a:spcAft>
                    <a:spcPts val="1200"/>
                  </a:spcAft>
                </a:pPr>
                <a:endParaRPr lang="en-US" altLang="en-US" i="1" dirty="0"/>
              </a:p>
              <a:p>
                <a:pPr marL="0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 bwMode="auto">
              <a:xfrm>
                <a:off x="194613" y="1408590"/>
                <a:ext cx="8553971" cy="4967496"/>
              </a:xfrm>
              <a:blipFill>
                <a:blip r:embed="rId3"/>
                <a:stretch>
                  <a:fillRect l="-2074" t="-20918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127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457" name="Title 2">
                <a:extLst>
                  <a:ext uri="{FF2B5EF4-FFF2-40B4-BE49-F238E27FC236}">
                    <a16:creationId xmlns:a16="http://schemas.microsoft.com/office/drawing/2014/main" id="{9AA5ED4F-8CE8-2D45-BB84-CF3C789CEA6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51222" y="187217"/>
                <a:ext cx="9349977" cy="840293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4000" b="1" dirty="0">
                    <a:solidFill>
                      <a:srgbClr val="5C6670"/>
                    </a:solidFill>
                  </a:rPr>
                  <a:t>The Normal Distribution, </a:t>
                </a:r>
                <a:r>
                  <a:rPr lang="en-US" altLang="en-US" sz="4000" b="1" i="1" dirty="0">
                    <a:solidFill>
                      <a:srgbClr val="5C6670"/>
                    </a:solidFill>
                  </a:rPr>
                  <a:t>N</a:t>
                </a:r>
                <a:r>
                  <a:rPr lang="en-US" altLang="en-US" sz="4000" b="1" dirty="0">
                    <a:solidFill>
                      <a:srgbClr val="5C667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l-GR" altLang="en-US" sz="4000" b="1" i="1">
                        <a:solidFill>
                          <a:srgbClr val="5C6670"/>
                        </a:solidFill>
                        <a:latin typeface="Cambria Math"/>
                      </a:rPr>
                      <m:t>𝝁</m:t>
                    </m:r>
                    <m:r>
                      <a:rPr lang="en-US" altLang="en-US" sz="4000" b="1">
                        <a:solidFill>
                          <a:srgbClr val="5C667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l-GR" altLang="en-US" sz="4000" b="1" i="1" dirty="0">
                    <a:solidFill>
                      <a:srgbClr val="5C6670"/>
                    </a:solidFill>
                  </a:rPr>
                  <a:t>σ</a:t>
                </a:r>
                <a:r>
                  <a:rPr lang="en-US" altLang="en-US" sz="4000" b="1" baseline="30000" dirty="0">
                    <a:solidFill>
                      <a:srgbClr val="5C6670"/>
                    </a:solidFill>
                  </a:rPr>
                  <a:t>2</a:t>
                </a:r>
                <a:r>
                  <a:rPr lang="en-US" altLang="en-US" sz="4000" b="1" dirty="0">
                    <a:solidFill>
                      <a:srgbClr val="5C667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9457" name="Title 2">
                <a:extLst>
                  <a:ext uri="{FF2B5EF4-FFF2-40B4-BE49-F238E27FC236}">
                    <a16:creationId xmlns:a16="http://schemas.microsoft.com/office/drawing/2014/main" id="{9AA5ED4F-8CE8-2D45-BB84-CF3C789CEA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1222" y="187217"/>
                <a:ext cx="9349977" cy="840293"/>
              </a:xfrm>
              <a:blipFill>
                <a:blip r:embed="rId3"/>
                <a:stretch>
                  <a:fillRect l="-2307" t="-7463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 bwMode="auto">
              <a:xfrm>
                <a:off x="194613" y="1420947"/>
                <a:ext cx="4377387" cy="4967496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2400"/>
                  </a:spcBef>
                  <a:spcAft>
                    <a:spcPts val="1800"/>
                  </a:spcAft>
                </a:pPr>
                <a:r>
                  <a:rPr lang="en-US" altLang="en-US" dirty="0"/>
                  <a:t>1-D example, with PDF</a:t>
                </a:r>
                <a:endParaRPr lang="en-US" sz="2400" i="1" dirty="0">
                  <a:solidFill>
                    <a:srgbClr val="262626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ox>
                            <m:boxPr>
                              <m:ctrlPr>
                                <a:rPr lang="en-US" sz="2400" i="1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26262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262626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400" i="1">
                                          <a:solidFill>
                                            <a:srgbClr val="26262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262626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sz="2400" i="1">
                                          <a:solidFill>
                                            <a:srgbClr val="262626"/>
                                          </a:solidFill>
                                          <a:latin typeface="Cambria Math"/>
                                        </a:rPr>
                                        <m:t>π</m:t>
                                      </m:r>
                                    </m:e>
                                  </m:rad>
                                  <m:r>
                                    <a:rPr lang="el-GR" sz="2400" i="1">
                                      <a:solidFill>
                                        <a:srgbClr val="262626"/>
                                      </a:solidFill>
                                      <a:latin typeface="Cambria Math"/>
                                    </a:rPr>
                                    <m:t>𝜎</m:t>
                                  </m:r>
                                </m:den>
                              </m:f>
                            </m:e>
                          </m:box>
                          <m:r>
                            <a:rPr lang="en-US" sz="2400" i="1">
                              <a:solidFill>
                                <a:srgbClr val="262626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262626"/>
                              </a:solidFill>
                              <a:latin typeface="Cambria Math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sz="2400" i="1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26262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26262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262626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262626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l-GR" sz="2400" i="1">
                                          <a:solidFill>
                                            <a:srgbClr val="262626"/>
                                          </a:solidFill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</m:d>
                                  <m:r>
                                    <a:rPr lang="en-US" sz="2400" i="1" baseline="30000">
                                      <a:solidFill>
                                        <a:srgbClr val="262626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262626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l-GR" sz="2400" i="1">
                                      <a:solidFill>
                                        <a:srgbClr val="262626"/>
                                      </a:solidFill>
                                      <a:latin typeface="Cambria Math"/>
                                    </a:rPr>
                                    <m:t>𝜎</m:t>
                                  </m:r>
                                  <m:r>
                                    <a:rPr lang="en-US" sz="2400" i="1" baseline="30000">
                                      <a:solidFill>
                                        <a:srgbClr val="262626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262626"/>
                  </a:solidFill>
                </a:endParaRPr>
              </a:p>
              <a:p>
                <a:pPr marL="342900" lvl="1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sz="2000" b="0" i="1" baseline="-25000" dirty="0"/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endParaRPr lang="en-US" sz="2400" b="0" dirty="0">
                  <a:solidFill>
                    <a:srgbClr val="262626"/>
                  </a:solidFill>
                </a:endParaRPr>
              </a:p>
              <a:p>
                <a:pPr marL="342900" lvl="1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i="1" baseline="-25000" dirty="0"/>
              </a:p>
              <a:p>
                <a:pPr marL="0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dirty="0">
                  <a:solidFill>
                    <a:schemeClr val="tx2"/>
                  </a:solidFill>
                </a:endParaRPr>
              </a:p>
              <a:p>
                <a:pPr marL="0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b="0" i="1" baseline="-25000" dirty="0"/>
              </a:p>
              <a:p>
                <a:pPr marL="342900" lvl="1" indent="0">
                  <a:buNone/>
                </a:pPr>
                <a:endParaRPr lang="en-US" altLang="en-US" i="1" baseline="-25000" dirty="0">
                  <a:solidFill>
                    <a:schemeClr val="tx2"/>
                  </a:solidFill>
                </a:endParaRPr>
              </a:p>
              <a:p>
                <a:pPr lvl="1"/>
                <a:endParaRPr lang="en-US" altLang="en-US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en-US" altLang="en-US" b="0" dirty="0"/>
              </a:p>
              <a:p>
                <a:endParaRPr lang="en-US" altLang="en-US" b="0" dirty="0"/>
              </a:p>
              <a:p>
                <a:pPr marL="594360" lvl="2" indent="0">
                  <a:buNone/>
                  <a:defRPr/>
                </a:pPr>
                <a:endParaRPr lang="en-US" altLang="en-US" i="1" dirty="0"/>
              </a:p>
              <a:p>
                <a:pPr marL="114300" lvl="1" indent="0">
                  <a:buNone/>
                  <a:defRPr/>
                </a:pPr>
                <a:r>
                  <a:rPr lang="en-US" altLang="en-US" i="1" dirty="0"/>
                  <a:t>		</a:t>
                </a:r>
                <a:endParaRPr lang="en-US" altLang="en-US" dirty="0">
                  <a:solidFill>
                    <a:srgbClr val="000000"/>
                  </a:solidFill>
                </a:endParaRPr>
              </a:p>
              <a:p>
                <a:pPr marL="342900" lvl="1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dirty="0">
                  <a:solidFill>
                    <a:srgbClr val="000000"/>
                  </a:solidFill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i="1" dirty="0">
                  <a:solidFill>
                    <a:srgbClr val="000000"/>
                  </a:solidFill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685800" lvl="2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dirty="0">
                  <a:solidFill>
                    <a:schemeClr val="tx2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b="0" dirty="0"/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b="0" dirty="0"/>
              </a:p>
              <a:p>
                <a:pPr marL="0" indent="0">
                  <a:buNone/>
                </a:pPr>
                <a:endParaRPr lang="en-US" altLang="en-US" baseline="30000" dirty="0"/>
              </a:p>
              <a:p>
                <a:pPr marL="0" indent="0">
                  <a:buNone/>
                </a:pPr>
                <a:endParaRPr lang="en-US" altLang="en-US" baseline="30000" dirty="0"/>
              </a:p>
              <a:p>
                <a:endParaRPr lang="en-US" altLang="en-US" baseline="30000" dirty="0"/>
              </a:p>
              <a:p>
                <a:pPr marL="3429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altLang="en-US" i="1" dirty="0"/>
              </a:p>
              <a:p>
                <a:pPr lvl="1"/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i="1" dirty="0"/>
              </a:p>
              <a:p>
                <a:pPr lvl="1"/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i="1" dirty="0"/>
              </a:p>
              <a:p>
                <a:pPr marL="342900" lvl="1" indent="0">
                  <a:spcAft>
                    <a:spcPts val="1200"/>
                  </a:spcAft>
                  <a:buNone/>
                </a:pPr>
                <a:endParaRPr lang="en-US" altLang="en-US" dirty="0"/>
              </a:p>
              <a:p>
                <a:pPr lvl="1">
                  <a:spcAft>
                    <a:spcPts val="1200"/>
                  </a:spcAft>
                </a:pPr>
                <a:endParaRPr lang="en-US" altLang="en-US" dirty="0"/>
              </a:p>
              <a:p>
                <a:pPr lvl="1">
                  <a:spcAft>
                    <a:spcPts val="1200"/>
                  </a:spcAft>
                </a:pPr>
                <a:endParaRPr lang="en-US" altLang="en-US" i="1" dirty="0"/>
              </a:p>
              <a:p>
                <a:pPr marL="0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 bwMode="auto">
              <a:xfrm>
                <a:off x="194613" y="1420947"/>
                <a:ext cx="4377387" cy="4967496"/>
              </a:xfrm>
              <a:blipFill>
                <a:blip r:embed="rId4"/>
                <a:stretch>
                  <a:fillRect l="-4046" t="-3571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71341F69-1AD3-CD4B-91F9-3C4442ECA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73" y="3065074"/>
            <a:ext cx="4949103" cy="328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312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1341F69-1AD3-CD4B-91F9-3C4442ECA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73" y="3065074"/>
            <a:ext cx="4949103" cy="328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457" name="Title 2">
                <a:extLst>
                  <a:ext uri="{FF2B5EF4-FFF2-40B4-BE49-F238E27FC236}">
                    <a16:creationId xmlns:a16="http://schemas.microsoft.com/office/drawing/2014/main" id="{9AA5ED4F-8CE8-2D45-BB84-CF3C789CEA6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51222" y="187217"/>
                <a:ext cx="9349977" cy="840293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4000" b="1" dirty="0">
                    <a:solidFill>
                      <a:srgbClr val="5C6670"/>
                    </a:solidFill>
                  </a:rPr>
                  <a:t>The Normal Distribution, </a:t>
                </a:r>
                <a:r>
                  <a:rPr lang="en-US" altLang="en-US" sz="4000" b="1" i="1" dirty="0">
                    <a:solidFill>
                      <a:srgbClr val="5C6670"/>
                    </a:solidFill>
                  </a:rPr>
                  <a:t>N</a:t>
                </a:r>
                <a:r>
                  <a:rPr lang="en-US" altLang="en-US" sz="4000" b="1" dirty="0">
                    <a:solidFill>
                      <a:srgbClr val="5C667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l-GR" altLang="en-US" sz="4000" b="1" i="1">
                        <a:solidFill>
                          <a:srgbClr val="5C6670"/>
                        </a:solidFill>
                        <a:latin typeface="Cambria Math"/>
                      </a:rPr>
                      <m:t>𝝁</m:t>
                    </m:r>
                    <m:r>
                      <a:rPr lang="en-US" altLang="en-US" sz="4000" b="1">
                        <a:solidFill>
                          <a:srgbClr val="5C667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l-GR" altLang="en-US" sz="4000" b="1" i="1" dirty="0">
                    <a:solidFill>
                      <a:srgbClr val="5C6670"/>
                    </a:solidFill>
                  </a:rPr>
                  <a:t>σ</a:t>
                </a:r>
                <a:r>
                  <a:rPr lang="en-US" altLang="en-US" sz="4000" b="1" baseline="30000" dirty="0">
                    <a:solidFill>
                      <a:srgbClr val="5C6670"/>
                    </a:solidFill>
                  </a:rPr>
                  <a:t>2</a:t>
                </a:r>
                <a:r>
                  <a:rPr lang="en-US" altLang="en-US" sz="4000" b="1" dirty="0">
                    <a:solidFill>
                      <a:srgbClr val="5C667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9457" name="Title 2">
                <a:extLst>
                  <a:ext uri="{FF2B5EF4-FFF2-40B4-BE49-F238E27FC236}">
                    <a16:creationId xmlns:a16="http://schemas.microsoft.com/office/drawing/2014/main" id="{9AA5ED4F-8CE8-2D45-BB84-CF3C789CEA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1222" y="187217"/>
                <a:ext cx="9349977" cy="840293"/>
              </a:xfrm>
              <a:blipFill>
                <a:blip r:embed="rId4"/>
                <a:stretch>
                  <a:fillRect l="-2307" t="-7463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 bwMode="auto">
              <a:xfrm>
                <a:off x="194613" y="1420947"/>
                <a:ext cx="4377387" cy="4967496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2400"/>
                  </a:spcBef>
                  <a:spcAft>
                    <a:spcPts val="1800"/>
                  </a:spcAft>
                </a:pPr>
                <a:r>
                  <a:rPr lang="en-US" altLang="en-US" dirty="0"/>
                  <a:t>1-D example, with PDF</a:t>
                </a:r>
                <a:endParaRPr lang="en-US" sz="2400" i="1" dirty="0">
                  <a:solidFill>
                    <a:srgbClr val="262626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ox>
                            <m:boxPr>
                              <m:ctrlPr>
                                <a:rPr lang="en-US" sz="2400" i="1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26262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262626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400" i="1">
                                          <a:solidFill>
                                            <a:srgbClr val="26262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262626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sz="2400" i="1">
                                          <a:solidFill>
                                            <a:srgbClr val="262626"/>
                                          </a:solidFill>
                                          <a:latin typeface="Cambria Math"/>
                                        </a:rPr>
                                        <m:t>π</m:t>
                                      </m:r>
                                    </m:e>
                                  </m:rad>
                                  <m:r>
                                    <a:rPr lang="el-GR" sz="2400" i="1">
                                      <a:solidFill>
                                        <a:srgbClr val="262626"/>
                                      </a:solidFill>
                                      <a:latin typeface="Cambria Math"/>
                                    </a:rPr>
                                    <m:t>𝜎</m:t>
                                  </m:r>
                                </m:den>
                              </m:f>
                            </m:e>
                          </m:box>
                          <m:r>
                            <a:rPr lang="en-US" sz="2400" i="1">
                              <a:solidFill>
                                <a:srgbClr val="262626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262626"/>
                              </a:solidFill>
                              <a:latin typeface="Cambria Math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sz="2400" i="1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26262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26262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262626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262626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l-GR" sz="2400" i="1">
                                          <a:solidFill>
                                            <a:srgbClr val="262626"/>
                                          </a:solidFill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</m:d>
                                  <m:r>
                                    <a:rPr lang="en-US" sz="2400" i="1" baseline="30000">
                                      <a:solidFill>
                                        <a:srgbClr val="262626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262626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l-GR" sz="2400" i="1">
                                      <a:solidFill>
                                        <a:srgbClr val="262626"/>
                                      </a:solidFill>
                                      <a:latin typeface="Cambria Math"/>
                                    </a:rPr>
                                    <m:t>𝜎</m:t>
                                  </m:r>
                                  <m:r>
                                    <a:rPr lang="en-US" sz="2400" i="1" baseline="30000">
                                      <a:solidFill>
                                        <a:srgbClr val="262626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262626"/>
                  </a:solidFill>
                </a:endParaRPr>
              </a:p>
              <a:p>
                <a:pPr marL="342900" lvl="1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sz="2000" b="0" i="1" baseline="-25000" dirty="0"/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r>
                  <a:rPr lang="en-US" altLang="en-US" dirty="0"/>
                  <a:t>What is the mean and variance</a:t>
                </a:r>
                <a:r>
                  <a:rPr lang="en-US" altLang="en-US" baseline="30000" dirty="0"/>
                  <a:t> </a:t>
                </a:r>
                <a:r>
                  <a:rPr lang="en-US" altLang="en-US" dirty="0"/>
                  <a:t>?</a:t>
                </a:r>
                <a:endParaRPr lang="en-US" altLang="en-US" i="1" baseline="-25000" dirty="0"/>
              </a:p>
              <a:p>
                <a:pPr marL="0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sz="2400" b="0" dirty="0">
                  <a:solidFill>
                    <a:srgbClr val="262626"/>
                  </a:solidFill>
                </a:endParaRPr>
              </a:p>
              <a:p>
                <a:pPr marL="342900" lvl="1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i="1" baseline="-25000" dirty="0"/>
              </a:p>
              <a:p>
                <a:pPr marL="0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dirty="0">
                  <a:solidFill>
                    <a:schemeClr val="tx2"/>
                  </a:solidFill>
                </a:endParaRPr>
              </a:p>
              <a:p>
                <a:pPr marL="0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b="0" i="1" baseline="-25000" dirty="0"/>
              </a:p>
              <a:p>
                <a:pPr marL="342900" lvl="1" indent="0">
                  <a:buNone/>
                </a:pPr>
                <a:endParaRPr lang="en-US" altLang="en-US" i="1" baseline="-25000" dirty="0">
                  <a:solidFill>
                    <a:schemeClr val="tx2"/>
                  </a:solidFill>
                </a:endParaRPr>
              </a:p>
              <a:p>
                <a:pPr lvl="1"/>
                <a:endParaRPr lang="en-US" altLang="en-US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en-US" altLang="en-US" b="0" dirty="0"/>
              </a:p>
              <a:p>
                <a:endParaRPr lang="en-US" altLang="en-US" b="0" dirty="0"/>
              </a:p>
              <a:p>
                <a:pPr marL="594360" lvl="2" indent="0">
                  <a:buNone/>
                  <a:defRPr/>
                </a:pPr>
                <a:endParaRPr lang="en-US" altLang="en-US" i="1" dirty="0"/>
              </a:p>
              <a:p>
                <a:pPr marL="114300" lvl="1" indent="0">
                  <a:buNone/>
                  <a:defRPr/>
                </a:pPr>
                <a:r>
                  <a:rPr lang="en-US" altLang="en-US" i="1" dirty="0"/>
                  <a:t>		</a:t>
                </a:r>
                <a:endParaRPr lang="en-US" altLang="en-US" dirty="0">
                  <a:solidFill>
                    <a:srgbClr val="000000"/>
                  </a:solidFill>
                </a:endParaRPr>
              </a:p>
              <a:p>
                <a:pPr marL="342900" lvl="1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dirty="0">
                  <a:solidFill>
                    <a:srgbClr val="000000"/>
                  </a:solidFill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i="1" dirty="0">
                  <a:solidFill>
                    <a:srgbClr val="000000"/>
                  </a:solidFill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685800" lvl="2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dirty="0">
                  <a:solidFill>
                    <a:schemeClr val="tx2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b="0" dirty="0"/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b="0" dirty="0"/>
              </a:p>
              <a:p>
                <a:pPr marL="0" indent="0">
                  <a:buNone/>
                </a:pPr>
                <a:endParaRPr lang="en-US" altLang="en-US" baseline="30000" dirty="0"/>
              </a:p>
              <a:p>
                <a:pPr marL="0" indent="0">
                  <a:buNone/>
                </a:pPr>
                <a:endParaRPr lang="en-US" altLang="en-US" baseline="30000" dirty="0"/>
              </a:p>
              <a:p>
                <a:endParaRPr lang="en-US" altLang="en-US" baseline="30000" dirty="0"/>
              </a:p>
              <a:p>
                <a:pPr marL="3429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altLang="en-US" i="1" dirty="0"/>
              </a:p>
              <a:p>
                <a:pPr lvl="1"/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i="1" dirty="0"/>
              </a:p>
              <a:p>
                <a:pPr lvl="1"/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i="1" dirty="0"/>
              </a:p>
              <a:p>
                <a:pPr marL="342900" lvl="1" indent="0">
                  <a:spcAft>
                    <a:spcPts val="1200"/>
                  </a:spcAft>
                  <a:buNone/>
                </a:pPr>
                <a:endParaRPr lang="en-US" altLang="en-US" dirty="0"/>
              </a:p>
              <a:p>
                <a:pPr lvl="1">
                  <a:spcAft>
                    <a:spcPts val="1200"/>
                  </a:spcAft>
                </a:pPr>
                <a:endParaRPr lang="en-US" altLang="en-US" dirty="0"/>
              </a:p>
              <a:p>
                <a:pPr lvl="1">
                  <a:spcAft>
                    <a:spcPts val="1200"/>
                  </a:spcAft>
                </a:pPr>
                <a:endParaRPr lang="en-US" altLang="en-US" i="1" dirty="0"/>
              </a:p>
              <a:p>
                <a:pPr marL="0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 bwMode="auto">
              <a:xfrm>
                <a:off x="194613" y="1420947"/>
                <a:ext cx="4377387" cy="4967496"/>
              </a:xfrm>
              <a:blipFill>
                <a:blip r:embed="rId5"/>
                <a:stretch>
                  <a:fillRect l="-4046" t="-3571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0770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349977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Standardized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 bwMode="auto">
              <a:xfrm>
                <a:off x="194613" y="1420947"/>
                <a:ext cx="8751679" cy="4967496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r>
                  <a:rPr lang="en-US" altLang="en-US" dirty="0"/>
                  <a:t>1-D example, with PDF</a:t>
                </a:r>
              </a:p>
              <a:p>
                <a:pPr marL="342900" lvl="1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solidFill>
                      <a:srgbClr val="262626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ox>
                          <m:boxPr>
                            <m:ctrlPr>
                              <a:rPr lang="en-US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26262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262626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solidFill>
                                          <a:srgbClr val="26262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solidFill>
                                          <a:srgbClr val="262626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rgbClr val="262626"/>
                                        </a:solidFill>
                                        <a:latin typeface="Cambria Math"/>
                                      </a:rPr>
                                      <m:t>π</m:t>
                                    </m:r>
                                  </m:e>
                                </m:rad>
                              </m:den>
                            </m:f>
                          </m:e>
                        </m:box>
                        <m:r>
                          <a:rPr lang="en-US" i="1">
                            <a:solidFill>
                              <a:srgbClr val="262626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262626"/>
                            </a:solidFill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26262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262626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 baseline="30000">
                                    <a:solidFill>
                                      <a:srgbClr val="262626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262626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sup>
                    </m:sSup>
                  </m:oMath>
                </a14:m>
                <a:endParaRPr lang="en-US" altLang="en-US" i="1" baseline="-25000" dirty="0">
                  <a:solidFill>
                    <a:srgbClr val="262626"/>
                  </a:solidFill>
                </a:endParaRPr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r>
                  <a:rPr lang="en-US" altLang="en-US" dirty="0"/>
                  <a:t>What is the CDF? </a:t>
                </a:r>
                <a:endParaRPr lang="en-US" altLang="en-US" i="1" baseline="-25000" dirty="0"/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r>
                  <a:rPr lang="en-US" altLang="en-US" dirty="0"/>
                  <a:t>The error function</a:t>
                </a:r>
                <a:endParaRPr lang="en-US" altLang="en-US" i="1" baseline="-25000" dirty="0"/>
              </a:p>
              <a:p>
                <a:pPr marL="0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r>
                  <a:rPr lang="en-US" sz="2400" b="0" dirty="0">
                    <a:solidFill>
                      <a:srgbClr val="262626"/>
                    </a:solidFill>
                  </a:rPr>
                  <a:t>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erf</m:t>
                        </m:r>
                      </m:fName>
                      <m:e>
                        <m:d>
                          <m:dPr>
                            <m:ctrlPr>
                              <a:rPr lang="en-US" sz="2400" b="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sz="2400" b="0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l-GR" sz="2400" i="1">
                                <a:solidFill>
                                  <a:srgbClr val="262626"/>
                                </a:solidFill>
                                <a:latin typeface="Cambria Math"/>
                              </a:rPr>
                              <m:t>𝜋</m:t>
                            </m:r>
                          </m:e>
                        </m:rad>
                      </m:den>
                    </m:f>
                    <m:nary>
                      <m:naryPr>
                        <m:ctrlPr>
                          <a:rPr lang="en-US" sz="24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26262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262626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26262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sz="24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400" dirty="0">
                  <a:solidFill>
                    <a:srgbClr val="262626"/>
                  </a:solidFill>
                </a:endParaRPr>
              </a:p>
              <a:p>
                <a:pPr marL="0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sz="2400" b="0" dirty="0">
                  <a:solidFill>
                    <a:srgbClr val="262626"/>
                  </a:solidFill>
                </a:endParaRPr>
              </a:p>
              <a:p>
                <a:pPr marL="342900" lvl="1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i="1" baseline="-25000" dirty="0"/>
              </a:p>
              <a:p>
                <a:pPr marL="0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dirty="0">
                  <a:solidFill>
                    <a:schemeClr val="tx2"/>
                  </a:solidFill>
                </a:endParaRPr>
              </a:p>
              <a:p>
                <a:pPr marL="0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b="0" i="1" baseline="-25000" dirty="0"/>
              </a:p>
              <a:p>
                <a:pPr marL="342900" lvl="1" indent="0">
                  <a:buNone/>
                </a:pPr>
                <a:endParaRPr lang="en-US" altLang="en-US" i="1" baseline="-25000" dirty="0">
                  <a:solidFill>
                    <a:schemeClr val="tx2"/>
                  </a:solidFill>
                </a:endParaRPr>
              </a:p>
              <a:p>
                <a:pPr lvl="1"/>
                <a:endParaRPr lang="en-US" altLang="en-US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en-US" altLang="en-US" b="0" dirty="0"/>
              </a:p>
              <a:p>
                <a:endParaRPr lang="en-US" altLang="en-US" b="0" dirty="0"/>
              </a:p>
              <a:p>
                <a:pPr marL="594360" lvl="2" indent="0">
                  <a:buNone/>
                  <a:defRPr/>
                </a:pPr>
                <a:endParaRPr lang="en-US" altLang="en-US" i="1" dirty="0"/>
              </a:p>
              <a:p>
                <a:pPr marL="114300" lvl="1" indent="0">
                  <a:buNone/>
                  <a:defRPr/>
                </a:pPr>
                <a:r>
                  <a:rPr lang="en-US" altLang="en-US" i="1" dirty="0"/>
                  <a:t>		</a:t>
                </a:r>
                <a:endParaRPr lang="en-US" altLang="en-US" dirty="0">
                  <a:solidFill>
                    <a:srgbClr val="000000"/>
                  </a:solidFill>
                </a:endParaRPr>
              </a:p>
              <a:p>
                <a:pPr marL="342900" lvl="1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dirty="0">
                  <a:solidFill>
                    <a:srgbClr val="000000"/>
                  </a:solidFill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i="1" dirty="0">
                  <a:solidFill>
                    <a:srgbClr val="000000"/>
                  </a:solidFill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685800" lvl="2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dirty="0">
                  <a:solidFill>
                    <a:schemeClr val="tx2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b="0" dirty="0"/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b="0" dirty="0"/>
              </a:p>
              <a:p>
                <a:pPr marL="0" indent="0">
                  <a:buNone/>
                </a:pPr>
                <a:endParaRPr lang="en-US" altLang="en-US" baseline="30000" dirty="0"/>
              </a:p>
              <a:p>
                <a:pPr marL="0" indent="0">
                  <a:buNone/>
                </a:pPr>
                <a:endParaRPr lang="en-US" altLang="en-US" baseline="30000" dirty="0"/>
              </a:p>
              <a:p>
                <a:endParaRPr lang="en-US" altLang="en-US" baseline="30000" dirty="0"/>
              </a:p>
              <a:p>
                <a:pPr marL="3429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altLang="en-US" i="1" dirty="0"/>
              </a:p>
              <a:p>
                <a:pPr lvl="1"/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i="1" dirty="0"/>
              </a:p>
              <a:p>
                <a:pPr lvl="1"/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i="1" dirty="0"/>
              </a:p>
              <a:p>
                <a:pPr marL="342900" lvl="1" indent="0">
                  <a:spcAft>
                    <a:spcPts val="1200"/>
                  </a:spcAft>
                  <a:buNone/>
                </a:pPr>
                <a:endParaRPr lang="en-US" altLang="en-US" dirty="0"/>
              </a:p>
              <a:p>
                <a:pPr lvl="1">
                  <a:spcAft>
                    <a:spcPts val="1200"/>
                  </a:spcAft>
                </a:pPr>
                <a:endParaRPr lang="en-US" altLang="en-US" dirty="0"/>
              </a:p>
              <a:p>
                <a:pPr lvl="1">
                  <a:spcAft>
                    <a:spcPts val="1200"/>
                  </a:spcAft>
                </a:pPr>
                <a:endParaRPr lang="en-US" altLang="en-US" i="1" dirty="0"/>
              </a:p>
              <a:p>
                <a:pPr marL="0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 bwMode="auto">
              <a:xfrm>
                <a:off x="194613" y="1420947"/>
                <a:ext cx="8751679" cy="4967496"/>
              </a:xfrm>
              <a:blipFill>
                <a:blip r:embed="rId3"/>
                <a:stretch>
                  <a:fillRect l="-2029" t="-3316" b="-510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6876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349977" cy="840293"/>
          </a:xfrm>
        </p:spPr>
        <p:txBody>
          <a:bodyPr>
            <a:normAutofit/>
          </a:bodyPr>
          <a:lstStyle/>
          <a:p>
            <a:r>
              <a:rPr lang="en-US" altLang="en-US" sz="3800" b="1" dirty="0">
                <a:solidFill>
                  <a:srgbClr val="5C6670"/>
                </a:solidFill>
              </a:rPr>
              <a:t>CDF for General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 bwMode="auto">
              <a:xfrm>
                <a:off x="194613" y="1420947"/>
                <a:ext cx="8591041" cy="4967496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2400"/>
                  </a:spcBef>
                  <a:spcAft>
                    <a:spcPts val="2400"/>
                  </a:spcAft>
                </a:pPr>
                <a:r>
                  <a:rPr lang="en-US" altLang="en-US" dirty="0">
                    <a:solidFill>
                      <a:srgbClr val="5C6670"/>
                    </a:solidFill>
                  </a:rPr>
                  <a:t>What is the CDF for </a:t>
                </a:r>
                <a:r>
                  <a:rPr lang="en-US" altLang="en-US" i="1" dirty="0">
                    <a:solidFill>
                      <a:srgbClr val="5C6670"/>
                    </a:solidFill>
                  </a:rPr>
                  <a:t>N</a:t>
                </a:r>
                <a:r>
                  <a:rPr lang="en-US" altLang="en-US" dirty="0">
                    <a:solidFill>
                      <a:srgbClr val="5C667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l-GR" altLang="en-US" b="1" i="1">
                        <a:solidFill>
                          <a:srgbClr val="5C6670"/>
                        </a:solidFill>
                        <a:latin typeface="Cambria Math"/>
                      </a:rPr>
                      <m:t>𝝁</m:t>
                    </m:r>
                    <m:r>
                      <a:rPr lang="en-US" altLang="en-US" b="1">
                        <a:solidFill>
                          <a:srgbClr val="5C667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l-GR" altLang="en-US" i="1" dirty="0">
                    <a:solidFill>
                      <a:srgbClr val="5C6670"/>
                    </a:solidFill>
                  </a:rPr>
                  <a:t>σ</a:t>
                </a:r>
                <a:r>
                  <a:rPr lang="en-US" altLang="en-US" baseline="30000" dirty="0">
                    <a:solidFill>
                      <a:srgbClr val="5C6670"/>
                    </a:solidFill>
                  </a:rPr>
                  <a:t>2</a:t>
                </a:r>
                <a:r>
                  <a:rPr lang="en-US" altLang="en-US" dirty="0">
                    <a:solidFill>
                      <a:srgbClr val="5C6670"/>
                    </a:solidFill>
                  </a:rPr>
                  <a:t>)</a:t>
                </a:r>
                <a:r>
                  <a:rPr lang="en-US" altLang="en-US" kern="0" dirty="0">
                    <a:solidFill>
                      <a:srgbClr val="5C6670"/>
                    </a:solidFill>
                  </a:rPr>
                  <a:t>?</a:t>
                </a:r>
              </a:p>
              <a:p>
                <a:pPr marL="377190" lvl="1" indent="-3429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/>
                                        </a:rPr>
                                        <m:t>π</m:t>
                                      </m:r>
                                    </m:e>
                                  </m:rad>
                                  <m:r>
                                    <a:rPr lang="el-GR" i="1">
                                      <a:latin typeface="Cambria Math"/>
                                    </a:rPr>
                                    <m:t>𝜎</m:t>
                                  </m:r>
                                </m:den>
                              </m:f>
                            </m:e>
                          </m:box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l-GR" i="1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</m:d>
                                  <m:r>
                                    <a:rPr lang="en-US" i="1" baseline="3000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l-GR" i="1">
                                      <a:latin typeface="Cambria Math"/>
                                    </a:rPr>
                                    <m:t>𝜎</m:t>
                                  </m:r>
                                  <m:r>
                                    <a:rPr lang="en-US" i="1" baseline="3000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342900" lvl="1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kern="0" dirty="0">
                  <a:solidFill>
                    <a:srgbClr val="5C6670"/>
                  </a:solidFill>
                </a:endParaRPr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endParaRPr lang="en-US" sz="2400" dirty="0">
                  <a:solidFill>
                    <a:srgbClr val="262626"/>
                  </a:solidFill>
                </a:endParaRPr>
              </a:p>
              <a:p>
                <a:pPr marL="0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sz="2400" b="0" dirty="0">
                  <a:solidFill>
                    <a:srgbClr val="262626"/>
                  </a:solidFill>
                </a:endParaRPr>
              </a:p>
              <a:p>
                <a:pPr marL="342900" lvl="1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i="1" baseline="-25000" dirty="0"/>
              </a:p>
              <a:p>
                <a:pPr marL="0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dirty="0">
                  <a:solidFill>
                    <a:schemeClr val="tx2"/>
                  </a:solidFill>
                </a:endParaRPr>
              </a:p>
              <a:p>
                <a:pPr marL="0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b="0" i="1" baseline="-25000" dirty="0"/>
              </a:p>
              <a:p>
                <a:pPr marL="342900" lvl="1" indent="0">
                  <a:buNone/>
                </a:pPr>
                <a:endParaRPr lang="en-US" altLang="en-US" i="1" baseline="-25000" dirty="0">
                  <a:solidFill>
                    <a:schemeClr val="tx2"/>
                  </a:solidFill>
                </a:endParaRPr>
              </a:p>
              <a:p>
                <a:pPr lvl="1"/>
                <a:endParaRPr lang="en-US" altLang="en-US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en-US" altLang="en-US" b="0" dirty="0"/>
              </a:p>
              <a:p>
                <a:endParaRPr lang="en-US" altLang="en-US" b="0" dirty="0"/>
              </a:p>
              <a:p>
                <a:pPr marL="594360" lvl="2" indent="0">
                  <a:buNone/>
                  <a:defRPr/>
                </a:pPr>
                <a:endParaRPr lang="en-US" altLang="en-US" i="1" dirty="0"/>
              </a:p>
              <a:p>
                <a:pPr marL="114300" lvl="1" indent="0">
                  <a:buNone/>
                  <a:defRPr/>
                </a:pPr>
                <a:r>
                  <a:rPr lang="en-US" altLang="en-US" i="1" dirty="0"/>
                  <a:t>		</a:t>
                </a:r>
                <a:endParaRPr lang="en-US" altLang="en-US" dirty="0">
                  <a:solidFill>
                    <a:srgbClr val="000000"/>
                  </a:solidFill>
                </a:endParaRPr>
              </a:p>
              <a:p>
                <a:pPr marL="342900" lvl="1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dirty="0">
                  <a:solidFill>
                    <a:srgbClr val="000000"/>
                  </a:solidFill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i="1" dirty="0">
                  <a:solidFill>
                    <a:srgbClr val="000000"/>
                  </a:solidFill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685800" lvl="2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dirty="0">
                  <a:solidFill>
                    <a:schemeClr val="tx2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b="0" dirty="0"/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b="0" dirty="0"/>
              </a:p>
              <a:p>
                <a:pPr marL="0" indent="0">
                  <a:buNone/>
                </a:pPr>
                <a:endParaRPr lang="en-US" altLang="en-US" baseline="30000" dirty="0"/>
              </a:p>
              <a:p>
                <a:pPr marL="0" indent="0">
                  <a:buNone/>
                </a:pPr>
                <a:endParaRPr lang="en-US" altLang="en-US" baseline="30000" dirty="0"/>
              </a:p>
              <a:p>
                <a:endParaRPr lang="en-US" altLang="en-US" baseline="30000" dirty="0"/>
              </a:p>
              <a:p>
                <a:pPr marL="3429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altLang="en-US" i="1" dirty="0"/>
              </a:p>
              <a:p>
                <a:pPr lvl="1"/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i="1" dirty="0"/>
              </a:p>
              <a:p>
                <a:pPr lvl="1"/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i="1" dirty="0"/>
              </a:p>
              <a:p>
                <a:pPr marL="342900" lvl="1" indent="0">
                  <a:spcAft>
                    <a:spcPts val="1200"/>
                  </a:spcAft>
                  <a:buNone/>
                </a:pPr>
                <a:endParaRPr lang="en-US" altLang="en-US" dirty="0"/>
              </a:p>
              <a:p>
                <a:pPr lvl="1">
                  <a:spcAft>
                    <a:spcPts val="1200"/>
                  </a:spcAft>
                </a:pPr>
                <a:endParaRPr lang="en-US" altLang="en-US" dirty="0"/>
              </a:p>
              <a:p>
                <a:pPr lvl="1">
                  <a:spcAft>
                    <a:spcPts val="1200"/>
                  </a:spcAft>
                </a:pPr>
                <a:endParaRPr lang="en-US" altLang="en-US" i="1" dirty="0"/>
              </a:p>
              <a:p>
                <a:pPr marL="0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 bwMode="auto">
              <a:xfrm>
                <a:off x="194613" y="1420947"/>
                <a:ext cx="8591041" cy="4967496"/>
              </a:xfrm>
              <a:blipFill>
                <a:blip r:embed="rId3"/>
                <a:stretch>
                  <a:fillRect l="-2065" t="-3316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90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8892777" cy="840293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5C6670"/>
                </a:solidFill>
              </a:rPr>
              <a:t>Basic Notations from Calculus (3/3)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4" y="1408590"/>
            <a:ext cx="7891056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en-US" dirty="0"/>
              <a:t>The integral of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between </a:t>
            </a:r>
            <a:r>
              <a:rPr lang="en-US" altLang="en-US" i="1" dirty="0"/>
              <a:t>a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endParaRPr lang="en-US" altLang="en-US" sz="2600" i="1" dirty="0">
              <a:solidFill>
                <a:schemeClr val="tx2"/>
              </a:solidFill>
            </a:endParaRP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en-US" sz="2600" dirty="0"/>
              <a:t>The </a:t>
            </a:r>
            <a:r>
              <a:rPr lang="en-US" altLang="en-US" sz="2600" dirty="0" err="1"/>
              <a:t>argmin</a:t>
            </a:r>
            <a:r>
              <a:rPr lang="en-US" altLang="en-US" sz="2600" dirty="0"/>
              <a:t> or </a:t>
            </a:r>
            <a:r>
              <a:rPr lang="en-US" altLang="en-US" sz="2600" dirty="0" err="1"/>
              <a:t>argmax</a:t>
            </a:r>
            <a:r>
              <a:rPr lang="en-US" altLang="en-US" sz="2600" dirty="0"/>
              <a:t> notation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416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349977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Multivariate Normal Distribution</a:t>
            </a:r>
            <a:endParaRPr lang="en-US" altLang="en-US" sz="3800" b="1" dirty="0">
              <a:solidFill>
                <a:srgbClr val="5C667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 bwMode="auto">
              <a:xfrm>
                <a:off x="194614" y="1420947"/>
                <a:ext cx="8504544" cy="4967496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2400"/>
                  </a:spcBef>
                  <a:spcAft>
                    <a:spcPts val="2400"/>
                  </a:spcAft>
                </a:pPr>
                <a:r>
                  <a:rPr lang="en-US" altLang="en-US" i="1" kern="0" dirty="0"/>
                  <a:t>d</a:t>
                </a:r>
                <a:r>
                  <a:rPr lang="en-US" altLang="en-US" kern="0" dirty="0"/>
                  <a:t>-dimensional vector x is said to be of multivariate normal distribution if its PDF is of the form</a:t>
                </a:r>
              </a:p>
              <a:p>
                <a:pPr marL="342900" lvl="1" indent="0">
                  <a:spcBef>
                    <a:spcPts val="2400"/>
                  </a:spcBef>
                  <a:spcAft>
                    <a:spcPts val="3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l-GR" dirty="0"/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</m:d>
                      <m:r>
                        <a:rPr lang="en-US" i="1" baseline="3000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dirty="0"/>
                            <m:t>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en-US" b="0" kern="0" dirty="0"/>
              </a:p>
              <a:p>
                <a:pPr>
                  <a:spcBef>
                    <a:spcPts val="3000"/>
                  </a:spcBef>
                  <a:spcAft>
                    <a:spcPts val="2400"/>
                  </a:spcAft>
                </a:pPr>
                <a:r>
                  <a:rPr lang="en-US" altLang="en-US" kern="0" dirty="0"/>
                  <a:t>Visualization of a 2-</a:t>
                </a:r>
                <a:r>
                  <a:rPr lang="en-US" altLang="en-US" i="1" kern="0" dirty="0"/>
                  <a:t>d </a:t>
                </a:r>
                <a:r>
                  <a:rPr lang="en-US" altLang="en-US" kern="0" dirty="0"/>
                  <a:t>example</a:t>
                </a:r>
              </a:p>
              <a:p>
                <a:pPr marL="0" indent="0">
                  <a:spcBef>
                    <a:spcPts val="2400"/>
                  </a:spcBef>
                  <a:spcAft>
                    <a:spcPts val="2400"/>
                  </a:spcAft>
                  <a:buNone/>
                </a:pPr>
                <a:endParaRPr lang="en-US" altLang="en-US" kern="0" dirty="0">
                  <a:solidFill>
                    <a:srgbClr val="5C6670"/>
                  </a:solidFill>
                </a:endParaRPr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endParaRPr lang="en-US" sz="2400" dirty="0">
                  <a:solidFill>
                    <a:srgbClr val="262626"/>
                  </a:solidFill>
                </a:endParaRPr>
              </a:p>
              <a:p>
                <a:pPr marL="0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sz="2400" b="0" dirty="0">
                  <a:solidFill>
                    <a:srgbClr val="262626"/>
                  </a:solidFill>
                </a:endParaRPr>
              </a:p>
              <a:p>
                <a:pPr marL="342900" lvl="1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i="1" baseline="-25000" dirty="0"/>
              </a:p>
              <a:p>
                <a:pPr marL="0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dirty="0">
                  <a:solidFill>
                    <a:schemeClr val="tx2"/>
                  </a:solidFill>
                </a:endParaRPr>
              </a:p>
              <a:p>
                <a:pPr marL="0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b="0" i="1" baseline="-25000" dirty="0"/>
              </a:p>
              <a:p>
                <a:pPr marL="342900" lvl="1" indent="0">
                  <a:buNone/>
                </a:pPr>
                <a:endParaRPr lang="en-US" altLang="en-US" i="1" baseline="-25000" dirty="0">
                  <a:solidFill>
                    <a:schemeClr val="tx2"/>
                  </a:solidFill>
                </a:endParaRPr>
              </a:p>
              <a:p>
                <a:pPr lvl="1"/>
                <a:endParaRPr lang="en-US" altLang="en-US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en-US" altLang="en-US" b="0" dirty="0"/>
              </a:p>
              <a:p>
                <a:endParaRPr lang="en-US" altLang="en-US" b="0" dirty="0"/>
              </a:p>
              <a:p>
                <a:pPr marL="594360" lvl="2" indent="0">
                  <a:buNone/>
                  <a:defRPr/>
                </a:pPr>
                <a:endParaRPr lang="en-US" altLang="en-US" i="1" dirty="0"/>
              </a:p>
              <a:p>
                <a:pPr marL="114300" lvl="1" indent="0">
                  <a:buNone/>
                  <a:defRPr/>
                </a:pPr>
                <a:r>
                  <a:rPr lang="en-US" altLang="en-US" i="1" dirty="0"/>
                  <a:t>		</a:t>
                </a:r>
                <a:endParaRPr lang="en-US" altLang="en-US" dirty="0">
                  <a:solidFill>
                    <a:srgbClr val="000000"/>
                  </a:solidFill>
                </a:endParaRPr>
              </a:p>
              <a:p>
                <a:pPr marL="342900" lvl="1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dirty="0">
                  <a:solidFill>
                    <a:srgbClr val="000000"/>
                  </a:solidFill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i="1" dirty="0">
                  <a:solidFill>
                    <a:srgbClr val="000000"/>
                  </a:solidFill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685800" lvl="2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dirty="0">
                  <a:solidFill>
                    <a:schemeClr val="tx2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b="0" dirty="0"/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b="0" dirty="0"/>
              </a:p>
              <a:p>
                <a:pPr marL="0" indent="0">
                  <a:buNone/>
                </a:pPr>
                <a:endParaRPr lang="en-US" altLang="en-US" baseline="30000" dirty="0"/>
              </a:p>
              <a:p>
                <a:pPr marL="0" indent="0">
                  <a:buNone/>
                </a:pPr>
                <a:endParaRPr lang="en-US" altLang="en-US" baseline="30000" dirty="0"/>
              </a:p>
              <a:p>
                <a:endParaRPr lang="en-US" altLang="en-US" baseline="30000" dirty="0"/>
              </a:p>
              <a:p>
                <a:pPr marL="3429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altLang="en-US" i="1" dirty="0"/>
              </a:p>
              <a:p>
                <a:pPr lvl="1"/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i="1" dirty="0"/>
              </a:p>
              <a:p>
                <a:pPr lvl="1"/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i="1" dirty="0"/>
              </a:p>
              <a:p>
                <a:pPr marL="342900" lvl="1" indent="0">
                  <a:spcAft>
                    <a:spcPts val="1200"/>
                  </a:spcAft>
                  <a:buNone/>
                </a:pPr>
                <a:endParaRPr lang="en-US" altLang="en-US" dirty="0"/>
              </a:p>
              <a:p>
                <a:pPr lvl="1">
                  <a:spcAft>
                    <a:spcPts val="1200"/>
                  </a:spcAft>
                </a:pPr>
                <a:endParaRPr lang="en-US" altLang="en-US" dirty="0"/>
              </a:p>
              <a:p>
                <a:pPr lvl="1">
                  <a:spcAft>
                    <a:spcPts val="1200"/>
                  </a:spcAft>
                </a:pPr>
                <a:endParaRPr lang="en-US" altLang="en-US" i="1" dirty="0"/>
              </a:p>
              <a:p>
                <a:pPr marL="0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 bwMode="auto">
              <a:xfrm>
                <a:off x="194614" y="1420947"/>
                <a:ext cx="8504544" cy="4967496"/>
              </a:xfrm>
              <a:blipFill>
                <a:blip r:embed="rId4"/>
                <a:stretch>
                  <a:fillRect l="-2086" t="-3316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2FC81E3-E151-4D49-99F7-49EF24958A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885074"/>
              </p:ext>
            </p:extLst>
          </p:nvPr>
        </p:nvGraphicFramePr>
        <p:xfrm>
          <a:off x="2945712" y="4933385"/>
          <a:ext cx="3227862" cy="1774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Bitmap Image" r:id="rId5" imgW="5021640" imgH="3306960" progId="Paint.Picture">
                  <p:embed/>
                </p:oleObj>
              </mc:Choice>
              <mc:Fallback>
                <p:oleObj name="Bitmap Image" r:id="rId5" imgW="5021640" imgH="3306960" progId="Paint.Picture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45712" y="4933385"/>
                        <a:ext cx="3227862" cy="1774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259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978E2F-DD40-7149-93DB-0D1693D37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59" y="4916866"/>
            <a:ext cx="2409825" cy="1753917"/>
          </a:xfrm>
          <a:prstGeom prst="rect">
            <a:avLst/>
          </a:prstGeom>
          <a:scene3d>
            <a:camera prst="orthographicFront">
              <a:rot lat="0" lon="2400000" rev="20699999"/>
            </a:camera>
            <a:lightRig rig="threePt" dir="t"/>
          </a:scene3d>
        </p:spPr>
      </p:pic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349977" cy="840293"/>
          </a:xfrm>
        </p:spPr>
        <p:txBody>
          <a:bodyPr>
            <a:normAutofit/>
          </a:bodyPr>
          <a:lstStyle/>
          <a:p>
            <a:r>
              <a:rPr lang="en-US" altLang="en-US" sz="4000" b="1">
                <a:solidFill>
                  <a:srgbClr val="5C6670"/>
                </a:solidFill>
              </a:rPr>
              <a:t>Whitening </a:t>
            </a:r>
            <a:r>
              <a:rPr lang="en-US" altLang="en-US" sz="4000" b="1" dirty="0">
                <a:solidFill>
                  <a:srgbClr val="5C6670"/>
                </a:solidFill>
              </a:rPr>
              <a:t>Transformation</a:t>
            </a:r>
            <a:endParaRPr lang="en-US" altLang="en-US" sz="3800" b="1" dirty="0">
              <a:solidFill>
                <a:srgbClr val="5C667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 bwMode="auto">
              <a:xfrm>
                <a:off x="194614" y="1420947"/>
                <a:ext cx="8504544" cy="4967496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lvl="1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l-GR" dirty="0"/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</m:d>
                      <m:r>
                        <a:rPr lang="en-US" i="1" baseline="3000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dirty="0"/>
                            <m:t>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en-US" b="0" kern="0" dirty="0"/>
              </a:p>
              <a:p>
                <a:pPr marL="285750" indent="-230188">
                  <a:spcAft>
                    <a:spcPts val="600"/>
                  </a:spcAft>
                </a:pPr>
                <a:r>
                  <a:rPr lang="en-US" altLang="en-US" kern="0" dirty="0"/>
                  <a:t>Given some data x distributed according to the above density, we may apply some transformation to x, so that the covariance matrix of the transformed data is diagonal.</a:t>
                </a:r>
              </a:p>
              <a:p>
                <a:pPr marL="662940" lvl="1" indent="-230188"/>
                <a:r>
                  <a:rPr lang="en-US" altLang="en-US" kern="0" dirty="0">
                    <a:solidFill>
                      <a:srgbClr val="262626"/>
                    </a:solidFill>
                  </a:rPr>
                  <a:t>The transformation can be formed by the eigenvectors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srgbClr val="262626"/>
                        </a:solidFill>
                      </a:rPr>
                      <m:t>Σ</m:t>
                    </m:r>
                  </m:oMath>
                </a14:m>
                <a:endParaRPr lang="en-US" altLang="en-US" kern="0" dirty="0">
                  <a:solidFill>
                    <a:srgbClr val="262626"/>
                  </a:solidFill>
                </a:endParaRPr>
              </a:p>
              <a:p>
                <a:pPr marL="432752" lvl="1" indent="0">
                  <a:buNone/>
                </a:pPr>
                <a:endParaRPr lang="en-US" altLang="en-US" b="0" kern="0" dirty="0"/>
              </a:p>
              <a:p>
                <a:pPr marL="0" indent="0">
                  <a:spcBef>
                    <a:spcPts val="2400"/>
                  </a:spcBef>
                  <a:spcAft>
                    <a:spcPts val="2400"/>
                  </a:spcAft>
                  <a:buNone/>
                </a:pPr>
                <a:endParaRPr lang="en-US" altLang="en-US" kern="0" dirty="0">
                  <a:solidFill>
                    <a:srgbClr val="5C6670"/>
                  </a:solidFill>
                </a:endParaRPr>
              </a:p>
              <a:p>
                <a:pPr marL="0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sz="2400" dirty="0">
                  <a:solidFill>
                    <a:srgbClr val="262626"/>
                  </a:solidFill>
                </a:endParaRPr>
              </a:p>
              <a:p>
                <a:pPr marL="0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sz="2400" b="0" dirty="0">
                  <a:solidFill>
                    <a:srgbClr val="262626"/>
                  </a:solidFill>
                </a:endParaRPr>
              </a:p>
              <a:p>
                <a:pPr marL="342900" lvl="1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i="1" baseline="-25000" dirty="0"/>
              </a:p>
              <a:p>
                <a:pPr marL="0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dirty="0">
                  <a:solidFill>
                    <a:schemeClr val="tx2"/>
                  </a:solidFill>
                </a:endParaRPr>
              </a:p>
              <a:p>
                <a:pPr marL="0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b="0" i="1" baseline="-25000" dirty="0"/>
              </a:p>
              <a:p>
                <a:pPr marL="342900" lvl="1" indent="0">
                  <a:buNone/>
                </a:pPr>
                <a:endParaRPr lang="en-US" altLang="en-US" i="1" baseline="-25000" dirty="0">
                  <a:solidFill>
                    <a:schemeClr val="tx2"/>
                  </a:solidFill>
                </a:endParaRPr>
              </a:p>
              <a:p>
                <a:pPr lvl="1"/>
                <a:endParaRPr lang="en-US" altLang="en-US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en-US" altLang="en-US" b="0" dirty="0"/>
              </a:p>
              <a:p>
                <a:endParaRPr lang="en-US" altLang="en-US" b="0" dirty="0"/>
              </a:p>
              <a:p>
                <a:pPr marL="594360" lvl="2" indent="0">
                  <a:buNone/>
                  <a:defRPr/>
                </a:pPr>
                <a:endParaRPr lang="en-US" altLang="en-US" i="1" dirty="0"/>
              </a:p>
              <a:p>
                <a:pPr marL="114300" lvl="1" indent="0">
                  <a:buNone/>
                  <a:defRPr/>
                </a:pPr>
                <a:r>
                  <a:rPr lang="en-US" altLang="en-US" i="1" dirty="0"/>
                  <a:t>		</a:t>
                </a:r>
                <a:endParaRPr lang="en-US" altLang="en-US" dirty="0">
                  <a:solidFill>
                    <a:srgbClr val="000000"/>
                  </a:solidFill>
                </a:endParaRPr>
              </a:p>
              <a:p>
                <a:pPr marL="342900" lvl="1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dirty="0">
                  <a:solidFill>
                    <a:srgbClr val="000000"/>
                  </a:solidFill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i="1" dirty="0">
                  <a:solidFill>
                    <a:srgbClr val="000000"/>
                  </a:solidFill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685800" lvl="2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endParaRPr lang="en-US" altLang="en-US" dirty="0">
                  <a:solidFill>
                    <a:schemeClr val="tx2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b="0" dirty="0"/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endParaRPr lang="en-US" altLang="en-US" b="0" dirty="0"/>
              </a:p>
              <a:p>
                <a:pPr marL="0" indent="0">
                  <a:buNone/>
                </a:pPr>
                <a:endParaRPr lang="en-US" altLang="en-US" baseline="30000" dirty="0"/>
              </a:p>
              <a:p>
                <a:pPr marL="0" indent="0">
                  <a:buNone/>
                </a:pPr>
                <a:endParaRPr lang="en-US" altLang="en-US" baseline="30000" dirty="0"/>
              </a:p>
              <a:p>
                <a:endParaRPr lang="en-US" altLang="en-US" baseline="30000" dirty="0"/>
              </a:p>
              <a:p>
                <a:pPr marL="3429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altLang="en-US" i="1" dirty="0"/>
              </a:p>
              <a:p>
                <a:pPr lvl="1"/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i="1" dirty="0"/>
              </a:p>
              <a:p>
                <a:pPr lvl="1"/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i="1" dirty="0"/>
              </a:p>
              <a:p>
                <a:pPr marL="342900" lvl="1" indent="0">
                  <a:spcAft>
                    <a:spcPts val="1200"/>
                  </a:spcAft>
                  <a:buNone/>
                </a:pPr>
                <a:endParaRPr lang="en-US" altLang="en-US" dirty="0"/>
              </a:p>
              <a:p>
                <a:pPr lvl="1">
                  <a:spcAft>
                    <a:spcPts val="1200"/>
                  </a:spcAft>
                </a:pPr>
                <a:endParaRPr lang="en-US" altLang="en-US" dirty="0"/>
              </a:p>
              <a:p>
                <a:pPr lvl="1">
                  <a:spcAft>
                    <a:spcPts val="1200"/>
                  </a:spcAft>
                </a:pPr>
                <a:endParaRPr lang="en-US" altLang="en-US" i="1" dirty="0"/>
              </a:p>
              <a:p>
                <a:pPr marL="0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 bwMode="auto">
              <a:xfrm>
                <a:off x="194614" y="1420947"/>
                <a:ext cx="8504544" cy="4967496"/>
              </a:xfrm>
              <a:blipFill>
                <a:blip r:embed="rId4"/>
                <a:stretch>
                  <a:fillRect l="-1490" r="-1788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ED1356D-F1CB-024C-9442-CAFDC761A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4918" y="5011630"/>
            <a:ext cx="15430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667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9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560043" cy="840293"/>
          </a:xfrm>
        </p:spPr>
        <p:txBody>
          <a:bodyPr>
            <a:normAutofit/>
          </a:bodyPr>
          <a:lstStyle/>
          <a:p>
            <a:r>
              <a:rPr lang="en-US" altLang="en-US" sz="3800" b="1" dirty="0">
                <a:solidFill>
                  <a:srgbClr val="5C6670"/>
                </a:solidFill>
              </a:rPr>
              <a:t>Basic Notations from Set Theory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 bwMode="auto">
              <a:xfrm>
                <a:off x="194614" y="1408590"/>
                <a:ext cx="7891056" cy="26677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r>
                  <a:rPr lang="en-US" altLang="en-US" dirty="0"/>
                  <a:t>A set </a:t>
                </a:r>
                <a:r>
                  <a:rPr lang="en-US" altLang="en-US" i="1" dirty="0"/>
                  <a:t>S</a:t>
                </a:r>
                <a:r>
                  <a:rPr lang="en-US" altLang="en-US" dirty="0"/>
                  <a:t> is a collection of objects.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262626"/>
                        </a:solidFill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altLang="en-US" dirty="0">
                    <a:solidFill>
                      <a:srgbClr val="262626"/>
                    </a:solidFill>
                  </a:rPr>
                  <a:t>: the empty set (a special set that contains no object)</a:t>
                </a:r>
                <a:endParaRPr lang="en-US" altLang="en-US" dirty="0"/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r>
                  <a:rPr lang="en-US" altLang="en-US" dirty="0"/>
                  <a:t>Some basic relations and operations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en-US" i="1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en-US" altLang="en-US" dirty="0"/>
                  <a:t>:  An object </a:t>
                </a:r>
                <a:r>
                  <a:rPr lang="en-US" altLang="en-US" i="1" dirty="0"/>
                  <a:t>x</a:t>
                </a:r>
                <a:r>
                  <a:rPr lang="en-US" altLang="en-US" dirty="0"/>
                  <a:t> is a member of a set 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.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ea typeface="Cambria Math"/>
                      </a:rPr>
                      <m:t>𝐴</m:t>
                    </m:r>
                    <m:r>
                      <m:rPr>
                        <m:nor/>
                      </m:rPr>
                      <a:rPr lang="en-US" altLang="en-US">
                        <a:latin typeface="Cambria Math"/>
                        <a:ea typeface="Cambria Math"/>
                      </a:rPr>
                      <m:t> ⊆ </m:t>
                    </m:r>
                    <m:r>
                      <a:rPr lang="en-US" altLang="en-US" i="1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altLang="en-US" dirty="0"/>
                  <a:t>:  Set 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 is a </a:t>
                </a:r>
                <a:r>
                  <a:rPr lang="en-US" altLang="en-US" i="1" dirty="0"/>
                  <a:t>subset</a:t>
                </a:r>
                <a:r>
                  <a:rPr lang="en-US" altLang="en-US" dirty="0"/>
                  <a:t> of </a:t>
                </a:r>
                <a:r>
                  <a:rPr lang="en-US" altLang="en-US" i="1" dirty="0"/>
                  <a:t>B</a:t>
                </a:r>
                <a:r>
                  <a:rPr lang="en-US" altLang="en-US" dirty="0"/>
                  <a:t>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⇔</m:t>
                    </m:r>
                    <m:r>
                      <a:rPr lang="en-US" altLang="en-US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en-US" i="1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altLang="en-US" i="1">
                        <a:latin typeface="Cambria Math"/>
                      </a:rPr>
                      <m:t>⇒</m:t>
                    </m:r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en-US" i="1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lang="en-US" altLang="en-US" dirty="0">
                  <a:ea typeface="Cambria Math"/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en-US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en-US" i="1">
                        <a:latin typeface="Cambria Math"/>
                        <a:ea typeface="Cambria Math"/>
                      </a:rPr>
                      <m:t>⊂</m:t>
                    </m:r>
                    <m:r>
                      <a:rPr lang="en-US" altLang="en-US" i="1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r>
                  <a:rPr lang="en-US" altLang="en-US" dirty="0"/>
                  <a:t>:  Set </a:t>
                </a:r>
                <a:r>
                  <a:rPr lang="en-US" altLang="en-US" i="1" dirty="0"/>
                  <a:t>B</a:t>
                </a:r>
                <a:r>
                  <a:rPr lang="en-US" altLang="en-US" dirty="0"/>
                  <a:t> is a </a:t>
                </a:r>
                <a:r>
                  <a:rPr lang="en-US" altLang="en-US" i="1" dirty="0"/>
                  <a:t>proper subset</a:t>
                </a:r>
                <a:r>
                  <a:rPr lang="en-US" altLang="en-US" dirty="0"/>
                  <a:t> of </a:t>
                </a:r>
                <a:r>
                  <a:rPr lang="en-US" altLang="en-US" i="1" dirty="0"/>
                  <a:t>C</a:t>
                </a:r>
                <a:r>
                  <a:rPr lang="en-US" altLang="en-US" dirty="0"/>
                  <a:t>.</a:t>
                </a:r>
                <a:r>
                  <a:rPr lang="en-US" altLang="en-US" sz="2000" dirty="0"/>
                  <a:t> </a:t>
                </a:r>
                <a:endParaRPr lang="en-US" altLang="en-US" sz="1800" dirty="0"/>
              </a:p>
              <a:p>
                <a:pPr marL="342900" lvl="1" indent="0">
                  <a:spcAft>
                    <a:spcPts val="1200"/>
                  </a:spcAft>
                  <a:buNone/>
                </a:pPr>
                <a:endParaRPr lang="en-US" altLang="en-US" dirty="0"/>
              </a:p>
              <a:p>
                <a:pPr lvl="1">
                  <a:spcAft>
                    <a:spcPts val="1200"/>
                  </a:spcAft>
                </a:pPr>
                <a:endParaRPr lang="en-US" altLang="en-US" dirty="0"/>
              </a:p>
              <a:p>
                <a:pPr lvl="1">
                  <a:spcAft>
                    <a:spcPts val="1200"/>
                  </a:spcAft>
                </a:pPr>
                <a:endParaRPr lang="en-US" altLang="en-US" i="1" dirty="0"/>
              </a:p>
              <a:p>
                <a:pPr marL="0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 bwMode="auto">
              <a:xfrm>
                <a:off x="194614" y="1408590"/>
                <a:ext cx="7891056" cy="2667700"/>
              </a:xfrm>
              <a:blipFill>
                <a:blip r:embed="rId3"/>
                <a:stretch>
                  <a:fillRect l="-2247" t="-6161" b="-45972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5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560043" cy="840293"/>
          </a:xfrm>
        </p:spPr>
        <p:txBody>
          <a:bodyPr>
            <a:normAutofit/>
          </a:bodyPr>
          <a:lstStyle/>
          <a:p>
            <a:r>
              <a:rPr lang="en-US" altLang="en-US" sz="3800" b="1" dirty="0">
                <a:solidFill>
                  <a:srgbClr val="5C6670"/>
                </a:solidFill>
              </a:rPr>
              <a:t>Basic Notations from Set Theory 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 bwMode="auto">
              <a:xfrm>
                <a:off x="194614" y="1408590"/>
                <a:ext cx="7891056" cy="26677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r>
                  <a:rPr lang="en-US" altLang="en-US" dirty="0"/>
                  <a:t>Some basic relations and operations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en-US" i="1" smtClean="0">
                        <a:solidFill>
                          <a:srgbClr val="262626"/>
                        </a:solidFill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altLang="en-US" i="1" smtClean="0">
                        <a:solidFill>
                          <a:srgbClr val="262626"/>
                        </a:solidFill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altLang="en-US" i="1" smtClean="0">
                        <a:solidFill>
                          <a:srgbClr val="262626"/>
                        </a:solidFill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altLang="en-US" dirty="0">
                    <a:solidFill>
                      <a:srgbClr val="262626"/>
                    </a:solidFill>
                  </a:rPr>
                  <a:t>:  The union of </a:t>
                </a:r>
                <a:r>
                  <a:rPr lang="en-US" altLang="en-US" i="1" dirty="0">
                    <a:solidFill>
                      <a:srgbClr val="262626"/>
                    </a:solidFill>
                  </a:rPr>
                  <a:t>A</a:t>
                </a:r>
                <a:r>
                  <a:rPr lang="en-US" altLang="en-US" dirty="0">
                    <a:solidFill>
                      <a:srgbClr val="262626"/>
                    </a:solidFill>
                  </a:rPr>
                  <a:t> and </a:t>
                </a:r>
                <a:r>
                  <a:rPr lang="en-US" altLang="en-US" i="1" dirty="0">
                    <a:solidFill>
                      <a:srgbClr val="262626"/>
                    </a:solidFill>
                  </a:rPr>
                  <a:t>B. 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altLang="en-US" i="1">
                        <a:latin typeface="Cambria Math"/>
                        <a:ea typeface="Cambria Math"/>
                      </a:rPr>
                      <m:t>∩</m:t>
                    </m:r>
                    <m:r>
                      <a:rPr lang="en-US" altLang="en-US" i="1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altLang="en-US" dirty="0"/>
                  <a:t>:  The intersection of 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 and </a:t>
                </a:r>
                <a:r>
                  <a:rPr lang="en-US" altLang="en-US" i="1" dirty="0"/>
                  <a:t>B.  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AB </a:t>
                </a:r>
                <a:r>
                  <a:rPr lang="en-US" altLang="en-US" dirty="0"/>
                  <a:t>in shorthand)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en-US" i="1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en-US" altLang="en-US" i="1" baseline="30000" dirty="0"/>
                  <a:t>c</a:t>
                </a:r>
                <a:r>
                  <a:rPr lang="en-US" altLang="en-US" dirty="0"/>
                  <a:t> or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ea typeface="Cambria Math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barPr>
                      <m:e>
                        <m:r>
                          <a:rPr lang="en-US" altLang="en-US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US" altLang="en-US" dirty="0"/>
                  <a:t> :  The complement of  </a:t>
                </a:r>
                <a:r>
                  <a:rPr lang="en-US" altLang="en-US" i="1" dirty="0"/>
                  <a:t>A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en-US" i="1" dirty="0"/>
                  <a:t>A </a:t>
                </a:r>
                <a:r>
                  <a:rPr lang="en-US" altLang="en-US" dirty="0"/>
                  <a:t>and</a:t>
                </a:r>
                <a:r>
                  <a:rPr lang="en-US" altLang="en-US" i="1" dirty="0"/>
                  <a:t> B </a:t>
                </a:r>
                <a:r>
                  <a:rPr lang="en-US" altLang="en-US" dirty="0"/>
                  <a:t>are disjoint if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altLang="en-US" i="1">
                        <a:latin typeface="Cambria Math"/>
                        <a:ea typeface="Cambria Math"/>
                      </a:rPr>
                      <m:t>∩</m:t>
                    </m:r>
                    <m:r>
                      <a:rPr lang="en-US" altLang="en-US" i="1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altLang="en-US" i="1" dirty="0"/>
                  <a:t>=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endParaRPr lang="en-US" altLang="en-US" dirty="0">
                  <a:solidFill>
                    <a:schemeClr val="tx2"/>
                  </a:solidFill>
                </a:endParaRPr>
              </a:p>
              <a:p>
                <a:pPr marL="342900" lvl="1" indent="0">
                  <a:buNone/>
                </a:pPr>
                <a:endParaRPr lang="en-US" altLang="en-US" i="1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i="1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i="1" dirty="0"/>
              </a:p>
              <a:p>
                <a:pPr marL="342900" lvl="1" indent="0">
                  <a:spcAft>
                    <a:spcPts val="1200"/>
                  </a:spcAft>
                  <a:buNone/>
                </a:pPr>
                <a:endParaRPr lang="en-US" altLang="en-US" dirty="0"/>
              </a:p>
              <a:p>
                <a:pPr lvl="1">
                  <a:spcAft>
                    <a:spcPts val="1200"/>
                  </a:spcAft>
                </a:pPr>
                <a:endParaRPr lang="en-US" altLang="en-US" dirty="0"/>
              </a:p>
              <a:p>
                <a:pPr lvl="1">
                  <a:spcAft>
                    <a:spcPts val="1200"/>
                  </a:spcAft>
                </a:pPr>
                <a:endParaRPr lang="en-US" altLang="en-US" i="1" dirty="0"/>
              </a:p>
              <a:p>
                <a:pPr marL="0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 bwMode="auto">
              <a:xfrm>
                <a:off x="194614" y="1408590"/>
                <a:ext cx="7891056" cy="2667700"/>
              </a:xfrm>
              <a:blipFill>
                <a:blip r:embed="rId3"/>
                <a:stretch>
                  <a:fillRect l="-2247" t="-6161" b="-17536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6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47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560043" cy="840293"/>
          </a:xfrm>
        </p:spPr>
        <p:txBody>
          <a:bodyPr>
            <a:normAutofit/>
          </a:bodyPr>
          <a:lstStyle/>
          <a:p>
            <a:r>
              <a:rPr lang="en-US" altLang="en-US" sz="3900" b="1" dirty="0">
                <a:solidFill>
                  <a:srgbClr val="5C6670"/>
                </a:solidFill>
              </a:rPr>
              <a:t>Linear Algebra: Basic Notations (1/4)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4" y="1408590"/>
            <a:ext cx="7891056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en-US" dirty="0"/>
              <a:t>A </a:t>
            </a:r>
            <a:r>
              <a:rPr lang="en-US" altLang="en-US" i="1" dirty="0"/>
              <a:t>d</a:t>
            </a:r>
            <a:r>
              <a:rPr lang="en-US" altLang="en-US" dirty="0"/>
              <a:t>-dimensional column vector x and its transpose </a:t>
            </a:r>
            <a:r>
              <a:rPr lang="en-US" altLang="en-US" dirty="0" err="1"/>
              <a:t>x</a:t>
            </a:r>
            <a:r>
              <a:rPr lang="en-US" altLang="en-US" baseline="30000" dirty="0" err="1"/>
              <a:t>t</a:t>
            </a:r>
            <a:endParaRPr lang="en-US" altLang="en-US" baseline="30000" dirty="0"/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en-US" i="1" dirty="0"/>
              <a:t>n </a:t>
            </a:r>
            <a:r>
              <a:rPr lang="en-US" altLang="en-US" dirty="0"/>
              <a:t>by</a:t>
            </a:r>
            <a:r>
              <a:rPr lang="en-US" altLang="en-US" i="1" dirty="0"/>
              <a:t> d </a:t>
            </a:r>
            <a:r>
              <a:rPr lang="en-US" altLang="en-US" dirty="0"/>
              <a:t>matrix M and its </a:t>
            </a:r>
            <a:r>
              <a:rPr lang="en-US" altLang="en-US" i="1" dirty="0"/>
              <a:t>d</a:t>
            </a:r>
            <a:r>
              <a:rPr lang="en-US" altLang="en-US" dirty="0"/>
              <a:t> by </a:t>
            </a:r>
            <a:r>
              <a:rPr lang="en-US" altLang="en-US" i="1" dirty="0"/>
              <a:t>n</a:t>
            </a:r>
            <a:r>
              <a:rPr lang="en-US" altLang="en-US" dirty="0"/>
              <a:t> transpose M</a:t>
            </a:r>
            <a:r>
              <a:rPr lang="en-US" altLang="en-US" baseline="30000" dirty="0"/>
              <a:t>t</a:t>
            </a:r>
          </a:p>
          <a:p>
            <a:pPr marL="0" indent="0">
              <a:buNone/>
            </a:pPr>
            <a:endParaRPr lang="en-US" altLang="en-US" baseline="30000" dirty="0"/>
          </a:p>
          <a:p>
            <a:endParaRPr lang="en-US" altLang="en-US" baseline="30000" dirty="0"/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i="1" dirty="0"/>
          </a:p>
          <a:p>
            <a:pPr lvl="1"/>
            <a:endParaRPr lang="en-US" altLang="en-US" dirty="0"/>
          </a:p>
          <a:p>
            <a:pPr marL="342900" lvl="1" indent="0">
              <a:buNone/>
            </a:pPr>
            <a:endParaRPr lang="en-US" altLang="en-US" i="1" dirty="0"/>
          </a:p>
          <a:p>
            <a:pPr lvl="1"/>
            <a:endParaRPr lang="en-US" altLang="en-US" dirty="0"/>
          </a:p>
          <a:p>
            <a:pPr marL="342900" lvl="1" indent="0">
              <a:buNone/>
            </a:pPr>
            <a:endParaRPr lang="en-US" altLang="en-US" i="1" dirty="0"/>
          </a:p>
          <a:p>
            <a:pPr marL="342900" lvl="1" indent="0">
              <a:spcAft>
                <a:spcPts val="1200"/>
              </a:spcAft>
              <a:buNone/>
            </a:pPr>
            <a:endParaRPr lang="en-US" altLang="en-US" dirty="0"/>
          </a:p>
          <a:p>
            <a:pPr lvl="1">
              <a:spcAft>
                <a:spcPts val="1200"/>
              </a:spcAft>
            </a:pPr>
            <a:endParaRPr lang="en-US" altLang="en-US" dirty="0"/>
          </a:p>
          <a:p>
            <a:pPr lvl="1">
              <a:spcAft>
                <a:spcPts val="1200"/>
              </a:spcAft>
            </a:pPr>
            <a:endParaRPr lang="en-US" altLang="en-US" i="1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84600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31372</TotalTime>
  <Words>1972</Words>
  <Application>Microsoft Macintosh PowerPoint</Application>
  <PresentationFormat>On-screen Show (4:3)</PresentationFormat>
  <Paragraphs>987</Paragraphs>
  <Slides>52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Akzidenz Grotesk BE XBdCn</vt:lpstr>
      <vt:lpstr>Akzidenz-Grotesk Pro Light</vt:lpstr>
      <vt:lpstr>Arial</vt:lpstr>
      <vt:lpstr>Calibri</vt:lpstr>
      <vt:lpstr>Calibri Light</vt:lpstr>
      <vt:lpstr>Cambria Math</vt:lpstr>
      <vt:lpstr>Courier New</vt:lpstr>
      <vt:lpstr>Custom Design</vt:lpstr>
      <vt:lpstr>Bitmap Image</vt:lpstr>
      <vt:lpstr>PowerPoint Presentation</vt:lpstr>
      <vt:lpstr>Objective</vt:lpstr>
      <vt:lpstr>Basic Notations from Calculus (1/3)</vt:lpstr>
      <vt:lpstr>Basic Notations from Calculus (2/3)</vt:lpstr>
      <vt:lpstr>Basic Notations from Calculus (3/3)</vt:lpstr>
      <vt:lpstr>Basic Notations from Set Theory (1/2)</vt:lpstr>
      <vt:lpstr>Basic Notations from Set Theory  (2/2)</vt:lpstr>
      <vt:lpstr>PowerPoint Presentation</vt:lpstr>
      <vt:lpstr>Linear Algebra: Basic Notations (1/4)</vt:lpstr>
      <vt:lpstr>Linear Algebra: Basic Notations (2/4)</vt:lpstr>
      <vt:lpstr>Linear Algebra: Basic Notations (3/4)</vt:lpstr>
      <vt:lpstr>Linear Algebra: Basic Notations (4/4)</vt:lpstr>
      <vt:lpstr>Matrix: Additional Definitions (1/2)</vt:lpstr>
      <vt:lpstr>Matrix: Additional Definitions (2/2)</vt:lpstr>
      <vt:lpstr>Derivatives Involving Matrices (1/3)</vt:lpstr>
      <vt:lpstr>Derivatives Involving Matrices (2/3)</vt:lpstr>
      <vt:lpstr>Derivatives Involving Matrices (3/3)</vt:lpstr>
      <vt:lpstr>PowerPoint Presentation</vt:lpstr>
      <vt:lpstr>PowerPoint Presentation</vt:lpstr>
      <vt:lpstr>Objective</vt:lpstr>
      <vt:lpstr>Probability Space (1/2)</vt:lpstr>
      <vt:lpstr>Probability Space (2/2)</vt:lpstr>
      <vt:lpstr>Conditional Probability</vt:lpstr>
      <vt:lpstr>The Total Probability Rule</vt:lpstr>
      <vt:lpstr>The Bayes Rule</vt:lpstr>
      <vt:lpstr>Independence of Events</vt:lpstr>
      <vt:lpstr>PowerPoint Presentation</vt:lpstr>
      <vt:lpstr>PowerPoint Presentation</vt:lpstr>
      <vt:lpstr>Objective</vt:lpstr>
      <vt:lpstr>Discrete Random Variables</vt:lpstr>
      <vt:lpstr>Expected Value (Means) &amp; Variance</vt:lpstr>
      <vt:lpstr>Joint Distributions</vt:lpstr>
      <vt:lpstr>Marginal Distributions </vt:lpstr>
      <vt:lpstr>Statistical Independence</vt:lpstr>
      <vt:lpstr>Covariance</vt:lpstr>
      <vt:lpstr>Conditional Density</vt:lpstr>
      <vt:lpstr>How about continuous random variables?</vt:lpstr>
      <vt:lpstr>Continuous Random Variables</vt:lpstr>
      <vt:lpstr>Continuous Random Variables</vt:lpstr>
      <vt:lpstr>PowerPoint Presentation</vt:lpstr>
      <vt:lpstr>PowerPoint Presentation</vt:lpstr>
      <vt:lpstr>Objective</vt:lpstr>
      <vt:lpstr>Common Distributions</vt:lpstr>
      <vt:lpstr>The Uniform Distribution, U(a, b)</vt:lpstr>
      <vt:lpstr>The Uniform Distribution, U(a, b)</vt:lpstr>
      <vt:lpstr>The Normal Distribution, N(μ, σ2)</vt:lpstr>
      <vt:lpstr>The Normal Distribution, N(μ, σ2)</vt:lpstr>
      <vt:lpstr>Standardized Normal Distribution</vt:lpstr>
      <vt:lpstr>CDF for General Normal Distribution</vt:lpstr>
      <vt:lpstr>Multivariate Normal Distribution</vt:lpstr>
      <vt:lpstr>Whitening Transformation</vt:lpstr>
      <vt:lpstr>PowerPoint Presentation</vt:lpstr>
    </vt:vector>
  </TitlesOfParts>
  <Company>EdPlus at 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Carranza</dc:creator>
  <cp:lastModifiedBy>Dee Mullins</cp:lastModifiedBy>
  <cp:revision>533</cp:revision>
  <cp:lastPrinted>2019-06-13T19:03:52Z</cp:lastPrinted>
  <dcterms:created xsi:type="dcterms:W3CDTF">2016-12-13T22:43:21Z</dcterms:created>
  <dcterms:modified xsi:type="dcterms:W3CDTF">2019-07-17T23:00:45Z</dcterms:modified>
</cp:coreProperties>
</file>