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6" r:id="rId1"/>
  </p:sldMasterIdLst>
  <p:notesMasterIdLst>
    <p:notesMasterId r:id="rId45"/>
  </p:notesMasterIdLst>
  <p:handoutMasterIdLst>
    <p:handoutMasterId r:id="rId46"/>
  </p:handoutMasterIdLst>
  <p:sldIdLst>
    <p:sldId id="449" r:id="rId2"/>
    <p:sldId id="322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06" r:id="rId13"/>
    <p:sldId id="459" r:id="rId14"/>
    <p:sldId id="446" r:id="rId15"/>
    <p:sldId id="460" r:id="rId16"/>
    <p:sldId id="461" r:id="rId17"/>
    <p:sldId id="462" r:id="rId18"/>
    <p:sldId id="463" r:id="rId19"/>
    <p:sldId id="464" r:id="rId20"/>
    <p:sldId id="423" r:id="rId21"/>
    <p:sldId id="465" r:id="rId22"/>
    <p:sldId id="447" r:id="rId23"/>
    <p:sldId id="466" r:id="rId24"/>
    <p:sldId id="467" r:id="rId25"/>
    <p:sldId id="468" r:id="rId26"/>
    <p:sldId id="469" r:id="rId27"/>
    <p:sldId id="470" r:id="rId28"/>
    <p:sldId id="471" r:id="rId29"/>
    <p:sldId id="432" r:id="rId30"/>
    <p:sldId id="472" r:id="rId31"/>
    <p:sldId id="473" r:id="rId32"/>
    <p:sldId id="474" r:id="rId33"/>
    <p:sldId id="44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45" r:id="rId44"/>
  </p:sldIdLst>
  <p:sldSz cx="9144000" cy="6858000" type="screen4x3"/>
  <p:notesSz cx="6950075" cy="923607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67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 autoAdjust="0"/>
    <p:restoredTop sz="90612" autoAdjust="0"/>
  </p:normalViewPr>
  <p:slideViewPr>
    <p:cSldViewPr snapToGrid="0" snapToObjects="1">
      <p:cViewPr varScale="1">
        <p:scale>
          <a:sx n="94" d="100"/>
          <a:sy n="94" d="100"/>
        </p:scale>
        <p:origin x="20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23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345E1-AF6E-0C48-9E50-0EC1B3F20E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2AAC2-CF4E-164A-A472-D40ED181A5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DE1FC1-1CE7-8147-9C00-F2B0BB95A8FB}" type="datetimeFigureOut">
              <a:rPr lang="en-US"/>
              <a:pPr>
                <a:defRPr/>
              </a:pPr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2048-33F5-2144-B80C-E1095A4DAB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6EF01-AF53-2940-863F-9D54BAA38E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3F3F7C-E28C-8044-958A-D380CE74D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0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A5E3B6-1870-8A4D-AF90-F885DE7C2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726FE-7143-2443-85BF-67884489AB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3E68D2-C92A-994A-8F60-77B3205632E9}" type="datetimeFigureOut">
              <a:rPr lang="en-US"/>
              <a:pPr>
                <a:defRPr/>
              </a:pPr>
              <a:t>7/17/19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652FA7-89CF-8049-A289-C24CC948A5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537E52-32B7-A347-AABD-6D294630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75B7-B1A5-1F45-95EE-914E2E5F8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F8E7-9E63-254C-91ED-BB7660616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400C68-6BA1-424F-8274-9169937CE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3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4: Linear Machines &amp; SVM</a:t>
            </a:r>
          </a:p>
          <a:p>
            <a:r>
              <a:rPr lang="en-US" altLang="en-US" dirty="0"/>
              <a:t>Module 1:  Linear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63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26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Unit 4: Linear Machines &amp; SVM</a:t>
            </a:r>
          </a:p>
          <a:p>
            <a:r>
              <a:rPr lang="en-US" altLang="en-US" dirty="0"/>
              <a:t>Module 2:  The Concept of Margins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76485C-898E-954F-A54B-A34462F74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B9D45B-F4E2-0E47-9746-16437A52E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4916">
              <a:defRPr/>
            </a:pPr>
            <a:r>
              <a:rPr lang="en-US" altLang="en-US" dirty="0"/>
              <a:t>Module 1: Defining the setup.</a:t>
            </a:r>
            <a:r>
              <a:rPr lang="en-US" altLang="en-US" baseline="0" dirty="0"/>
              <a:t> Discuss the regression task in </a:t>
            </a:r>
            <a:r>
              <a:rPr lang="en-US" altLang="en-US" dirty="0"/>
              <a:t>Supervised Learning)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CDB8-2F57-8D49-979B-0F235507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E61C-A430-3C41-A310-8CBCA34905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5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6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4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00C68-6BA1-424F-8274-9169937CE1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76485C-898E-954F-A54B-A34462F74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B9D45B-F4E2-0E47-9746-16437A52E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4916">
              <a:defRPr/>
            </a:pPr>
            <a:r>
              <a:rPr lang="en-US" altLang="en-US" dirty="0"/>
              <a:t>Module 1: Defining the setup.</a:t>
            </a:r>
            <a:r>
              <a:rPr lang="en-US" altLang="en-US" baseline="0" dirty="0"/>
              <a:t> Discuss the regression task in </a:t>
            </a:r>
            <a:r>
              <a:rPr lang="en-US" altLang="en-US" dirty="0"/>
              <a:t>Supervised Learning)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CDB8-2F57-8D49-979B-0F235507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E61C-A430-3C41-A310-8CBCA34905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4: Linear Machines &amp; SVM</a:t>
            </a:r>
          </a:p>
          <a:p>
            <a:r>
              <a:rPr lang="en-US" altLang="en-US" dirty="0"/>
              <a:t>Module 3:  Linear SVM: Linearly Separable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8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76485C-898E-954F-A54B-A34462F74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B9D45B-F4E2-0E47-9746-16437A52E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4916">
              <a:defRPr/>
            </a:pPr>
            <a:r>
              <a:rPr lang="en-US" altLang="en-US" dirty="0"/>
              <a:t>Module 3:</a:t>
            </a:r>
            <a:r>
              <a:rPr lang="en-US" altLang="en-US" baseline="0" dirty="0"/>
              <a:t> SVM for linearly separable data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CDB8-2F57-8D49-979B-0F235507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E61C-A430-3C41-A310-8CBCA349053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3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2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7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4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10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1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61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00C68-6BA1-424F-8274-9169937CE1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Conditions that are satisfied at the solution of any constrained optimization problem (convex or not) with any kind of constraints, under reasonable assumptions (see Fletcher, 1987; McCormick, 1983).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an example during lecture.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4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Conditions that are satisfied at the solution of any constrained optimization problem (convex or not) with any kind of constraints, under reasonable assumptions (see Fletcher, 1987; McCormick, 1983).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09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Conditions that are satisfied at the solution of any constrained optimization problem (convex or not) with any kind of constraints, under reasonable assumptions (see Fletcher, 1987; McCormick, 1983).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4: Linear Machines &amp; SVM</a:t>
            </a:r>
          </a:p>
          <a:p>
            <a:r>
              <a:rPr lang="en-US" altLang="en-US" dirty="0"/>
              <a:t>Module 4:  SVM: Non-Linearly-Separable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36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2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Xi: </a:t>
            </a:r>
            <a:r>
              <a:rPr lang="en-US" dirty="0" err="1"/>
              <a:t>zai</a:t>
            </a:r>
            <a:r>
              <a:rPr lang="en-US" dirty="0"/>
              <a:t>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5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2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8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88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02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5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5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02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737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575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5271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EB5FBA-2CF2-8A46-B4EC-067012999BD1}"/>
              </a:ext>
            </a:extLst>
          </p:cNvPr>
          <p:cNvSpPr/>
          <p:nvPr userDrawn="1"/>
        </p:nvSpPr>
        <p:spPr>
          <a:xfrm>
            <a:off x="0" y="1725614"/>
            <a:ext cx="9144000" cy="340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118360B3-D0FF-8D44-9A9F-45B3AF19F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98" y="5310188"/>
            <a:ext cx="264437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90ACC3-E9E2-2844-8960-6352229E69D0}"/>
              </a:ext>
            </a:extLst>
          </p:cNvPr>
          <p:cNvSpPr/>
          <p:nvPr userDrawn="1"/>
        </p:nvSpPr>
        <p:spPr bwMode="auto">
          <a:xfrm>
            <a:off x="1383506" y="1651001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D3A80-2FF7-6E4C-9F39-82685F9FA1E3}"/>
              </a:ext>
            </a:extLst>
          </p:cNvPr>
          <p:cNvSpPr/>
          <p:nvPr userDrawn="1"/>
        </p:nvSpPr>
        <p:spPr bwMode="auto">
          <a:xfrm>
            <a:off x="1383506" y="1651001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3EC40-366D-A54D-A3A6-60BC1635E7FD}"/>
              </a:ext>
            </a:extLst>
          </p:cNvPr>
          <p:cNvSpPr/>
          <p:nvPr userDrawn="1"/>
        </p:nvSpPr>
        <p:spPr bwMode="auto">
          <a:xfrm>
            <a:off x="2795587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FB3EF-6A75-1C4F-94C8-A9DE6117D56B}"/>
              </a:ext>
            </a:extLst>
          </p:cNvPr>
          <p:cNvSpPr/>
          <p:nvPr userDrawn="1"/>
        </p:nvSpPr>
        <p:spPr bwMode="auto">
          <a:xfrm>
            <a:off x="4207669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F3223C-DCA4-7444-9961-4D7DC4C8DA94}"/>
              </a:ext>
            </a:extLst>
          </p:cNvPr>
          <p:cNvSpPr/>
          <p:nvPr userDrawn="1"/>
        </p:nvSpPr>
        <p:spPr bwMode="auto">
          <a:xfrm>
            <a:off x="5619750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EB29C-2037-BE4F-9F37-A3B8E6505120}"/>
              </a:ext>
            </a:extLst>
          </p:cNvPr>
          <p:cNvSpPr/>
          <p:nvPr userDrawn="1"/>
        </p:nvSpPr>
        <p:spPr bwMode="auto">
          <a:xfrm>
            <a:off x="7031831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747713" y="1981515"/>
            <a:ext cx="7648575" cy="791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03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19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202579" y="1589086"/>
            <a:ext cx="281844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8" y="1589088"/>
            <a:ext cx="2824701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106482" y="1589086"/>
            <a:ext cx="281844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220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2881FC-0D79-914F-AE9D-C1BF92FE4B46}"/>
              </a:ext>
            </a:extLst>
          </p:cNvPr>
          <p:cNvSpPr/>
          <p:nvPr userDrawn="1"/>
        </p:nvSpPr>
        <p:spPr>
          <a:xfrm>
            <a:off x="0" y="1725614"/>
            <a:ext cx="9144000" cy="340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281DE7DC-5435-C445-BAF2-E6B30BA72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98" y="5310188"/>
            <a:ext cx="264437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134340-4092-A84C-A3D5-27B002DC9B43}"/>
              </a:ext>
            </a:extLst>
          </p:cNvPr>
          <p:cNvSpPr/>
          <p:nvPr userDrawn="1"/>
        </p:nvSpPr>
        <p:spPr bwMode="auto">
          <a:xfrm>
            <a:off x="1383506" y="1651001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9E916-6B70-524C-8576-EC48C6600835}"/>
              </a:ext>
            </a:extLst>
          </p:cNvPr>
          <p:cNvSpPr/>
          <p:nvPr userDrawn="1"/>
        </p:nvSpPr>
        <p:spPr bwMode="auto">
          <a:xfrm>
            <a:off x="1383506" y="1651001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F9937-5F80-B040-B6F0-175AA705818D}"/>
              </a:ext>
            </a:extLst>
          </p:cNvPr>
          <p:cNvSpPr/>
          <p:nvPr userDrawn="1"/>
        </p:nvSpPr>
        <p:spPr bwMode="auto">
          <a:xfrm>
            <a:off x="2795587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A3FD0-7192-CE4C-9E27-9681313C9A6E}"/>
              </a:ext>
            </a:extLst>
          </p:cNvPr>
          <p:cNvSpPr/>
          <p:nvPr userDrawn="1"/>
        </p:nvSpPr>
        <p:spPr bwMode="auto">
          <a:xfrm>
            <a:off x="4207669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2B28D-BE0C-5343-A009-659F84A11CB6}"/>
              </a:ext>
            </a:extLst>
          </p:cNvPr>
          <p:cNvSpPr/>
          <p:nvPr userDrawn="1"/>
        </p:nvSpPr>
        <p:spPr bwMode="auto">
          <a:xfrm>
            <a:off x="5619750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216FD-0201-E345-9802-531FA036F7FD}"/>
              </a:ext>
            </a:extLst>
          </p:cNvPr>
          <p:cNvSpPr/>
          <p:nvPr userDrawn="1"/>
        </p:nvSpPr>
        <p:spPr bwMode="auto">
          <a:xfrm>
            <a:off x="7031831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75FCB-9D35-2A45-8B51-C223A234BF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0075" y="1724026"/>
            <a:ext cx="7858125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95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Learning: Generative vs Discriminative Model</a:t>
            </a:r>
            <a:endParaRPr lang="en-US" altLang="en-US" sz="4950">
              <a:solidFill>
                <a:srgbClr val="00A2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25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97644" y="6489700"/>
            <a:ext cx="8753475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Image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97167" y="1854192"/>
            <a:ext cx="4203383" cy="269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78117" y="4650228"/>
            <a:ext cx="4222433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26280" y="1854192"/>
            <a:ext cx="4405313" cy="269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97168" y="5088842"/>
            <a:ext cx="8734425" cy="1471613"/>
          </a:xfrm>
          <a:prstGeom prst="rect">
            <a:avLst/>
          </a:prstGeom>
        </p:spPr>
        <p:txBody>
          <a:bodyPr tIns="91440" anchor="t" anchorCtr="0"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rial" panose="020B060402020202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5"/>
          </p:nvPr>
        </p:nvSpPr>
        <p:spPr>
          <a:xfrm>
            <a:off x="4554855" y="4650228"/>
            <a:ext cx="4376738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7"/>
          </p:nvPr>
        </p:nvSpPr>
        <p:spPr>
          <a:xfrm>
            <a:off x="4514850" y="1386555"/>
            <a:ext cx="4416743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53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12017" y="1370013"/>
            <a:ext cx="4127183" cy="468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kzidenz Grotesk BE XBdCn" panose="020B0506000000000000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marR="0" indent="-34290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" y="1370013"/>
            <a:ext cx="4136348" cy="468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kzidenz Grotesk BE XBdCn" panose="020B0506000000000000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marR="0" indent="-34290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515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level heading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7" y="1436688"/>
            <a:ext cx="8753951" cy="5082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178118" y="6134100"/>
            <a:ext cx="8753951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78117" y="2044700"/>
            <a:ext cx="8753951" cy="4022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76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45935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095750" y="613410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095750" y="1886857"/>
            <a:ext cx="4835843" cy="4171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4095749" y="1411511"/>
            <a:ext cx="483632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8" y="1436688"/>
            <a:ext cx="3773812" cy="5082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178594" y="2044700"/>
            <a:ext cx="3773091" cy="4406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969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7" y="1436688"/>
            <a:ext cx="3698558" cy="46212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095750" y="613410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005943" y="1436687"/>
            <a:ext cx="4926125" cy="4621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4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206636" y="1512888"/>
            <a:ext cx="3698558" cy="46212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70317" y="625347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202407" y="1512888"/>
            <a:ext cx="4926125" cy="4621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982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D28C-A005-2D48-B151-703EF83AE61D}"/>
              </a:ext>
            </a:extLst>
          </p:cNvPr>
          <p:cNvSpPr/>
          <p:nvPr userDrawn="1"/>
        </p:nvSpPr>
        <p:spPr>
          <a:xfrm rot="5400000">
            <a:off x="4510683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700D3606-6945-9F46-9CC4-3114409F502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1716" y="-7938"/>
            <a:ext cx="55959" cy="6867526"/>
            <a:chOff x="10683072" y="-7939"/>
            <a:chExt cx="74614" cy="68675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9E33A2-F39E-1341-B86C-321AE1F5A9D4}"/>
                </a:ext>
              </a:extLst>
            </p:cNvPr>
            <p:cNvSpPr/>
            <p:nvPr userDrawn="1"/>
          </p:nvSpPr>
          <p:spPr bwMode="auto">
            <a:xfrm rot="5400000">
              <a:off x="7293760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FB2603-4E97-1C42-99D2-5C89A06DE503}"/>
                </a:ext>
              </a:extLst>
            </p:cNvPr>
            <p:cNvSpPr/>
            <p:nvPr userDrawn="1"/>
          </p:nvSpPr>
          <p:spPr bwMode="auto">
            <a:xfrm rot="5400000">
              <a:off x="10234603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245D29-6751-FD42-BCFA-1346CAC87D0F}"/>
                </a:ext>
              </a:extLst>
            </p:cNvPr>
            <p:cNvSpPr/>
            <p:nvPr userDrawn="1"/>
          </p:nvSpPr>
          <p:spPr bwMode="auto">
            <a:xfrm rot="5400000">
              <a:off x="10234604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4D2A53-7391-9D43-9452-95A83D0A0753}"/>
                </a:ext>
              </a:extLst>
            </p:cNvPr>
            <p:cNvSpPr/>
            <p:nvPr userDrawn="1"/>
          </p:nvSpPr>
          <p:spPr bwMode="auto">
            <a:xfrm rot="5400000">
              <a:off x="10234604" y="4371181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CF99BC-AE60-9040-8264-54B9116D68ED}"/>
                </a:ext>
              </a:extLst>
            </p:cNvPr>
            <p:cNvSpPr/>
            <p:nvPr userDrawn="1"/>
          </p:nvSpPr>
          <p:spPr bwMode="auto">
            <a:xfrm rot="5400000">
              <a:off x="10234604" y="6336506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7" y="430214"/>
            <a:ext cx="7250396" cy="5826125"/>
          </a:xfrm>
          <a:prstGeom prst="rect">
            <a:avLst/>
          </a:prstGeom>
        </p:spPr>
        <p:txBody>
          <a:bodyPr vert="eaVert"/>
          <a:lstStyle>
            <a:lvl1pPr marL="385763" indent="-385763">
              <a:lnSpc>
                <a:spcPct val="100000"/>
              </a:lnSpc>
              <a:buClr>
                <a:srgbClr val="00A2E0"/>
              </a:buClr>
              <a:buSzPct val="120000"/>
              <a:buFont typeface="Arial" panose="020B060402020202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 rot="5400000">
            <a:off x="5523391" y="3261091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8254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Horizontal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02585-69B2-4F42-974C-9B3E769FBC35}"/>
              </a:ext>
            </a:extLst>
          </p:cNvPr>
          <p:cNvSpPr/>
          <p:nvPr userDrawn="1"/>
        </p:nvSpPr>
        <p:spPr>
          <a:xfrm rot="5400000">
            <a:off x="4510683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850F9FA5-FE7D-8548-8E16-3F88307FEB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1716" y="-7938"/>
            <a:ext cx="55959" cy="6867526"/>
            <a:chOff x="10683072" y="-7939"/>
            <a:chExt cx="74614" cy="6867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E00110-0B18-1D4F-870A-0706986E87D5}"/>
                </a:ext>
              </a:extLst>
            </p:cNvPr>
            <p:cNvSpPr/>
            <p:nvPr userDrawn="1"/>
          </p:nvSpPr>
          <p:spPr bwMode="auto">
            <a:xfrm rot="5400000">
              <a:off x="7293760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837CB9-9360-D94F-90F5-923B06389D1A}"/>
                </a:ext>
              </a:extLst>
            </p:cNvPr>
            <p:cNvSpPr/>
            <p:nvPr userDrawn="1"/>
          </p:nvSpPr>
          <p:spPr bwMode="auto">
            <a:xfrm rot="5400000">
              <a:off x="10234603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EE701-F81D-244A-A69A-68000E583E8E}"/>
                </a:ext>
              </a:extLst>
            </p:cNvPr>
            <p:cNvSpPr/>
            <p:nvPr userDrawn="1"/>
          </p:nvSpPr>
          <p:spPr bwMode="auto">
            <a:xfrm rot="5400000">
              <a:off x="10234604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9F0269-1F07-BE4E-8B34-69B11276278F}"/>
                </a:ext>
              </a:extLst>
            </p:cNvPr>
            <p:cNvSpPr/>
            <p:nvPr userDrawn="1"/>
          </p:nvSpPr>
          <p:spPr bwMode="auto">
            <a:xfrm rot="5400000">
              <a:off x="10234604" y="4371181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DD91F-EE57-7B47-981D-EA4D78EA4592}"/>
                </a:ext>
              </a:extLst>
            </p:cNvPr>
            <p:cNvSpPr/>
            <p:nvPr userDrawn="1"/>
          </p:nvSpPr>
          <p:spPr bwMode="auto">
            <a:xfrm rot="5400000">
              <a:off x="10234604" y="6336506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257176" y="292101"/>
            <a:ext cx="7579689" cy="621506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buClr>
                <a:srgbClr val="00A2E0"/>
              </a:buClr>
              <a:buSzPct val="120000"/>
              <a:buFont typeface="Calibri" panose="020F050202020403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buFont typeface="Courier New" panose="02070309020205020404" pitchFamily="49" charset="0"/>
              <a:buChar char="-"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 rot="5400000">
            <a:off x="5523391" y="3261091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4053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Horizontal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133E89-268B-8C46-8343-6BA011AFABB1}"/>
              </a:ext>
            </a:extLst>
          </p:cNvPr>
          <p:cNvSpPr/>
          <p:nvPr userDrawn="1"/>
        </p:nvSpPr>
        <p:spPr>
          <a:xfrm rot="16200000" flipH="1">
            <a:off x="-2480667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86E261BE-D696-E345-B0DA-35D50D9A6E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6054" y="-7938"/>
            <a:ext cx="59531" cy="6867526"/>
            <a:chOff x="10717213" y="4762"/>
            <a:chExt cx="79375" cy="68675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2F5D30-78F6-9A49-9979-6E95F2B6706A}"/>
                </a:ext>
              </a:extLst>
            </p:cNvPr>
            <p:cNvSpPr/>
            <p:nvPr userDrawn="1"/>
          </p:nvSpPr>
          <p:spPr>
            <a:xfrm rot="5400000">
              <a:off x="7333457" y="3394868"/>
              <a:ext cx="6853238" cy="73025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5A9392-B5BA-A74B-B87A-2910FCB1853D}"/>
                </a:ext>
              </a:extLst>
            </p:cNvPr>
            <p:cNvSpPr/>
            <p:nvPr userDrawn="1"/>
          </p:nvSpPr>
          <p:spPr>
            <a:xfrm rot="5400000">
              <a:off x="10268743" y="453232"/>
              <a:ext cx="971551" cy="7461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92EBB1-627A-2847-991C-BBF8917B5A98}"/>
                </a:ext>
              </a:extLst>
            </p:cNvPr>
            <p:cNvSpPr/>
            <p:nvPr userDrawn="1"/>
          </p:nvSpPr>
          <p:spPr>
            <a:xfrm rot="5400000">
              <a:off x="10268744" y="2418557"/>
              <a:ext cx="971550" cy="7461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271FA3-9261-7D47-A161-9557EDC87D3A}"/>
                </a:ext>
              </a:extLst>
            </p:cNvPr>
            <p:cNvSpPr/>
            <p:nvPr userDrawn="1"/>
          </p:nvSpPr>
          <p:spPr>
            <a:xfrm rot="5400000">
              <a:off x="10268744" y="4383882"/>
              <a:ext cx="971550" cy="7461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D56F-1A4D-FF44-958D-6FC756E504F5}"/>
                </a:ext>
              </a:extLst>
            </p:cNvPr>
            <p:cNvSpPr/>
            <p:nvPr userDrawn="1"/>
          </p:nvSpPr>
          <p:spPr>
            <a:xfrm rot="5400000">
              <a:off x="10268744" y="6349207"/>
              <a:ext cx="971550" cy="7461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64419" y="292101"/>
            <a:ext cx="7850981" cy="621506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A2E0"/>
              </a:buClr>
              <a:buSzPct val="120000"/>
              <a:buFont typeface="Calibri" panose="020F050202020403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Courier New" panose="02070309020205020404" pitchFamily="49" charset="0"/>
              <a:buChar char="-"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 rot="16200000">
            <a:off x="-2741990" y="3229543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81431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96C020-6A31-C549-A73A-10A4876B16C3}"/>
              </a:ext>
            </a:extLst>
          </p:cNvPr>
          <p:cNvSpPr/>
          <p:nvPr userDrawn="1"/>
        </p:nvSpPr>
        <p:spPr>
          <a:xfrm rot="16200000" flipH="1">
            <a:off x="-3048595" y="3333155"/>
            <a:ext cx="6853238" cy="1869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B0D234BF-EEC7-DF4F-87BA-AAA3B1A8F9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507" y="-7938"/>
            <a:ext cx="55960" cy="6867526"/>
            <a:chOff x="624703" y="-7939"/>
            <a:chExt cx="74614" cy="68675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633EFE-0E46-C44F-8B74-4A8C9D9230C8}"/>
                </a:ext>
              </a:extLst>
            </p:cNvPr>
            <p:cNvSpPr/>
            <p:nvPr userDrawn="1"/>
          </p:nvSpPr>
          <p:spPr bwMode="auto">
            <a:xfrm rot="5400000">
              <a:off x="-2764609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76F735-1779-6340-B3E0-1E42E0E58F05}"/>
                </a:ext>
              </a:extLst>
            </p:cNvPr>
            <p:cNvSpPr/>
            <p:nvPr userDrawn="1"/>
          </p:nvSpPr>
          <p:spPr bwMode="auto">
            <a:xfrm rot="5400000">
              <a:off x="176234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28C536-B534-0845-8E63-54F8EFFE3CE6}"/>
                </a:ext>
              </a:extLst>
            </p:cNvPr>
            <p:cNvSpPr/>
            <p:nvPr userDrawn="1"/>
          </p:nvSpPr>
          <p:spPr bwMode="auto">
            <a:xfrm rot="5400000">
              <a:off x="176235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517F0D-9FB6-1640-8E6A-22D5942E67DD}"/>
                </a:ext>
              </a:extLst>
            </p:cNvPr>
            <p:cNvSpPr/>
            <p:nvPr userDrawn="1"/>
          </p:nvSpPr>
          <p:spPr bwMode="auto">
            <a:xfrm rot="5400000">
              <a:off x="176235" y="4371180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FD5D51-6CA0-F249-A1CC-E414A5E0818E}"/>
                </a:ext>
              </a:extLst>
            </p:cNvPr>
            <p:cNvSpPr/>
            <p:nvPr userDrawn="1"/>
          </p:nvSpPr>
          <p:spPr bwMode="auto">
            <a:xfrm rot="5400000">
              <a:off x="176235" y="633650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892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2AFB5-6F06-C740-BB9F-6128275A7313}"/>
              </a:ext>
            </a:extLst>
          </p:cNvPr>
          <p:cNvSpPr/>
          <p:nvPr userDrawn="1"/>
        </p:nvSpPr>
        <p:spPr>
          <a:xfrm>
            <a:off x="0" y="471489"/>
            <a:ext cx="9144000" cy="249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4C052EA1-3759-0E4A-92F2-CFE6C65415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401639"/>
            <a:ext cx="9148763" cy="73025"/>
            <a:chOff x="-6350" y="925115"/>
            <a:chExt cx="12198350" cy="731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55A94-FC15-AE4E-916D-BC09D67046AA}"/>
                </a:ext>
              </a:extLst>
            </p:cNvPr>
            <p:cNvSpPr/>
            <p:nvPr userDrawn="1"/>
          </p:nvSpPr>
          <p:spPr>
            <a:xfrm>
              <a:off x="0" y="925115"/>
              <a:ext cx="12192000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EBCCE9-B4F7-DD41-B466-4B15572213D1}"/>
                </a:ext>
              </a:extLst>
            </p:cNvPr>
            <p:cNvSpPr/>
            <p:nvPr userDrawn="1"/>
          </p:nvSpPr>
          <p:spPr>
            <a:xfrm>
              <a:off x="-6350" y="925115"/>
              <a:ext cx="900113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E66C88-664D-1541-B124-E7E07A899C29}"/>
                </a:ext>
              </a:extLst>
            </p:cNvPr>
            <p:cNvSpPr/>
            <p:nvPr userDrawn="1"/>
          </p:nvSpPr>
          <p:spPr>
            <a:xfrm>
              <a:off x="1804988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D1AFA9-6DA5-644F-AEA8-64BADDD27EC4}"/>
                </a:ext>
              </a:extLst>
            </p:cNvPr>
            <p:cNvSpPr/>
            <p:nvPr userDrawn="1"/>
          </p:nvSpPr>
          <p:spPr>
            <a:xfrm>
              <a:off x="3687763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E9A4DD-F814-8340-8252-19400CADEDC3}"/>
                </a:ext>
              </a:extLst>
            </p:cNvPr>
            <p:cNvSpPr/>
            <p:nvPr userDrawn="1"/>
          </p:nvSpPr>
          <p:spPr>
            <a:xfrm>
              <a:off x="5570538" y="925115"/>
              <a:ext cx="97313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491A12-F122-7344-B6C8-04596A556ED9}"/>
                </a:ext>
              </a:extLst>
            </p:cNvPr>
            <p:cNvSpPr/>
            <p:nvPr userDrawn="1"/>
          </p:nvSpPr>
          <p:spPr>
            <a:xfrm>
              <a:off x="7453313" y="925115"/>
              <a:ext cx="97313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38E7EE-AB40-FA4E-9140-C4137A2756FC}"/>
                </a:ext>
              </a:extLst>
            </p:cNvPr>
            <p:cNvSpPr/>
            <p:nvPr userDrawn="1"/>
          </p:nvSpPr>
          <p:spPr>
            <a:xfrm>
              <a:off x="9337675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D099E-1067-8A4F-9573-26B4467776C1}"/>
                </a:ext>
              </a:extLst>
            </p:cNvPr>
            <p:cNvSpPr/>
            <p:nvPr userDrawn="1"/>
          </p:nvSpPr>
          <p:spPr>
            <a:xfrm>
              <a:off x="11220450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8730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12017" y="1589088"/>
            <a:ext cx="412718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" y="1589088"/>
            <a:ext cx="4136348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65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93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5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1267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840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9844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2466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388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199C9-DA8C-D747-B9C4-C5ACB78FEAD7}"/>
              </a:ext>
            </a:extLst>
          </p:cNvPr>
          <p:cNvSpPr/>
          <p:nvPr userDrawn="1"/>
        </p:nvSpPr>
        <p:spPr>
          <a:xfrm>
            <a:off x="0" y="995364"/>
            <a:ext cx="9144000" cy="249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9EA0CF9-08B6-E34F-9BA7-694A4D492D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925513"/>
            <a:ext cx="9148763" cy="73025"/>
            <a:chOff x="-6350" y="925115"/>
            <a:chExt cx="12198350" cy="731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1C87FD-0F25-084B-AAC4-FAD3EA883C02}"/>
                </a:ext>
              </a:extLst>
            </p:cNvPr>
            <p:cNvSpPr/>
            <p:nvPr userDrawn="1"/>
          </p:nvSpPr>
          <p:spPr>
            <a:xfrm>
              <a:off x="0" y="925115"/>
              <a:ext cx="12192000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F977F8-89DC-7D4F-AC1A-976A677830F9}"/>
                </a:ext>
              </a:extLst>
            </p:cNvPr>
            <p:cNvSpPr/>
            <p:nvPr userDrawn="1"/>
          </p:nvSpPr>
          <p:spPr>
            <a:xfrm>
              <a:off x="-6350" y="925115"/>
              <a:ext cx="900113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22C0CB-1F10-4A47-92EF-AA2F447393DA}"/>
                </a:ext>
              </a:extLst>
            </p:cNvPr>
            <p:cNvSpPr/>
            <p:nvPr userDrawn="1"/>
          </p:nvSpPr>
          <p:spPr>
            <a:xfrm>
              <a:off x="1804988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3E47A9-8E2E-8245-B7D6-73378D16FD20}"/>
                </a:ext>
              </a:extLst>
            </p:cNvPr>
            <p:cNvSpPr/>
            <p:nvPr userDrawn="1"/>
          </p:nvSpPr>
          <p:spPr>
            <a:xfrm>
              <a:off x="3687763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1A272B-8B95-C64B-A901-AAC6DB9926D7}"/>
                </a:ext>
              </a:extLst>
            </p:cNvPr>
            <p:cNvSpPr/>
            <p:nvPr userDrawn="1"/>
          </p:nvSpPr>
          <p:spPr>
            <a:xfrm>
              <a:off x="5570538" y="925115"/>
              <a:ext cx="97313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A4AE7C-54A1-0B4C-8857-C7CCCFBB064F}"/>
                </a:ext>
              </a:extLst>
            </p:cNvPr>
            <p:cNvSpPr/>
            <p:nvPr userDrawn="1"/>
          </p:nvSpPr>
          <p:spPr>
            <a:xfrm>
              <a:off x="7453313" y="925115"/>
              <a:ext cx="97313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5D75A0-CF4B-3F4C-AFB2-750B26E61F91}"/>
                </a:ext>
              </a:extLst>
            </p:cNvPr>
            <p:cNvSpPr/>
            <p:nvPr userDrawn="1"/>
          </p:nvSpPr>
          <p:spPr>
            <a:xfrm>
              <a:off x="9337675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421CFD-E87B-EA41-902C-90F671315AF8}"/>
                </a:ext>
              </a:extLst>
            </p:cNvPr>
            <p:cNvSpPr/>
            <p:nvPr userDrawn="1"/>
          </p:nvSpPr>
          <p:spPr>
            <a:xfrm>
              <a:off x="11220450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0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1" r:id="rId14"/>
    <p:sldLayoutId id="2147484049" r:id="rId15"/>
    <p:sldLayoutId id="2147484039" r:id="rId16"/>
    <p:sldLayoutId id="2147484041" r:id="rId17"/>
    <p:sldLayoutId id="2147484044" r:id="rId18"/>
    <p:sldLayoutId id="2147484045" r:id="rId19"/>
    <p:sldLayoutId id="2147484046" r:id="rId20"/>
    <p:sldLayoutId id="2147484047" r:id="rId21"/>
    <p:sldLayoutId id="2147484048" r:id="rId22"/>
    <p:sldLayoutId id="2147484050" r:id="rId23"/>
    <p:sldLayoutId id="2147484051" r:id="rId24"/>
    <p:sldLayoutId id="2147484052" r:id="rId25"/>
    <p:sldLayoutId id="2147484053" r:id="rId26"/>
    <p:sldLayoutId id="2147484054" r:id="rId27"/>
    <p:sldLayoutId id="2147484072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400" b="0" dirty="0"/>
              <a:t>Linear Machines &amp; SVM</a:t>
            </a:r>
          </a:p>
          <a:p>
            <a:pPr algn="l"/>
            <a:r>
              <a:rPr lang="en-US" altLang="en-US" sz="4000" b="0" dirty="0">
                <a:solidFill>
                  <a:srgbClr val="00B0F0"/>
                </a:solidFill>
              </a:rPr>
              <a:t>Linear Machines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79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Solving for the Weight Vector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3200" dirty="0"/>
              <a:t>Consider the following approach: </a:t>
            </a:r>
            <a:r>
              <a:rPr lang="en-US" altLang="en-US" dirty="0">
                <a:cs typeface="Times New Roman" panose="02020603050405020304" pitchFamily="18" charset="0"/>
              </a:rPr>
              <a:t>finding a solution vector which optimizes some objective function.</a:t>
            </a:r>
          </a:p>
          <a:p>
            <a:pPr marL="509588" indent="-509588">
              <a:buNone/>
            </a:pPr>
            <a:r>
              <a:rPr lang="en-US" altLang="en-US" b="0" dirty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en-US" sz="2400" b="0" dirty="0">
                <a:solidFill>
                  <a:srgbClr val="262626"/>
                </a:solidFill>
                <a:cs typeface="Times New Roman" panose="02020603050405020304" pitchFamily="18" charset="0"/>
              </a:rPr>
              <a:t> We may introduce additional constraints for a “good” solution”</a:t>
            </a:r>
          </a:p>
          <a:p>
            <a:pPr marL="0" indent="0">
              <a:buNone/>
            </a:pPr>
            <a:r>
              <a:rPr lang="en-US" altLang="en-US" sz="2400" b="0" dirty="0">
                <a:solidFill>
                  <a:srgbClr val="262626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en-US" altLang="en-US" sz="2400" dirty="0">
                <a:solidFill>
                  <a:srgbClr val="262626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Solving a constrained optimization problem.</a:t>
            </a:r>
            <a:endParaRPr lang="en-US" altLang="en-US" sz="2400" dirty="0">
              <a:solidFill>
                <a:srgbClr val="262626"/>
              </a:solidFill>
              <a:cs typeface="Times New Roman" panose="02020603050405020304" pitchFamily="18" charset="0"/>
            </a:endParaRPr>
          </a:p>
          <a:p>
            <a:pPr>
              <a:spcBef>
                <a:spcPts val="42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Theoretical: Lagrange or </a:t>
            </a:r>
            <a:r>
              <a:rPr lang="en-US" altLang="en-US" dirty="0" err="1">
                <a:cs typeface="Times New Roman" panose="02020603050405020304" pitchFamily="18" charset="0"/>
              </a:rPr>
              <a:t>Karush</a:t>
            </a:r>
            <a:r>
              <a:rPr lang="en-US" altLang="en-US" dirty="0">
                <a:cs typeface="Times New Roman" panose="02020603050405020304" pitchFamily="18" charset="0"/>
              </a:rPr>
              <a:t>-Kuhn-Tucker.</a:t>
            </a:r>
          </a:p>
          <a:p>
            <a:pPr>
              <a:spcBef>
                <a:spcPts val="4200"/>
              </a:spcBef>
            </a:pPr>
            <a:r>
              <a:rPr lang="en-US" altLang="en-US" dirty="0"/>
              <a:t>In practice: e.g., gradient-descent-based search</a:t>
            </a:r>
            <a:endParaRPr lang="en-US" altLang="en-US" i="1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476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Gradient Descent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en-US" dirty="0"/>
                  <a:t>Basic idea:</a:t>
                </a:r>
              </a:p>
              <a:p>
                <a:pPr marL="998538" lvl="1" indent="-419100"/>
                <a:r>
                  <a:rPr lang="en-US" altLang="en-US" dirty="0">
                    <a:cs typeface="Times New Roman" panose="02020603050405020304" pitchFamily="18" charset="0"/>
                  </a:rPr>
                  <a:t>Define a cost function 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J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</a:t>
                </a:r>
              </a:p>
              <a:p>
                <a:pPr marL="998538" lvl="1" indent="-419100"/>
                <a:r>
                  <a:rPr lang="en-US" altLang="en-US" dirty="0">
                    <a:cs typeface="Times New Roman" panose="02020603050405020304" pitchFamily="18" charset="0"/>
                  </a:rPr>
                  <a:t>Starting from an initial weight vector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(0)</a:t>
                </a:r>
              </a:p>
              <a:p>
                <a:pPr marL="998538" lvl="1" indent="-419100"/>
                <a:r>
                  <a:rPr lang="en-US" altLang="en-US" dirty="0">
                    <a:cs typeface="Times New Roman" panose="02020603050405020304" pitchFamily="18" charset="0"/>
                  </a:rPr>
                  <a:t>Update </a:t>
                </a:r>
                <a:r>
                  <a:rPr lang="en-US" altLang="en-US" b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 by    </a:t>
                </a:r>
              </a:p>
              <a:p>
                <a:pPr marL="579438" lvl="1" indent="0">
                  <a:buNone/>
                </a:pPr>
                <a:r>
                  <a:rPr lang="en-US" altLang="en-US" dirty="0"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en-US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 altLang="en-US" i="1" dirty="0">
                        <a:cs typeface="Times New Roman" panose="02020603050405020304" pitchFamily="18" charset="0"/>
                      </a:rPr>
                      <m:t>η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𝐰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579438" lvl="1" indent="0">
                  <a:buNone/>
                </a:pPr>
                <a:endParaRPr lang="en-US" altLang="en-US" sz="2600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4200"/>
                  </a:spcBef>
                </a:pPr>
                <a:r>
                  <a:rPr lang="el-GR" altLang="en-US" i="1" dirty="0">
                    <a:cs typeface="Times New Roman" panose="02020603050405020304" pitchFamily="18" charset="0"/>
                  </a:rPr>
                  <a:t>η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&gt;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0 is the </a:t>
                </a:r>
                <a:r>
                  <a:rPr lang="en-US" altLang="en-US" i="1" dirty="0">
                    <a:cs typeface="Times New Roman" panose="02020603050405020304" pitchFamily="18" charset="0"/>
                  </a:rPr>
                  <a:t>learning rate.</a:t>
                </a:r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640467" cy="2667700"/>
              </a:xfrm>
              <a:blipFill>
                <a:blip r:embed="rId3"/>
                <a:stretch>
                  <a:fillRect l="-2053" t="-6161" b="-47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42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07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400" b="0" dirty="0"/>
              <a:t>Linear Machines &amp; SVM</a:t>
            </a:r>
          </a:p>
          <a:p>
            <a:pPr algn="l"/>
            <a:r>
              <a:rPr lang="en-US" altLang="en-US" sz="4000" b="0" dirty="0">
                <a:solidFill>
                  <a:srgbClr val="00B0F0"/>
                </a:solidFill>
              </a:rPr>
              <a:t>The Concept of Margins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3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>
            <a:extLst>
              <a:ext uri="{FF2B5EF4-FFF2-40B4-BE49-F238E27FC236}">
                <a16:creationId xmlns:a16="http://schemas.microsoft.com/office/drawing/2014/main" id="{D25A8F41-9331-4248-B66A-5E2330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773" y="4152610"/>
            <a:ext cx="224215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Illustrate Margins in Classifier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0AA22555-15D3-2A47-9980-DA1CA2C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85" y="3737112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D1041-6381-A542-9424-9CF131B4FA74}"/>
              </a:ext>
            </a:extLst>
          </p:cNvPr>
          <p:cNvSpPr/>
          <p:nvPr/>
        </p:nvSpPr>
        <p:spPr>
          <a:xfrm>
            <a:off x="3845091" y="211905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30C82BA-5265-954F-A844-D36F1E25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66" y="2423852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D845E356-3A6C-4D4B-B2CE-DDA653EA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54028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Illustrating Linear Boundaries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5035309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fontAlgn="auto"/>
            <a:r>
              <a:rPr lang="en-US" altLang="en-US" dirty="0"/>
              <a:t>The decision boundaries is given by the line </a:t>
            </a:r>
            <a:r>
              <a:rPr lang="en-US" altLang="en-US" i="1" dirty="0"/>
              <a:t>g</a:t>
            </a:r>
            <a:r>
              <a:rPr lang="en-US" altLang="en-US" dirty="0"/>
              <a:t>(x)</a:t>
            </a:r>
            <a:r>
              <a:rPr lang="en-US" altLang="en-US" i="1" dirty="0"/>
              <a:t> = </a:t>
            </a:r>
            <a:r>
              <a:rPr lang="en-US" altLang="en-US" dirty="0"/>
              <a:t>0.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en-US" dirty="0"/>
              <a:t>For appreciating a geometric interpretation, we will write </a:t>
            </a:r>
            <a:r>
              <a:rPr lang="en-US" altLang="en-US" i="1" dirty="0"/>
              <a:t>w</a:t>
            </a:r>
            <a:r>
              <a:rPr lang="en-US" altLang="en-US" baseline="-25000" dirty="0"/>
              <a:t>0</a:t>
            </a:r>
            <a:r>
              <a:rPr lang="en-US" altLang="en-US" dirty="0"/>
              <a:t> explicitly, i.e., we have</a:t>
            </a:r>
          </a:p>
          <a:p>
            <a:pPr marL="342900" lvl="1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i="1" dirty="0"/>
              <a:t>	    g</a:t>
            </a:r>
            <a:r>
              <a:rPr lang="en-US" altLang="en-US" dirty="0"/>
              <a:t>(</a:t>
            </a:r>
            <a:r>
              <a:rPr lang="en-US" altLang="en-US" b="1" dirty="0"/>
              <a:t>x</a:t>
            </a:r>
            <a:r>
              <a:rPr lang="en-US" altLang="en-US" dirty="0"/>
              <a:t>)</a:t>
            </a:r>
            <a:r>
              <a:rPr lang="en-US" altLang="en-US" i="1" dirty="0"/>
              <a:t> = </a:t>
            </a:r>
            <a:r>
              <a:rPr lang="en-US" altLang="en-US" b="1" dirty="0" err="1"/>
              <a:t>w</a:t>
            </a:r>
            <a:r>
              <a:rPr lang="en-US" altLang="en-US" i="1" baseline="30000" dirty="0" err="1"/>
              <a:t>t</a:t>
            </a:r>
            <a:r>
              <a:rPr lang="en-US" altLang="en-US" b="1" dirty="0" err="1"/>
              <a:t>x</a:t>
            </a:r>
            <a:r>
              <a:rPr lang="en-US" altLang="en-US" i="1" dirty="0"/>
              <a:t> + w</a:t>
            </a:r>
            <a:r>
              <a:rPr lang="en-US" altLang="en-US" baseline="-25000" dirty="0"/>
              <a:t>0</a:t>
            </a:r>
            <a:endParaRPr lang="en-US" altLang="en-US" dirty="0"/>
          </a:p>
          <a:p>
            <a:pPr marL="579438" lvl="1" indent="0">
              <a:buNone/>
            </a:pPr>
            <a:endParaRPr lang="en-US" altLang="en-US" sz="2600" dirty="0">
              <a:cs typeface="Times New Roman" panose="02020603050405020304" pitchFamily="18" charset="0"/>
            </a:endParaRPr>
          </a:p>
          <a:p>
            <a:r>
              <a:rPr lang="en-US" altLang="en-US" dirty="0"/>
              <a:t>The normal vector of the decision line/plane is _________</a:t>
            </a:r>
            <a:endParaRPr lang="en-US" altLang="en-US" i="1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7B4D4B-AF32-BE40-BFD4-1A470A702552}"/>
              </a:ext>
            </a:extLst>
          </p:cNvPr>
          <p:cNvGrpSpPr/>
          <p:nvPr/>
        </p:nvGrpSpPr>
        <p:grpSpPr>
          <a:xfrm>
            <a:off x="5506434" y="2438528"/>
            <a:ext cx="3214383" cy="3011877"/>
            <a:chOff x="162045" y="3819646"/>
            <a:chExt cx="2013995" cy="20024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F23B9F1-F7B8-2442-B42B-B4F323EC2603}"/>
                </a:ext>
              </a:extLst>
            </p:cNvPr>
            <p:cNvCxnSpPr/>
            <p:nvPr/>
          </p:nvCxnSpPr>
          <p:spPr>
            <a:xfrm>
              <a:off x="162045" y="5648445"/>
              <a:ext cx="2013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1B0CA31-9DA1-E942-8A2F-50F50EB70DE3}"/>
                </a:ext>
              </a:extLst>
            </p:cNvPr>
            <p:cNvCxnSpPr/>
            <p:nvPr/>
          </p:nvCxnSpPr>
          <p:spPr>
            <a:xfrm flipV="1">
              <a:off x="405114" y="3819646"/>
              <a:ext cx="0" cy="20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68166B52-3874-CD42-BD0D-4D2963F37E8B}"/>
                </a:ext>
              </a:extLst>
            </p:cNvPr>
            <p:cNvSpPr/>
            <p:nvPr/>
          </p:nvSpPr>
          <p:spPr>
            <a:xfrm>
              <a:off x="1460381" y="5207022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ication Sign 9">
              <a:extLst>
                <a:ext uri="{FF2B5EF4-FFF2-40B4-BE49-F238E27FC236}">
                  <a16:creationId xmlns:a16="http://schemas.microsoft.com/office/drawing/2014/main" id="{26FF8108-05F8-A248-BF9E-BA5DE5C153FF}"/>
                </a:ext>
              </a:extLst>
            </p:cNvPr>
            <p:cNvSpPr/>
            <p:nvPr/>
          </p:nvSpPr>
          <p:spPr>
            <a:xfrm>
              <a:off x="1889021" y="502939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ication Sign 10">
              <a:extLst>
                <a:ext uri="{FF2B5EF4-FFF2-40B4-BE49-F238E27FC236}">
                  <a16:creationId xmlns:a16="http://schemas.microsoft.com/office/drawing/2014/main" id="{02E8647D-15C6-ED46-A355-DE39A23846C6}"/>
                </a:ext>
              </a:extLst>
            </p:cNvPr>
            <p:cNvSpPr/>
            <p:nvPr/>
          </p:nvSpPr>
          <p:spPr>
            <a:xfrm>
              <a:off x="1274602" y="5538577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11">
              <a:extLst>
                <a:ext uri="{FF2B5EF4-FFF2-40B4-BE49-F238E27FC236}">
                  <a16:creationId xmlns:a16="http://schemas.microsoft.com/office/drawing/2014/main" id="{4F7058D5-3933-9645-B1DB-3C26D4AC37FC}"/>
                </a:ext>
              </a:extLst>
            </p:cNvPr>
            <p:cNvSpPr/>
            <p:nvPr/>
          </p:nvSpPr>
          <p:spPr>
            <a:xfrm>
              <a:off x="943772" y="5228489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2">
              <a:extLst>
                <a:ext uri="{FF2B5EF4-FFF2-40B4-BE49-F238E27FC236}">
                  <a16:creationId xmlns:a16="http://schemas.microsoft.com/office/drawing/2014/main" id="{123DE47F-9975-3846-95C8-355F71714E51}"/>
                </a:ext>
              </a:extLst>
            </p:cNvPr>
            <p:cNvSpPr/>
            <p:nvPr/>
          </p:nvSpPr>
          <p:spPr>
            <a:xfrm>
              <a:off x="1633415" y="4765598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3">
              <a:extLst>
                <a:ext uri="{FF2B5EF4-FFF2-40B4-BE49-F238E27FC236}">
                  <a16:creationId xmlns:a16="http://schemas.microsoft.com/office/drawing/2014/main" id="{5B455D3C-0670-C947-BFB9-43765173FB1E}"/>
                </a:ext>
              </a:extLst>
            </p:cNvPr>
            <p:cNvSpPr/>
            <p:nvPr/>
          </p:nvSpPr>
          <p:spPr>
            <a:xfrm>
              <a:off x="1753985" y="531742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1619DD-F904-7A48-9E0D-8EB7E6E1D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744" y="488495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D0E62D-D1CF-C247-A0B3-E874090F1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7695" y="4104990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36387B-AE9C-6743-845F-F8CD02D83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35" y="409118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CFAC6B-E347-A046-8B42-B945EC2C4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95" y="4314095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495295-4AF1-5E48-BC73-472202FE9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539" y="383653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CB69F4-6A0A-574A-B7B5-0F653D60E8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813" y="391263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58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Which one is better?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4DF3FF-E969-EB43-8239-DC42EDAB58B0}"/>
              </a:ext>
            </a:extLst>
          </p:cNvPr>
          <p:cNvGrpSpPr/>
          <p:nvPr/>
        </p:nvGrpSpPr>
        <p:grpSpPr>
          <a:xfrm>
            <a:off x="153849" y="1490673"/>
            <a:ext cx="5182922" cy="4926751"/>
            <a:chOff x="162045" y="3819646"/>
            <a:chExt cx="2013995" cy="200242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17C68F-41AE-2C4B-B957-2A7BD477370C}"/>
                </a:ext>
              </a:extLst>
            </p:cNvPr>
            <p:cNvCxnSpPr/>
            <p:nvPr/>
          </p:nvCxnSpPr>
          <p:spPr>
            <a:xfrm>
              <a:off x="162045" y="5648445"/>
              <a:ext cx="2013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805B7E-F592-8240-90C9-C47CCFD53D3A}"/>
                </a:ext>
              </a:extLst>
            </p:cNvPr>
            <p:cNvCxnSpPr/>
            <p:nvPr/>
          </p:nvCxnSpPr>
          <p:spPr>
            <a:xfrm flipV="1">
              <a:off x="405114" y="3819646"/>
              <a:ext cx="0" cy="20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ultiplication Sign 6">
              <a:extLst>
                <a:ext uri="{FF2B5EF4-FFF2-40B4-BE49-F238E27FC236}">
                  <a16:creationId xmlns:a16="http://schemas.microsoft.com/office/drawing/2014/main" id="{E4571693-8738-0C4F-B8A6-A237702D6F3C}"/>
                </a:ext>
              </a:extLst>
            </p:cNvPr>
            <p:cNvSpPr/>
            <p:nvPr/>
          </p:nvSpPr>
          <p:spPr>
            <a:xfrm>
              <a:off x="1460381" y="5207022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ication Sign 9">
              <a:extLst>
                <a:ext uri="{FF2B5EF4-FFF2-40B4-BE49-F238E27FC236}">
                  <a16:creationId xmlns:a16="http://schemas.microsoft.com/office/drawing/2014/main" id="{07B871CE-0929-344A-869C-397A223D90ED}"/>
                </a:ext>
              </a:extLst>
            </p:cNvPr>
            <p:cNvSpPr/>
            <p:nvPr/>
          </p:nvSpPr>
          <p:spPr>
            <a:xfrm>
              <a:off x="1889021" y="502939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ication Sign 10">
              <a:extLst>
                <a:ext uri="{FF2B5EF4-FFF2-40B4-BE49-F238E27FC236}">
                  <a16:creationId xmlns:a16="http://schemas.microsoft.com/office/drawing/2014/main" id="{D7EDD4D8-778A-864E-9873-39A2D5A61AE5}"/>
                </a:ext>
              </a:extLst>
            </p:cNvPr>
            <p:cNvSpPr/>
            <p:nvPr/>
          </p:nvSpPr>
          <p:spPr>
            <a:xfrm>
              <a:off x="1274602" y="5538577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ication Sign 11">
              <a:extLst>
                <a:ext uri="{FF2B5EF4-FFF2-40B4-BE49-F238E27FC236}">
                  <a16:creationId xmlns:a16="http://schemas.microsoft.com/office/drawing/2014/main" id="{764A9FFE-9A7D-9D49-81F7-6AE84A328D16}"/>
                </a:ext>
              </a:extLst>
            </p:cNvPr>
            <p:cNvSpPr/>
            <p:nvPr/>
          </p:nvSpPr>
          <p:spPr>
            <a:xfrm>
              <a:off x="943772" y="5228489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ication Sign 12">
              <a:extLst>
                <a:ext uri="{FF2B5EF4-FFF2-40B4-BE49-F238E27FC236}">
                  <a16:creationId xmlns:a16="http://schemas.microsoft.com/office/drawing/2014/main" id="{CD7115C2-8540-1446-A08A-2B02F3BD364D}"/>
                </a:ext>
              </a:extLst>
            </p:cNvPr>
            <p:cNvSpPr/>
            <p:nvPr/>
          </p:nvSpPr>
          <p:spPr>
            <a:xfrm>
              <a:off x="1633415" y="4765598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tion Sign 13">
              <a:extLst>
                <a:ext uri="{FF2B5EF4-FFF2-40B4-BE49-F238E27FC236}">
                  <a16:creationId xmlns:a16="http://schemas.microsoft.com/office/drawing/2014/main" id="{B0F19D64-9297-214F-B478-1527283FC9CC}"/>
                </a:ext>
              </a:extLst>
            </p:cNvPr>
            <p:cNvSpPr/>
            <p:nvPr/>
          </p:nvSpPr>
          <p:spPr>
            <a:xfrm>
              <a:off x="1753985" y="531742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4EC1D65-6A50-3F47-8B0F-B010616D9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744" y="488495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F3C140C-06C6-E145-9F4A-77969DC8B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7695" y="4104990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7960C8-D3DE-A548-9EFA-159449E9E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35" y="409118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9BAFF0-1E37-B846-9FB5-62BAA1511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95" y="4314095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82A175-F1BF-7941-8740-878391500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539" y="383653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18F7F6A-C843-094F-982E-A7A30BB9B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813" y="391263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457F78-B19F-AF4D-9443-EE70702E4F8A}"/>
              </a:ext>
            </a:extLst>
          </p:cNvPr>
          <p:cNvSpPr txBox="1"/>
          <p:nvPr/>
        </p:nvSpPr>
        <p:spPr>
          <a:xfrm>
            <a:off x="5787483" y="2185638"/>
            <a:ext cx="31223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Consider the distances of the samples to </a:t>
            </a: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 decision plane. </a:t>
            </a:r>
            <a:endParaRPr lang="en-US" altLang="en-US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1FADEA-1BBE-8A4A-BD43-614CCC60A2FC}"/>
              </a:ext>
            </a:extLst>
          </p:cNvPr>
          <p:cNvCxnSpPr/>
          <p:nvPr/>
        </p:nvCxnSpPr>
        <p:spPr>
          <a:xfrm flipV="1">
            <a:off x="631766" y="3690850"/>
            <a:ext cx="4588626" cy="82616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D87B0B-8006-5B47-B5F5-6353A7B41DDF}"/>
              </a:ext>
            </a:extLst>
          </p:cNvPr>
          <p:cNvCxnSpPr>
            <a:cxnSpLocks/>
          </p:cNvCxnSpPr>
          <p:nvPr/>
        </p:nvCxnSpPr>
        <p:spPr>
          <a:xfrm flipV="1">
            <a:off x="458328" y="2837136"/>
            <a:ext cx="4446185" cy="255264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8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Distance to the Decision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4DF3FF-E969-EB43-8239-DC42EDAB58B0}"/>
              </a:ext>
            </a:extLst>
          </p:cNvPr>
          <p:cNvGrpSpPr/>
          <p:nvPr/>
        </p:nvGrpSpPr>
        <p:grpSpPr>
          <a:xfrm>
            <a:off x="153849" y="1490673"/>
            <a:ext cx="5182922" cy="4926751"/>
            <a:chOff x="162045" y="3819646"/>
            <a:chExt cx="2013995" cy="200242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17C68F-41AE-2C4B-B957-2A7BD477370C}"/>
                </a:ext>
              </a:extLst>
            </p:cNvPr>
            <p:cNvCxnSpPr/>
            <p:nvPr/>
          </p:nvCxnSpPr>
          <p:spPr>
            <a:xfrm>
              <a:off x="162045" y="5648445"/>
              <a:ext cx="2013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805B7E-F592-8240-90C9-C47CCFD53D3A}"/>
                </a:ext>
              </a:extLst>
            </p:cNvPr>
            <p:cNvCxnSpPr/>
            <p:nvPr/>
          </p:nvCxnSpPr>
          <p:spPr>
            <a:xfrm flipV="1">
              <a:off x="405114" y="3819646"/>
              <a:ext cx="0" cy="20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ultiplication Sign 6">
              <a:extLst>
                <a:ext uri="{FF2B5EF4-FFF2-40B4-BE49-F238E27FC236}">
                  <a16:creationId xmlns:a16="http://schemas.microsoft.com/office/drawing/2014/main" id="{E4571693-8738-0C4F-B8A6-A237702D6F3C}"/>
                </a:ext>
              </a:extLst>
            </p:cNvPr>
            <p:cNvSpPr/>
            <p:nvPr/>
          </p:nvSpPr>
          <p:spPr>
            <a:xfrm>
              <a:off x="1460381" y="5207022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ication Sign 9">
              <a:extLst>
                <a:ext uri="{FF2B5EF4-FFF2-40B4-BE49-F238E27FC236}">
                  <a16:creationId xmlns:a16="http://schemas.microsoft.com/office/drawing/2014/main" id="{07B871CE-0929-344A-869C-397A223D90ED}"/>
                </a:ext>
              </a:extLst>
            </p:cNvPr>
            <p:cNvSpPr/>
            <p:nvPr/>
          </p:nvSpPr>
          <p:spPr>
            <a:xfrm>
              <a:off x="1889021" y="502939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ication Sign 10">
              <a:extLst>
                <a:ext uri="{FF2B5EF4-FFF2-40B4-BE49-F238E27FC236}">
                  <a16:creationId xmlns:a16="http://schemas.microsoft.com/office/drawing/2014/main" id="{D7EDD4D8-778A-864E-9873-39A2D5A61AE5}"/>
                </a:ext>
              </a:extLst>
            </p:cNvPr>
            <p:cNvSpPr/>
            <p:nvPr/>
          </p:nvSpPr>
          <p:spPr>
            <a:xfrm>
              <a:off x="1274602" y="5538577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ication Sign 11">
              <a:extLst>
                <a:ext uri="{FF2B5EF4-FFF2-40B4-BE49-F238E27FC236}">
                  <a16:creationId xmlns:a16="http://schemas.microsoft.com/office/drawing/2014/main" id="{764A9FFE-9A7D-9D49-81F7-6AE84A328D16}"/>
                </a:ext>
              </a:extLst>
            </p:cNvPr>
            <p:cNvSpPr/>
            <p:nvPr/>
          </p:nvSpPr>
          <p:spPr>
            <a:xfrm>
              <a:off x="943772" y="5228489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ication Sign 12">
              <a:extLst>
                <a:ext uri="{FF2B5EF4-FFF2-40B4-BE49-F238E27FC236}">
                  <a16:creationId xmlns:a16="http://schemas.microsoft.com/office/drawing/2014/main" id="{CD7115C2-8540-1446-A08A-2B02F3BD364D}"/>
                </a:ext>
              </a:extLst>
            </p:cNvPr>
            <p:cNvSpPr/>
            <p:nvPr/>
          </p:nvSpPr>
          <p:spPr>
            <a:xfrm>
              <a:off x="1633415" y="4765598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tion Sign 13">
              <a:extLst>
                <a:ext uri="{FF2B5EF4-FFF2-40B4-BE49-F238E27FC236}">
                  <a16:creationId xmlns:a16="http://schemas.microsoft.com/office/drawing/2014/main" id="{B0F19D64-9297-214F-B478-1527283FC9CC}"/>
                </a:ext>
              </a:extLst>
            </p:cNvPr>
            <p:cNvSpPr/>
            <p:nvPr/>
          </p:nvSpPr>
          <p:spPr>
            <a:xfrm>
              <a:off x="1753985" y="531742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4EC1D65-6A50-3F47-8B0F-B010616D9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744" y="488495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F3C140C-06C6-E145-9F4A-77969DC8B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7695" y="4104990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7960C8-D3DE-A548-9EFA-159449E9E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35" y="409118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9BAFF0-1E37-B846-9FB5-62BAA1511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95" y="4314095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82A175-F1BF-7941-8740-878391500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539" y="383653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18F7F6A-C843-094F-982E-A7A30BB9B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813" y="391263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D87B0B-8006-5B47-B5F5-6353A7B41DDF}"/>
              </a:ext>
            </a:extLst>
          </p:cNvPr>
          <p:cNvCxnSpPr>
            <a:cxnSpLocks/>
          </p:cNvCxnSpPr>
          <p:nvPr/>
        </p:nvCxnSpPr>
        <p:spPr>
          <a:xfrm flipV="1">
            <a:off x="458328" y="2837136"/>
            <a:ext cx="4446185" cy="255264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324107-B5F1-F248-ADC3-6E2B53FD4B0E}"/>
              </a:ext>
            </a:extLst>
          </p:cNvPr>
          <p:cNvCxnSpPr>
            <a:cxnSpLocks/>
          </p:cNvCxnSpPr>
          <p:nvPr/>
        </p:nvCxnSpPr>
        <p:spPr>
          <a:xfrm>
            <a:off x="3180781" y="1661237"/>
            <a:ext cx="877229" cy="166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E180B-7DDE-794C-BBC0-87E18D3ABCE1}"/>
              </a:ext>
            </a:extLst>
          </p:cNvPr>
          <p:cNvCxnSpPr/>
          <p:nvPr/>
        </p:nvCxnSpPr>
        <p:spPr>
          <a:xfrm flipH="1" flipV="1">
            <a:off x="2360554" y="3296595"/>
            <a:ext cx="384756" cy="76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531EA-1BA0-DE43-8AE6-2E4F42C116FC}"/>
              </a:ext>
            </a:extLst>
          </p:cNvPr>
          <p:cNvSpPr/>
          <p:nvPr/>
        </p:nvSpPr>
        <p:spPr>
          <a:xfrm>
            <a:off x="2128629" y="2878061"/>
            <a:ext cx="481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4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6D748D-A650-D24A-9AE6-191E67C543DD}"/>
              </a:ext>
            </a:extLst>
          </p:cNvPr>
          <p:cNvSpPr txBox="1"/>
          <p:nvPr/>
        </p:nvSpPr>
        <p:spPr>
          <a:xfrm>
            <a:off x="3184491" y="116243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A2208-5FC1-A441-B431-7851401AFB3F}"/>
              </a:ext>
            </a:extLst>
          </p:cNvPr>
          <p:cNvSpPr txBox="1"/>
          <p:nvPr/>
        </p:nvSpPr>
        <p:spPr>
          <a:xfrm>
            <a:off x="4051422" y="32965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1B2AB1-90BF-2249-BBB4-ABC5A0C10FD7}"/>
              </a:ext>
            </a:extLst>
          </p:cNvPr>
          <p:cNvSpPr/>
          <p:nvPr/>
        </p:nvSpPr>
        <p:spPr>
          <a:xfrm>
            <a:off x="4281613" y="2340026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4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+ w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Distance to the Decision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4DF3FF-E969-EB43-8239-DC42EDAB58B0}"/>
              </a:ext>
            </a:extLst>
          </p:cNvPr>
          <p:cNvGrpSpPr/>
          <p:nvPr/>
        </p:nvGrpSpPr>
        <p:grpSpPr>
          <a:xfrm>
            <a:off x="153849" y="1490673"/>
            <a:ext cx="5182922" cy="4926751"/>
            <a:chOff x="162045" y="3819646"/>
            <a:chExt cx="2013995" cy="200242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17C68F-41AE-2C4B-B957-2A7BD477370C}"/>
                </a:ext>
              </a:extLst>
            </p:cNvPr>
            <p:cNvCxnSpPr/>
            <p:nvPr/>
          </p:nvCxnSpPr>
          <p:spPr>
            <a:xfrm>
              <a:off x="162045" y="5648445"/>
              <a:ext cx="2013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805B7E-F592-8240-90C9-C47CCFD53D3A}"/>
                </a:ext>
              </a:extLst>
            </p:cNvPr>
            <p:cNvCxnSpPr/>
            <p:nvPr/>
          </p:nvCxnSpPr>
          <p:spPr>
            <a:xfrm flipV="1">
              <a:off x="405114" y="3819646"/>
              <a:ext cx="0" cy="20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ultiplication Sign 6">
              <a:extLst>
                <a:ext uri="{FF2B5EF4-FFF2-40B4-BE49-F238E27FC236}">
                  <a16:creationId xmlns:a16="http://schemas.microsoft.com/office/drawing/2014/main" id="{E4571693-8738-0C4F-B8A6-A237702D6F3C}"/>
                </a:ext>
              </a:extLst>
            </p:cNvPr>
            <p:cNvSpPr/>
            <p:nvPr/>
          </p:nvSpPr>
          <p:spPr>
            <a:xfrm>
              <a:off x="1460381" y="5207022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ication Sign 9">
              <a:extLst>
                <a:ext uri="{FF2B5EF4-FFF2-40B4-BE49-F238E27FC236}">
                  <a16:creationId xmlns:a16="http://schemas.microsoft.com/office/drawing/2014/main" id="{07B871CE-0929-344A-869C-397A223D90ED}"/>
                </a:ext>
              </a:extLst>
            </p:cNvPr>
            <p:cNvSpPr/>
            <p:nvPr/>
          </p:nvSpPr>
          <p:spPr>
            <a:xfrm>
              <a:off x="1889021" y="502939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ication Sign 10">
              <a:extLst>
                <a:ext uri="{FF2B5EF4-FFF2-40B4-BE49-F238E27FC236}">
                  <a16:creationId xmlns:a16="http://schemas.microsoft.com/office/drawing/2014/main" id="{D7EDD4D8-778A-864E-9873-39A2D5A61AE5}"/>
                </a:ext>
              </a:extLst>
            </p:cNvPr>
            <p:cNvSpPr/>
            <p:nvPr/>
          </p:nvSpPr>
          <p:spPr>
            <a:xfrm>
              <a:off x="1274602" y="5538577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ication Sign 11">
              <a:extLst>
                <a:ext uri="{FF2B5EF4-FFF2-40B4-BE49-F238E27FC236}">
                  <a16:creationId xmlns:a16="http://schemas.microsoft.com/office/drawing/2014/main" id="{764A9FFE-9A7D-9D49-81F7-6AE84A328D16}"/>
                </a:ext>
              </a:extLst>
            </p:cNvPr>
            <p:cNvSpPr/>
            <p:nvPr/>
          </p:nvSpPr>
          <p:spPr>
            <a:xfrm>
              <a:off x="943772" y="5228489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ication Sign 12">
              <a:extLst>
                <a:ext uri="{FF2B5EF4-FFF2-40B4-BE49-F238E27FC236}">
                  <a16:creationId xmlns:a16="http://schemas.microsoft.com/office/drawing/2014/main" id="{CD7115C2-8540-1446-A08A-2B02F3BD364D}"/>
                </a:ext>
              </a:extLst>
            </p:cNvPr>
            <p:cNvSpPr/>
            <p:nvPr/>
          </p:nvSpPr>
          <p:spPr>
            <a:xfrm>
              <a:off x="1633415" y="4765598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tion Sign 13">
              <a:extLst>
                <a:ext uri="{FF2B5EF4-FFF2-40B4-BE49-F238E27FC236}">
                  <a16:creationId xmlns:a16="http://schemas.microsoft.com/office/drawing/2014/main" id="{B0F19D64-9297-214F-B478-1527283FC9CC}"/>
                </a:ext>
              </a:extLst>
            </p:cNvPr>
            <p:cNvSpPr/>
            <p:nvPr/>
          </p:nvSpPr>
          <p:spPr>
            <a:xfrm>
              <a:off x="1753985" y="531742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4EC1D65-6A50-3F47-8B0F-B010616D9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744" y="488495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F3C140C-06C6-E145-9F4A-77969DC8B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7695" y="4104990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7960C8-D3DE-A548-9EFA-159449E9E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35" y="409118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9BAFF0-1E37-B846-9FB5-62BAA1511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95" y="4314095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82A175-F1BF-7941-8740-878391500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539" y="383653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18F7F6A-C843-094F-982E-A7A30BB9B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813" y="391263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D87B0B-8006-5B47-B5F5-6353A7B41DDF}"/>
              </a:ext>
            </a:extLst>
          </p:cNvPr>
          <p:cNvCxnSpPr>
            <a:cxnSpLocks/>
          </p:cNvCxnSpPr>
          <p:nvPr/>
        </p:nvCxnSpPr>
        <p:spPr>
          <a:xfrm flipV="1">
            <a:off x="458328" y="2837136"/>
            <a:ext cx="4446185" cy="255264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324107-B5F1-F248-ADC3-6E2B53FD4B0E}"/>
              </a:ext>
            </a:extLst>
          </p:cNvPr>
          <p:cNvCxnSpPr>
            <a:cxnSpLocks/>
          </p:cNvCxnSpPr>
          <p:nvPr/>
        </p:nvCxnSpPr>
        <p:spPr>
          <a:xfrm>
            <a:off x="3180781" y="1661237"/>
            <a:ext cx="877229" cy="166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E180B-7DDE-794C-BBC0-87E18D3ABCE1}"/>
              </a:ext>
            </a:extLst>
          </p:cNvPr>
          <p:cNvCxnSpPr/>
          <p:nvPr/>
        </p:nvCxnSpPr>
        <p:spPr>
          <a:xfrm flipH="1" flipV="1">
            <a:off x="2360554" y="3296595"/>
            <a:ext cx="384756" cy="76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8E531EA-1BA0-DE43-8AE6-2E4F42C116FC}"/>
              </a:ext>
            </a:extLst>
          </p:cNvPr>
          <p:cNvSpPr/>
          <p:nvPr/>
        </p:nvSpPr>
        <p:spPr>
          <a:xfrm>
            <a:off x="2128629" y="2878061"/>
            <a:ext cx="481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4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6D748D-A650-D24A-9AE6-191E67C543DD}"/>
              </a:ext>
            </a:extLst>
          </p:cNvPr>
          <p:cNvSpPr txBox="1"/>
          <p:nvPr/>
        </p:nvSpPr>
        <p:spPr>
          <a:xfrm>
            <a:off x="3184491" y="116243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A2208-5FC1-A441-B431-7851401AFB3F}"/>
              </a:ext>
            </a:extLst>
          </p:cNvPr>
          <p:cNvSpPr txBox="1"/>
          <p:nvPr/>
        </p:nvSpPr>
        <p:spPr>
          <a:xfrm>
            <a:off x="4051422" y="32965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1B2AB1-90BF-2249-BBB4-ABC5A0C10FD7}"/>
              </a:ext>
            </a:extLst>
          </p:cNvPr>
          <p:cNvSpPr/>
          <p:nvPr/>
        </p:nvSpPr>
        <p:spPr>
          <a:xfrm>
            <a:off x="4281613" y="2340026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4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+ w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3EE44090-2FC1-F746-B1B9-6193F02ED0F0}"/>
              </a:ext>
            </a:extLst>
          </p:cNvPr>
          <p:cNvSpPr txBox="1">
            <a:spLocks/>
          </p:cNvSpPr>
          <p:nvPr/>
        </p:nvSpPr>
        <p:spPr bwMode="auto">
          <a:xfrm>
            <a:off x="5679961" y="3362953"/>
            <a:ext cx="3266054" cy="138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i="1" dirty="0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(x) gives an algebraic measure of the distance from x to the decision plane.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31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Concept of Margins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fontAlgn="auto"/>
            <a:r>
              <a:rPr lang="en-US" altLang="en-US" dirty="0"/>
              <a:t>Let </a:t>
            </a:r>
            <a:r>
              <a:rPr lang="en-US" altLang="en-US" i="1" dirty="0"/>
              <a:t>g</a:t>
            </a:r>
            <a:r>
              <a:rPr lang="en-US" altLang="en-US" dirty="0"/>
              <a:t>(x)</a:t>
            </a:r>
            <a:r>
              <a:rPr lang="en-US" altLang="en-US" i="1" dirty="0"/>
              <a:t> = </a:t>
            </a:r>
            <a:r>
              <a:rPr lang="en-US" altLang="en-US" dirty="0"/>
              <a:t>0 be a decision plane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en-US" dirty="0"/>
              <a:t>The </a:t>
            </a:r>
            <a:r>
              <a:rPr lang="en-US" altLang="en-US" b="1" dirty="0"/>
              <a:t>margin</a:t>
            </a:r>
            <a:r>
              <a:rPr lang="en-US" altLang="en-US" dirty="0"/>
              <a:t> of a sample </a:t>
            </a:r>
            <a:r>
              <a:rPr lang="en-US" altLang="en-US" b="1" dirty="0"/>
              <a:t>x</a:t>
            </a:r>
            <a:r>
              <a:rPr lang="en-US" altLang="en-US" dirty="0"/>
              <a:t> (</a:t>
            </a:r>
            <a:r>
              <a:rPr lang="en-US" altLang="en-US" dirty="0" err="1"/>
              <a:t>w.r.t.</a:t>
            </a:r>
            <a:r>
              <a:rPr lang="en-US" altLang="en-US" dirty="0"/>
              <a:t> the decision plane) is the distance from </a:t>
            </a:r>
            <a:r>
              <a:rPr lang="en-US" altLang="en-US" b="1" dirty="0"/>
              <a:t>x</a:t>
            </a:r>
            <a:r>
              <a:rPr lang="en-US" altLang="en-US" dirty="0"/>
              <a:t> to the plane.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altLang="en-US" dirty="0"/>
              <a:t> </a:t>
            </a:r>
            <a:r>
              <a:rPr lang="en-US" altLang="en-US" kern="0" dirty="0"/>
              <a:t>For a given set of samples </a:t>
            </a:r>
            <a:r>
              <a:rPr lang="en-US" altLang="en-US" i="1" kern="0" dirty="0"/>
              <a:t>S</a:t>
            </a:r>
            <a:r>
              <a:rPr lang="en-US" altLang="en-US" kern="0" dirty="0"/>
              <a:t>, the margin (</a:t>
            </a:r>
            <a:r>
              <a:rPr lang="en-US" altLang="en-US" kern="0" dirty="0" err="1"/>
              <a:t>w.r.t</a:t>
            </a:r>
            <a:r>
              <a:rPr lang="en-US" altLang="en-US" kern="0" dirty="0"/>
              <a:t> a decision plane) is the smallest margin over all </a:t>
            </a:r>
            <a:r>
              <a:rPr lang="en-US" altLang="en-US" b="1" kern="0" dirty="0"/>
              <a:t>x</a:t>
            </a:r>
            <a:r>
              <a:rPr lang="en-US" altLang="en-US" kern="0" dirty="0"/>
              <a:t> in </a:t>
            </a:r>
            <a:r>
              <a:rPr lang="en-US" altLang="en-US" i="1" kern="0" dirty="0"/>
              <a:t>S</a:t>
            </a:r>
            <a:r>
              <a:rPr lang="en-US" altLang="en-US" kern="0" dirty="0"/>
              <a:t>.</a:t>
            </a:r>
            <a:endParaRPr lang="en-US" altLang="en-US" dirty="0"/>
          </a:p>
          <a:p>
            <a:pPr defTabSz="685800"/>
            <a:r>
              <a:rPr lang="en-US" altLang="en-US" sz="2600" dirty="0"/>
              <a:t>F</a:t>
            </a:r>
            <a:r>
              <a:rPr lang="en-US" altLang="en-US" kern="0" dirty="0">
                <a:sym typeface="Wingdings" panose="05000000000000000000" pitchFamily="2" charset="2"/>
              </a:rPr>
              <a:t>or a given set, a classifier that gives rise to a larger margin will be better. </a:t>
            </a:r>
            <a:endParaRPr lang="en-US" altLang="en-US" i="1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21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>
            <a:extLst>
              <a:ext uri="{FF2B5EF4-FFF2-40B4-BE49-F238E27FC236}">
                <a16:creationId xmlns:a16="http://schemas.microsoft.com/office/drawing/2014/main" id="{D25A8F41-9331-4248-B66A-5E2330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392" y="4221387"/>
            <a:ext cx="214194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general linear classifiers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0AA22555-15D3-2A47-9980-DA1CA2C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85" y="3737112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D1041-6381-A542-9424-9CF131B4FA74}"/>
              </a:ext>
            </a:extLst>
          </p:cNvPr>
          <p:cNvSpPr/>
          <p:nvPr/>
        </p:nvSpPr>
        <p:spPr>
          <a:xfrm>
            <a:off x="3845091" y="211905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30C82BA-5265-954F-A844-D36F1E25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66" y="2423852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A404FE7A-284F-B34F-9B70-3251E00D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7892C1-66BC-4025-8567-2B35F7B4776B}"/>
              </a:ext>
            </a:extLst>
          </p:cNvPr>
          <p:cNvGrpSpPr>
            <a:grpSpLocks noChangeAspect="1"/>
          </p:cNvGrpSpPr>
          <p:nvPr/>
        </p:nvGrpSpPr>
        <p:grpSpPr>
          <a:xfrm>
            <a:off x="-56713" y="1295915"/>
            <a:ext cx="2937731" cy="2792531"/>
            <a:chOff x="162045" y="3819646"/>
            <a:chExt cx="2013995" cy="20024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CA9508-86B4-4709-97BA-76251C762B2C}"/>
                </a:ext>
              </a:extLst>
            </p:cNvPr>
            <p:cNvCxnSpPr/>
            <p:nvPr/>
          </p:nvCxnSpPr>
          <p:spPr>
            <a:xfrm>
              <a:off x="162045" y="5648445"/>
              <a:ext cx="2013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C47B27A-7C23-4A20-944E-339380E44CF0}"/>
                </a:ext>
              </a:extLst>
            </p:cNvPr>
            <p:cNvCxnSpPr/>
            <p:nvPr/>
          </p:nvCxnSpPr>
          <p:spPr>
            <a:xfrm flipV="1">
              <a:off x="405114" y="3819646"/>
              <a:ext cx="0" cy="20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1A9C533B-45CE-403E-ACEE-4EDBBE2E6C41}"/>
                </a:ext>
              </a:extLst>
            </p:cNvPr>
            <p:cNvSpPr/>
            <p:nvPr/>
          </p:nvSpPr>
          <p:spPr>
            <a:xfrm>
              <a:off x="1460381" y="5207022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C9D58BD9-FA9C-4B22-A7BB-54D700C4C302}"/>
                </a:ext>
              </a:extLst>
            </p:cNvPr>
            <p:cNvSpPr/>
            <p:nvPr/>
          </p:nvSpPr>
          <p:spPr>
            <a:xfrm>
              <a:off x="1889021" y="502939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1EB25018-1925-439F-A76A-EB443142F597}"/>
                </a:ext>
              </a:extLst>
            </p:cNvPr>
            <p:cNvSpPr/>
            <p:nvPr/>
          </p:nvSpPr>
          <p:spPr>
            <a:xfrm>
              <a:off x="1274602" y="5538577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05C57587-92BE-4B8C-B8E4-FD6766476CCE}"/>
                </a:ext>
              </a:extLst>
            </p:cNvPr>
            <p:cNvSpPr/>
            <p:nvPr/>
          </p:nvSpPr>
          <p:spPr>
            <a:xfrm>
              <a:off x="943772" y="5228489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EFF72576-F6BC-4BAB-8AAC-03B079220A37}"/>
                </a:ext>
              </a:extLst>
            </p:cNvPr>
            <p:cNvSpPr/>
            <p:nvPr/>
          </p:nvSpPr>
          <p:spPr>
            <a:xfrm>
              <a:off x="1633415" y="4765598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0428C077-0C71-4A36-AE0C-BF67086064D5}"/>
                </a:ext>
              </a:extLst>
            </p:cNvPr>
            <p:cNvSpPr/>
            <p:nvPr/>
          </p:nvSpPr>
          <p:spPr>
            <a:xfrm>
              <a:off x="1753985" y="531742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3400F9-58AA-4171-B94A-070071CA4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744" y="488495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BDF4C1-F644-4A98-8AA5-F760A182E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7695" y="4104990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0CD55D-DD81-4C9C-9B1B-F8707A396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35" y="409118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8FC2DAE-B04A-45D0-8962-0D377D87A0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95" y="4314095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1EE035-DBA5-4CF7-B8C9-4941C743F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539" y="383653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834458-5DD0-47FA-9616-F456E9018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813" y="391263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7B0F0A-3332-4DFC-B887-9F0A46D1E1DF}"/>
              </a:ext>
            </a:extLst>
          </p:cNvPr>
          <p:cNvGrpSpPr>
            <a:grpSpLocks noChangeAspect="1"/>
          </p:cNvGrpSpPr>
          <p:nvPr/>
        </p:nvGrpSpPr>
        <p:grpSpPr>
          <a:xfrm>
            <a:off x="2930831" y="4031478"/>
            <a:ext cx="2937731" cy="2792531"/>
            <a:chOff x="162045" y="3819646"/>
            <a:chExt cx="2013995" cy="200242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365992-586E-4893-B3F1-3D7449B1A0CE}"/>
                </a:ext>
              </a:extLst>
            </p:cNvPr>
            <p:cNvCxnSpPr/>
            <p:nvPr/>
          </p:nvCxnSpPr>
          <p:spPr>
            <a:xfrm>
              <a:off x="162045" y="5648445"/>
              <a:ext cx="2013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C9C694-09DB-42CB-8ABE-AB6A439A0A62}"/>
                </a:ext>
              </a:extLst>
            </p:cNvPr>
            <p:cNvCxnSpPr/>
            <p:nvPr/>
          </p:nvCxnSpPr>
          <p:spPr>
            <a:xfrm flipV="1">
              <a:off x="405114" y="3819646"/>
              <a:ext cx="0" cy="20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225E566E-38D5-4CCE-9917-0542F38D9EE6}"/>
                </a:ext>
              </a:extLst>
            </p:cNvPr>
            <p:cNvSpPr/>
            <p:nvPr/>
          </p:nvSpPr>
          <p:spPr>
            <a:xfrm>
              <a:off x="1460381" y="5207022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54979AB5-FA14-410F-B286-F62692B81ABB}"/>
                </a:ext>
              </a:extLst>
            </p:cNvPr>
            <p:cNvSpPr/>
            <p:nvPr/>
          </p:nvSpPr>
          <p:spPr>
            <a:xfrm>
              <a:off x="1889021" y="502939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68AFCEA4-EEE8-44B7-ACE3-174F58F82BF7}"/>
                </a:ext>
              </a:extLst>
            </p:cNvPr>
            <p:cNvSpPr/>
            <p:nvPr/>
          </p:nvSpPr>
          <p:spPr>
            <a:xfrm>
              <a:off x="1274602" y="5538577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9EA17766-AC8E-4801-9A57-E2DEAF1553BA}"/>
                </a:ext>
              </a:extLst>
            </p:cNvPr>
            <p:cNvSpPr/>
            <p:nvPr/>
          </p:nvSpPr>
          <p:spPr>
            <a:xfrm>
              <a:off x="943772" y="5228489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A58D4704-991A-4649-9F37-C3BF34F9CACA}"/>
                </a:ext>
              </a:extLst>
            </p:cNvPr>
            <p:cNvSpPr/>
            <p:nvPr/>
          </p:nvSpPr>
          <p:spPr>
            <a:xfrm>
              <a:off x="1633415" y="4765598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961654DE-706B-494F-800D-FC04592822B7}"/>
                </a:ext>
              </a:extLst>
            </p:cNvPr>
            <p:cNvSpPr/>
            <p:nvPr/>
          </p:nvSpPr>
          <p:spPr>
            <a:xfrm>
              <a:off x="1753985" y="531742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0B3729C-3E2C-4B73-9822-AA50BCAD2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744" y="488495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8B4DCD-6DFE-4A2B-8086-6944B8B2B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7695" y="4104990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280CB9-70A2-4292-98D7-68EBBC88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35" y="409118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99F36D-5CF2-4E48-9530-8258EFFA3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95" y="4314095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E3366-CEFA-4B76-83BA-F4C066D32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539" y="383653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E1F51B3-5E67-48D9-94E8-65CB9CD54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813" y="391263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0E0B5E-046E-4E47-9777-9C90792A4EBA}"/>
              </a:ext>
            </a:extLst>
          </p:cNvPr>
          <p:cNvGrpSpPr>
            <a:grpSpLocks noChangeAspect="1"/>
          </p:cNvGrpSpPr>
          <p:nvPr/>
        </p:nvGrpSpPr>
        <p:grpSpPr>
          <a:xfrm>
            <a:off x="5812844" y="1349163"/>
            <a:ext cx="2937731" cy="2792531"/>
            <a:chOff x="162045" y="3819646"/>
            <a:chExt cx="2013995" cy="200242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A8EAD49-7AE9-428F-9516-D08A14B47783}"/>
                </a:ext>
              </a:extLst>
            </p:cNvPr>
            <p:cNvCxnSpPr/>
            <p:nvPr/>
          </p:nvCxnSpPr>
          <p:spPr>
            <a:xfrm>
              <a:off x="162045" y="5648445"/>
              <a:ext cx="2013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D46ACCB-7682-4777-93BD-528A70FA1405}"/>
                </a:ext>
              </a:extLst>
            </p:cNvPr>
            <p:cNvCxnSpPr/>
            <p:nvPr/>
          </p:nvCxnSpPr>
          <p:spPr>
            <a:xfrm flipV="1">
              <a:off x="405114" y="3819646"/>
              <a:ext cx="0" cy="20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ication Sign 56">
              <a:extLst>
                <a:ext uri="{FF2B5EF4-FFF2-40B4-BE49-F238E27FC236}">
                  <a16:creationId xmlns:a16="http://schemas.microsoft.com/office/drawing/2014/main" id="{867290CA-2145-40D3-B0A3-EC8BAB81E95B}"/>
                </a:ext>
              </a:extLst>
            </p:cNvPr>
            <p:cNvSpPr/>
            <p:nvPr/>
          </p:nvSpPr>
          <p:spPr>
            <a:xfrm>
              <a:off x="1460381" y="5207022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ication Sign 57">
              <a:extLst>
                <a:ext uri="{FF2B5EF4-FFF2-40B4-BE49-F238E27FC236}">
                  <a16:creationId xmlns:a16="http://schemas.microsoft.com/office/drawing/2014/main" id="{2BA448D2-7390-422F-B9E7-846039B330E1}"/>
                </a:ext>
              </a:extLst>
            </p:cNvPr>
            <p:cNvSpPr/>
            <p:nvPr/>
          </p:nvSpPr>
          <p:spPr>
            <a:xfrm>
              <a:off x="1889021" y="502939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ication Sign 58">
              <a:extLst>
                <a:ext uri="{FF2B5EF4-FFF2-40B4-BE49-F238E27FC236}">
                  <a16:creationId xmlns:a16="http://schemas.microsoft.com/office/drawing/2014/main" id="{5748BAB7-3D4E-4511-B1AD-33878DD7F735}"/>
                </a:ext>
              </a:extLst>
            </p:cNvPr>
            <p:cNvSpPr/>
            <p:nvPr/>
          </p:nvSpPr>
          <p:spPr>
            <a:xfrm>
              <a:off x="1274602" y="5538577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ication Sign 59">
              <a:extLst>
                <a:ext uri="{FF2B5EF4-FFF2-40B4-BE49-F238E27FC236}">
                  <a16:creationId xmlns:a16="http://schemas.microsoft.com/office/drawing/2014/main" id="{2742BCE0-3CB4-4E30-BA57-0608C6111A9C}"/>
                </a:ext>
              </a:extLst>
            </p:cNvPr>
            <p:cNvSpPr/>
            <p:nvPr/>
          </p:nvSpPr>
          <p:spPr>
            <a:xfrm>
              <a:off x="943772" y="5228489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ication Sign 60">
              <a:extLst>
                <a:ext uri="{FF2B5EF4-FFF2-40B4-BE49-F238E27FC236}">
                  <a16:creationId xmlns:a16="http://schemas.microsoft.com/office/drawing/2014/main" id="{026648C3-C635-4463-A165-87B599114F22}"/>
                </a:ext>
              </a:extLst>
            </p:cNvPr>
            <p:cNvSpPr/>
            <p:nvPr/>
          </p:nvSpPr>
          <p:spPr>
            <a:xfrm>
              <a:off x="1633415" y="4765598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70D7D2CD-859F-400F-BD0A-19251A4BA682}"/>
                </a:ext>
              </a:extLst>
            </p:cNvPr>
            <p:cNvSpPr/>
            <p:nvPr/>
          </p:nvSpPr>
          <p:spPr>
            <a:xfrm>
              <a:off x="1753985" y="531742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6A17B4-1056-4C9C-9BFB-888E4C52A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744" y="488495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0C151D5-B092-48D8-8FE2-A761A85BF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7695" y="4104990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550C97A-EE00-44E4-AE24-F59A1D839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35" y="409118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26CEA68-5B36-422D-89A0-1558788F0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95" y="4314095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2FE011B-84DD-45BF-B253-5B18C7CE5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539" y="383653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94BF24B-BA14-4544-AD6D-9C36C66DE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813" y="391263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669EC2-FF71-4A88-A617-5F0B0BE73815}"/>
              </a:ext>
            </a:extLst>
          </p:cNvPr>
          <p:cNvCxnSpPr>
            <a:cxnSpLocks/>
          </p:cNvCxnSpPr>
          <p:nvPr/>
        </p:nvCxnSpPr>
        <p:spPr>
          <a:xfrm flipH="1">
            <a:off x="790101" y="1482381"/>
            <a:ext cx="1648733" cy="21965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45685D-9A3E-4C38-B53C-3E6D9AAFE332}"/>
              </a:ext>
            </a:extLst>
          </p:cNvPr>
          <p:cNvCxnSpPr>
            <a:cxnSpLocks/>
          </p:cNvCxnSpPr>
          <p:nvPr/>
        </p:nvCxnSpPr>
        <p:spPr>
          <a:xfrm flipH="1">
            <a:off x="3532951" y="4559081"/>
            <a:ext cx="2009803" cy="1648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01F288-5AA5-4153-AB8F-7450B7835F8B}"/>
              </a:ext>
            </a:extLst>
          </p:cNvPr>
          <p:cNvCxnSpPr>
            <a:cxnSpLocks/>
          </p:cNvCxnSpPr>
          <p:nvPr/>
        </p:nvCxnSpPr>
        <p:spPr>
          <a:xfrm flipH="1">
            <a:off x="5934444" y="2574484"/>
            <a:ext cx="2583176" cy="5587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ADA1F900-087A-40B1-B02B-F6E34D8788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6526075" y="5007968"/>
            <a:ext cx="2937731" cy="8870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Wingdings" panose="05000000000000000000" pitchFamily="2" charset="2"/>
              <a:buChar char="è"/>
            </a:pP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Max margin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SVM</a:t>
            </a:r>
            <a:endParaRPr lang="en-US" altLang="en-US" sz="2400" b="0" i="1" dirty="0">
              <a:solidFill>
                <a:srgbClr val="262626"/>
              </a:solidFill>
            </a:endParaRPr>
          </a:p>
        </p:txBody>
      </p:sp>
      <p:sp>
        <p:nvSpPr>
          <p:cNvPr id="70" name="Title 2">
            <a:extLst>
              <a:ext uri="{FF2B5EF4-FFF2-40B4-BE49-F238E27FC236}">
                <a16:creationId xmlns:a16="http://schemas.microsoft.com/office/drawing/2014/main" id="{414B0FD0-8709-154F-9994-957208D0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Use Margins to Compare Solutions</a:t>
            </a:r>
            <a:endParaRPr lang="en-US" sz="4000" b="1" dirty="0">
              <a:solidFill>
                <a:srgbClr val="5C6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16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400" b="0" dirty="0"/>
              <a:t>Linear Machines &amp; SVM</a:t>
            </a:r>
          </a:p>
          <a:p>
            <a:pPr algn="l"/>
            <a:r>
              <a:rPr lang="en-US" altLang="en-US" sz="4000" b="0" dirty="0">
                <a:solidFill>
                  <a:srgbClr val="00B0F0"/>
                </a:solidFill>
              </a:rPr>
              <a:t>Linear SVM: Linearly Separable Case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8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6">
            <a:extLst>
              <a:ext uri="{FF2B5EF4-FFF2-40B4-BE49-F238E27FC236}">
                <a16:creationId xmlns:a16="http://schemas.microsoft.com/office/drawing/2014/main" id="{D25A8F41-9331-4248-B66A-5E2330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761" y="4152610"/>
            <a:ext cx="21544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SVM for Linearly Separable Data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0AA22555-15D3-2A47-9980-DA1CA2C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985" y="3737112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D1041-6381-A542-9424-9CF131B4FA74}"/>
              </a:ext>
            </a:extLst>
          </p:cNvPr>
          <p:cNvSpPr/>
          <p:nvPr/>
        </p:nvSpPr>
        <p:spPr>
          <a:xfrm>
            <a:off x="3845091" y="211905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30C82BA-5265-954F-A844-D36F1E25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66" y="2423852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AB36F88D-80A1-2346-B3AB-1D61A619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22775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3800" b="1" dirty="0">
                <a:solidFill>
                  <a:srgbClr val="5C6670"/>
                </a:solidFill>
              </a:rPr>
              <a:t>Key Idea of Support Vector Machines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4622714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F</a:t>
            </a:r>
            <a:r>
              <a:rPr lang="en-US" altLang="en-US" kern="0" dirty="0">
                <a:sym typeface="Wingdings" panose="05000000000000000000" pitchFamily="2" charset="2"/>
              </a:rPr>
              <a:t>or a given set, a classifier that gives rise to a larger margin will be better. </a:t>
            </a:r>
            <a:endParaRPr lang="en-US" altLang="en-US" i="1" dirty="0"/>
          </a:p>
          <a:p>
            <a:pPr fontAlgn="auto"/>
            <a:r>
              <a:rPr lang="en-US" altLang="en-US" dirty="0"/>
              <a:t>SVM: To find the decision boundary such that the margin is maximized.</a:t>
            </a:r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3F237-9858-6A48-8F35-7C7C8805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86" y="1741010"/>
            <a:ext cx="4343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0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Formulating the Problem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4622714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en-US" dirty="0"/>
                  <a:t>Given labeled training data: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en-US" sz="2400" b="0" dirty="0">
                    <a:solidFill>
                      <a:srgbClr val="262626"/>
                    </a:solidFill>
                  </a:rPr>
                  <a:t>    &lt;</a:t>
                </a:r>
                <a:r>
                  <a:rPr lang="en-US" altLang="en-US" sz="2400" dirty="0">
                    <a:solidFill>
                      <a:srgbClr val="262626"/>
                    </a:solidFill>
                  </a:rPr>
                  <a:t>x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sz="2400" b="0" i="1" baseline="30000" dirty="0" err="1">
                    <a:solidFill>
                      <a:srgbClr val="262626"/>
                    </a:solidFill>
                  </a:rPr>
                  <a:t>i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)</a:t>
                </a:r>
                <a:r>
                  <a:rPr lang="en-US" altLang="en-US" sz="2400" b="0" dirty="0">
                    <a:solidFill>
                      <a:srgbClr val="262626"/>
                    </a:solidFill>
                  </a:rPr>
                  <a:t>, y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sz="2400" b="0" i="1" baseline="30000" dirty="0" err="1">
                    <a:solidFill>
                      <a:srgbClr val="262626"/>
                    </a:solidFill>
                  </a:rPr>
                  <a:t>i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)</a:t>
                </a:r>
                <a:r>
                  <a:rPr lang="en-US" altLang="en-US" sz="2400" b="0" i="1" baseline="-25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en-US" sz="2400" b="0" dirty="0">
                    <a:solidFill>
                      <a:srgbClr val="262626"/>
                    </a:solidFill>
                  </a:rPr>
                  <a:t>&gt;, y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sz="2400" b="0" i="1" baseline="30000" dirty="0" err="1">
                    <a:solidFill>
                      <a:srgbClr val="262626"/>
                    </a:solidFill>
                  </a:rPr>
                  <a:t>i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)</a:t>
                </a:r>
                <a:r>
                  <a:rPr lang="en-US" altLang="en-US" sz="2400" b="0" dirty="0">
                    <a:solidFill>
                      <a:srgbClr val="26262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62626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en-US" sz="2400" b="0" dirty="0">
                    <a:solidFill>
                      <a:srgbClr val="262626"/>
                    </a:solidFill>
                  </a:rPr>
                  <a:t>{-1,1},</a:t>
                </a:r>
                <a:r>
                  <a:rPr lang="en-US" altLang="en-US" sz="2400" dirty="0">
                    <a:solidFill>
                      <a:srgbClr val="262626"/>
                    </a:solidFill>
                  </a:rPr>
                  <a:t> x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sz="2400" b="0" i="1" baseline="30000" dirty="0" err="1">
                    <a:solidFill>
                      <a:srgbClr val="262626"/>
                    </a:solidFill>
                  </a:rPr>
                  <a:t>i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262626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en-US" sz="2400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/>
                      </a:rPr>
                      <m:t>𝑹</m:t>
                    </m:r>
                    <m:r>
                      <m:rPr>
                        <m:sty m:val="p"/>
                      </m:rPr>
                      <a:rPr lang="en-US" altLang="en-US" sz="2400" b="0" baseline="3000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/>
                      </a:rPr>
                      <m:t>d</m:t>
                    </m:r>
                  </m:oMath>
                </a14:m>
                <a:r>
                  <a:rPr lang="en-US" altLang="en-US" sz="2400" b="0" dirty="0">
                    <a:solidFill>
                      <a:srgbClr val="262626"/>
                    </a:solidFill>
                  </a:rPr>
                  <a:t>,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sz="2400" b="0" i="1" dirty="0">
                    <a:solidFill>
                      <a:srgbClr val="262626"/>
                    </a:solidFill>
                  </a:rPr>
                  <a:t>    </a:t>
                </a:r>
                <a:r>
                  <a:rPr lang="en-US" altLang="en-US" sz="2400" b="0" i="1" dirty="0" err="1">
                    <a:solidFill>
                      <a:srgbClr val="262626"/>
                    </a:solidFill>
                  </a:rPr>
                  <a:t>i</a:t>
                </a:r>
                <a:r>
                  <a:rPr lang="en-US" altLang="en-US" sz="2400" b="0" dirty="0">
                    <a:solidFill>
                      <a:srgbClr val="262626"/>
                    </a:solidFill>
                  </a:rPr>
                  <a:t>=1,…,n,</a:t>
                </a:r>
              </a:p>
              <a:p>
                <a:pPr fontAlgn="auto"/>
                <a:r>
                  <a:rPr lang="en-US" altLang="en-US" dirty="0"/>
                  <a:t>Assuming the points are linearly separable, let’s write a separating hyperplane as:</a:t>
                </a:r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4" y="1408590"/>
                <a:ext cx="4622714" cy="2667700"/>
              </a:xfrm>
              <a:blipFill>
                <a:blip r:embed="rId3"/>
                <a:stretch>
                  <a:fillRect l="-3836" t="-6161" r="-2466" b="-5734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B13F237-9858-6A48-8F35-7C7C88050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986" y="1741010"/>
            <a:ext cx="4343400" cy="3708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D3FB94-E33F-1C4E-BC36-CD5524907474}"/>
              </a:ext>
            </a:extLst>
          </p:cNvPr>
          <p:cNvSpPr/>
          <p:nvPr/>
        </p:nvSpPr>
        <p:spPr>
          <a:xfrm>
            <a:off x="467320" y="5623043"/>
            <a:ext cx="2342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H: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4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+ b =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35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Formulating the Problem (cont’d)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4622714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2600" dirty="0"/>
              <a:t>Let d</a:t>
            </a:r>
            <a:r>
              <a:rPr lang="en-US" altLang="en-US" sz="2600" baseline="-25000" dirty="0"/>
              <a:t>+</a:t>
            </a:r>
            <a:r>
              <a:rPr lang="en-US" altLang="en-US" sz="2600" dirty="0"/>
              <a:t> (d</a:t>
            </a:r>
            <a:r>
              <a:rPr lang="en-US" altLang="en-US" sz="2600" baseline="-25000" dirty="0"/>
              <a:t>-</a:t>
            </a:r>
            <a:r>
              <a:rPr lang="en-US" altLang="en-US" sz="2600" dirty="0"/>
              <a:t>) be the shortest distance from the separating hyperplane to the </a:t>
            </a:r>
            <a:r>
              <a:rPr lang="en-US" altLang="en-US" sz="2600" i="1" dirty="0"/>
              <a:t>closest</a:t>
            </a:r>
            <a:r>
              <a:rPr lang="en-US" altLang="en-US" sz="2600" dirty="0"/>
              <a:t> positive (negative) examples.</a:t>
            </a:r>
          </a:p>
          <a:p>
            <a:pPr>
              <a:spcAft>
                <a:spcPts val="1200"/>
              </a:spcAft>
            </a:pPr>
            <a:r>
              <a:rPr lang="en-US" altLang="en-US" sz="2600" dirty="0"/>
              <a:t>These defines planes H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and H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.</a:t>
            </a:r>
          </a:p>
          <a:p>
            <a:r>
              <a:rPr lang="en-US" altLang="en-US" sz="2600" dirty="0"/>
              <a:t>We can let </a:t>
            </a:r>
            <a:r>
              <a:rPr lang="en-US" altLang="en-US" dirty="0"/>
              <a:t>d</a:t>
            </a:r>
            <a:r>
              <a:rPr lang="en-US" altLang="en-US" baseline="-25000" dirty="0"/>
              <a:t>+</a:t>
            </a:r>
            <a:r>
              <a:rPr lang="en-US" altLang="en-US" dirty="0"/>
              <a:t>=d</a:t>
            </a:r>
            <a:r>
              <a:rPr lang="en-US" altLang="en-US" baseline="-25000" dirty="0"/>
              <a:t>-</a:t>
            </a:r>
            <a:r>
              <a:rPr lang="en-US" altLang="en-US" dirty="0"/>
              <a:t>=d</a:t>
            </a:r>
          </a:p>
          <a:p>
            <a:pPr marL="342900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 Find a solution maximizing 2d.  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C7865-4990-AF49-AE39-0F4B6BA9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13" y="1699812"/>
            <a:ext cx="3886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9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Formulating the Margin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4622714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sz="2600" dirty="0"/>
              <a:t>Given separating plane H: </a:t>
            </a:r>
            <a:r>
              <a:rPr lang="en-US" altLang="en-US" sz="2400" dirty="0" err="1"/>
              <a:t>w</a:t>
            </a:r>
            <a:r>
              <a:rPr lang="en-US" altLang="en-US" sz="2400" i="1" baseline="30000" dirty="0" err="1"/>
              <a:t>t</a:t>
            </a:r>
            <a:r>
              <a:rPr lang="en-US" altLang="en-US" sz="2400" dirty="0" err="1"/>
              <a:t>x</a:t>
            </a:r>
            <a:r>
              <a:rPr lang="en-US" altLang="en-US" sz="2400" i="1" dirty="0"/>
              <a:t> </a:t>
            </a:r>
            <a:r>
              <a:rPr lang="en-US" altLang="en-US" sz="2400" dirty="0"/>
              <a:t>+</a:t>
            </a:r>
            <a:r>
              <a:rPr lang="en-US" altLang="en-US" sz="2400" i="1" dirty="0"/>
              <a:t> b = </a:t>
            </a:r>
            <a:r>
              <a:rPr lang="en-US" altLang="en-US" sz="2400" dirty="0"/>
              <a:t>0 and distance d, w</a:t>
            </a:r>
            <a:r>
              <a:rPr lang="en-US" altLang="en-US" sz="2600" dirty="0"/>
              <a:t>hat are the equations for H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and H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?</a:t>
            </a:r>
          </a:p>
          <a:p>
            <a:pPr fontAlgn="auto">
              <a:spcAft>
                <a:spcPts val="1200"/>
              </a:spcAft>
            </a:pPr>
            <a:r>
              <a:rPr lang="en-US" altLang="en-US" sz="2600" dirty="0"/>
              <a:t>Consider the plane H* given by </a:t>
            </a:r>
            <a:r>
              <a:rPr lang="en-US" altLang="en-US" dirty="0" err="1"/>
              <a:t>w</a:t>
            </a:r>
            <a:r>
              <a:rPr lang="en-US" altLang="en-US" i="1" baseline="30000" dirty="0" err="1"/>
              <a:t>t</a:t>
            </a:r>
            <a:r>
              <a:rPr lang="en-US" altLang="en-US" dirty="0" err="1"/>
              <a:t>x</a:t>
            </a:r>
            <a:r>
              <a:rPr lang="en-US" altLang="en-US" i="1" dirty="0"/>
              <a:t> </a:t>
            </a:r>
            <a:r>
              <a:rPr lang="en-US" altLang="en-US" dirty="0"/>
              <a:t>+</a:t>
            </a:r>
            <a:r>
              <a:rPr lang="en-US" altLang="en-US" i="1" dirty="0"/>
              <a:t> b = ||</a:t>
            </a:r>
            <a:r>
              <a:rPr lang="en-US" altLang="en-US" dirty="0"/>
              <a:t>w</a:t>
            </a:r>
            <a:r>
              <a:rPr lang="en-US" altLang="en-US" i="1" dirty="0"/>
              <a:t>||d</a:t>
            </a:r>
          </a:p>
          <a:p>
            <a:pPr lvl="1" fontAlgn="auto">
              <a:spcAft>
                <a:spcPts val="1200"/>
              </a:spcAft>
            </a:pPr>
            <a:r>
              <a:rPr lang="en-US" altLang="en-US" dirty="0"/>
              <a:t>Check its orientation</a:t>
            </a:r>
          </a:p>
          <a:p>
            <a:pPr lvl="1" fontAlgn="auto">
              <a:spcAft>
                <a:spcPts val="1200"/>
              </a:spcAft>
            </a:pPr>
            <a:r>
              <a:rPr lang="en-US" altLang="en-US" dirty="0"/>
              <a:t>Check its distance to H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C7865-4990-AF49-AE39-0F4B6BA9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13" y="1699812"/>
            <a:ext cx="3886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3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Formulating the Margin (cont’d)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82118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en-US" sz="2600" dirty="0"/>
              <a:t>H</a:t>
            </a:r>
            <a:r>
              <a:rPr lang="en-US" altLang="en-US" sz="2600" baseline="-25000" dirty="0"/>
              <a:t>1 </a:t>
            </a:r>
            <a:r>
              <a:rPr lang="en-US" altLang="en-US" sz="2400" baseline="-25000" dirty="0"/>
              <a:t> </a:t>
            </a:r>
            <a:r>
              <a:rPr lang="en-US" altLang="en-US" sz="2600" dirty="0"/>
              <a:t>is given by </a:t>
            </a:r>
            <a:r>
              <a:rPr lang="en-US" altLang="en-US" sz="2400" dirty="0" err="1"/>
              <a:t>w</a:t>
            </a:r>
            <a:r>
              <a:rPr lang="en-US" altLang="en-US" sz="2400" i="1" baseline="30000" dirty="0" err="1"/>
              <a:t>t</a:t>
            </a:r>
            <a:r>
              <a:rPr lang="en-US" altLang="en-US" sz="2400" dirty="0" err="1"/>
              <a:t>x</a:t>
            </a:r>
            <a:r>
              <a:rPr lang="en-US" altLang="en-US" sz="2400" i="1" dirty="0"/>
              <a:t> </a:t>
            </a:r>
            <a:r>
              <a:rPr lang="en-US" altLang="en-US" sz="2400" dirty="0"/>
              <a:t>+</a:t>
            </a:r>
            <a:r>
              <a:rPr lang="en-US" altLang="en-US" sz="2400" i="1" dirty="0"/>
              <a:t> b = ||</a:t>
            </a:r>
            <a:r>
              <a:rPr lang="en-US" altLang="en-US" sz="2400" dirty="0"/>
              <a:t>w</a:t>
            </a:r>
            <a:r>
              <a:rPr lang="en-US" altLang="en-US" sz="2400" i="1" dirty="0"/>
              <a:t>||d</a:t>
            </a:r>
            <a:r>
              <a:rPr lang="en-US" altLang="en-US" sz="2400" dirty="0"/>
              <a:t> </a:t>
            </a:r>
          </a:p>
          <a:p>
            <a:pPr fontAlgn="auto">
              <a:spcAft>
                <a:spcPts val="1200"/>
              </a:spcAft>
            </a:pPr>
            <a:r>
              <a:rPr lang="en-US" altLang="en-US" sz="2400" dirty="0"/>
              <a:t>Similarly, </a:t>
            </a:r>
            <a:r>
              <a:rPr lang="en-US" altLang="en-US" sz="2600" dirty="0"/>
              <a:t>H</a:t>
            </a:r>
            <a:r>
              <a:rPr lang="en-US" altLang="en-US" sz="2600" baseline="-25000" dirty="0"/>
              <a:t>2  </a:t>
            </a:r>
            <a:r>
              <a:rPr lang="en-US" altLang="en-US" sz="2600" dirty="0"/>
              <a:t>is given by </a:t>
            </a:r>
            <a:r>
              <a:rPr lang="en-US" altLang="en-US" sz="2600" dirty="0" err="1"/>
              <a:t>w</a:t>
            </a:r>
            <a:r>
              <a:rPr lang="en-US" altLang="en-US" sz="2600" i="1" baseline="30000" dirty="0" err="1"/>
              <a:t>t</a:t>
            </a:r>
            <a:r>
              <a:rPr lang="en-US" altLang="en-US" sz="2600" dirty="0" err="1"/>
              <a:t>x</a:t>
            </a:r>
            <a:r>
              <a:rPr lang="en-US" altLang="en-US" sz="2600" i="1" dirty="0"/>
              <a:t> </a:t>
            </a:r>
            <a:r>
              <a:rPr lang="en-US" altLang="en-US" sz="2600" dirty="0"/>
              <a:t>+</a:t>
            </a:r>
            <a:r>
              <a:rPr lang="en-US" altLang="en-US" sz="2600" i="1" dirty="0"/>
              <a:t> b = -||</a:t>
            </a:r>
            <a:r>
              <a:rPr lang="en-US" altLang="en-US" sz="2600" dirty="0"/>
              <a:t>w</a:t>
            </a:r>
            <a:r>
              <a:rPr lang="en-US" altLang="en-US" sz="2600" i="1" dirty="0"/>
              <a:t>||d</a:t>
            </a:r>
            <a:endParaRPr lang="en-US" altLang="en-US" sz="2600" dirty="0"/>
          </a:p>
          <a:p>
            <a:pPr>
              <a:spcAft>
                <a:spcPts val="1200"/>
              </a:spcAft>
            </a:pPr>
            <a:r>
              <a:rPr lang="en-US" altLang="en-US" sz="2600" dirty="0"/>
              <a:t>Note: for any plane equation, </a:t>
            </a:r>
            <a:r>
              <a:rPr lang="en-US" altLang="en-US" dirty="0" err="1"/>
              <a:t>w</a:t>
            </a:r>
            <a:r>
              <a:rPr lang="en-US" altLang="en-US" i="1" baseline="30000" dirty="0" err="1"/>
              <a:t>t</a:t>
            </a:r>
            <a:r>
              <a:rPr lang="en-US" altLang="en-US" dirty="0" err="1"/>
              <a:t>x</a:t>
            </a:r>
            <a:r>
              <a:rPr lang="en-US" altLang="en-US" i="1" dirty="0"/>
              <a:t> </a:t>
            </a:r>
            <a:r>
              <a:rPr lang="en-US" altLang="en-US" dirty="0"/>
              <a:t>+</a:t>
            </a:r>
            <a:r>
              <a:rPr lang="en-US" altLang="en-US" i="1" dirty="0"/>
              <a:t> b = </a:t>
            </a:r>
            <a:r>
              <a:rPr lang="en-US" altLang="en-US" dirty="0"/>
              <a:t>0, {w,</a:t>
            </a:r>
            <a:r>
              <a:rPr lang="en-US" altLang="en-US" i="1" dirty="0"/>
              <a:t> b</a:t>
            </a:r>
            <a:r>
              <a:rPr lang="en-US" altLang="en-US" dirty="0"/>
              <a:t>} is defined only up to an unknow scale: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 {</a:t>
            </a:r>
            <a:r>
              <a:rPr lang="en-US" altLang="en-US" i="1" dirty="0" err="1"/>
              <a:t>s</a:t>
            </a:r>
            <a:r>
              <a:rPr lang="en-US" altLang="en-US" b="1" dirty="0" err="1"/>
              <a:t>w</a:t>
            </a:r>
            <a:r>
              <a:rPr lang="en-US" altLang="en-US" dirty="0"/>
              <a:t>,</a:t>
            </a:r>
            <a:r>
              <a:rPr lang="en-US" altLang="en-US" i="1" dirty="0"/>
              <a:t> sb</a:t>
            </a:r>
            <a:r>
              <a:rPr lang="en-US" altLang="en-US" dirty="0"/>
              <a:t>}</a:t>
            </a:r>
            <a:r>
              <a:rPr lang="en-US" dirty="0"/>
              <a:t> is also a valid solution to the equation, for any constant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4975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Formulating the Margin (cont’d)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82118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1200"/>
              </a:spcAft>
              <a:buFont typeface="Wingdings" panose="05000000000000000000" pitchFamily="2" charset="2"/>
              <a:buChar char="è"/>
            </a:pPr>
            <a:r>
              <a:rPr lang="en-US" altLang="en-US" dirty="0"/>
              <a:t>We can have the canonical formulation for all the planes as</a:t>
            </a:r>
          </a:p>
          <a:p>
            <a:pPr marL="0" indent="0" fontAlgn="auto">
              <a:spcAft>
                <a:spcPts val="1200"/>
              </a:spcAft>
              <a:buNone/>
            </a:pPr>
            <a:r>
              <a:rPr lang="en-US" altLang="en-US" sz="2600" b="0" dirty="0"/>
              <a:t>   </a:t>
            </a:r>
            <a:r>
              <a:rPr lang="en-US" altLang="en-US" sz="2400" b="0" dirty="0">
                <a:solidFill>
                  <a:srgbClr val="262626"/>
                </a:solidFill>
              </a:rPr>
              <a:t>H: </a:t>
            </a: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+</a:t>
            </a:r>
            <a:r>
              <a:rPr lang="en-US" altLang="en-US" sz="2400" b="0" i="1" dirty="0">
                <a:solidFill>
                  <a:srgbClr val="262626"/>
                </a:solidFill>
              </a:rPr>
              <a:t> b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i="1" dirty="0">
                <a:solidFill>
                  <a:srgbClr val="262626"/>
                </a:solidFill>
              </a:rPr>
              <a:t>= </a:t>
            </a:r>
            <a:r>
              <a:rPr lang="en-US" altLang="en-US" sz="2400" b="0" dirty="0">
                <a:solidFill>
                  <a:srgbClr val="262626"/>
                </a:solidFill>
              </a:rPr>
              <a:t>0</a:t>
            </a:r>
          </a:p>
          <a:p>
            <a:pPr marL="0" indent="0" fontAlgn="auto">
              <a:spcAft>
                <a:spcPts val="1200"/>
              </a:spcAft>
              <a:buNone/>
            </a:pPr>
            <a:r>
              <a:rPr lang="en-US" altLang="en-US" sz="2400" b="0" dirty="0">
                <a:solidFill>
                  <a:srgbClr val="262626"/>
                </a:solidFill>
              </a:rPr>
              <a:t>   H</a:t>
            </a:r>
            <a:r>
              <a:rPr lang="en-US" altLang="en-US" sz="2400" b="0" baseline="-25000" dirty="0">
                <a:solidFill>
                  <a:srgbClr val="262626"/>
                </a:solidFill>
              </a:rPr>
              <a:t>1</a:t>
            </a:r>
            <a:r>
              <a:rPr lang="en-US" altLang="en-US" sz="2400" b="0" dirty="0">
                <a:solidFill>
                  <a:srgbClr val="262626"/>
                </a:solidFill>
              </a:rPr>
              <a:t>: </a:t>
            </a: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+</a:t>
            </a:r>
            <a:r>
              <a:rPr lang="en-US" altLang="en-US" sz="2400" b="0" i="1" dirty="0">
                <a:solidFill>
                  <a:srgbClr val="262626"/>
                </a:solidFill>
              </a:rPr>
              <a:t> b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i="1" dirty="0">
                <a:solidFill>
                  <a:srgbClr val="262626"/>
                </a:solidFill>
              </a:rPr>
              <a:t>= </a:t>
            </a:r>
            <a:r>
              <a:rPr lang="en-US" altLang="en-US" sz="2400" b="0" dirty="0">
                <a:solidFill>
                  <a:srgbClr val="262626"/>
                </a:solidFill>
              </a:rPr>
              <a:t>1</a:t>
            </a:r>
          </a:p>
          <a:p>
            <a:pPr marL="0" indent="0" fontAlgn="auto">
              <a:spcAft>
                <a:spcPts val="1200"/>
              </a:spcAft>
              <a:buNone/>
            </a:pPr>
            <a:r>
              <a:rPr lang="en-US" altLang="en-US" sz="2400" b="0" dirty="0">
                <a:solidFill>
                  <a:srgbClr val="262626"/>
                </a:solidFill>
              </a:rPr>
              <a:t>   H</a:t>
            </a:r>
            <a:r>
              <a:rPr lang="en-US" altLang="en-US" sz="2400" b="0" baseline="-25000" dirty="0">
                <a:solidFill>
                  <a:srgbClr val="262626"/>
                </a:solidFill>
              </a:rPr>
              <a:t>2</a:t>
            </a:r>
            <a:r>
              <a:rPr lang="en-US" altLang="en-US" sz="2400" b="0" dirty="0">
                <a:solidFill>
                  <a:srgbClr val="262626"/>
                </a:solidFill>
              </a:rPr>
              <a:t>: </a:t>
            </a: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+</a:t>
            </a:r>
            <a:r>
              <a:rPr lang="en-US" altLang="en-US" sz="2400" b="0" i="1" dirty="0">
                <a:solidFill>
                  <a:srgbClr val="262626"/>
                </a:solidFill>
              </a:rPr>
              <a:t> b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i="1" dirty="0">
                <a:solidFill>
                  <a:srgbClr val="262626"/>
                </a:solidFill>
              </a:rPr>
              <a:t>= -</a:t>
            </a:r>
            <a:r>
              <a:rPr lang="en-US" altLang="en-US" sz="2400" b="0" dirty="0">
                <a:solidFill>
                  <a:srgbClr val="262626"/>
                </a:solidFill>
              </a:rPr>
              <a:t>1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8">
                <a:extLst>
                  <a:ext uri="{FF2B5EF4-FFF2-40B4-BE49-F238E27FC236}">
                    <a16:creationId xmlns:a16="http://schemas.microsoft.com/office/drawing/2014/main" id="{85B07540-5CD7-C642-B23B-3690A329D67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5175" y="4918050"/>
                <a:ext cx="8782118" cy="990381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171450" indent="-17145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450"/>
                  </a:spcAft>
                  <a:buClr>
                    <a:srgbClr val="00A2E0"/>
                  </a:buClr>
                  <a:buSzPct val="120000"/>
                  <a:buFont typeface="Akzidenz Grotesk BE XBdCn" panose="020B0506000000000000" pitchFamily="34" charset="0"/>
                  <a:buChar char="|"/>
                  <a:defRPr sz="2800" b="1" kern="1200">
                    <a:solidFill>
                      <a:srgbClr val="5C667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48640" marR="0" indent="-205740" algn="l" defTabSz="685800" rtl="0" eaLnBrk="1" fontAlgn="base" latinLnBrk="0" hangingPunct="1">
                  <a:lnSpc>
                    <a:spcPct val="10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5C6670"/>
                  </a:buClr>
                  <a:buSzTx/>
                  <a:buFont typeface="Courier New" panose="02070309020205020404" pitchFamily="49" charset="0"/>
                  <a:buChar char="-"/>
                  <a:tabLst/>
                  <a:defRPr sz="2400" kern="1200">
                    <a:solidFill>
                      <a:srgbClr val="26262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28700" marR="0" indent="-342900" algn="l" defTabSz="685800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450"/>
                  </a:spcAft>
                  <a:buClr>
                    <a:srgbClr val="5C6670"/>
                  </a:buClr>
                  <a:buSzTx/>
                  <a:buFont typeface="Arial" panose="020B0604020202020204" pitchFamily="34" charset="0"/>
                  <a:buChar char="•"/>
                  <a:tabLst/>
                  <a:defRPr sz="2000" kern="1200">
                    <a:solidFill>
                      <a:srgbClr val="262626"/>
                    </a:solidFill>
                    <a:latin typeface="Akzidenz-Grotesk Pro Light" panose="02000506040000020003" pitchFamily="50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kzidenz-Grotesk Pro Light" panose="02000506040000020003" pitchFamily="50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kzidenz-Grotesk Pro Light" panose="02000506040000020003" pitchFamily="50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1200"/>
                  </a:spcAft>
                  <a:buFont typeface="Wingdings" panose="05000000000000000000" pitchFamily="2" charset="2"/>
                  <a:buChar char="è"/>
                </a:pPr>
                <a:r>
                  <a:rPr lang="en-US" altLang="en-US" dirty="0">
                    <a:solidFill>
                      <a:srgbClr val="5C6670"/>
                    </a:solidFill>
                  </a:rPr>
                  <a:t>The region between H</a:t>
                </a:r>
                <a:r>
                  <a:rPr lang="en-US" altLang="en-US" baseline="-25000" dirty="0">
                    <a:solidFill>
                      <a:srgbClr val="5C6670"/>
                    </a:solidFill>
                  </a:rPr>
                  <a:t>1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 and H</a:t>
                </a:r>
                <a:r>
                  <a:rPr lang="en-US" altLang="en-US" baseline="-25000" dirty="0">
                    <a:solidFill>
                      <a:srgbClr val="5C6670"/>
                    </a:solidFill>
                  </a:rPr>
                  <a:t>2</a:t>
                </a:r>
                <a:r>
                  <a:rPr lang="en-US" altLang="en-US" dirty="0">
                    <a:solidFill>
                      <a:srgbClr val="5C6670"/>
                    </a:solidFill>
                  </a:rPr>
                  <a:t> is also called the margin, and its width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1" i="1" smtClean="0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en-US" b="1" i="1" smtClean="0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en-US" i="1" smtClean="0">
                                <a:solidFill>
                                  <a:srgbClr val="5C667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1" i="0" smtClean="0">
                                <a:solidFill>
                                  <a:srgbClr val="5C667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en-US" b="1" i="1" smtClean="0">
                            <a:solidFill>
                              <a:srgbClr val="5C667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en-US" dirty="0">
                  <a:solidFill>
                    <a:srgbClr val="5C6670"/>
                  </a:solidFill>
                </a:endParaRPr>
              </a:p>
            </p:txBody>
          </p:sp>
        </mc:Choice>
        <mc:Fallback xmlns="">
          <p:sp>
            <p:nvSpPr>
              <p:cNvPr id="5" name="Text Placeholder 18">
                <a:extLst>
                  <a:ext uri="{FF2B5EF4-FFF2-40B4-BE49-F238E27FC236}">
                    <a16:creationId xmlns:a16="http://schemas.microsoft.com/office/drawing/2014/main" id="{85B07540-5CD7-C642-B23B-3690A329D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175" y="4918050"/>
                <a:ext cx="8782118" cy="990381"/>
              </a:xfrm>
              <a:prstGeom prst="rect">
                <a:avLst/>
              </a:prstGeom>
              <a:blipFill>
                <a:blip r:embed="rId3"/>
                <a:stretch>
                  <a:fillRect l="-1587" t="-11392" r="-577" b="-2531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37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6D0920-322A-4055-8771-DABB84E272BD}"/>
                  </a:ext>
                </a:extLst>
              </p:cNvPr>
              <p:cNvSpPr txBox="1"/>
              <p:nvPr/>
            </p:nvSpPr>
            <p:spPr>
              <a:xfrm>
                <a:off x="450570" y="1506417"/>
                <a:ext cx="6895927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box>
                          <m:box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6D0920-322A-4055-8771-DABB84E2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0" y="1506417"/>
                <a:ext cx="6895927" cy="576248"/>
              </a:xfrm>
              <a:prstGeom prst="rect">
                <a:avLst/>
              </a:prstGeom>
              <a:blipFill>
                <a:blip r:embed="rId3"/>
                <a:stretch>
                  <a:fillRect t="-4348" r="-128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27FBE66-F5B0-433E-8661-AB4B2402DB13}"/>
              </a:ext>
            </a:extLst>
          </p:cNvPr>
          <p:cNvSpPr txBox="1">
            <a:spLocks/>
          </p:cNvSpPr>
          <p:nvPr/>
        </p:nvSpPr>
        <p:spPr bwMode="auto">
          <a:xfrm>
            <a:off x="895447" y="2210024"/>
            <a:ext cx="2129107" cy="6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1200"/>
              </a:spcAft>
              <a:buNone/>
            </a:pPr>
            <a:r>
              <a:rPr lang="en-US" altLang="en-US" sz="2400" b="0" dirty="0">
                <a:solidFill>
                  <a:srgbClr val="262626"/>
                </a:solidFill>
              </a:rPr>
              <a:t>Subject to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14C6B7A6-939B-4925-BB2D-56BA0BFFF5D4}"/>
              </a:ext>
            </a:extLst>
          </p:cNvPr>
          <p:cNvSpPr txBox="1">
            <a:spLocks/>
          </p:cNvSpPr>
          <p:nvPr/>
        </p:nvSpPr>
        <p:spPr bwMode="auto">
          <a:xfrm>
            <a:off x="2222507" y="2869163"/>
            <a:ext cx="3955555" cy="11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+</a:t>
            </a:r>
            <a:r>
              <a:rPr lang="en-US" altLang="en-US" sz="2400" b="0" i="1" dirty="0">
                <a:solidFill>
                  <a:srgbClr val="262626"/>
                </a:solidFill>
              </a:rPr>
              <a:t> b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i="1" dirty="0">
                <a:solidFill>
                  <a:srgbClr val="262626"/>
                </a:solidFill>
              </a:rPr>
              <a:t>≥ </a:t>
            </a:r>
            <a:r>
              <a:rPr lang="en-US" altLang="en-US" sz="2400" b="0" dirty="0">
                <a:solidFill>
                  <a:srgbClr val="262626"/>
                </a:solidFill>
              </a:rPr>
              <a:t>1   for y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b="0" i="1" dirty="0">
                <a:solidFill>
                  <a:srgbClr val="262626"/>
                </a:solidFill>
              </a:rPr>
              <a:t> = +</a:t>
            </a:r>
            <a:r>
              <a:rPr lang="en-US" altLang="en-US" sz="2400" b="0" dirty="0">
                <a:solidFill>
                  <a:srgbClr val="262626"/>
                </a:solidFill>
              </a:rPr>
              <a:t>1</a:t>
            </a:r>
            <a:endParaRPr lang="en-US" altLang="en-US" b="0" dirty="0">
              <a:solidFill>
                <a:srgbClr val="262626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+</a:t>
            </a:r>
            <a:r>
              <a:rPr lang="en-US" altLang="en-US" sz="2400" b="0" i="1" dirty="0">
                <a:solidFill>
                  <a:srgbClr val="262626"/>
                </a:solidFill>
              </a:rPr>
              <a:t> b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i="1" dirty="0">
                <a:solidFill>
                  <a:srgbClr val="262626"/>
                </a:solidFill>
              </a:rPr>
              <a:t>≤ -</a:t>
            </a:r>
            <a:r>
              <a:rPr lang="en-US" altLang="en-US" sz="2400" b="0" dirty="0">
                <a:solidFill>
                  <a:srgbClr val="262626"/>
                </a:solidFill>
              </a:rPr>
              <a:t>1  for y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b="0" i="1" dirty="0">
                <a:solidFill>
                  <a:srgbClr val="262626"/>
                </a:solidFill>
              </a:rPr>
              <a:t> = -</a:t>
            </a:r>
            <a:r>
              <a:rPr lang="en-US" altLang="en-US" sz="2400" b="0" dirty="0">
                <a:solidFill>
                  <a:srgbClr val="262626"/>
                </a:solidFill>
              </a:rPr>
              <a:t>1</a:t>
            </a:r>
          </a:p>
          <a:p>
            <a:pPr marL="0" indent="0" fontAlgn="auto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9D07A-B42A-448E-8E40-F50422E6083A}"/>
              </a:ext>
            </a:extLst>
          </p:cNvPr>
          <p:cNvSpPr/>
          <p:nvPr/>
        </p:nvSpPr>
        <p:spPr>
          <a:xfrm>
            <a:off x="895447" y="4155990"/>
            <a:ext cx="5388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constraints can be combined into: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8">
                <a:extLst>
                  <a:ext uri="{FF2B5EF4-FFF2-40B4-BE49-F238E27FC236}">
                    <a16:creationId xmlns:a16="http://schemas.microsoft.com/office/drawing/2014/main" id="{54DBE2CC-AF3C-4DA0-A675-E8EB00F356F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90722" y="4739372"/>
                <a:ext cx="3955555" cy="766005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lvl1pPr marL="171450" indent="-171450" algn="l" defTabSz="91440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450"/>
                  </a:spcAft>
                  <a:buClr>
                    <a:srgbClr val="00A2E0"/>
                  </a:buClr>
                  <a:buSzPct val="120000"/>
                  <a:buFont typeface="Akzidenz Grotesk BE XBdCn" panose="020B0506000000000000" pitchFamily="34" charset="0"/>
                  <a:buChar char="|"/>
                  <a:defRPr sz="2800" b="1" kern="1200">
                    <a:solidFill>
                      <a:srgbClr val="5C667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48640" marR="0" indent="-205740" algn="l" defTabSz="685800" rtl="0" eaLnBrk="1" fontAlgn="base" latinLnBrk="0" hangingPunct="1">
                  <a:lnSpc>
                    <a:spcPct val="10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5C6670"/>
                  </a:buClr>
                  <a:buSzTx/>
                  <a:buFont typeface="Courier New" panose="02070309020205020404" pitchFamily="49" charset="0"/>
                  <a:buChar char="-"/>
                  <a:tabLst/>
                  <a:defRPr sz="2400" kern="1200">
                    <a:solidFill>
                      <a:srgbClr val="26262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28700" marR="0" indent="-342900" algn="l" defTabSz="685800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450"/>
                  </a:spcAft>
                  <a:buClr>
                    <a:srgbClr val="5C6670"/>
                  </a:buClr>
                  <a:buSzTx/>
                  <a:buFont typeface="Arial" panose="020B0604020202020204" pitchFamily="34" charset="0"/>
                  <a:buChar char="•"/>
                  <a:tabLst/>
                  <a:defRPr sz="2000" kern="1200">
                    <a:solidFill>
                      <a:srgbClr val="262626"/>
                    </a:solidFill>
                    <a:latin typeface="Akzidenz-Grotesk Pro Light" panose="02000506040000020003" pitchFamily="50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kzidenz-Grotesk Pro Light" panose="02000506040000020003" pitchFamily="50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kzidenz-Grotesk Pro Light" panose="02000506040000020003" pitchFamily="50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400" b="0" dirty="0">
                    <a:solidFill>
                      <a:srgbClr val="262626"/>
                    </a:solidFill>
                  </a:rPr>
                  <a:t>y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sz="2400" b="0" i="1" baseline="30000" dirty="0" err="1">
                    <a:solidFill>
                      <a:srgbClr val="262626"/>
                    </a:solidFill>
                  </a:rPr>
                  <a:t>i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)</a:t>
                </a:r>
                <a:r>
                  <a:rPr lang="en-US" altLang="en-US" sz="2400" b="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sz="2400" dirty="0" err="1">
                    <a:solidFill>
                      <a:srgbClr val="262626"/>
                    </a:solidFill>
                  </a:rPr>
                  <a:t>w</a:t>
                </a:r>
                <a:r>
                  <a:rPr lang="en-US" altLang="en-US" sz="2400" b="0" i="1" baseline="30000" dirty="0" err="1">
                    <a:solidFill>
                      <a:srgbClr val="262626"/>
                    </a:solidFill>
                  </a:rPr>
                  <a:t>t</a:t>
                </a:r>
                <a:r>
                  <a:rPr lang="en-US" altLang="en-US" sz="2400" dirty="0" err="1">
                    <a:solidFill>
                      <a:srgbClr val="262626"/>
                    </a:solidFill>
                  </a:rPr>
                  <a:t>x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(</a:t>
                </a:r>
                <a:r>
                  <a:rPr lang="en-US" altLang="en-US" sz="2400" b="0" i="1" baseline="30000" dirty="0" err="1">
                    <a:solidFill>
                      <a:srgbClr val="262626"/>
                    </a:solidFill>
                  </a:rPr>
                  <a:t>i</a:t>
                </a:r>
                <a:r>
                  <a:rPr lang="en-US" altLang="en-US" sz="2400" b="0" baseline="30000" dirty="0">
                    <a:solidFill>
                      <a:srgbClr val="262626"/>
                    </a:solidFill>
                  </a:rPr>
                  <a:t>)</a:t>
                </a:r>
                <a:r>
                  <a:rPr lang="en-US" altLang="en-US" sz="2400" i="1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en-US" sz="2400" b="0" dirty="0">
                    <a:solidFill>
                      <a:srgbClr val="262626"/>
                    </a:solidFill>
                  </a:rPr>
                  <a:t>+</a:t>
                </a:r>
                <a:r>
                  <a:rPr lang="en-US" altLang="en-US" sz="2400" b="0" i="1" dirty="0">
                    <a:solidFill>
                      <a:srgbClr val="262626"/>
                    </a:solidFill>
                  </a:rPr>
                  <a:t> b</a:t>
                </a:r>
                <a:r>
                  <a:rPr lang="en-US" altLang="en-US" sz="2400" b="0" dirty="0">
                    <a:solidFill>
                      <a:srgbClr val="262626"/>
                    </a:solidFill>
                  </a:rPr>
                  <a:t>) - 1</a:t>
                </a:r>
                <a:r>
                  <a:rPr lang="en-US" altLang="en-US" sz="2400" b="0" i="1" dirty="0">
                    <a:solidFill>
                      <a:srgbClr val="262626"/>
                    </a:solidFill>
                  </a:rPr>
                  <a:t>≥ </a:t>
                </a:r>
                <a:r>
                  <a:rPr lang="en-US" altLang="en-US" sz="2400" b="0" dirty="0">
                    <a:solidFill>
                      <a:srgbClr val="262626"/>
                    </a:solidFill>
                  </a:rPr>
                  <a:t>0 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en-US" sz="2400" b="0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sz="2400" b="0" dirty="0">
                  <a:solidFill>
                    <a:srgbClr val="262626"/>
                  </a:solidFill>
                </a:endParaRPr>
              </a:p>
            </p:txBody>
          </p:sp>
        </mc:Choice>
        <mc:Fallback xmlns="">
          <p:sp>
            <p:nvSpPr>
              <p:cNvPr id="11" name="Text Placeholder 18">
                <a:extLst>
                  <a:ext uri="{FF2B5EF4-FFF2-40B4-BE49-F238E27FC236}">
                    <a16:creationId xmlns:a16="http://schemas.microsoft.com/office/drawing/2014/main" id="{54DBE2CC-AF3C-4DA0-A675-E8EB00F35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722" y="4739372"/>
                <a:ext cx="3955555" cy="766005"/>
              </a:xfrm>
              <a:prstGeom prst="rect">
                <a:avLst/>
              </a:prstGeom>
              <a:blipFill>
                <a:blip r:embed="rId4"/>
                <a:stretch>
                  <a:fillRect l="-3215" t="-655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B83CAEC-5A07-4159-A174-63E688CDF32F}"/>
              </a:ext>
            </a:extLst>
          </p:cNvPr>
          <p:cNvSpPr/>
          <p:nvPr/>
        </p:nvSpPr>
        <p:spPr>
          <a:xfrm>
            <a:off x="202407" y="1402931"/>
            <a:ext cx="8729720" cy="24618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41D5C-899E-48B6-B057-213314CF53F3}"/>
              </a:ext>
            </a:extLst>
          </p:cNvPr>
          <p:cNvSpPr/>
          <p:nvPr/>
        </p:nvSpPr>
        <p:spPr>
          <a:xfrm>
            <a:off x="450570" y="5649260"/>
            <a:ext cx="6566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indent="-349250" eaLnBrk="1" hangingPunct="1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A nonlinear (quadratic) optimization problem with linear inequality constraints.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BBA7CF7-8C02-4D48-804F-1407C8C4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Formulating SVM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Revisiting Logistic Regression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In Logistic Regression: given a training set of </a:t>
            </a:r>
            <a:r>
              <a:rPr lang="en-US" altLang="en-US" i="1" dirty="0"/>
              <a:t>n</a:t>
            </a:r>
            <a:r>
              <a:rPr lang="en-US" altLang="en-US" dirty="0"/>
              <a:t> labelled samples &lt;x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dirty="0"/>
              <a:t>, y</a:t>
            </a:r>
            <a:r>
              <a:rPr lang="en-US" altLang="en-US" baseline="30000" dirty="0"/>
              <a:t>(</a:t>
            </a:r>
            <a:r>
              <a:rPr lang="en-US" altLang="en-US" i="1" baseline="30000" dirty="0" err="1"/>
              <a:t>i</a:t>
            </a:r>
            <a:r>
              <a:rPr lang="en-US" altLang="en-US" baseline="30000" dirty="0"/>
              <a:t>)</a:t>
            </a:r>
            <a:r>
              <a:rPr lang="en-US" altLang="en-US" i="1" baseline="-25000" dirty="0"/>
              <a:t> </a:t>
            </a:r>
            <a:r>
              <a:rPr lang="en-US" altLang="en-US" dirty="0"/>
              <a:t>&gt;, we learn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dirty="0" err="1"/>
              <a:t>y|x</a:t>
            </a:r>
            <a:r>
              <a:rPr lang="en-US" altLang="en-US" dirty="0"/>
              <a:t>) by assuming a logistic sigmoid function.</a:t>
            </a:r>
          </a:p>
          <a:p>
            <a:pPr marL="37719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262626"/>
                </a:solidFill>
                <a:sym typeface="Wingdings" panose="05000000000000000000" pitchFamily="2" charset="2"/>
              </a:rPr>
              <a:t> </a:t>
            </a:r>
            <a:r>
              <a:rPr lang="en-US" altLang="en-US" b="0" dirty="0">
                <a:solidFill>
                  <a:srgbClr val="262626"/>
                </a:solidFill>
                <a:sym typeface="Wingdings" panose="05000000000000000000" pitchFamily="2" charset="2"/>
              </a:rPr>
              <a:t>We end up with a </a:t>
            </a:r>
            <a:r>
              <a:rPr lang="en-US" altLang="en-US" b="0" i="1" dirty="0">
                <a:solidFill>
                  <a:srgbClr val="262626"/>
                </a:solidFill>
                <a:sym typeface="Wingdings" panose="05000000000000000000" pitchFamily="2" charset="2"/>
              </a:rPr>
              <a:t>linear classifier</a:t>
            </a:r>
            <a:r>
              <a:rPr lang="en-US" altLang="en-US" b="0" dirty="0">
                <a:solidFill>
                  <a:srgbClr val="262626"/>
                </a:solidFill>
                <a:sym typeface="Wingdings" panose="05000000000000000000" pitchFamily="2" charset="2"/>
              </a:rPr>
              <a:t>.</a:t>
            </a:r>
            <a:endParaRPr lang="en-US" altLang="en-US" b="0" dirty="0">
              <a:solidFill>
                <a:srgbClr val="262626"/>
              </a:solidFill>
            </a:endParaRPr>
          </a:p>
          <a:p>
            <a:pPr marL="37719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b="0" dirty="0">
                <a:solidFill>
                  <a:srgbClr val="262626"/>
                </a:solidFill>
                <a:sym typeface="Wingdings" panose="05000000000000000000" pitchFamily="2" charset="2"/>
              </a:rPr>
              <a:t> </a:t>
            </a:r>
            <a:r>
              <a:rPr lang="en-US" altLang="en-US" b="0" i="1" dirty="0">
                <a:solidFill>
                  <a:srgbClr val="262626"/>
                </a:solidFill>
              </a:rPr>
              <a:t>g</a:t>
            </a:r>
            <a:r>
              <a:rPr lang="en-US" altLang="en-US" b="0" dirty="0">
                <a:solidFill>
                  <a:srgbClr val="262626"/>
                </a:solidFill>
              </a:rPr>
              <a:t>(</a:t>
            </a:r>
            <a:r>
              <a:rPr lang="en-US" altLang="en-US" dirty="0">
                <a:solidFill>
                  <a:srgbClr val="262626"/>
                </a:solidFill>
              </a:rPr>
              <a:t>x</a:t>
            </a:r>
            <a:r>
              <a:rPr lang="en-US" altLang="en-US" b="0" dirty="0">
                <a:solidFill>
                  <a:srgbClr val="262626"/>
                </a:solidFill>
              </a:rPr>
              <a:t>)</a:t>
            </a:r>
            <a:r>
              <a:rPr lang="en-US" altLang="en-US" i="1" dirty="0">
                <a:solidFill>
                  <a:srgbClr val="262626"/>
                </a:solidFill>
              </a:rPr>
              <a:t> </a:t>
            </a:r>
            <a:r>
              <a:rPr lang="en-US" altLang="en-US" b="0" i="1" dirty="0">
                <a:solidFill>
                  <a:srgbClr val="262626"/>
                </a:solidFill>
              </a:rPr>
              <a:t>=</a:t>
            </a:r>
            <a:r>
              <a:rPr lang="en-US" altLang="en-US" i="1" dirty="0">
                <a:solidFill>
                  <a:srgbClr val="262626"/>
                </a:solidFill>
              </a:rPr>
              <a:t> </a:t>
            </a:r>
            <a:r>
              <a:rPr lang="en-US" altLang="en-US" dirty="0" err="1">
                <a:solidFill>
                  <a:srgbClr val="262626"/>
                </a:solidFill>
              </a:rPr>
              <a:t>w</a:t>
            </a:r>
            <a:r>
              <a:rPr lang="en-US" altLang="en-US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dirty="0" err="1">
                <a:solidFill>
                  <a:srgbClr val="262626"/>
                </a:solidFill>
              </a:rPr>
              <a:t>x</a:t>
            </a:r>
            <a:r>
              <a:rPr lang="en-US" altLang="en-US" i="1" dirty="0">
                <a:solidFill>
                  <a:srgbClr val="262626"/>
                </a:solidFill>
              </a:rPr>
              <a:t> </a:t>
            </a:r>
            <a:r>
              <a:rPr lang="en-US" altLang="en-US" b="0" dirty="0">
                <a:solidFill>
                  <a:srgbClr val="262626"/>
                </a:solidFill>
              </a:rPr>
              <a:t>is called </a:t>
            </a:r>
            <a:r>
              <a:rPr lang="en-US" altLang="en-US" b="0" dirty="0">
                <a:solidFill>
                  <a:srgbClr val="262626"/>
                </a:solidFill>
                <a:sym typeface="Wingdings" panose="05000000000000000000" pitchFamily="2" charset="2"/>
              </a:rPr>
              <a:t>the </a:t>
            </a:r>
            <a:r>
              <a:rPr lang="en-US" altLang="en-US" b="0" i="1" dirty="0">
                <a:solidFill>
                  <a:srgbClr val="262626"/>
                </a:solidFill>
                <a:sym typeface="Wingdings" panose="05000000000000000000" pitchFamily="2" charset="2"/>
              </a:rPr>
              <a:t>discriminant function</a:t>
            </a:r>
            <a:r>
              <a:rPr lang="en-US" altLang="en-US" sz="2000" b="0" dirty="0">
                <a:solidFill>
                  <a:srgbClr val="262626"/>
                </a:solidFill>
                <a:sym typeface="Wingdings" panose="05000000000000000000" pitchFamily="2" charset="2"/>
              </a:rPr>
              <a:t>.</a:t>
            </a:r>
            <a:endParaRPr lang="en-US" altLang="en-US" sz="2000" b="0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3657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How to solve SVM? (Outline)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82118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600" dirty="0"/>
              <a:t>Reformulate the problem using Lagrange multipliers </a:t>
            </a:r>
            <a:r>
              <a:rPr lang="el-GR" altLang="en-US" sz="2600" i="1" dirty="0"/>
              <a:t>α</a:t>
            </a:r>
            <a:endParaRPr lang="en-US" altLang="en-US" sz="2600" dirty="0"/>
          </a:p>
          <a:p>
            <a:pPr lvl="1"/>
            <a:r>
              <a:rPr lang="en-US" altLang="en-US" dirty="0" err="1"/>
              <a:t>Lagrangian</a:t>
            </a:r>
            <a:r>
              <a:rPr lang="en-US" altLang="en-US" dirty="0"/>
              <a:t> Primal Problem</a:t>
            </a:r>
          </a:p>
          <a:p>
            <a:pPr lvl="1"/>
            <a:r>
              <a:rPr lang="en-US" altLang="en-US" dirty="0" err="1"/>
              <a:t>Lagrangian</a:t>
            </a:r>
            <a:r>
              <a:rPr lang="en-US" altLang="en-US" dirty="0"/>
              <a:t> Dual Problem</a:t>
            </a:r>
          </a:p>
          <a:p>
            <a:pPr lvl="1"/>
            <a:endParaRPr lang="en-US" altLang="en-US" dirty="0"/>
          </a:p>
          <a:p>
            <a:r>
              <a:rPr lang="en-US" altLang="en-US" sz="2600" dirty="0"/>
              <a:t>The </a:t>
            </a:r>
            <a:r>
              <a:rPr lang="en-US" altLang="en-US" sz="2600" dirty="0" err="1"/>
              <a:t>Karush</a:t>
            </a:r>
            <a:r>
              <a:rPr lang="en-US" altLang="en-US" sz="2600" dirty="0"/>
              <a:t>-Kuhn-Tucker Conditions</a:t>
            </a:r>
          </a:p>
          <a:p>
            <a:pPr lvl="1"/>
            <a:r>
              <a:rPr lang="en-US" altLang="en-US" i="1" dirty="0"/>
              <a:t>Necessary and sufficient </a:t>
            </a:r>
            <a:r>
              <a:rPr lang="en-US" altLang="en-US" dirty="0"/>
              <a:t>for </a:t>
            </a:r>
            <a:r>
              <a:rPr lang="en-US" altLang="en-US" b="1" dirty="0"/>
              <a:t>w</a:t>
            </a:r>
            <a:r>
              <a:rPr lang="en-US" altLang="en-US" i="1" dirty="0"/>
              <a:t>, b, </a:t>
            </a:r>
            <a:r>
              <a:rPr lang="el-GR" altLang="en-US" i="1" dirty="0"/>
              <a:t>α</a:t>
            </a:r>
            <a:r>
              <a:rPr lang="en-US" altLang="en-US" i="1" dirty="0"/>
              <a:t>.</a:t>
            </a:r>
          </a:p>
          <a:p>
            <a:pPr lvl="1"/>
            <a:r>
              <a:rPr lang="en-US" altLang="en-US" dirty="0"/>
              <a:t>Solving the SVM problem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finding a solution to the KKT conditions.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116644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361129" cy="840293"/>
          </a:xfrm>
        </p:spPr>
        <p:txBody>
          <a:bodyPr>
            <a:noAutofit/>
          </a:bodyPr>
          <a:lstStyle/>
          <a:p>
            <a:r>
              <a:rPr lang="en-US" altLang="en-US" sz="3900" b="1" dirty="0">
                <a:solidFill>
                  <a:srgbClr val="5C6670"/>
                </a:solidFill>
              </a:rPr>
              <a:t>SVM: </a:t>
            </a:r>
            <a:r>
              <a:rPr lang="en-US" altLang="en-US" sz="3900" b="1" dirty="0" err="1">
                <a:solidFill>
                  <a:srgbClr val="5C6670"/>
                </a:solidFill>
              </a:rPr>
              <a:t>Lagrangian</a:t>
            </a:r>
            <a:r>
              <a:rPr lang="en-US" altLang="en-US" sz="3900" b="1" dirty="0">
                <a:solidFill>
                  <a:srgbClr val="5C6670"/>
                </a:solidFill>
              </a:rPr>
              <a:t> Primal Formulation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8782118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600" dirty="0"/>
              <a:t>Define</a:t>
            </a:r>
          </a:p>
          <a:p>
            <a:endParaRPr lang="en-US" altLang="en-US" sz="2600" b="0" dirty="0"/>
          </a:p>
          <a:p>
            <a:r>
              <a:rPr lang="en-US" altLang="en-US" dirty="0"/>
              <a:t>then the SVM solution should satisfy</a:t>
            </a:r>
          </a:p>
          <a:p>
            <a:pPr marL="3657600" lvl="8" indent="0">
              <a:buNone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F75FEB-EC43-A545-B174-EC37CF16856E}"/>
                  </a:ext>
                </a:extLst>
              </p:cNvPr>
              <p:cNvSpPr txBox="1"/>
              <p:nvPr/>
            </p:nvSpPr>
            <p:spPr>
              <a:xfrm>
                <a:off x="638139" y="1763812"/>
                <a:ext cx="660360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sz="2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)−1]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F75FEB-EC43-A545-B174-EC37CF16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" y="1763812"/>
                <a:ext cx="6603603" cy="896207"/>
              </a:xfrm>
              <a:prstGeom prst="rect">
                <a:avLst/>
              </a:prstGeom>
              <a:blipFill>
                <a:blip r:embed="rId3"/>
                <a:stretch>
                  <a:fillRect l="-384" t="-149296" r="-1152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E1472-FEE4-EA48-90B4-41619C207B00}"/>
                  </a:ext>
                </a:extLst>
              </p:cNvPr>
              <p:cNvSpPr txBox="1"/>
              <p:nvPr/>
            </p:nvSpPr>
            <p:spPr>
              <a:xfrm>
                <a:off x="517978" y="3776038"/>
                <a:ext cx="3421962" cy="2605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)−1]</m:t>
                    </m:r>
                  </m:oMath>
                </a14:m>
                <a:r>
                  <a:rPr lang="en-US" sz="2400" dirty="0"/>
                  <a:t>=0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E1472-FEE4-EA48-90B4-41619C207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8" y="3776038"/>
                <a:ext cx="3421962" cy="2605200"/>
              </a:xfrm>
              <a:prstGeom prst="rect">
                <a:avLst/>
              </a:prstGeom>
              <a:blipFill>
                <a:blip r:embed="rId4"/>
                <a:stretch>
                  <a:fillRect l="-2963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9C9375A0-CA50-9347-A9E2-0D22934A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673" y="4494319"/>
            <a:ext cx="1064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dirty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en-US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759D7E6-9022-C84D-98DF-8C7961136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570" y="3686923"/>
            <a:ext cx="4295568" cy="50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1" tIns="50941" rIns="101881" bIns="50941">
            <a:spAutoFit/>
          </a:bodyPr>
          <a:lstStyle>
            <a:lvl1pPr marL="828675" indent="-320675" defTabSz="1019175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w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90E0D-5177-7647-A5B4-EAB7AC9F5D60}"/>
                  </a:ext>
                </a:extLst>
              </p:cNvPr>
              <p:cNvSpPr txBox="1"/>
              <p:nvPr/>
            </p:nvSpPr>
            <p:spPr>
              <a:xfrm>
                <a:off x="5883532" y="4239723"/>
                <a:ext cx="200696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 baseline="3000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90E0D-5177-7647-A5B4-EAB7AC9F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32" y="4239723"/>
                <a:ext cx="2006960" cy="746936"/>
              </a:xfrm>
              <a:prstGeom prst="rect">
                <a:avLst/>
              </a:prstGeom>
              <a:blipFill>
                <a:blip r:embed="rId5"/>
                <a:stretch>
                  <a:fillRect l="-18868" t="-145000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>
            <a:extLst>
              <a:ext uri="{FF2B5EF4-FFF2-40B4-BE49-F238E27FC236}">
                <a16:creationId xmlns:a16="http://schemas.microsoft.com/office/drawing/2014/main" id="{1C921E09-72AA-3B45-97A0-7FF682FFC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140" y="5036473"/>
            <a:ext cx="4218428" cy="53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1" tIns="50941" rIns="101881" bIns="50941">
            <a:spAutoFit/>
          </a:bodyPr>
          <a:lstStyle>
            <a:lvl1pPr marL="828675" indent="-320675" defTabSz="1019175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9A603-A006-5A47-A48D-B55DBC869FAF}"/>
                  </a:ext>
                </a:extLst>
              </p:cNvPr>
              <p:cNvSpPr txBox="1"/>
              <p:nvPr/>
            </p:nvSpPr>
            <p:spPr>
              <a:xfrm>
                <a:off x="5349384" y="5589170"/>
                <a:ext cx="3535199" cy="763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2400" i="1" baseline="3000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i="1" baseline="30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9A603-A006-5A47-A48D-B55DBC869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384" y="5589170"/>
                <a:ext cx="3535199" cy="763671"/>
              </a:xfrm>
              <a:prstGeom prst="rect">
                <a:avLst/>
              </a:prstGeom>
              <a:blipFill>
                <a:blip r:embed="rId6"/>
                <a:stretch>
                  <a:fillRect l="-5000" t="-8197" r="-1786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26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SVM: </a:t>
            </a:r>
            <a:r>
              <a:rPr lang="en-US" altLang="en-US" sz="4000" b="1" dirty="0" err="1">
                <a:solidFill>
                  <a:srgbClr val="5C6670"/>
                </a:solidFill>
              </a:rPr>
              <a:t>Lagrangian</a:t>
            </a:r>
            <a:r>
              <a:rPr lang="en-US" altLang="en-US" sz="4000" b="1" dirty="0">
                <a:solidFill>
                  <a:srgbClr val="5C6670"/>
                </a:solidFill>
              </a:rPr>
              <a:t> Dual Formulation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480598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The objective function is</a:t>
            </a:r>
          </a:p>
          <a:p>
            <a:pPr marL="0" indent="0">
              <a:buNone/>
            </a:pPr>
            <a:endParaRPr lang="en-US" altLang="en-US" sz="2600" b="0" dirty="0"/>
          </a:p>
          <a:p>
            <a:pPr marL="0" indent="0">
              <a:buNone/>
            </a:pPr>
            <a:endParaRPr lang="en-US" altLang="en-US" sz="2600" b="0" dirty="0"/>
          </a:p>
          <a:p>
            <a:r>
              <a:rPr lang="en-US" altLang="en-US" dirty="0"/>
              <a:t>The solution is the same as before. But there is an important observation.</a:t>
            </a:r>
          </a:p>
          <a:p>
            <a:r>
              <a:rPr lang="en-US" altLang="en-US" dirty="0"/>
              <a:t>Points for which </a:t>
            </a:r>
            <a:r>
              <a:rPr lang="el-GR" altLang="en-US" i="1" dirty="0"/>
              <a:t>α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&gt; </a:t>
            </a:r>
            <a:r>
              <a:rPr lang="en-US" altLang="en-US" dirty="0"/>
              <a:t>0 are called support vectors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0EF080-7722-4341-AE9B-B864EDD7F4D3}"/>
                  </a:ext>
                </a:extLst>
              </p:cNvPr>
              <p:cNvSpPr txBox="1"/>
              <p:nvPr/>
            </p:nvSpPr>
            <p:spPr>
              <a:xfrm>
                <a:off x="-185819" y="1981699"/>
                <a:ext cx="9135205" cy="938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0EF080-7722-4341-AE9B-B864EDD7F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819" y="1981699"/>
                <a:ext cx="9135205" cy="938014"/>
              </a:xfrm>
              <a:prstGeom prst="rect">
                <a:avLst/>
              </a:prstGeom>
              <a:blipFill>
                <a:blip r:embed="rId3"/>
                <a:stretch>
                  <a:fillRect t="-144595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8DA9948-451D-424F-AAF0-B67A8C94B115}"/>
              </a:ext>
            </a:extLst>
          </p:cNvPr>
          <p:cNvGrpSpPr/>
          <p:nvPr/>
        </p:nvGrpSpPr>
        <p:grpSpPr>
          <a:xfrm>
            <a:off x="4694410" y="2592476"/>
            <a:ext cx="2476405" cy="1345812"/>
            <a:chOff x="4763180" y="2468464"/>
            <a:chExt cx="2469958" cy="17278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D39CF5-C2C9-A140-9480-77ED005FD266}"/>
                </a:ext>
              </a:extLst>
            </p:cNvPr>
            <p:cNvCxnSpPr/>
            <p:nvPr/>
          </p:nvCxnSpPr>
          <p:spPr>
            <a:xfrm>
              <a:off x="6342185" y="2468464"/>
              <a:ext cx="890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7835C5-E62E-4C42-8268-8BCA2CCCB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3180" y="2555634"/>
              <a:ext cx="2024481" cy="1640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5C6081-252B-0B4F-87B8-A089E7447E88}"/>
              </a:ext>
            </a:extLst>
          </p:cNvPr>
          <p:cNvGrpSpPr/>
          <p:nvPr/>
        </p:nvGrpSpPr>
        <p:grpSpPr>
          <a:xfrm>
            <a:off x="5174166" y="3764451"/>
            <a:ext cx="3347630" cy="2667700"/>
            <a:chOff x="4935945" y="1564364"/>
            <a:chExt cx="2937731" cy="28986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E14AB5-3E8A-5F45-A1CF-DA338C979491}"/>
                </a:ext>
              </a:extLst>
            </p:cNvPr>
            <p:cNvGrpSpPr/>
            <p:nvPr/>
          </p:nvGrpSpPr>
          <p:grpSpPr>
            <a:xfrm>
              <a:off x="4935945" y="1670503"/>
              <a:ext cx="2937731" cy="2792531"/>
              <a:chOff x="5154029" y="1540817"/>
              <a:chExt cx="2937731" cy="2792531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0968892-83E9-6D41-A969-50473C35492A}"/>
                  </a:ext>
                </a:extLst>
              </p:cNvPr>
              <p:cNvCxnSpPr/>
              <p:nvPr/>
            </p:nvCxnSpPr>
            <p:spPr>
              <a:xfrm>
                <a:off x="5154029" y="4091220"/>
                <a:ext cx="29377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5DFF00-5F0E-7548-882A-DE560A923988}"/>
                  </a:ext>
                </a:extLst>
              </p:cNvPr>
              <p:cNvCxnSpPr/>
              <p:nvPr/>
            </p:nvCxnSpPr>
            <p:spPr>
              <a:xfrm flipV="1">
                <a:off x="5508584" y="1540817"/>
                <a:ext cx="0" cy="2792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B8D285-4E28-9740-9975-4E06A4274E3B}"/>
                </a:ext>
              </a:extLst>
            </p:cNvPr>
            <p:cNvGrpSpPr/>
            <p:nvPr/>
          </p:nvGrpSpPr>
          <p:grpSpPr>
            <a:xfrm>
              <a:off x="5756149" y="1564364"/>
              <a:ext cx="2102656" cy="2651287"/>
              <a:chOff x="5756149" y="1564364"/>
              <a:chExt cx="2102656" cy="2651287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15" name="Multiplication Sign 24">
                <a:extLst>
                  <a:ext uri="{FF2B5EF4-FFF2-40B4-BE49-F238E27FC236}">
                    <a16:creationId xmlns:a16="http://schemas.microsoft.com/office/drawing/2014/main" id="{61B8B3B5-B08A-2D4A-BAFA-F89A64B35895}"/>
                  </a:ext>
                </a:extLst>
              </p:cNvPr>
              <p:cNvSpPr/>
              <p:nvPr/>
            </p:nvSpPr>
            <p:spPr>
              <a:xfrm>
                <a:off x="7047858" y="3475621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Multiplication Sign 25">
                <a:extLst>
                  <a:ext uri="{FF2B5EF4-FFF2-40B4-BE49-F238E27FC236}">
                    <a16:creationId xmlns:a16="http://schemas.microsoft.com/office/drawing/2014/main" id="{1E1DE4E9-F274-4D4C-BE08-836B9BC5DE5F}"/>
                  </a:ext>
                </a:extLst>
              </p:cNvPr>
              <p:cNvSpPr/>
              <p:nvPr/>
            </p:nvSpPr>
            <p:spPr>
              <a:xfrm>
                <a:off x="7673097" y="3227908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ultiplication Sign 26">
                <a:extLst>
                  <a:ext uri="{FF2B5EF4-FFF2-40B4-BE49-F238E27FC236}">
                    <a16:creationId xmlns:a16="http://schemas.microsoft.com/office/drawing/2014/main" id="{DBC1E410-EB13-E940-B53D-FF09AB58B27C}"/>
                  </a:ext>
                </a:extLst>
              </p:cNvPr>
              <p:cNvSpPr/>
              <p:nvPr/>
            </p:nvSpPr>
            <p:spPr>
              <a:xfrm>
                <a:off x="6776870" y="3938000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ultiplication Sign 27">
                <a:extLst>
                  <a:ext uri="{FF2B5EF4-FFF2-40B4-BE49-F238E27FC236}">
                    <a16:creationId xmlns:a16="http://schemas.microsoft.com/office/drawing/2014/main" id="{4E7BAE1B-68D6-2F47-BB94-E3DC9F82A564}"/>
                  </a:ext>
                </a:extLst>
              </p:cNvPr>
              <p:cNvSpPr/>
              <p:nvPr/>
            </p:nvSpPr>
            <p:spPr>
              <a:xfrm>
                <a:off x="6294302" y="3505559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Multiplication Sign 28">
                <a:extLst>
                  <a:ext uri="{FF2B5EF4-FFF2-40B4-BE49-F238E27FC236}">
                    <a16:creationId xmlns:a16="http://schemas.microsoft.com/office/drawing/2014/main" id="{9C27B5E5-EC9F-454A-9E2D-D8610E774323}"/>
                  </a:ext>
                </a:extLst>
              </p:cNvPr>
              <p:cNvSpPr/>
              <p:nvPr/>
            </p:nvSpPr>
            <p:spPr>
              <a:xfrm>
                <a:off x="7300255" y="2860021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Multiplication Sign 29">
                <a:extLst>
                  <a:ext uri="{FF2B5EF4-FFF2-40B4-BE49-F238E27FC236}">
                    <a16:creationId xmlns:a16="http://schemas.microsoft.com/office/drawing/2014/main" id="{24565A58-23AE-1F42-B678-3682F9B950DE}"/>
                  </a:ext>
                </a:extLst>
              </p:cNvPr>
              <p:cNvSpPr/>
              <p:nvPr/>
            </p:nvSpPr>
            <p:spPr>
              <a:xfrm>
                <a:off x="7476126" y="3629588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0702469-9A7E-1F42-9308-0578E9F7DE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56663" y="3026468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4BF7AC-8F49-EA43-92D0-ADC1E1487F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3566" y="1938751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3BB07EF-0E20-2740-AD71-94A3CED369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6149" y="1919505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13C2E68-AC9A-6742-ADA1-F3090415DB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7092" y="2230365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5EBDC85-F857-3F4E-9E49-0E5EAB580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3034" y="1564364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1BDCA6-EF40-4544-A528-47F2443692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1" y="1670503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1780DE-587C-7C40-9FA5-8146FC84ADA0}"/>
                  </a:ext>
                </a:extLst>
              </p:cNvPr>
              <p:cNvCxnSpPr/>
              <p:nvPr/>
            </p:nvCxnSpPr>
            <p:spPr>
              <a:xfrm flipH="1">
                <a:off x="5756149" y="2049174"/>
                <a:ext cx="2102656" cy="165303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4282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900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400" b="0" dirty="0"/>
              <a:t>Linear Machines &amp; SVM</a:t>
            </a:r>
          </a:p>
          <a:p>
            <a:pPr algn="l"/>
            <a:r>
              <a:rPr lang="en-US" altLang="en-US" sz="4000" b="0" dirty="0">
                <a:solidFill>
                  <a:srgbClr val="00B0F0"/>
                </a:solidFill>
              </a:rPr>
              <a:t>SVM for Non-linearly-separable Case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09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Linear Separability Violated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480598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Some samples will always be misclassified no matter what {</a:t>
            </a:r>
            <a:r>
              <a:rPr lang="en-US" altLang="en-US" dirty="0" err="1"/>
              <a:t>w,</a:t>
            </a:r>
            <a:r>
              <a:rPr lang="en-US" altLang="en-US" i="1" dirty="0" err="1"/>
              <a:t>b</a:t>
            </a:r>
            <a:r>
              <a:rPr lang="en-US" altLang="en-US" dirty="0"/>
              <a:t>} is used.</a:t>
            </a:r>
          </a:p>
          <a:p>
            <a:pPr marL="0" indent="0">
              <a:buNone/>
            </a:pPr>
            <a:endParaRPr lang="en-US" altLang="en-US" sz="2600" b="0" dirty="0"/>
          </a:p>
          <a:p>
            <a:pPr marL="0" indent="0">
              <a:buNone/>
            </a:pPr>
            <a:endParaRPr lang="en-US" altLang="en-US" sz="2600" b="0" dirty="0"/>
          </a:p>
          <a:p>
            <a:pPr marL="0" indent="0">
              <a:buNone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163E5E-EF1A-5040-8F0E-9076CB3F6D3A}"/>
              </a:ext>
            </a:extLst>
          </p:cNvPr>
          <p:cNvGrpSpPr/>
          <p:nvPr/>
        </p:nvGrpSpPr>
        <p:grpSpPr>
          <a:xfrm>
            <a:off x="4184499" y="2460581"/>
            <a:ext cx="4299294" cy="4210202"/>
            <a:chOff x="5151376" y="1670503"/>
            <a:chExt cx="2937731" cy="28986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CD0C5E-EB22-874E-B47F-B84A3AC4DA7A}"/>
                </a:ext>
              </a:extLst>
            </p:cNvPr>
            <p:cNvGrpSpPr/>
            <p:nvPr/>
          </p:nvGrpSpPr>
          <p:grpSpPr>
            <a:xfrm>
              <a:off x="5151376" y="1776642"/>
              <a:ext cx="2937731" cy="2792531"/>
              <a:chOff x="5154029" y="1540817"/>
              <a:chExt cx="2937731" cy="2792531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AFEEF65-D1B3-EF42-A532-EC3CD1A13363}"/>
                  </a:ext>
                </a:extLst>
              </p:cNvPr>
              <p:cNvCxnSpPr/>
              <p:nvPr/>
            </p:nvCxnSpPr>
            <p:spPr>
              <a:xfrm>
                <a:off x="5154029" y="4091220"/>
                <a:ext cx="29377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93943FA-568B-EB45-BE61-5E6A8B2382F0}"/>
                  </a:ext>
                </a:extLst>
              </p:cNvPr>
              <p:cNvCxnSpPr/>
              <p:nvPr/>
            </p:nvCxnSpPr>
            <p:spPr>
              <a:xfrm flipV="1">
                <a:off x="5508584" y="1540817"/>
                <a:ext cx="0" cy="2792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E5A3A2-7464-5743-8B5C-C7FA871F9EE2}"/>
                </a:ext>
              </a:extLst>
            </p:cNvPr>
            <p:cNvGrpSpPr/>
            <p:nvPr/>
          </p:nvGrpSpPr>
          <p:grpSpPr>
            <a:xfrm>
              <a:off x="5971580" y="1670503"/>
              <a:ext cx="2102656" cy="2651287"/>
              <a:chOff x="5756149" y="1564364"/>
              <a:chExt cx="2102656" cy="2651287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35" name="Multiplication Sign 24">
                <a:extLst>
                  <a:ext uri="{FF2B5EF4-FFF2-40B4-BE49-F238E27FC236}">
                    <a16:creationId xmlns:a16="http://schemas.microsoft.com/office/drawing/2014/main" id="{9C925557-66F6-5E43-AB7D-A239FC126184}"/>
                  </a:ext>
                </a:extLst>
              </p:cNvPr>
              <p:cNvSpPr/>
              <p:nvPr/>
            </p:nvSpPr>
            <p:spPr>
              <a:xfrm>
                <a:off x="7047858" y="3475621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Multiplication Sign 25">
                <a:extLst>
                  <a:ext uri="{FF2B5EF4-FFF2-40B4-BE49-F238E27FC236}">
                    <a16:creationId xmlns:a16="http://schemas.microsoft.com/office/drawing/2014/main" id="{AE3F3869-923D-BB40-9BEA-B3EE480AF82A}"/>
                  </a:ext>
                </a:extLst>
              </p:cNvPr>
              <p:cNvSpPr/>
              <p:nvPr/>
            </p:nvSpPr>
            <p:spPr>
              <a:xfrm>
                <a:off x="7673097" y="3227908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Multiplication Sign 26">
                <a:extLst>
                  <a:ext uri="{FF2B5EF4-FFF2-40B4-BE49-F238E27FC236}">
                    <a16:creationId xmlns:a16="http://schemas.microsoft.com/office/drawing/2014/main" id="{6F2D5ECD-593D-654D-BE65-60FB9D6345AA}"/>
                  </a:ext>
                </a:extLst>
              </p:cNvPr>
              <p:cNvSpPr/>
              <p:nvPr/>
            </p:nvSpPr>
            <p:spPr>
              <a:xfrm>
                <a:off x="6776870" y="3938000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ultiplication Sign 27">
                <a:extLst>
                  <a:ext uri="{FF2B5EF4-FFF2-40B4-BE49-F238E27FC236}">
                    <a16:creationId xmlns:a16="http://schemas.microsoft.com/office/drawing/2014/main" id="{7D558276-4BFB-BB4A-AF74-222C86CE46CC}"/>
                  </a:ext>
                </a:extLst>
              </p:cNvPr>
              <p:cNvSpPr/>
              <p:nvPr/>
            </p:nvSpPr>
            <p:spPr>
              <a:xfrm>
                <a:off x="6294302" y="3505559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Multiplication Sign 28">
                <a:extLst>
                  <a:ext uri="{FF2B5EF4-FFF2-40B4-BE49-F238E27FC236}">
                    <a16:creationId xmlns:a16="http://schemas.microsoft.com/office/drawing/2014/main" id="{574B91B1-0A58-5F42-8D66-E1A1D6561599}"/>
                  </a:ext>
                </a:extLst>
              </p:cNvPr>
              <p:cNvSpPr/>
              <p:nvPr/>
            </p:nvSpPr>
            <p:spPr>
              <a:xfrm>
                <a:off x="7300255" y="2860021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Multiplication Sign 29">
                <a:extLst>
                  <a:ext uri="{FF2B5EF4-FFF2-40B4-BE49-F238E27FC236}">
                    <a16:creationId xmlns:a16="http://schemas.microsoft.com/office/drawing/2014/main" id="{A6C7AD8D-D158-CD48-B314-B34B74373187}"/>
                  </a:ext>
                </a:extLst>
              </p:cNvPr>
              <p:cNvSpPr/>
              <p:nvPr/>
            </p:nvSpPr>
            <p:spPr>
              <a:xfrm>
                <a:off x="7476126" y="3629588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DA5ED44-8B2E-C94B-B3A2-2ED29AF452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56663" y="3026468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047838D-9591-3048-93E4-7E61B4917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3566" y="1938751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6EAAB19-1306-1847-9752-49B1EA71D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6149" y="1919505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3CBF28E-B785-1B4C-B59B-B2717DF477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7092" y="2230365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615C2E2-FFA8-C247-9149-E3BD9379FA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3034" y="1564364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5361874-B685-6A48-920F-94399D3F46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1" y="1670503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0FBDAFE-CB0E-7A4B-B8A3-A3C75F68C97A}"/>
                  </a:ext>
                </a:extLst>
              </p:cNvPr>
              <p:cNvCxnSpPr/>
              <p:nvPr/>
            </p:nvCxnSpPr>
            <p:spPr>
              <a:xfrm flipH="1">
                <a:off x="5756149" y="2049174"/>
                <a:ext cx="2102656" cy="165303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6F01B92-E97A-634D-BFB4-C92E9A212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5396" y="3080720"/>
              <a:ext cx="133380" cy="129669"/>
            </a:xfrm>
            <a:prstGeom prst="ellipse">
              <a:avLst/>
            </a:prstGeom>
            <a:solidFill>
              <a:srgbClr val="00B050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20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Examining Misclassified Samples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480598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They will violate the constraints:</a:t>
            </a:r>
          </a:p>
          <a:p>
            <a:pPr marL="0" indent="0">
              <a:buNone/>
            </a:pPr>
            <a:endParaRPr lang="en-US" altLang="en-US" sz="2600" b="0" dirty="0"/>
          </a:p>
          <a:p>
            <a:pPr marL="0" indent="0">
              <a:buNone/>
            </a:pPr>
            <a:endParaRPr lang="en-US" altLang="en-US" sz="2600" b="0" dirty="0"/>
          </a:p>
          <a:p>
            <a:pPr marL="0" indent="0">
              <a:buNone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163E5E-EF1A-5040-8F0E-9076CB3F6D3A}"/>
              </a:ext>
            </a:extLst>
          </p:cNvPr>
          <p:cNvGrpSpPr/>
          <p:nvPr/>
        </p:nvGrpSpPr>
        <p:grpSpPr>
          <a:xfrm>
            <a:off x="4184499" y="2460581"/>
            <a:ext cx="4299294" cy="4210202"/>
            <a:chOff x="5151376" y="1670503"/>
            <a:chExt cx="2937731" cy="28986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CD0C5E-EB22-874E-B47F-B84A3AC4DA7A}"/>
                </a:ext>
              </a:extLst>
            </p:cNvPr>
            <p:cNvGrpSpPr/>
            <p:nvPr/>
          </p:nvGrpSpPr>
          <p:grpSpPr>
            <a:xfrm>
              <a:off x="5151376" y="1776642"/>
              <a:ext cx="2937731" cy="2792531"/>
              <a:chOff x="5154029" y="1540817"/>
              <a:chExt cx="2937731" cy="2792531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AFEEF65-D1B3-EF42-A532-EC3CD1A13363}"/>
                  </a:ext>
                </a:extLst>
              </p:cNvPr>
              <p:cNvCxnSpPr/>
              <p:nvPr/>
            </p:nvCxnSpPr>
            <p:spPr>
              <a:xfrm>
                <a:off x="5154029" y="4091220"/>
                <a:ext cx="29377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93943FA-568B-EB45-BE61-5E6A8B2382F0}"/>
                  </a:ext>
                </a:extLst>
              </p:cNvPr>
              <p:cNvCxnSpPr/>
              <p:nvPr/>
            </p:nvCxnSpPr>
            <p:spPr>
              <a:xfrm flipV="1">
                <a:off x="5508584" y="1540817"/>
                <a:ext cx="0" cy="2792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E5A3A2-7464-5743-8B5C-C7FA871F9EE2}"/>
                </a:ext>
              </a:extLst>
            </p:cNvPr>
            <p:cNvGrpSpPr/>
            <p:nvPr/>
          </p:nvGrpSpPr>
          <p:grpSpPr>
            <a:xfrm>
              <a:off x="5971580" y="1670503"/>
              <a:ext cx="2102656" cy="2651287"/>
              <a:chOff x="5756149" y="1564364"/>
              <a:chExt cx="2102656" cy="2651287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35" name="Multiplication Sign 24">
                <a:extLst>
                  <a:ext uri="{FF2B5EF4-FFF2-40B4-BE49-F238E27FC236}">
                    <a16:creationId xmlns:a16="http://schemas.microsoft.com/office/drawing/2014/main" id="{9C925557-66F6-5E43-AB7D-A239FC126184}"/>
                  </a:ext>
                </a:extLst>
              </p:cNvPr>
              <p:cNvSpPr/>
              <p:nvPr/>
            </p:nvSpPr>
            <p:spPr>
              <a:xfrm>
                <a:off x="7047858" y="3475621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Multiplication Sign 25">
                <a:extLst>
                  <a:ext uri="{FF2B5EF4-FFF2-40B4-BE49-F238E27FC236}">
                    <a16:creationId xmlns:a16="http://schemas.microsoft.com/office/drawing/2014/main" id="{AE3F3869-923D-BB40-9BEA-B3EE480AF82A}"/>
                  </a:ext>
                </a:extLst>
              </p:cNvPr>
              <p:cNvSpPr/>
              <p:nvPr/>
            </p:nvSpPr>
            <p:spPr>
              <a:xfrm>
                <a:off x="7673097" y="3227908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Multiplication Sign 26">
                <a:extLst>
                  <a:ext uri="{FF2B5EF4-FFF2-40B4-BE49-F238E27FC236}">
                    <a16:creationId xmlns:a16="http://schemas.microsoft.com/office/drawing/2014/main" id="{6F2D5ECD-593D-654D-BE65-60FB9D6345AA}"/>
                  </a:ext>
                </a:extLst>
              </p:cNvPr>
              <p:cNvSpPr/>
              <p:nvPr/>
            </p:nvSpPr>
            <p:spPr>
              <a:xfrm>
                <a:off x="6776870" y="3938000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ultiplication Sign 27">
                <a:extLst>
                  <a:ext uri="{FF2B5EF4-FFF2-40B4-BE49-F238E27FC236}">
                    <a16:creationId xmlns:a16="http://schemas.microsoft.com/office/drawing/2014/main" id="{7D558276-4BFB-BB4A-AF74-222C86CE46CC}"/>
                  </a:ext>
                </a:extLst>
              </p:cNvPr>
              <p:cNvSpPr/>
              <p:nvPr/>
            </p:nvSpPr>
            <p:spPr>
              <a:xfrm>
                <a:off x="6294302" y="3505559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Multiplication Sign 28">
                <a:extLst>
                  <a:ext uri="{FF2B5EF4-FFF2-40B4-BE49-F238E27FC236}">
                    <a16:creationId xmlns:a16="http://schemas.microsoft.com/office/drawing/2014/main" id="{574B91B1-0A58-5F42-8D66-E1A1D6561599}"/>
                  </a:ext>
                </a:extLst>
              </p:cNvPr>
              <p:cNvSpPr/>
              <p:nvPr/>
            </p:nvSpPr>
            <p:spPr>
              <a:xfrm>
                <a:off x="7300255" y="2860021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Multiplication Sign 29">
                <a:extLst>
                  <a:ext uri="{FF2B5EF4-FFF2-40B4-BE49-F238E27FC236}">
                    <a16:creationId xmlns:a16="http://schemas.microsoft.com/office/drawing/2014/main" id="{A6C7AD8D-D158-CD48-B314-B34B74373187}"/>
                  </a:ext>
                </a:extLst>
              </p:cNvPr>
              <p:cNvSpPr/>
              <p:nvPr/>
            </p:nvSpPr>
            <p:spPr>
              <a:xfrm>
                <a:off x="7476126" y="3629588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DA5ED44-8B2E-C94B-B3A2-2ED29AF452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56663" y="3026468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047838D-9591-3048-93E4-7E61B4917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3566" y="1938751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6EAAB19-1306-1847-9752-49B1EA71D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6149" y="1919505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3CBF28E-B785-1B4C-B59B-B2717DF477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7092" y="2230365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615C2E2-FFA8-C247-9149-E3BD9379FA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3034" y="1564364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5361874-B685-6A48-920F-94399D3F46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1" y="1670503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0FBDAFE-CB0E-7A4B-B8A3-A3C75F68C97A}"/>
                  </a:ext>
                </a:extLst>
              </p:cNvPr>
              <p:cNvCxnSpPr/>
              <p:nvPr/>
            </p:nvCxnSpPr>
            <p:spPr>
              <a:xfrm flipH="1">
                <a:off x="5756149" y="2049174"/>
                <a:ext cx="2102656" cy="165303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6F01B92-E97A-634D-BFB4-C92E9A212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5396" y="3080720"/>
              <a:ext cx="133380" cy="129669"/>
            </a:xfrm>
            <a:prstGeom prst="ellipse">
              <a:avLst/>
            </a:prstGeom>
            <a:solidFill>
              <a:srgbClr val="00B050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9DF6D91-A56C-5240-880F-32D3FD318988}"/>
              </a:ext>
            </a:extLst>
          </p:cNvPr>
          <p:cNvSpPr txBox="1">
            <a:spLocks/>
          </p:cNvSpPr>
          <p:nvPr/>
        </p:nvSpPr>
        <p:spPr bwMode="auto">
          <a:xfrm>
            <a:off x="471220" y="2420637"/>
            <a:ext cx="3955555" cy="11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+</a:t>
            </a:r>
            <a:r>
              <a:rPr lang="en-US" altLang="en-US" sz="2400" b="0" i="1" dirty="0">
                <a:solidFill>
                  <a:srgbClr val="262626"/>
                </a:solidFill>
              </a:rPr>
              <a:t> b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i="1" dirty="0">
                <a:solidFill>
                  <a:srgbClr val="262626"/>
                </a:solidFill>
              </a:rPr>
              <a:t>≥ </a:t>
            </a:r>
            <a:r>
              <a:rPr lang="en-US" altLang="en-US" sz="2400" b="0" dirty="0">
                <a:solidFill>
                  <a:srgbClr val="262626"/>
                </a:solidFill>
              </a:rPr>
              <a:t>1   for y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b="0" i="1" dirty="0">
                <a:solidFill>
                  <a:srgbClr val="262626"/>
                </a:solidFill>
              </a:rPr>
              <a:t> = +</a:t>
            </a:r>
            <a:r>
              <a:rPr lang="en-US" altLang="en-US" sz="2400" b="0" dirty="0">
                <a:solidFill>
                  <a:srgbClr val="262626"/>
                </a:solidFill>
              </a:rPr>
              <a:t>1</a:t>
            </a:r>
            <a:endParaRPr lang="en-US" altLang="en-US" b="0" dirty="0">
              <a:solidFill>
                <a:srgbClr val="262626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+</a:t>
            </a:r>
            <a:r>
              <a:rPr lang="en-US" altLang="en-US" sz="2400" b="0" i="1" dirty="0">
                <a:solidFill>
                  <a:srgbClr val="262626"/>
                </a:solidFill>
              </a:rPr>
              <a:t> b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i="1" dirty="0">
                <a:solidFill>
                  <a:srgbClr val="262626"/>
                </a:solidFill>
              </a:rPr>
              <a:t>≤ -</a:t>
            </a:r>
            <a:r>
              <a:rPr lang="en-US" altLang="en-US" sz="2400" b="0" dirty="0">
                <a:solidFill>
                  <a:srgbClr val="262626"/>
                </a:solidFill>
              </a:rPr>
              <a:t>1  for y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b="0" i="1" dirty="0">
                <a:solidFill>
                  <a:srgbClr val="262626"/>
                </a:solidFill>
              </a:rPr>
              <a:t> = -</a:t>
            </a:r>
            <a:r>
              <a:rPr lang="en-US" altLang="en-US" sz="2400" b="0" dirty="0">
                <a:solidFill>
                  <a:srgbClr val="262626"/>
                </a:solidFill>
              </a:rPr>
              <a:t>1</a:t>
            </a:r>
          </a:p>
          <a:p>
            <a:pPr marL="0" indent="0" fontAlgn="auto">
              <a:spcAft>
                <a:spcPts val="1200"/>
              </a:spcAft>
              <a:buNone/>
            </a:pP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029897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Relaxing the Constraints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90"/>
            <a:ext cx="480598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Introducing </a:t>
            </a:r>
            <a:r>
              <a:rPr lang="en-US" altLang="en-US" i="1" dirty="0"/>
              <a:t>non-negative</a:t>
            </a:r>
            <a:r>
              <a:rPr lang="en-US" altLang="en-US" dirty="0"/>
              <a:t> slack variables </a:t>
            </a:r>
            <a:r>
              <a:rPr lang="el-GR" altLang="en-US" i="1" dirty="0">
                <a:cs typeface="Times New Roman" panose="02020603050405020304" pitchFamily="18" charset="0"/>
              </a:rPr>
              <a:t>ξ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dirty="0"/>
              <a:t> </a:t>
            </a:r>
          </a:p>
          <a:p>
            <a:pPr fontAlgn="auto"/>
            <a:endParaRPr lang="en-US" altLang="en-US" dirty="0"/>
          </a:p>
          <a:p>
            <a:pPr fontAlgn="auto"/>
            <a:endParaRPr lang="en-US" altLang="en-US" dirty="0"/>
          </a:p>
          <a:p>
            <a:pPr fontAlgn="auto"/>
            <a:r>
              <a:rPr lang="en-US" altLang="en-US" dirty="0"/>
              <a:t>For an error to occur, the corresponding </a:t>
            </a:r>
            <a:r>
              <a:rPr lang="el-GR" altLang="en-US" i="1" dirty="0">
                <a:cs typeface="Times New Roman" panose="02020603050405020304" pitchFamily="18" charset="0"/>
              </a:rPr>
              <a:t>ξ</a:t>
            </a:r>
            <a:r>
              <a:rPr lang="en-US" altLang="en-US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must exceed unity.</a:t>
            </a:r>
          </a:p>
          <a:p>
            <a:pPr lvl="1" fontAlgn="auto"/>
            <a:r>
              <a:rPr lang="en-US" altLang="en-US" i="1" dirty="0"/>
              <a:t>Hinge loss</a:t>
            </a:r>
            <a:r>
              <a:rPr lang="en-US" altLang="en-US" dirty="0"/>
              <a:t> or </a:t>
            </a:r>
            <a:r>
              <a:rPr lang="en-US" altLang="en-US" i="1" dirty="0"/>
              <a:t>soft margin</a:t>
            </a:r>
            <a:r>
              <a:rPr lang="en-US" altLang="en-US" dirty="0"/>
              <a:t>.</a:t>
            </a:r>
          </a:p>
          <a:p>
            <a:pPr marL="0" indent="0" fontAlgn="auto">
              <a:buNone/>
            </a:pPr>
            <a:r>
              <a:rPr lang="en-US" altLang="en-US" sz="2600" b="0" dirty="0">
                <a:solidFill>
                  <a:srgbClr val="262626"/>
                </a:solidFill>
                <a:sym typeface="Wingdings" panose="05000000000000000000" pitchFamily="2" charset="2"/>
              </a:rPr>
              <a:t></a:t>
            </a:r>
            <a:r>
              <a:rPr lang="en-US" altLang="en-US" sz="2400" b="0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  <a:cs typeface="Times New Roman" panose="02020603050405020304" pitchFamily="18" charset="0"/>
              </a:rPr>
              <a:t>∑</a:t>
            </a:r>
            <a:r>
              <a:rPr lang="en-US" altLang="en-US" sz="2400" b="0" baseline="-25000" dirty="0" err="1">
                <a:solidFill>
                  <a:srgbClr val="262626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b="0" baseline="-25000" dirty="0">
                <a:solidFill>
                  <a:srgbClr val="262626"/>
                </a:solidFill>
                <a:cs typeface="Times New Roman" panose="02020603050405020304" pitchFamily="18" charset="0"/>
              </a:rPr>
              <a:t> </a:t>
            </a:r>
            <a:r>
              <a:rPr lang="el-GR" altLang="en-US" sz="2400" b="0" i="1" dirty="0">
                <a:solidFill>
                  <a:srgbClr val="262626"/>
                </a:solidFill>
                <a:cs typeface="Times New Roman" panose="02020603050405020304" pitchFamily="18" charset="0"/>
              </a:rPr>
              <a:t>ξ</a:t>
            </a:r>
            <a:r>
              <a:rPr lang="en-US" altLang="en-US" sz="2400" b="0" i="1" baseline="-25000" dirty="0" err="1">
                <a:solidFill>
                  <a:srgbClr val="262626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b="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provides an upper bound on the number of training errors.</a:t>
            </a:r>
            <a:endParaRPr lang="en-US" altLang="en-US" sz="2600" b="0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5C6081-252B-0B4F-87B8-A089E7447E88}"/>
              </a:ext>
            </a:extLst>
          </p:cNvPr>
          <p:cNvGrpSpPr/>
          <p:nvPr/>
        </p:nvGrpSpPr>
        <p:grpSpPr>
          <a:xfrm>
            <a:off x="5174166" y="3764451"/>
            <a:ext cx="3347630" cy="2667700"/>
            <a:chOff x="4935945" y="1564364"/>
            <a:chExt cx="2937731" cy="28986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E14AB5-3E8A-5F45-A1CF-DA338C979491}"/>
                </a:ext>
              </a:extLst>
            </p:cNvPr>
            <p:cNvGrpSpPr/>
            <p:nvPr/>
          </p:nvGrpSpPr>
          <p:grpSpPr>
            <a:xfrm>
              <a:off x="4935945" y="1670503"/>
              <a:ext cx="2937731" cy="2792531"/>
              <a:chOff x="5154029" y="1540817"/>
              <a:chExt cx="2937731" cy="2792531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0968892-83E9-6D41-A969-50473C35492A}"/>
                  </a:ext>
                </a:extLst>
              </p:cNvPr>
              <p:cNvCxnSpPr/>
              <p:nvPr/>
            </p:nvCxnSpPr>
            <p:spPr>
              <a:xfrm>
                <a:off x="5154029" y="4091220"/>
                <a:ext cx="29377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5DFF00-5F0E-7548-882A-DE560A923988}"/>
                  </a:ext>
                </a:extLst>
              </p:cNvPr>
              <p:cNvCxnSpPr/>
              <p:nvPr/>
            </p:nvCxnSpPr>
            <p:spPr>
              <a:xfrm flipV="1">
                <a:off x="5508584" y="1540817"/>
                <a:ext cx="0" cy="2792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B8D285-4E28-9740-9975-4E06A4274E3B}"/>
                </a:ext>
              </a:extLst>
            </p:cNvPr>
            <p:cNvGrpSpPr/>
            <p:nvPr/>
          </p:nvGrpSpPr>
          <p:grpSpPr>
            <a:xfrm>
              <a:off x="5756149" y="1564364"/>
              <a:ext cx="2102656" cy="2651287"/>
              <a:chOff x="5756149" y="1564364"/>
              <a:chExt cx="2102656" cy="2651287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15" name="Multiplication Sign 24">
                <a:extLst>
                  <a:ext uri="{FF2B5EF4-FFF2-40B4-BE49-F238E27FC236}">
                    <a16:creationId xmlns:a16="http://schemas.microsoft.com/office/drawing/2014/main" id="{61B8B3B5-B08A-2D4A-BAFA-F89A64B35895}"/>
                  </a:ext>
                </a:extLst>
              </p:cNvPr>
              <p:cNvSpPr/>
              <p:nvPr/>
            </p:nvSpPr>
            <p:spPr>
              <a:xfrm>
                <a:off x="7047858" y="3475621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Multiplication Sign 25">
                <a:extLst>
                  <a:ext uri="{FF2B5EF4-FFF2-40B4-BE49-F238E27FC236}">
                    <a16:creationId xmlns:a16="http://schemas.microsoft.com/office/drawing/2014/main" id="{1E1DE4E9-F274-4D4C-BE08-836B9BC5DE5F}"/>
                  </a:ext>
                </a:extLst>
              </p:cNvPr>
              <p:cNvSpPr/>
              <p:nvPr/>
            </p:nvSpPr>
            <p:spPr>
              <a:xfrm>
                <a:off x="7673097" y="3227908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ultiplication Sign 26">
                <a:extLst>
                  <a:ext uri="{FF2B5EF4-FFF2-40B4-BE49-F238E27FC236}">
                    <a16:creationId xmlns:a16="http://schemas.microsoft.com/office/drawing/2014/main" id="{DBC1E410-EB13-E940-B53D-FF09AB58B27C}"/>
                  </a:ext>
                </a:extLst>
              </p:cNvPr>
              <p:cNvSpPr/>
              <p:nvPr/>
            </p:nvSpPr>
            <p:spPr>
              <a:xfrm>
                <a:off x="6776870" y="3938000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Multiplication Sign 27">
                <a:extLst>
                  <a:ext uri="{FF2B5EF4-FFF2-40B4-BE49-F238E27FC236}">
                    <a16:creationId xmlns:a16="http://schemas.microsoft.com/office/drawing/2014/main" id="{4E7BAE1B-68D6-2F47-BB94-E3DC9F82A564}"/>
                  </a:ext>
                </a:extLst>
              </p:cNvPr>
              <p:cNvSpPr/>
              <p:nvPr/>
            </p:nvSpPr>
            <p:spPr>
              <a:xfrm>
                <a:off x="6294302" y="3505559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Multiplication Sign 28">
                <a:extLst>
                  <a:ext uri="{FF2B5EF4-FFF2-40B4-BE49-F238E27FC236}">
                    <a16:creationId xmlns:a16="http://schemas.microsoft.com/office/drawing/2014/main" id="{9C27B5E5-EC9F-454A-9E2D-D8610E774323}"/>
                  </a:ext>
                </a:extLst>
              </p:cNvPr>
              <p:cNvSpPr/>
              <p:nvPr/>
            </p:nvSpPr>
            <p:spPr>
              <a:xfrm>
                <a:off x="7300255" y="2860021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Multiplication Sign 29">
                <a:extLst>
                  <a:ext uri="{FF2B5EF4-FFF2-40B4-BE49-F238E27FC236}">
                    <a16:creationId xmlns:a16="http://schemas.microsoft.com/office/drawing/2014/main" id="{24565A58-23AE-1F42-B678-3682F9B950DE}"/>
                  </a:ext>
                </a:extLst>
              </p:cNvPr>
              <p:cNvSpPr/>
              <p:nvPr/>
            </p:nvSpPr>
            <p:spPr>
              <a:xfrm>
                <a:off x="7476126" y="3629588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0702469-9A7E-1F42-9308-0578E9F7DE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56663" y="3026468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4BF7AC-8F49-EA43-92D0-ADC1E1487F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3566" y="1938751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3BB07EF-0E20-2740-AD71-94A3CED369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6149" y="1919505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13C2E68-AC9A-6742-ADA1-F3090415DB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7092" y="2230365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5EBDC85-F857-3F4E-9E49-0E5EAB580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3034" y="1564364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11BDCA6-EF40-4544-A528-47F2443692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1" y="1670503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1780DE-587C-7C40-9FA5-8146FC84ADA0}"/>
                  </a:ext>
                </a:extLst>
              </p:cNvPr>
              <p:cNvCxnSpPr/>
              <p:nvPr/>
            </p:nvCxnSpPr>
            <p:spPr>
              <a:xfrm flipH="1">
                <a:off x="5756149" y="2049174"/>
                <a:ext cx="2102656" cy="165303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888A6CC-E9DF-E447-8220-A40770A25E35}"/>
              </a:ext>
            </a:extLst>
          </p:cNvPr>
          <p:cNvSpPr txBox="1">
            <a:spLocks/>
          </p:cNvSpPr>
          <p:nvPr/>
        </p:nvSpPr>
        <p:spPr bwMode="auto">
          <a:xfrm>
            <a:off x="377227" y="2577750"/>
            <a:ext cx="3955555" cy="11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+</a:t>
            </a:r>
            <a:r>
              <a:rPr lang="en-US" altLang="en-US" sz="2400" b="0" i="1" dirty="0">
                <a:solidFill>
                  <a:srgbClr val="262626"/>
                </a:solidFill>
              </a:rPr>
              <a:t> b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i="1" dirty="0">
                <a:solidFill>
                  <a:srgbClr val="262626"/>
                </a:solidFill>
              </a:rPr>
              <a:t>≥ </a:t>
            </a:r>
            <a:r>
              <a:rPr lang="en-US" altLang="en-US" sz="2400" b="0" dirty="0">
                <a:solidFill>
                  <a:srgbClr val="262626"/>
                </a:solidFill>
              </a:rPr>
              <a:t>1-</a:t>
            </a:r>
            <a:r>
              <a:rPr lang="el-GR" altLang="en-US" sz="2400" b="0" i="1" dirty="0">
                <a:solidFill>
                  <a:srgbClr val="262626"/>
                </a:solidFill>
                <a:cs typeface="Times New Roman" panose="02020603050405020304" pitchFamily="18" charset="0"/>
              </a:rPr>
              <a:t> ξ</a:t>
            </a:r>
            <a:r>
              <a:rPr lang="en-US" altLang="en-US" sz="2400" b="0" i="1" baseline="-25000" dirty="0" err="1">
                <a:solidFill>
                  <a:srgbClr val="262626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b="0" dirty="0">
                <a:solidFill>
                  <a:srgbClr val="262626"/>
                </a:solidFill>
              </a:rPr>
              <a:t>   for y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b="0" i="1" dirty="0">
                <a:solidFill>
                  <a:srgbClr val="262626"/>
                </a:solidFill>
              </a:rPr>
              <a:t> = +</a:t>
            </a:r>
            <a:r>
              <a:rPr lang="en-US" altLang="en-US" sz="2400" b="0" dirty="0">
                <a:solidFill>
                  <a:srgbClr val="262626"/>
                </a:solidFill>
              </a:rPr>
              <a:t>1</a:t>
            </a:r>
            <a:endParaRPr lang="en-US" altLang="en-US" b="0" dirty="0">
              <a:solidFill>
                <a:srgbClr val="262626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+</a:t>
            </a:r>
            <a:r>
              <a:rPr lang="en-US" altLang="en-US" sz="2400" b="0" i="1" dirty="0">
                <a:solidFill>
                  <a:srgbClr val="262626"/>
                </a:solidFill>
              </a:rPr>
              <a:t> b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i="1" dirty="0">
                <a:solidFill>
                  <a:srgbClr val="262626"/>
                </a:solidFill>
              </a:rPr>
              <a:t>≤ -</a:t>
            </a:r>
            <a:r>
              <a:rPr lang="en-US" altLang="en-US" sz="2400" b="0" dirty="0">
                <a:solidFill>
                  <a:srgbClr val="262626"/>
                </a:solidFill>
              </a:rPr>
              <a:t>1+</a:t>
            </a:r>
            <a:r>
              <a:rPr lang="el-GR" altLang="en-US" sz="2400" b="0" i="1" dirty="0">
                <a:solidFill>
                  <a:srgbClr val="262626"/>
                </a:solidFill>
                <a:cs typeface="Times New Roman" panose="02020603050405020304" pitchFamily="18" charset="0"/>
              </a:rPr>
              <a:t> ξ</a:t>
            </a:r>
            <a:r>
              <a:rPr lang="en-US" altLang="en-US" sz="2400" b="0" i="1" baseline="-25000" dirty="0" err="1">
                <a:solidFill>
                  <a:srgbClr val="262626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b="0" dirty="0">
                <a:solidFill>
                  <a:srgbClr val="262626"/>
                </a:solidFill>
              </a:rPr>
              <a:t>  for y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(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baseline="30000" dirty="0">
                <a:solidFill>
                  <a:srgbClr val="262626"/>
                </a:solidFill>
              </a:rPr>
              <a:t>)</a:t>
            </a:r>
            <a:r>
              <a:rPr lang="en-US" altLang="en-US" sz="2400" b="0" i="1" dirty="0">
                <a:solidFill>
                  <a:srgbClr val="262626"/>
                </a:solidFill>
              </a:rPr>
              <a:t> = -</a:t>
            </a:r>
            <a:r>
              <a:rPr lang="en-US" altLang="en-US" sz="2400" b="0" dirty="0">
                <a:solidFill>
                  <a:srgbClr val="262626"/>
                </a:solidFill>
              </a:rPr>
              <a:t>1</a:t>
            </a:r>
          </a:p>
          <a:p>
            <a:pPr marL="0" indent="0" fontAlgn="auto">
              <a:spcAft>
                <a:spcPts val="1200"/>
              </a:spcAft>
              <a:buNone/>
            </a:pP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39237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Updating the Formulation</a:t>
            </a:r>
            <a:endParaRPr lang="en-US" altLang="en-US" sz="3800" b="1" dirty="0">
              <a:solidFill>
                <a:srgbClr val="5C66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572159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auto"/>
                <a:r>
                  <a:rPr lang="en-US" altLang="en-US" i="1" dirty="0"/>
                  <a:t>C</a:t>
                </a:r>
                <a:r>
                  <a:rPr lang="en-US" altLang="en-US" dirty="0"/>
                  <a:t> is a parameter to control how much penalty is assigned to errors.</a:t>
                </a:r>
              </a:p>
              <a:p>
                <a:pPr marL="0" indent="0">
                  <a:buNone/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	Subject to</a:t>
                </a:r>
              </a:p>
              <a:p>
                <a:pPr marL="2343150" lvl="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en-US" sz="2400" b="0" i="1" baseline="30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en-US" sz="2400" b="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b="0" i="1" baseline="30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sz="2400" b="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en-US" sz="24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b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≥ </a:t>
                </a:r>
                <a:r>
                  <a:rPr lang="en-US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1-</a:t>
                </a:r>
                <a:r>
                  <a:rPr lang="el-GR" altLang="en-US" sz="24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ξ</a:t>
                </a:r>
                <a:r>
                  <a:rPr lang="en-US" altLang="en-US" sz="2400" b="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for y</a:t>
                </a:r>
                <a:r>
                  <a:rPr lang="en-US" altLang="en-US" sz="2400" b="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b="0" i="1" baseline="30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sz="2400" b="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en-US" sz="24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+</a:t>
                </a:r>
                <a:r>
                  <a:rPr lang="en-US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marL="2343150" lvl="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en-US" sz="2400" b="0" i="1" baseline="30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en-US" sz="2400" b="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b="0" i="1" baseline="30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sz="2400" b="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en-US" sz="24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b</a:t>
                </a: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4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≤ -</a:t>
                </a:r>
                <a:r>
                  <a:rPr lang="en-US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1+</a:t>
                </a:r>
                <a:r>
                  <a:rPr lang="el-GR" altLang="en-US" sz="24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ξ</a:t>
                </a:r>
                <a:r>
                  <a:rPr lang="en-US" altLang="en-US" sz="2400" b="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for y</a:t>
                </a:r>
                <a:r>
                  <a:rPr lang="en-US" altLang="en-US" sz="2400" b="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2400" b="0" i="1" baseline="30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sz="2400" b="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en-US" sz="24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-</a:t>
                </a:r>
                <a:r>
                  <a:rPr lang="en-US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marL="2343150" lvl="5" indent="0">
                  <a:spcAft>
                    <a:spcPts val="1200"/>
                  </a:spcAft>
                  <a:buNone/>
                </a:pPr>
                <a:r>
                  <a:rPr lang="el-GR" altLang="en-US" sz="24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ξ</a:t>
                </a:r>
                <a:r>
                  <a:rPr lang="en-US" altLang="en-US" sz="2400" b="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en-US" sz="24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≥ </a:t>
                </a:r>
                <a:r>
                  <a:rPr lang="en-US" alt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0, </a:t>
                </a:r>
                <a14:m>
                  <m:oMath xmlns:m="http://schemas.openxmlformats.org/officeDocument/2006/math"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4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altLang="en-US" sz="2400" b="0" dirty="0"/>
              </a:p>
            </p:txBody>
          </p:sp>
        </mc:Choice>
        <mc:Fallback xmlns="">
          <p:sp>
            <p:nvSpPr>
              <p:cNvPr id="21" name="Text Placeholder 8">
                <a:extLst>
                  <a:ext uri="{FF2B5EF4-FFF2-40B4-BE49-F238E27FC236}">
                    <a16:creationId xmlns:a16="http://schemas.microsoft.com/office/drawing/2014/main" id="{70EBF3AB-5960-824A-BA35-E8AE89F3A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572159" cy="2667700"/>
              </a:xfrm>
              <a:blipFill>
                <a:blip r:embed="rId3"/>
                <a:stretch>
                  <a:fillRect l="-2071" t="-6161" r="-1331" b="-7156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6AF983A-C430-A045-BD80-2C1AC9228DEC}"/>
              </a:ext>
            </a:extLst>
          </p:cNvPr>
          <p:cNvSpPr/>
          <p:nvPr/>
        </p:nvSpPr>
        <p:spPr>
          <a:xfrm>
            <a:off x="780300" y="2742440"/>
            <a:ext cx="6916615" cy="357387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EFC55E-D37D-3C4F-AF66-77E61923F27C}"/>
                  </a:ext>
                </a:extLst>
              </p:cNvPr>
              <p:cNvSpPr txBox="1"/>
              <p:nvPr/>
            </p:nvSpPr>
            <p:spPr>
              <a:xfrm>
                <a:off x="1447085" y="3005971"/>
                <a:ext cx="4689810" cy="601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box>
                            <m:box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en-US" sz="2400" dirty="0">
                          <a:cs typeface="Times New Roman" panose="02020603050405020304" pitchFamily="18" charset="0"/>
                        </a:rPr>
                        <m:t>∑</m:t>
                      </m:r>
                      <m:r>
                        <m:rPr>
                          <m:nor/>
                        </m:rPr>
                        <a:rPr lang="en-US" altLang="en-US" sz="2400" baseline="-25000" dirty="0"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en-US" sz="2400" baseline="-25000" dirty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altLang="en-US" sz="2400" i="1" dirty="0">
                          <a:cs typeface="Times New Roman" panose="02020603050405020304" pitchFamily="18" charset="0"/>
                        </a:rPr>
                        <m:t>ξ</m:t>
                      </m:r>
                      <m:r>
                        <m:rPr>
                          <m:nor/>
                        </m:rPr>
                        <a:rPr lang="en-US" altLang="en-US" sz="2400" i="1" baseline="-25000" dirty="0"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EFC55E-D37D-3C4F-AF66-77E61923F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85" y="3005971"/>
                <a:ext cx="4689810" cy="601703"/>
              </a:xfrm>
              <a:prstGeom prst="rect">
                <a:avLst/>
              </a:prstGeom>
              <a:blipFill>
                <a:blip r:embed="rId4"/>
                <a:stretch>
                  <a:fillRect r="-189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677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851783" cy="840293"/>
          </a:xfrm>
        </p:spPr>
        <p:txBody>
          <a:bodyPr>
            <a:noAutofit/>
          </a:bodyPr>
          <a:lstStyle/>
          <a:p>
            <a:r>
              <a:rPr lang="en-US" altLang="en-US" sz="3000" b="1" dirty="0">
                <a:solidFill>
                  <a:srgbClr val="5C6670"/>
                </a:solidFill>
              </a:rPr>
              <a:t>Are Non-linear Decision Boundaries Possible?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89"/>
            <a:ext cx="8949386" cy="14887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Transform data to higher dimensions using a mapping</a:t>
            </a:r>
          </a:p>
          <a:p>
            <a:pPr lvl="1"/>
            <a:r>
              <a:rPr lang="en-US" altLang="en-US" dirty="0"/>
              <a:t>More freedom to position the samples</a:t>
            </a:r>
          </a:p>
          <a:p>
            <a:pPr lvl="1"/>
            <a:r>
              <a:rPr lang="en-US" altLang="en-US" dirty="0"/>
              <a:t>May make the samples linearly separable</a:t>
            </a:r>
          </a:p>
          <a:p>
            <a:pPr lvl="1"/>
            <a:r>
              <a:rPr lang="en-US" altLang="en-US" dirty="0"/>
              <a:t>Run linear SVM in the new space </a:t>
            </a:r>
            <a:r>
              <a:rPr lang="en-US" altLang="en-US" dirty="0">
                <a:sym typeface="Wingdings" panose="05000000000000000000" pitchFamily="2" charset="2"/>
              </a:rPr>
              <a:t> may be equivalent to non-linear boundaries in the original space</a:t>
            </a: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>
              <a:spcBef>
                <a:spcPts val="1200"/>
              </a:spcBef>
            </a:pPr>
            <a:r>
              <a:rPr lang="en-US" altLang="en-US" dirty="0"/>
              <a:t>What mapping to use?</a:t>
            </a: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/>
              <a:t>	</a:t>
            </a: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D3743-BA58-094B-A8BC-2906F7FD02C4}"/>
              </a:ext>
            </a:extLst>
          </p:cNvPr>
          <p:cNvGrpSpPr/>
          <p:nvPr/>
        </p:nvGrpSpPr>
        <p:grpSpPr>
          <a:xfrm>
            <a:off x="1338152" y="4082685"/>
            <a:ext cx="2144797" cy="2095091"/>
            <a:chOff x="5151376" y="1670503"/>
            <a:chExt cx="2937731" cy="28986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9A9A954-C2DD-3D43-92E6-04E0425ADA94}"/>
                </a:ext>
              </a:extLst>
            </p:cNvPr>
            <p:cNvGrpSpPr/>
            <p:nvPr/>
          </p:nvGrpSpPr>
          <p:grpSpPr>
            <a:xfrm>
              <a:off x="5151376" y="1776642"/>
              <a:ext cx="2937731" cy="2792531"/>
              <a:chOff x="5154029" y="1540817"/>
              <a:chExt cx="2937731" cy="2792531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0F5E567-D6C6-734D-ADC6-E8EEBAF9E0E5}"/>
                  </a:ext>
                </a:extLst>
              </p:cNvPr>
              <p:cNvCxnSpPr/>
              <p:nvPr/>
            </p:nvCxnSpPr>
            <p:spPr>
              <a:xfrm>
                <a:off x="5154029" y="4091220"/>
                <a:ext cx="29377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12F5FA2-FCB3-124C-965C-CD3527440EC3}"/>
                  </a:ext>
                </a:extLst>
              </p:cNvPr>
              <p:cNvCxnSpPr/>
              <p:nvPr/>
            </p:nvCxnSpPr>
            <p:spPr>
              <a:xfrm flipV="1">
                <a:off x="5508584" y="1540817"/>
                <a:ext cx="0" cy="2792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9DFB5E-2A86-D144-8230-1E5FE2843BA7}"/>
                </a:ext>
              </a:extLst>
            </p:cNvPr>
            <p:cNvGrpSpPr/>
            <p:nvPr/>
          </p:nvGrpSpPr>
          <p:grpSpPr>
            <a:xfrm>
              <a:off x="5971580" y="1670503"/>
              <a:ext cx="2102656" cy="2651287"/>
              <a:chOff x="5756149" y="1564364"/>
              <a:chExt cx="2102656" cy="2651287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sp>
            <p:nvSpPr>
              <p:cNvPr id="10" name="Multiplication Sign 24">
                <a:extLst>
                  <a:ext uri="{FF2B5EF4-FFF2-40B4-BE49-F238E27FC236}">
                    <a16:creationId xmlns:a16="http://schemas.microsoft.com/office/drawing/2014/main" id="{CCA8D94A-50F7-834C-ABDB-C4BF0F33F9DD}"/>
                  </a:ext>
                </a:extLst>
              </p:cNvPr>
              <p:cNvSpPr/>
              <p:nvPr/>
            </p:nvSpPr>
            <p:spPr>
              <a:xfrm>
                <a:off x="7047858" y="3475621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Multiplication Sign 25">
                <a:extLst>
                  <a:ext uri="{FF2B5EF4-FFF2-40B4-BE49-F238E27FC236}">
                    <a16:creationId xmlns:a16="http://schemas.microsoft.com/office/drawing/2014/main" id="{7F8BA826-C25B-B049-B215-AC09C452800B}"/>
                  </a:ext>
                </a:extLst>
              </p:cNvPr>
              <p:cNvSpPr/>
              <p:nvPr/>
            </p:nvSpPr>
            <p:spPr>
              <a:xfrm>
                <a:off x="7673097" y="3227908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ication Sign 26">
                <a:extLst>
                  <a:ext uri="{FF2B5EF4-FFF2-40B4-BE49-F238E27FC236}">
                    <a16:creationId xmlns:a16="http://schemas.microsoft.com/office/drawing/2014/main" id="{DFE6A097-EA87-5C43-9375-490169C745A6}"/>
                  </a:ext>
                </a:extLst>
              </p:cNvPr>
              <p:cNvSpPr/>
              <p:nvPr/>
            </p:nvSpPr>
            <p:spPr>
              <a:xfrm>
                <a:off x="6776870" y="3938000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ultiplication Sign 27">
                <a:extLst>
                  <a:ext uri="{FF2B5EF4-FFF2-40B4-BE49-F238E27FC236}">
                    <a16:creationId xmlns:a16="http://schemas.microsoft.com/office/drawing/2014/main" id="{A24B6BB3-0DA0-4047-8B8D-348CAC03B76B}"/>
                  </a:ext>
                </a:extLst>
              </p:cNvPr>
              <p:cNvSpPr/>
              <p:nvPr/>
            </p:nvSpPr>
            <p:spPr>
              <a:xfrm>
                <a:off x="6294302" y="3505559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Multiplication Sign 28">
                <a:extLst>
                  <a:ext uri="{FF2B5EF4-FFF2-40B4-BE49-F238E27FC236}">
                    <a16:creationId xmlns:a16="http://schemas.microsoft.com/office/drawing/2014/main" id="{4B27B914-89B5-8C44-8DDC-E2F43330211A}"/>
                  </a:ext>
                </a:extLst>
              </p:cNvPr>
              <p:cNvSpPr/>
              <p:nvPr/>
            </p:nvSpPr>
            <p:spPr>
              <a:xfrm>
                <a:off x="7300255" y="2860021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Multiplication Sign 29">
                <a:extLst>
                  <a:ext uri="{FF2B5EF4-FFF2-40B4-BE49-F238E27FC236}">
                    <a16:creationId xmlns:a16="http://schemas.microsoft.com/office/drawing/2014/main" id="{F4409914-925E-4846-962F-2FC5AF5C0B63}"/>
                  </a:ext>
                </a:extLst>
              </p:cNvPr>
              <p:cNvSpPr/>
              <p:nvPr/>
            </p:nvSpPr>
            <p:spPr>
              <a:xfrm>
                <a:off x="7476126" y="3629588"/>
                <a:ext cx="185708" cy="27765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04BB8D0-C592-E144-8B4C-BC595616DE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56663" y="3026468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0F1BC2-97A2-4049-9847-EB1E48724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3566" y="1938751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AC0A195-252F-8247-A59A-3F27D1B4E0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6149" y="1919505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AA03230-426F-FE41-81C8-39507C3E88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7092" y="2230365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4E7C09-4C77-4042-AA4C-6F38DCA7F5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3034" y="1564364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9C634FB-03F9-DE4C-90D5-B0510D5266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1" y="1670503"/>
                <a:ext cx="133380" cy="12966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745570-829D-4540-BB4D-E2BB12B4A3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5396" y="3080720"/>
              <a:ext cx="133380" cy="129669"/>
            </a:xfrm>
            <a:prstGeom prst="ellipse">
              <a:avLst/>
            </a:prstGeom>
            <a:solidFill>
              <a:srgbClr val="00B050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B06525-7A1A-3242-B722-5D622B5A8866}"/>
              </a:ext>
            </a:extLst>
          </p:cNvPr>
          <p:cNvGrpSpPr/>
          <p:nvPr/>
        </p:nvGrpSpPr>
        <p:grpSpPr>
          <a:xfrm>
            <a:off x="4804016" y="4131412"/>
            <a:ext cx="2135267" cy="1935378"/>
            <a:chOff x="5784334" y="3527986"/>
            <a:chExt cx="2704394" cy="2752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569454B-152A-9F42-9422-63533DF287ED}"/>
                </a:ext>
              </a:extLst>
            </p:cNvPr>
            <p:cNvGrpSpPr/>
            <p:nvPr/>
          </p:nvGrpSpPr>
          <p:grpSpPr>
            <a:xfrm>
              <a:off x="6856088" y="4143415"/>
              <a:ext cx="948495" cy="906571"/>
              <a:chOff x="6614344" y="2695948"/>
              <a:chExt cx="948495" cy="906571"/>
            </a:xfrm>
            <a:scene3d>
              <a:camera prst="orthographicFront">
                <a:rot lat="1695944" lon="203898" rev="21151742"/>
              </a:camera>
              <a:lightRig rig="threePt" dir="t"/>
            </a:scene3d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24CDBAA-4EE5-D943-B77B-2FF19E5646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8835" y="3286257"/>
                <a:ext cx="122966" cy="1158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7BC6303-862F-1B44-9C8C-D2205651B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39873" y="3324310"/>
                <a:ext cx="122966" cy="1158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D1E28FE-4453-4747-9B4C-A0F34D586B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4451" y="3002255"/>
                <a:ext cx="122966" cy="1158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C866356-8F13-DA40-8162-8D2D45839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0265" y="2695948"/>
                <a:ext cx="122966" cy="1158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8C7E413-6D0D-B04F-99A9-1615D64060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2956" y="2989687"/>
                <a:ext cx="122966" cy="1158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C6044F6-5DED-5344-9389-792D882879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344" y="3084553"/>
                <a:ext cx="122966" cy="1158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71A905D-7F8B-DD4E-B6FC-6E5C0F5903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1280" y="3486622"/>
                <a:ext cx="122966" cy="11589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536D7F-CFC4-B349-AE11-8D2673582259}"/>
                </a:ext>
              </a:extLst>
            </p:cNvPr>
            <p:cNvGrpSpPr/>
            <p:nvPr/>
          </p:nvGrpSpPr>
          <p:grpSpPr>
            <a:xfrm>
              <a:off x="5784334" y="3527986"/>
              <a:ext cx="2704394" cy="2752496"/>
              <a:chOff x="4595445" y="2638999"/>
              <a:chExt cx="3632005" cy="376180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141E270-66FC-AE4A-A36C-D68DC96321B9}"/>
                  </a:ext>
                </a:extLst>
              </p:cNvPr>
              <p:cNvGrpSpPr/>
              <p:nvPr/>
            </p:nvGrpSpPr>
            <p:grpSpPr>
              <a:xfrm>
                <a:off x="5519097" y="2638999"/>
                <a:ext cx="2708353" cy="2495934"/>
                <a:chOff x="5154029" y="1540817"/>
                <a:chExt cx="2937731" cy="2792531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F3F8B06-B9CB-C64A-BCE2-0345F608617F}"/>
                    </a:ext>
                  </a:extLst>
                </p:cNvPr>
                <p:cNvCxnSpPr/>
                <p:nvPr/>
              </p:nvCxnSpPr>
              <p:spPr>
                <a:xfrm>
                  <a:off x="5154029" y="4091220"/>
                  <a:ext cx="293773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8F79D689-A010-CD4F-95E5-02BEEB318B8D}"/>
                    </a:ext>
                  </a:extLst>
                </p:cNvPr>
                <p:cNvCxnSpPr/>
                <p:nvPr/>
              </p:nvCxnSpPr>
              <p:spPr>
                <a:xfrm flipV="1">
                  <a:off x="5508584" y="1540817"/>
                  <a:ext cx="0" cy="27925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50A93AD-2385-C34B-9778-2E11F731DFCA}"/>
                  </a:ext>
                </a:extLst>
              </p:cNvPr>
              <p:cNvCxnSpPr/>
              <p:nvPr/>
            </p:nvCxnSpPr>
            <p:spPr>
              <a:xfrm flipH="1">
                <a:off x="4595445" y="4679712"/>
                <a:ext cx="1454051" cy="17210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DF64FAC-0B89-2046-A409-C0FAB8C0F347}"/>
                </a:ext>
              </a:extLst>
            </p:cNvPr>
            <p:cNvGrpSpPr/>
            <p:nvPr/>
          </p:nvGrpSpPr>
          <p:grpSpPr>
            <a:xfrm>
              <a:off x="5975955" y="4986980"/>
              <a:ext cx="1015413" cy="1011555"/>
              <a:chOff x="6819289" y="4359627"/>
              <a:chExt cx="1015413" cy="1011555"/>
            </a:xfrm>
            <a:scene3d>
              <a:camera prst="orthographicFront">
                <a:rot lat="1989587" lon="21263141" rev="20211111"/>
              </a:camera>
              <a:lightRig rig="threePt" dir="t"/>
            </a:scene3d>
          </p:grpSpPr>
          <p:sp>
            <p:nvSpPr>
              <p:cNvPr id="29" name="Multiplication Sign 26">
                <a:extLst>
                  <a:ext uri="{FF2B5EF4-FFF2-40B4-BE49-F238E27FC236}">
                    <a16:creationId xmlns:a16="http://schemas.microsoft.com/office/drawing/2014/main" id="{D58991F9-3C5D-6940-807F-5DA58BFD38A7}"/>
                  </a:ext>
                </a:extLst>
              </p:cNvPr>
              <p:cNvSpPr/>
              <p:nvPr/>
            </p:nvSpPr>
            <p:spPr>
              <a:xfrm>
                <a:off x="7034984" y="4787252"/>
                <a:ext cx="171208" cy="248162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Multiplication Sign 24">
                <a:extLst>
                  <a:ext uri="{FF2B5EF4-FFF2-40B4-BE49-F238E27FC236}">
                    <a16:creationId xmlns:a16="http://schemas.microsoft.com/office/drawing/2014/main" id="{706C4344-7DA0-A145-9DB5-D41F1700C2E6}"/>
                  </a:ext>
                </a:extLst>
              </p:cNvPr>
              <p:cNvSpPr/>
              <p:nvPr/>
            </p:nvSpPr>
            <p:spPr>
              <a:xfrm>
                <a:off x="7268665" y="4697948"/>
                <a:ext cx="171208" cy="24816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Multiplication Sign 25">
                <a:extLst>
                  <a:ext uri="{FF2B5EF4-FFF2-40B4-BE49-F238E27FC236}">
                    <a16:creationId xmlns:a16="http://schemas.microsoft.com/office/drawing/2014/main" id="{35E01062-23DC-AC4F-AC3F-3C68C2F9304D}"/>
                  </a:ext>
                </a:extLst>
              </p:cNvPr>
              <p:cNvSpPr/>
              <p:nvPr/>
            </p:nvSpPr>
            <p:spPr>
              <a:xfrm>
                <a:off x="6847627" y="4359627"/>
                <a:ext cx="171208" cy="24816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Multiplication Sign 26">
                <a:extLst>
                  <a:ext uri="{FF2B5EF4-FFF2-40B4-BE49-F238E27FC236}">
                    <a16:creationId xmlns:a16="http://schemas.microsoft.com/office/drawing/2014/main" id="{A509653E-49CD-3647-B2F4-69558B671CDA}"/>
                  </a:ext>
                </a:extLst>
              </p:cNvPr>
              <p:cNvSpPr/>
              <p:nvPr/>
            </p:nvSpPr>
            <p:spPr>
              <a:xfrm>
                <a:off x="7018835" y="5111218"/>
                <a:ext cx="171208" cy="24816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Multiplication Sign 27">
                <a:extLst>
                  <a:ext uri="{FF2B5EF4-FFF2-40B4-BE49-F238E27FC236}">
                    <a16:creationId xmlns:a16="http://schemas.microsoft.com/office/drawing/2014/main" id="{9DA23E18-4508-2C47-B52F-FC1A74542515}"/>
                  </a:ext>
                </a:extLst>
              </p:cNvPr>
              <p:cNvSpPr/>
              <p:nvPr/>
            </p:nvSpPr>
            <p:spPr>
              <a:xfrm>
                <a:off x="6819289" y="4633601"/>
                <a:ext cx="171208" cy="24816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Multiplication Sign 28">
                <a:extLst>
                  <a:ext uri="{FF2B5EF4-FFF2-40B4-BE49-F238E27FC236}">
                    <a16:creationId xmlns:a16="http://schemas.microsoft.com/office/drawing/2014/main" id="{777730FA-4195-4A40-BE08-5A3BD9543F45}"/>
                  </a:ext>
                </a:extLst>
              </p:cNvPr>
              <p:cNvSpPr/>
              <p:nvPr/>
            </p:nvSpPr>
            <p:spPr>
              <a:xfrm>
                <a:off x="7361280" y="5123021"/>
                <a:ext cx="171208" cy="24816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Multiplication Sign 29">
                <a:extLst>
                  <a:ext uri="{FF2B5EF4-FFF2-40B4-BE49-F238E27FC236}">
                    <a16:creationId xmlns:a16="http://schemas.microsoft.com/office/drawing/2014/main" id="{75C25937-35AA-334C-9280-722D46929F56}"/>
                  </a:ext>
                </a:extLst>
              </p:cNvPr>
              <p:cNvSpPr/>
              <p:nvPr/>
            </p:nvSpPr>
            <p:spPr>
              <a:xfrm>
                <a:off x="7663494" y="4835562"/>
                <a:ext cx="171208" cy="248161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2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Linear Discriminant Functions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In general, taking a discriminative approach, we can </a:t>
            </a:r>
            <a:r>
              <a:rPr lang="en-US" altLang="en-US" i="1" dirty="0"/>
              <a:t>assume</a:t>
            </a:r>
            <a:r>
              <a:rPr lang="en-US" altLang="en-US" dirty="0"/>
              <a:t> some form for the discriminant function that defines the classifier.</a:t>
            </a:r>
          </a:p>
          <a:p>
            <a:pPr marL="800100" lvl="1" indent="-457200">
              <a:buNone/>
            </a:pPr>
            <a:r>
              <a:rPr lang="en-US" altLang="en-US" dirty="0">
                <a:sym typeface="Wingdings" panose="05000000000000000000" pitchFamily="2" charset="2"/>
              </a:rPr>
              <a:t> The learning task is to </a:t>
            </a:r>
            <a:r>
              <a:rPr lang="en-US" altLang="en-US" dirty="0"/>
              <a:t>use the training samples to estimate the parameters of the classifier. </a:t>
            </a:r>
            <a:endParaRPr lang="en-US" altLang="en-US" sz="260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508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851783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Kernel Trick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89"/>
            <a:ext cx="8949386" cy="14887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Revisit the Lagrange Dual Formulation for SVM</a:t>
            </a:r>
          </a:p>
          <a:p>
            <a:endParaRPr lang="en-US" altLang="en-US" b="0" dirty="0"/>
          </a:p>
          <a:p>
            <a:endParaRPr lang="en-US" altLang="en-US" b="0" dirty="0"/>
          </a:p>
          <a:p>
            <a:r>
              <a:rPr lang="en-US" altLang="en-US" dirty="0"/>
              <a:t>Introduce a kernel function</a:t>
            </a: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/>
              <a:t>	</a:t>
            </a: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D277EF-9567-C343-A96C-8AB7AAEE8C08}"/>
                  </a:ext>
                </a:extLst>
              </p:cNvPr>
              <p:cNvSpPr txBox="1"/>
              <p:nvPr/>
            </p:nvSpPr>
            <p:spPr>
              <a:xfrm>
                <a:off x="-185819" y="1959332"/>
                <a:ext cx="9135205" cy="938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D277EF-9567-C343-A96C-8AB7AAEE8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819" y="1959332"/>
                <a:ext cx="9135205" cy="938014"/>
              </a:xfrm>
              <a:prstGeom prst="rect">
                <a:avLst/>
              </a:prstGeom>
              <a:blipFill>
                <a:blip r:embed="rId3"/>
                <a:stretch>
                  <a:fillRect t="-140000" b="-18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A6F40FE-CD03-E84D-83A0-D398CA465382}"/>
                  </a:ext>
                </a:extLst>
              </p:cNvPr>
              <p:cNvSpPr txBox="1"/>
              <p:nvPr/>
            </p:nvSpPr>
            <p:spPr>
              <a:xfrm>
                <a:off x="-87973" y="4150447"/>
                <a:ext cx="9135205" cy="938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A6F40FE-CD03-E84D-83A0-D398CA46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73" y="4150447"/>
                <a:ext cx="9135205" cy="938014"/>
              </a:xfrm>
              <a:prstGeom prst="rect">
                <a:avLst/>
              </a:prstGeom>
              <a:blipFill>
                <a:blip r:embed="rId4"/>
                <a:stretch>
                  <a:fillRect t="-141333" b="-18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83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851783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Kernel Trick (cont’d)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89"/>
            <a:ext cx="8949386" cy="14887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Mercer’s  Theorem: for a symmetric, non-negative definite kernel function satisfying some minor conditions, there exists a mapping </a:t>
            </a:r>
            <a:r>
              <a:rPr lang="el-GR" i="1" dirty="0"/>
              <a:t>Φ</a:t>
            </a:r>
            <a:r>
              <a:rPr lang="en-US" dirty="0"/>
              <a:t>(x) such that</a:t>
            </a:r>
          </a:p>
          <a:p>
            <a:pPr marL="0" indent="0">
              <a:buNone/>
            </a:pPr>
            <a:endParaRPr lang="en-US" altLang="en-US" b="0" dirty="0"/>
          </a:p>
          <a:p>
            <a:pPr fontAlgn="auto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Using a kernel function in </a:t>
            </a:r>
            <a:r>
              <a:rPr lang="en-US" altLang="en-US" i="1" dirty="0">
                <a:sym typeface="Wingdings" panose="05000000000000000000" pitchFamily="2" charset="2"/>
              </a:rPr>
              <a:t>L</a:t>
            </a:r>
            <a:r>
              <a:rPr lang="en-US" altLang="en-US" i="1" baseline="-25000" dirty="0">
                <a:sym typeface="Wingdings" panose="05000000000000000000" pitchFamily="2" charset="2"/>
              </a:rPr>
              <a:t>D</a:t>
            </a:r>
            <a:r>
              <a:rPr lang="en-US" altLang="en-US" dirty="0">
                <a:sym typeface="Wingdings" panose="05000000000000000000" pitchFamily="2" charset="2"/>
              </a:rPr>
              <a:t> can effectively defines an implicit mapping to a higher-dimensional space, where linear SVM was run.</a:t>
            </a:r>
          </a:p>
          <a:p>
            <a:pPr fontAlgn="auto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The decision boundaries in the original space can be highly non-linear.</a:t>
            </a:r>
            <a:endParaRPr lang="en-US" altLang="en-US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/>
              <a:t>	</a:t>
            </a: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2BDA3-033B-EF4C-BE91-EF732DE1518F}"/>
                  </a:ext>
                </a:extLst>
              </p:cNvPr>
              <p:cNvSpPr txBox="1"/>
              <p:nvPr/>
            </p:nvSpPr>
            <p:spPr>
              <a:xfrm>
                <a:off x="2181245" y="2897346"/>
                <a:ext cx="3916177" cy="3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2BDA3-033B-EF4C-BE91-EF732DE15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45" y="2897346"/>
                <a:ext cx="3916177" cy="394339"/>
              </a:xfrm>
              <a:prstGeom prst="rect">
                <a:avLst/>
              </a:prstGeom>
              <a:blipFill>
                <a:blip r:embed="rId3"/>
                <a:stretch>
                  <a:fillRect l="-2589" t="-16129" r="-3236" b="-48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380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851783" cy="840293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Common Kernel Functions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4" y="1408589"/>
            <a:ext cx="3952900" cy="14887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dirty="0"/>
              <a:t>Polynomials of degree </a:t>
            </a:r>
            <a:r>
              <a:rPr lang="en-US" altLang="en-US" i="1" dirty="0"/>
              <a:t>d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en-US" dirty="0"/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US" altLang="en-US" dirty="0"/>
              <a:t>Polynomials of degree up to </a:t>
            </a:r>
            <a:r>
              <a:rPr lang="en-US" altLang="en-US" i="1" dirty="0"/>
              <a:t>d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en-US" dirty="0"/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US" altLang="en-US" dirty="0"/>
              <a:t>Gaussian kernels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en-US" dirty="0"/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US" altLang="en-US" dirty="0"/>
              <a:t>Sigmoid kernel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/>
              <a:t>	</a:t>
            </a:r>
            <a:endParaRPr lang="en-US" altLang="en-US" sz="240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4A6992-EEE3-6248-83B7-F56EB773F7BB}"/>
                  </a:ext>
                </a:extLst>
              </p:cNvPr>
              <p:cNvSpPr/>
              <p:nvPr/>
            </p:nvSpPr>
            <p:spPr>
              <a:xfrm>
                <a:off x="4059832" y="1408589"/>
                <a:ext cx="3630225" cy="5880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4A6992-EEE3-6248-83B7-F56EB773F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832" y="1408589"/>
                <a:ext cx="3630225" cy="588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3B685D-200B-DC4F-9C95-9A275AB53474}"/>
                  </a:ext>
                </a:extLst>
              </p:cNvPr>
              <p:cNvSpPr/>
              <p:nvPr/>
            </p:nvSpPr>
            <p:spPr>
              <a:xfrm>
                <a:off x="4009728" y="3110557"/>
                <a:ext cx="444993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3B685D-200B-DC4F-9C95-9A275AB53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28" y="3110557"/>
                <a:ext cx="4449936" cy="509178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B1ECA1-34A7-BF4D-8476-4BEEC2396243}"/>
                  </a:ext>
                </a:extLst>
              </p:cNvPr>
              <p:cNvSpPr/>
              <p:nvPr/>
            </p:nvSpPr>
            <p:spPr>
              <a:xfrm>
                <a:off x="3984676" y="4270525"/>
                <a:ext cx="5143908" cy="927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B1ECA1-34A7-BF4D-8476-4BEEC2396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76" y="4270525"/>
                <a:ext cx="5143908" cy="927370"/>
              </a:xfrm>
              <a:prstGeom prst="rect">
                <a:avLst/>
              </a:prstGeom>
              <a:blipFill>
                <a:blip r:embed="rId5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AFB67C-8DB7-1B4F-908A-10C1A059EE1C}"/>
                  </a:ext>
                </a:extLst>
              </p:cNvPr>
              <p:cNvSpPr/>
              <p:nvPr/>
            </p:nvSpPr>
            <p:spPr>
              <a:xfrm>
                <a:off x="3268230" y="5678372"/>
                <a:ext cx="4771872" cy="934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AFB67C-8DB7-1B4F-908A-10C1A059E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30" y="5678372"/>
                <a:ext cx="4771872" cy="934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187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8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Linear Decision Boundaries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fontAlgn="auto"/>
            <a:r>
              <a:rPr lang="en-US" altLang="en-US" dirty="0"/>
              <a:t>Linear discriminant functions give arise to liner decision boundaries</a:t>
            </a:r>
          </a:p>
          <a:p>
            <a:pPr marL="520700" indent="-520700" fontAlgn="auto">
              <a:buNone/>
            </a:pPr>
            <a:r>
              <a:rPr lang="en-US" altLang="en-US" sz="2400" b="0" dirty="0">
                <a:solidFill>
                  <a:srgbClr val="262626"/>
                </a:solidFill>
              </a:rPr>
              <a:t>     </a:t>
            </a: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2400" b="0" i="1" dirty="0">
                <a:solidFill>
                  <a:srgbClr val="262626"/>
                </a:solidFill>
                <a:sym typeface="Wingdings" panose="05000000000000000000" pitchFamily="2" charset="2"/>
              </a:rPr>
              <a:t>linear </a:t>
            </a:r>
            <a:r>
              <a:rPr lang="en-US" altLang="en-US" sz="2400" b="0" i="1" dirty="0">
                <a:solidFill>
                  <a:srgbClr val="262626"/>
                </a:solidFill>
              </a:rPr>
              <a:t>classifiers </a:t>
            </a:r>
            <a:r>
              <a:rPr lang="en-US" altLang="en-US" sz="2400" b="0" dirty="0">
                <a:solidFill>
                  <a:srgbClr val="262626"/>
                </a:solidFill>
              </a:rPr>
              <a:t>or</a:t>
            </a:r>
            <a:r>
              <a:rPr lang="en-US" altLang="en-US" sz="2400" b="0" i="1" dirty="0">
                <a:solidFill>
                  <a:srgbClr val="262626"/>
                </a:solidFill>
              </a:rPr>
              <a:t> linear  machines</a:t>
            </a:r>
          </a:p>
          <a:p>
            <a:r>
              <a:rPr lang="en-US" altLang="en-US" dirty="0"/>
              <a:t>We will use both notations:</a:t>
            </a:r>
          </a:p>
          <a:p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54CEB549-3BCA-034B-91CC-8683C1DDDA81}"/>
              </a:ext>
            </a:extLst>
          </p:cNvPr>
          <p:cNvSpPr txBox="1">
            <a:spLocks/>
          </p:cNvSpPr>
          <p:nvPr/>
        </p:nvSpPr>
        <p:spPr bwMode="auto">
          <a:xfrm>
            <a:off x="308920" y="3909021"/>
            <a:ext cx="5710601" cy="8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altLang="en-US" sz="2600" b="0" dirty="0">
                <a:solidFill>
                  <a:srgbClr val="262626"/>
                </a:solidFill>
              </a:rPr>
              <a:t>   </a:t>
            </a:r>
            <a:r>
              <a:rPr lang="en-US" altLang="en-US" sz="2400" b="0" i="1" dirty="0">
                <a:solidFill>
                  <a:srgbClr val="262626"/>
                </a:solidFill>
              </a:rPr>
              <a:t>g</a:t>
            </a:r>
            <a:r>
              <a:rPr lang="en-US" altLang="en-US" sz="2400" b="0" dirty="0">
                <a:solidFill>
                  <a:srgbClr val="262626"/>
                </a:solidFill>
              </a:rPr>
              <a:t>(</a:t>
            </a:r>
            <a:r>
              <a:rPr lang="en-US" altLang="en-US" sz="2400" dirty="0">
                <a:solidFill>
                  <a:srgbClr val="262626"/>
                </a:solidFill>
              </a:rPr>
              <a:t>x</a:t>
            </a:r>
            <a:r>
              <a:rPr lang="en-US" altLang="en-US" sz="2400" b="0" dirty="0">
                <a:solidFill>
                  <a:srgbClr val="262626"/>
                </a:solidFill>
              </a:rPr>
              <a:t>)</a:t>
            </a:r>
            <a:r>
              <a:rPr lang="en-US" altLang="en-US" sz="2400" i="1" dirty="0">
                <a:solidFill>
                  <a:srgbClr val="262626"/>
                </a:solidFill>
              </a:rPr>
              <a:t> </a:t>
            </a:r>
            <a:r>
              <a:rPr lang="en-US" altLang="en-US" sz="2400" b="0" dirty="0">
                <a:solidFill>
                  <a:srgbClr val="262626"/>
                </a:solidFill>
              </a:rPr>
              <a:t>= </a:t>
            </a: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i="1" dirty="0">
                <a:solidFill>
                  <a:srgbClr val="262626"/>
                </a:solidFill>
              </a:rPr>
              <a:t>      </a:t>
            </a:r>
            <a:r>
              <a:rPr lang="en-US" altLang="en-US" sz="2400" b="0" i="1" dirty="0">
                <a:solidFill>
                  <a:srgbClr val="262626"/>
                </a:solidFill>
              </a:rPr>
              <a:t>or</a:t>
            </a:r>
            <a:r>
              <a:rPr lang="en-US" altLang="en-US" sz="2400" i="1" dirty="0">
                <a:solidFill>
                  <a:srgbClr val="262626"/>
                </a:solidFill>
              </a:rPr>
              <a:t>        </a:t>
            </a:r>
            <a:r>
              <a:rPr lang="en-US" altLang="en-US" sz="2400" baseline="-25000" dirty="0">
                <a:solidFill>
                  <a:srgbClr val="262626"/>
                </a:solidFill>
              </a:rPr>
              <a:t> </a:t>
            </a:r>
            <a:r>
              <a:rPr lang="en-US" altLang="en-US" b="0" i="1" dirty="0">
                <a:solidFill>
                  <a:srgbClr val="262626"/>
                </a:solidFill>
              </a:rPr>
              <a:t>g</a:t>
            </a:r>
            <a:r>
              <a:rPr lang="en-US" altLang="en-US" b="0" dirty="0">
                <a:solidFill>
                  <a:srgbClr val="262626"/>
                </a:solidFill>
              </a:rPr>
              <a:t>(</a:t>
            </a:r>
            <a:r>
              <a:rPr lang="en-US" altLang="en-US" dirty="0">
                <a:solidFill>
                  <a:srgbClr val="262626"/>
                </a:solidFill>
              </a:rPr>
              <a:t>x</a:t>
            </a:r>
            <a:r>
              <a:rPr lang="en-US" altLang="en-US" b="0" dirty="0">
                <a:solidFill>
                  <a:srgbClr val="262626"/>
                </a:solidFill>
              </a:rPr>
              <a:t>)</a:t>
            </a:r>
            <a:r>
              <a:rPr lang="en-US" altLang="en-US" i="1" dirty="0">
                <a:solidFill>
                  <a:srgbClr val="262626"/>
                </a:solidFill>
              </a:rPr>
              <a:t> </a:t>
            </a:r>
            <a:r>
              <a:rPr lang="en-US" altLang="en-US" b="0" dirty="0">
                <a:solidFill>
                  <a:srgbClr val="262626"/>
                </a:solidFill>
              </a:rPr>
              <a:t>=</a:t>
            </a:r>
            <a:r>
              <a:rPr lang="en-US" altLang="en-US" i="1" dirty="0">
                <a:solidFill>
                  <a:srgbClr val="262626"/>
                </a:solidFill>
              </a:rPr>
              <a:t> </a:t>
            </a:r>
            <a:r>
              <a:rPr lang="en-US" altLang="en-US" dirty="0" err="1">
                <a:solidFill>
                  <a:srgbClr val="262626"/>
                </a:solidFill>
              </a:rPr>
              <a:t>w</a:t>
            </a:r>
            <a:r>
              <a:rPr lang="en-US" altLang="en-US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dirty="0" err="1">
                <a:solidFill>
                  <a:srgbClr val="262626"/>
                </a:solidFill>
              </a:rPr>
              <a:t>x</a:t>
            </a:r>
            <a:r>
              <a:rPr lang="en-US" altLang="en-US" i="1" dirty="0">
                <a:solidFill>
                  <a:srgbClr val="262626"/>
                </a:solidFill>
              </a:rPr>
              <a:t> </a:t>
            </a:r>
            <a:r>
              <a:rPr lang="en-US" altLang="en-US" b="0" dirty="0">
                <a:solidFill>
                  <a:srgbClr val="262626"/>
                </a:solidFill>
              </a:rPr>
              <a:t>+</a:t>
            </a:r>
            <a:r>
              <a:rPr lang="en-US" altLang="en-US" i="1" dirty="0">
                <a:solidFill>
                  <a:srgbClr val="262626"/>
                </a:solidFill>
              </a:rPr>
              <a:t> </a:t>
            </a:r>
            <a:r>
              <a:rPr lang="en-US" altLang="en-US" b="0" i="1" dirty="0">
                <a:solidFill>
                  <a:srgbClr val="262626"/>
                </a:solidFill>
              </a:rPr>
              <a:t>w</a:t>
            </a:r>
            <a:r>
              <a:rPr lang="en-US" altLang="en-US" baseline="-25000" dirty="0">
                <a:solidFill>
                  <a:srgbClr val="262626"/>
                </a:solidFill>
              </a:rPr>
              <a:t>0</a:t>
            </a:r>
            <a:endParaRPr lang="en-US" altLang="en-US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2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Linear Machine for </a:t>
            </a:r>
            <a:r>
              <a:rPr lang="en-US" altLang="en-US" sz="4000" b="1" i="1" dirty="0">
                <a:solidFill>
                  <a:srgbClr val="5C6670"/>
                </a:solidFill>
              </a:rPr>
              <a:t>C</a:t>
            </a:r>
            <a:r>
              <a:rPr lang="en-US" altLang="en-US" sz="4000" b="1" dirty="0">
                <a:solidFill>
                  <a:srgbClr val="5C6670"/>
                </a:solidFill>
              </a:rPr>
              <a:t>&gt;2 Classes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We can define </a:t>
            </a:r>
            <a:r>
              <a:rPr lang="en-US" altLang="en-US" i="1" dirty="0"/>
              <a:t>C</a:t>
            </a:r>
            <a:r>
              <a:rPr lang="en-US" altLang="en-US" dirty="0"/>
              <a:t> linear discriminant functions:</a:t>
            </a:r>
          </a:p>
          <a:p>
            <a:pPr marL="0" indent="0">
              <a:buNone/>
            </a:pPr>
            <a:r>
              <a:rPr lang="en-US" altLang="en-US" sz="2400" b="0" dirty="0">
                <a:solidFill>
                  <a:srgbClr val="262626"/>
                </a:solidFill>
              </a:rPr>
              <a:t>		</a:t>
            </a:r>
            <a:r>
              <a:rPr lang="en-US" altLang="en-US" sz="2400" b="0" i="1" dirty="0">
                <a:solidFill>
                  <a:srgbClr val="262626"/>
                </a:solidFill>
              </a:rPr>
              <a:t> </a:t>
            </a:r>
            <a:r>
              <a:rPr lang="en-US" altLang="en-US" sz="2400" b="0" i="1" dirty="0" err="1">
                <a:solidFill>
                  <a:srgbClr val="262626"/>
                </a:solidFill>
              </a:rPr>
              <a:t>g</a:t>
            </a:r>
            <a:r>
              <a:rPr lang="en-US" altLang="en-US" sz="2400" b="0" i="1" baseline="-25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dirty="0">
                <a:solidFill>
                  <a:srgbClr val="262626"/>
                </a:solidFill>
              </a:rPr>
              <a:t>(</a:t>
            </a:r>
            <a:r>
              <a:rPr lang="en-US" altLang="en-US" sz="2400" dirty="0">
                <a:solidFill>
                  <a:srgbClr val="262626"/>
                </a:solidFill>
              </a:rPr>
              <a:t>x</a:t>
            </a:r>
            <a:r>
              <a:rPr lang="en-US" altLang="en-US" sz="2400" b="0" dirty="0">
                <a:solidFill>
                  <a:srgbClr val="262626"/>
                </a:solidFill>
              </a:rPr>
              <a:t>)</a:t>
            </a:r>
            <a:r>
              <a:rPr lang="en-US" altLang="en-US" sz="2400" i="1" dirty="0">
                <a:solidFill>
                  <a:srgbClr val="262626"/>
                </a:solidFill>
              </a:rPr>
              <a:t> = </a:t>
            </a:r>
            <a:r>
              <a:rPr lang="en-US" altLang="en-US" sz="2400" dirty="0" err="1">
                <a:solidFill>
                  <a:srgbClr val="262626"/>
                </a:solidFill>
              </a:rPr>
              <a:t>w</a:t>
            </a:r>
            <a:r>
              <a:rPr lang="en-US" altLang="en-US" sz="2400" b="0" i="1" baseline="-25000" dirty="0" err="1">
                <a:solidFill>
                  <a:srgbClr val="262626"/>
                </a:solidFill>
              </a:rPr>
              <a:t>i</a:t>
            </a:r>
            <a:r>
              <a:rPr lang="en-US" altLang="en-US" sz="2400" b="0" i="1" baseline="30000" dirty="0" err="1">
                <a:solidFill>
                  <a:srgbClr val="262626"/>
                </a:solidFill>
              </a:rPr>
              <a:t>t</a:t>
            </a:r>
            <a:r>
              <a:rPr lang="en-US" altLang="en-US" sz="2400" dirty="0" err="1">
                <a:solidFill>
                  <a:srgbClr val="262626"/>
                </a:solidFill>
              </a:rPr>
              <a:t>x</a:t>
            </a:r>
            <a:r>
              <a:rPr lang="en-US" altLang="en-US" sz="2400" b="0" dirty="0">
                <a:solidFill>
                  <a:srgbClr val="262626"/>
                </a:solidFill>
              </a:rPr>
              <a:t>,</a:t>
            </a:r>
            <a:r>
              <a:rPr lang="en-US" altLang="en-US" sz="2400" baseline="-25000" dirty="0">
                <a:solidFill>
                  <a:srgbClr val="262626"/>
                </a:solidFill>
              </a:rPr>
              <a:t>     </a:t>
            </a:r>
            <a:r>
              <a:rPr lang="en-US" altLang="en-US" sz="2400" b="0" i="1" dirty="0" err="1">
                <a:solidFill>
                  <a:srgbClr val="262626"/>
                </a:solidFill>
              </a:rPr>
              <a:t>i</a:t>
            </a:r>
            <a:r>
              <a:rPr lang="en-US" altLang="en-US" sz="2400" b="0" dirty="0">
                <a:solidFill>
                  <a:srgbClr val="262626"/>
                </a:solidFill>
              </a:rPr>
              <a:t> = 1, 2, …, </a:t>
            </a:r>
            <a:r>
              <a:rPr lang="en-US" altLang="en-US" sz="2400" b="0" i="1" dirty="0">
                <a:solidFill>
                  <a:srgbClr val="262626"/>
                </a:solidFill>
              </a:rPr>
              <a:t>C</a:t>
            </a:r>
          </a:p>
          <a:p>
            <a:r>
              <a:rPr lang="en-US" altLang="en-US" dirty="0"/>
              <a:t>What is the decision rule for the classifier? </a:t>
            </a:r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472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Learning Task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Finding </a:t>
            </a:r>
            <a:r>
              <a:rPr lang="en-US" altLang="en-US" dirty="0" err="1"/>
              <a:t>w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 err="1"/>
              <a:t>i</a:t>
            </a:r>
            <a:r>
              <a:rPr lang="en-US" altLang="en-US" dirty="0"/>
              <a:t> = 1, 2, …, </a:t>
            </a:r>
            <a:r>
              <a:rPr lang="en-US" altLang="en-US" i="1" dirty="0"/>
              <a:t>C</a:t>
            </a:r>
          </a:p>
          <a:p>
            <a:pPr fontAlgn="auto"/>
            <a:r>
              <a:rPr lang="en-US" altLang="en-US" dirty="0"/>
              <a:t>Let’s use the 2-class case as an example</a:t>
            </a:r>
          </a:p>
          <a:p>
            <a:pPr lvl="1" fontAlgn="auto"/>
            <a:r>
              <a:rPr lang="en-US" altLang="en-US" dirty="0"/>
              <a:t>For </a:t>
            </a:r>
            <a:r>
              <a:rPr lang="en-US" altLang="en-US" i="1" dirty="0"/>
              <a:t>n</a:t>
            </a:r>
            <a:r>
              <a:rPr lang="en-US" altLang="en-US" dirty="0"/>
              <a:t> samples </a:t>
            </a:r>
            <a:r>
              <a:rPr lang="en-US" altLang="en-US" b="1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b="1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, of 2 classes </a:t>
            </a:r>
            <a:r>
              <a:rPr lang="en-US" altLang="en-US" i="1" dirty="0">
                <a:sym typeface="Symbol" panose="05050102010706020507" pitchFamily="18" charset="2"/>
              </a:rPr>
              <a:t>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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, </a:t>
            </a:r>
            <a:r>
              <a:rPr lang="en-US" altLang="en-US" b="1" dirty="0"/>
              <a:t>if</a:t>
            </a:r>
            <a:r>
              <a:rPr lang="en-US" altLang="en-US" dirty="0"/>
              <a:t> there exists a vector </a:t>
            </a:r>
            <a:r>
              <a:rPr lang="en-US" altLang="en-US" b="1" dirty="0"/>
              <a:t>w</a:t>
            </a:r>
            <a:r>
              <a:rPr lang="en-US" altLang="en-US" dirty="0"/>
              <a:t> such that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b="1" dirty="0"/>
              <a:t>x</a:t>
            </a:r>
            <a:r>
              <a:rPr lang="en-US" altLang="en-US" dirty="0"/>
              <a:t>)</a:t>
            </a:r>
            <a:r>
              <a:rPr lang="en-US" altLang="en-US" i="1" dirty="0"/>
              <a:t> = </a:t>
            </a:r>
            <a:r>
              <a:rPr lang="en-US" altLang="en-US" b="1" dirty="0" err="1"/>
              <a:t>w</a:t>
            </a:r>
            <a:r>
              <a:rPr lang="en-US" altLang="en-US" i="1" baseline="30000" dirty="0" err="1"/>
              <a:t>t</a:t>
            </a:r>
            <a:r>
              <a:rPr lang="en-US" altLang="en-US" b="1" dirty="0" err="1"/>
              <a:t>x</a:t>
            </a:r>
            <a:r>
              <a:rPr lang="en-US" altLang="en-US" dirty="0"/>
              <a:t> classifies them all correctly</a:t>
            </a:r>
            <a:r>
              <a:rPr lang="en-US" altLang="en-US" dirty="0">
                <a:sym typeface="Wingdings" panose="05000000000000000000" pitchFamily="2" charset="2"/>
              </a:rPr>
              <a:t>  </a:t>
            </a:r>
            <a:r>
              <a:rPr lang="en-US" altLang="en-US" dirty="0"/>
              <a:t>Finding </a:t>
            </a:r>
            <a:r>
              <a:rPr lang="en-US" altLang="en-US" b="1" dirty="0"/>
              <a:t>w</a:t>
            </a:r>
          </a:p>
          <a:p>
            <a:r>
              <a:rPr lang="en-US" altLang="en-US" dirty="0"/>
              <a:t> i.e., finding w such that </a:t>
            </a:r>
            <a:endParaRPr lang="en-US" altLang="en-US" i="1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CA0EC7-6D6E-A84A-8270-8A1D20E2AE95}"/>
              </a:ext>
            </a:extLst>
          </p:cNvPr>
          <p:cNvSpPr/>
          <p:nvPr/>
        </p:nvSpPr>
        <p:spPr>
          <a:xfrm>
            <a:off x="745477" y="461841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b="1" dirty="0"/>
              <a:t> </a:t>
            </a:r>
            <a:r>
              <a:rPr lang="en-US" altLang="en-US" sz="2400" b="1" dirty="0" err="1"/>
              <a:t>w</a:t>
            </a:r>
            <a:r>
              <a:rPr lang="en-US" altLang="en-US" sz="2400" i="1" baseline="30000" dirty="0" err="1"/>
              <a:t>t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dirty="0">
                <a:sym typeface="Symbol" pitchFamily="18" charset="2"/>
              </a:rPr>
              <a:t>≥</a:t>
            </a:r>
            <a:r>
              <a:rPr lang="en-US" altLang="en-US" sz="2400" dirty="0"/>
              <a:t> 0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samples of </a:t>
            </a:r>
            <a:r>
              <a:rPr lang="en-US" altLang="en-US" sz="2400" i="1" dirty="0">
                <a:sym typeface="Symbol" panose="05050102010706020507" pitchFamily="18" charset="2"/>
              </a:rPr>
              <a:t>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dirty="0" err="1"/>
              <a:t>w</a:t>
            </a:r>
            <a:r>
              <a:rPr lang="en-US" altLang="en-US" sz="2400" i="1" baseline="30000" dirty="0" err="1"/>
              <a:t>t</a:t>
            </a:r>
            <a:r>
              <a:rPr lang="en-US" altLang="en-US" sz="2400" b="1" dirty="0" err="1"/>
              <a:t>x</a:t>
            </a:r>
            <a:r>
              <a:rPr lang="en-US" altLang="en-US" sz="2400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dirty="0"/>
              <a:t>&lt; 0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samples of</a:t>
            </a:r>
            <a:r>
              <a:rPr lang="en-US" altLang="en-US" sz="2400" i="1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400" i="1" dirty="0">
                <a:sym typeface="Symbol" panose="05050102010706020507" pitchFamily="18" charset="2"/>
              </a:rPr>
              <a:t>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/>
              <a:t>,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252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Linear Separability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If we can find at least one vector w such that </a:t>
            </a:r>
            <a:r>
              <a:rPr lang="en-US" altLang="en-US" i="1" dirty="0"/>
              <a:t>g</a:t>
            </a:r>
            <a:r>
              <a:rPr lang="en-US" altLang="en-US" dirty="0"/>
              <a:t>(x)</a:t>
            </a:r>
            <a:r>
              <a:rPr lang="en-US" altLang="en-US" i="1" dirty="0"/>
              <a:t> = </a:t>
            </a:r>
            <a:r>
              <a:rPr lang="en-US" altLang="en-US" dirty="0" err="1"/>
              <a:t>w</a:t>
            </a:r>
            <a:r>
              <a:rPr lang="en-US" altLang="en-US" i="1" baseline="30000" dirty="0" err="1"/>
              <a:t>t</a:t>
            </a:r>
            <a:r>
              <a:rPr lang="en-US" altLang="en-US" dirty="0" err="1"/>
              <a:t>x</a:t>
            </a:r>
            <a:r>
              <a:rPr lang="en-US" altLang="en-US" dirty="0"/>
              <a:t> classifies all samples</a:t>
            </a:r>
          </a:p>
          <a:p>
            <a:pPr marL="342900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 We say the samples are linearly separable.</a:t>
            </a:r>
            <a:endParaRPr lang="en-US" altLang="en-US" dirty="0"/>
          </a:p>
          <a:p>
            <a:pPr defTabSz="685800"/>
            <a:r>
              <a:rPr lang="en-US" altLang="en-US" dirty="0"/>
              <a:t>An example of not linearly separable in 2-D:</a:t>
            </a:r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33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Solution Region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There may be many different weight vectors that can all be valid solutions for a given training set</a:t>
            </a:r>
          </a:p>
          <a:p>
            <a:pPr marL="342900" lvl="1" indent="0"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 </a:t>
            </a:r>
            <a:r>
              <a:rPr lang="en-US" altLang="en-US" sz="2200" dirty="0">
                <a:sym typeface="Wingdings" panose="05000000000000000000" pitchFamily="2" charset="2"/>
              </a:rPr>
              <a:t>The solution regions</a:t>
            </a:r>
            <a:r>
              <a:rPr lang="en-US" altLang="en-US" sz="2200" dirty="0"/>
              <a:t> </a:t>
            </a:r>
            <a:endParaRPr lang="en-US" altLang="en-US" sz="2600" dirty="0"/>
          </a:p>
          <a:p>
            <a:pPr defTabSz="685800"/>
            <a:r>
              <a:rPr lang="en-US" altLang="en-US" sz="2600" dirty="0"/>
              <a:t>If th</a:t>
            </a:r>
            <a:r>
              <a:rPr lang="en-US" altLang="en-US" dirty="0"/>
              <a:t>e solution vector is not unique, </a:t>
            </a:r>
            <a:r>
              <a:rPr lang="en-US" altLang="en-US" sz="2600" i="1" dirty="0"/>
              <a:t>Which one is the best?</a:t>
            </a:r>
          </a:p>
          <a:p>
            <a:pPr marL="0" indent="0" defTabSz="685800">
              <a:buNone/>
            </a:pP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6571E3-D5DD-6041-9ABD-473BAE570E99}"/>
              </a:ext>
            </a:extLst>
          </p:cNvPr>
          <p:cNvGrpSpPr/>
          <p:nvPr/>
        </p:nvGrpSpPr>
        <p:grpSpPr>
          <a:xfrm>
            <a:off x="2907654" y="3662442"/>
            <a:ext cx="3214383" cy="3011877"/>
            <a:chOff x="162045" y="3819646"/>
            <a:chExt cx="2013995" cy="20024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FD4646E-6D73-DE4B-878D-0016F291AE4E}"/>
                </a:ext>
              </a:extLst>
            </p:cNvPr>
            <p:cNvCxnSpPr/>
            <p:nvPr/>
          </p:nvCxnSpPr>
          <p:spPr>
            <a:xfrm>
              <a:off x="162045" y="5648445"/>
              <a:ext cx="20139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D4219B9-E7C6-3444-AAA6-0AABE5E30959}"/>
                </a:ext>
              </a:extLst>
            </p:cNvPr>
            <p:cNvCxnSpPr/>
            <p:nvPr/>
          </p:nvCxnSpPr>
          <p:spPr>
            <a:xfrm flipV="1">
              <a:off x="405114" y="3819646"/>
              <a:ext cx="0" cy="20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8E9ADBCD-7D39-4F47-B4DE-4BA851CEB0FE}"/>
                </a:ext>
              </a:extLst>
            </p:cNvPr>
            <p:cNvSpPr/>
            <p:nvPr/>
          </p:nvSpPr>
          <p:spPr>
            <a:xfrm>
              <a:off x="1460381" y="5207022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ication Sign 9">
              <a:extLst>
                <a:ext uri="{FF2B5EF4-FFF2-40B4-BE49-F238E27FC236}">
                  <a16:creationId xmlns:a16="http://schemas.microsoft.com/office/drawing/2014/main" id="{A2A94234-B1BB-3D4C-9FEE-05C4DE6977A4}"/>
                </a:ext>
              </a:extLst>
            </p:cNvPr>
            <p:cNvSpPr/>
            <p:nvPr/>
          </p:nvSpPr>
          <p:spPr>
            <a:xfrm>
              <a:off x="1889021" y="502939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ication Sign 10">
              <a:extLst>
                <a:ext uri="{FF2B5EF4-FFF2-40B4-BE49-F238E27FC236}">
                  <a16:creationId xmlns:a16="http://schemas.microsoft.com/office/drawing/2014/main" id="{5099D795-DEA9-024A-B1D6-67DC74797E3E}"/>
                </a:ext>
              </a:extLst>
            </p:cNvPr>
            <p:cNvSpPr/>
            <p:nvPr/>
          </p:nvSpPr>
          <p:spPr>
            <a:xfrm>
              <a:off x="1274602" y="5538577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11">
              <a:extLst>
                <a:ext uri="{FF2B5EF4-FFF2-40B4-BE49-F238E27FC236}">
                  <a16:creationId xmlns:a16="http://schemas.microsoft.com/office/drawing/2014/main" id="{9F80F920-D384-F544-8367-FB0CC55673A9}"/>
                </a:ext>
              </a:extLst>
            </p:cNvPr>
            <p:cNvSpPr/>
            <p:nvPr/>
          </p:nvSpPr>
          <p:spPr>
            <a:xfrm>
              <a:off x="943772" y="5228489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2">
              <a:extLst>
                <a:ext uri="{FF2B5EF4-FFF2-40B4-BE49-F238E27FC236}">
                  <a16:creationId xmlns:a16="http://schemas.microsoft.com/office/drawing/2014/main" id="{E85F2F3F-3FFA-E845-B55A-6CEE0B29C3C5}"/>
                </a:ext>
              </a:extLst>
            </p:cNvPr>
            <p:cNvSpPr/>
            <p:nvPr/>
          </p:nvSpPr>
          <p:spPr>
            <a:xfrm>
              <a:off x="1633415" y="4765598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3">
              <a:extLst>
                <a:ext uri="{FF2B5EF4-FFF2-40B4-BE49-F238E27FC236}">
                  <a16:creationId xmlns:a16="http://schemas.microsoft.com/office/drawing/2014/main" id="{1CCEAB98-201C-A34A-A894-AAB852235E20}"/>
                </a:ext>
              </a:extLst>
            </p:cNvPr>
            <p:cNvSpPr/>
            <p:nvPr/>
          </p:nvSpPr>
          <p:spPr>
            <a:xfrm>
              <a:off x="1753985" y="5317426"/>
              <a:ext cx="127314" cy="199093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182313-41EA-2444-BC32-FEC94BDB4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744" y="488495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BECE58-81AF-7546-8F6A-A1FD7678B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7695" y="4104990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6D7149-680E-E64C-87E4-50FE291B5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35" y="409118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EE4C15-40A2-9F41-8A55-97FEBE761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995" y="4314095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E05786-AE41-8E43-8609-5B983FD6FF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2539" y="3836531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8A79F8-2E9A-8046-855A-0ED3253912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813" y="3912639"/>
              <a:ext cx="91440" cy="9298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6319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27422</TotalTime>
  <Words>1885</Words>
  <Application>Microsoft Macintosh PowerPoint</Application>
  <PresentationFormat>On-screen Show (4:3)</PresentationFormat>
  <Paragraphs>297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Akzidenz Grotesk BE Bold</vt:lpstr>
      <vt:lpstr>Akzidenz Grotesk BE XBdCn</vt:lpstr>
      <vt:lpstr>Akzidenz-Grotesk Pro Light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Custom Design</vt:lpstr>
      <vt:lpstr>PowerPoint Presentation</vt:lpstr>
      <vt:lpstr>Objective</vt:lpstr>
      <vt:lpstr>Revisiting Logistic Regression</vt:lpstr>
      <vt:lpstr>Linear Discriminant Functions</vt:lpstr>
      <vt:lpstr>Linear Decision Boundaries</vt:lpstr>
      <vt:lpstr>Linear Machine for C&gt;2 Classes</vt:lpstr>
      <vt:lpstr>The Learning Task</vt:lpstr>
      <vt:lpstr>Linear Separability</vt:lpstr>
      <vt:lpstr>The Solution Region</vt:lpstr>
      <vt:lpstr>Solving for the Weight Vector</vt:lpstr>
      <vt:lpstr>Gradient Descent Procedure</vt:lpstr>
      <vt:lpstr>PowerPoint Presentation</vt:lpstr>
      <vt:lpstr>PowerPoint Presentation</vt:lpstr>
      <vt:lpstr>Objective</vt:lpstr>
      <vt:lpstr>Illustrating Linear Boundaries</vt:lpstr>
      <vt:lpstr>Which one is better?</vt:lpstr>
      <vt:lpstr>Distance to the Decision Plane</vt:lpstr>
      <vt:lpstr>Distance to the Decision Plane</vt:lpstr>
      <vt:lpstr>The Concept of Margins</vt:lpstr>
      <vt:lpstr>Use Margins to Compare Solutions</vt:lpstr>
      <vt:lpstr>PowerPoint Presentation</vt:lpstr>
      <vt:lpstr>Objective</vt:lpstr>
      <vt:lpstr>Key Idea of Support Vector Machines</vt:lpstr>
      <vt:lpstr>Formulating the Problem</vt:lpstr>
      <vt:lpstr>Formulating the Problem (cont’d)</vt:lpstr>
      <vt:lpstr>Formulating the Margin</vt:lpstr>
      <vt:lpstr>Formulating the Margin (cont’d)</vt:lpstr>
      <vt:lpstr>Formulating the Margin (cont’d)</vt:lpstr>
      <vt:lpstr>Formulating SVM</vt:lpstr>
      <vt:lpstr>How to solve SVM? (Outline)</vt:lpstr>
      <vt:lpstr>SVM: Lagrangian Primal Formulation</vt:lpstr>
      <vt:lpstr>SVM: Lagrangian Dual Formulation</vt:lpstr>
      <vt:lpstr>PowerPoint Presentation</vt:lpstr>
      <vt:lpstr>PowerPoint Presentation</vt:lpstr>
      <vt:lpstr>Linear Separability Violated</vt:lpstr>
      <vt:lpstr>Examining Misclassified Samples</vt:lpstr>
      <vt:lpstr>Relaxing the Constraints</vt:lpstr>
      <vt:lpstr>Updating the Formulation</vt:lpstr>
      <vt:lpstr>Are Non-linear Decision Boundaries Possible?</vt:lpstr>
      <vt:lpstr>The Kernel Trick</vt:lpstr>
      <vt:lpstr>The Kernel Trick (cont’d)</vt:lpstr>
      <vt:lpstr>Common Kernel Functions</vt:lpstr>
      <vt:lpstr>PowerPoint Presentation</vt:lpstr>
    </vt:vector>
  </TitlesOfParts>
  <Company>EdPlus at 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Carranza</dc:creator>
  <cp:lastModifiedBy>Dee Mullins</cp:lastModifiedBy>
  <cp:revision>428</cp:revision>
  <cp:lastPrinted>2019-06-26T21:54:34Z</cp:lastPrinted>
  <dcterms:created xsi:type="dcterms:W3CDTF">2016-12-13T22:43:21Z</dcterms:created>
  <dcterms:modified xsi:type="dcterms:W3CDTF">2019-07-17T23:07:00Z</dcterms:modified>
</cp:coreProperties>
</file>