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6" r:id="rId1"/>
  </p:sldMasterIdLst>
  <p:notesMasterIdLst>
    <p:notesMasterId r:id="rId39"/>
  </p:notesMasterIdLst>
  <p:handoutMasterIdLst>
    <p:handoutMasterId r:id="rId40"/>
  </p:handoutMasterIdLst>
  <p:sldIdLst>
    <p:sldId id="506" r:id="rId2"/>
    <p:sldId id="322" r:id="rId3"/>
    <p:sldId id="450" r:id="rId4"/>
    <p:sldId id="507" r:id="rId5"/>
    <p:sldId id="508" r:id="rId6"/>
    <p:sldId id="509" r:id="rId7"/>
    <p:sldId id="510" r:id="rId8"/>
    <p:sldId id="513" r:id="rId9"/>
    <p:sldId id="514" r:id="rId10"/>
    <p:sldId id="515" r:id="rId11"/>
    <p:sldId id="516" r:id="rId12"/>
    <p:sldId id="517" r:id="rId13"/>
    <p:sldId id="454" r:id="rId14"/>
    <p:sldId id="518" r:id="rId15"/>
    <p:sldId id="481" r:id="rId16"/>
    <p:sldId id="519" r:id="rId17"/>
    <p:sldId id="521" r:id="rId18"/>
    <p:sldId id="522" r:id="rId19"/>
    <p:sldId id="523" r:id="rId20"/>
    <p:sldId id="488" r:id="rId21"/>
    <p:sldId id="489" r:id="rId22"/>
    <p:sldId id="524" r:id="rId23"/>
    <p:sldId id="525" r:id="rId24"/>
    <p:sldId id="526" r:id="rId25"/>
    <p:sldId id="503" r:id="rId26"/>
    <p:sldId id="527" r:id="rId27"/>
    <p:sldId id="493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484" r:id="rId38"/>
  </p:sldIdLst>
  <p:sldSz cx="9144000" cy="6858000" type="screen4x3"/>
  <p:notesSz cx="6950075" cy="923607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5C6670"/>
    <a:srgbClr val="F6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 autoAdjust="0"/>
    <p:restoredTop sz="90612" autoAdjust="0"/>
  </p:normalViewPr>
  <p:slideViewPr>
    <p:cSldViewPr snapToGrid="0" snapToObjects="1">
      <p:cViewPr varScale="1">
        <p:scale>
          <a:sx n="102" d="100"/>
          <a:sy n="102" d="100"/>
        </p:scale>
        <p:origin x="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1" d="100"/>
          <a:sy n="101" d="100"/>
        </p:scale>
        <p:origin x="237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345E1-AF6E-0C48-9E50-0EC1B3F20E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2AAC2-CF4E-164A-A472-D40ED181A5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6DE1FC1-1CE7-8147-9C00-F2B0BB95A8FB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2048-33F5-2144-B80C-E1095A4DAB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6EF01-AF53-2940-863F-9D54BAA38E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3F3F7C-E28C-8044-958A-D380CE74D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0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A5E3B6-1870-8A4D-AF90-F885DE7C2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726FE-7143-2443-85BF-67884489AB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53E68D2-C92A-994A-8F60-77B3205632E9}" type="datetimeFigureOut">
              <a:rPr lang="en-US"/>
              <a:pPr>
                <a:defRPr/>
              </a:pPr>
              <a:t>7/17/19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652FA7-89CF-8049-A289-C24CC948A5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537E52-32B7-A347-AABD-6D2946309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75B7-B1A5-1F45-95EE-914E2E5F8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F8E7-9E63-254C-91ED-BB7660616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400C68-6BA1-424F-8274-9169937CE1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39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5  Graphical Models</a:t>
            </a:r>
          </a:p>
          <a:p>
            <a:r>
              <a:rPr lang="en-US" altLang="en-US" dirty="0"/>
              <a:t>Module 1:  Bayesian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62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73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5  Graphical Models</a:t>
            </a:r>
          </a:p>
          <a:p>
            <a:r>
              <a:rPr lang="en-US" altLang="en-US" dirty="0"/>
              <a:t>Module 2:  HMM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0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2: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0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0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2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28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1: Defining the setup.</a:t>
            </a:r>
            <a:r>
              <a:rPr lang="en-US" altLang="en-US" baseline="0" dirty="0"/>
              <a:t> 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400C68-6BA1-424F-8274-9169937CE1D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71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2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76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3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7DD4928-BC55-6749-AB46-D6369EA6D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E789067-0C00-BD4E-A39C-0CDC41B55B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Unit 5  Graphical Models</a:t>
            </a:r>
          </a:p>
          <a:p>
            <a:r>
              <a:rPr lang="en-US" altLang="en-US" dirty="0"/>
              <a:t>Module 3:  HMM Learning &amp;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C4E3-08CF-0746-932F-22176864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06C5B-D3C2-794B-87A9-22182DD3017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76485C-898E-954F-A54B-A34462F748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0" y="1154113"/>
            <a:ext cx="4156075" cy="3117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7B9D45B-F4E2-0E47-9746-16437A52E5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24916">
              <a:defRPr/>
            </a:pPr>
            <a:r>
              <a:rPr lang="en-US" altLang="en-US" dirty="0"/>
              <a:t>Module 3: HMM Learning &amp; Inference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BCDB8-2F57-8D49-979B-0F235507D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EE61C-A430-3C41-A310-8CBCA349053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6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</a:rPr>
              <a:t>Two approximations where “=“ is only “about =“: the first one is because we assume conditionally independency of the states in a Bayesian net, and the second is conditionally independence of the observations.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2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3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1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68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7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</a:rPr>
              <a:t>Bullet 2: which would be expensive as we will have to first figure out all paths that can produce the given O sequence.</a:t>
            </a:r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83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5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53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D9B66470-CC74-9F46-B656-831025645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14463" y="1162050"/>
            <a:ext cx="4181475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0FD5FB5-0ED3-6C4A-A8DB-2FDFA294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4B6A6-EC7E-4544-A218-E5978AA35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1C1CC5-316C-5E4C-8CAB-47E8612E60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8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37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575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5271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EB5FBA-2CF2-8A46-B4EC-067012999BD1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118360B3-D0FF-8D44-9A9F-45B3AF19FE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90ACC3-E9E2-2844-8960-6352229E69D0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D3A80-2FF7-6E4C-9F39-82685F9FA1E3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3EC40-366D-A54D-A3A6-60BC1635E7FD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FB3EF-6A75-1C4F-94C8-A9DE6117D56B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3223C-DCA4-7444-9961-4D7DC4C8DA94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EB29C-2037-BE4F-9F37-A3B8E6505120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747713" y="1981515"/>
            <a:ext cx="7648575" cy="791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5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103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C6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9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3202579" y="1589086"/>
            <a:ext cx="281844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8" y="1589088"/>
            <a:ext cx="2824701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106482" y="1589086"/>
            <a:ext cx="281844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220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2881FC-0D79-914F-AE9D-C1BF92FE4B46}"/>
              </a:ext>
            </a:extLst>
          </p:cNvPr>
          <p:cNvSpPr/>
          <p:nvPr userDrawn="1"/>
        </p:nvSpPr>
        <p:spPr>
          <a:xfrm>
            <a:off x="0" y="1725614"/>
            <a:ext cx="9144000" cy="340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281DE7DC-5435-C445-BAF2-E6B30BA72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098" y="5310188"/>
            <a:ext cx="2644378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134340-4092-A84C-A3D5-27B002DC9B43}"/>
              </a:ext>
            </a:extLst>
          </p:cNvPr>
          <p:cNvSpPr/>
          <p:nvPr userDrawn="1"/>
        </p:nvSpPr>
        <p:spPr bwMode="auto">
          <a:xfrm>
            <a:off x="1383506" y="1651001"/>
            <a:ext cx="6376988" cy="73025"/>
          </a:xfrm>
          <a:prstGeom prst="rect">
            <a:avLst/>
          </a:prstGeom>
          <a:solidFill>
            <a:srgbClr val="00A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9E916-6B70-524C-8576-EC48C6600835}"/>
              </a:ext>
            </a:extLst>
          </p:cNvPr>
          <p:cNvSpPr/>
          <p:nvPr userDrawn="1"/>
        </p:nvSpPr>
        <p:spPr bwMode="auto">
          <a:xfrm>
            <a:off x="1383506" y="1651001"/>
            <a:ext cx="728663" cy="73025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F9937-5F80-B040-B6F0-175AA705818D}"/>
              </a:ext>
            </a:extLst>
          </p:cNvPr>
          <p:cNvSpPr/>
          <p:nvPr userDrawn="1"/>
        </p:nvSpPr>
        <p:spPr bwMode="auto">
          <a:xfrm>
            <a:off x="2795587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A3FD0-7192-CE4C-9E27-9681313C9A6E}"/>
              </a:ext>
            </a:extLst>
          </p:cNvPr>
          <p:cNvSpPr/>
          <p:nvPr userDrawn="1"/>
        </p:nvSpPr>
        <p:spPr bwMode="auto">
          <a:xfrm>
            <a:off x="4207669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2B28D-BE0C-5343-A009-659F84A11CB6}"/>
              </a:ext>
            </a:extLst>
          </p:cNvPr>
          <p:cNvSpPr/>
          <p:nvPr userDrawn="1"/>
        </p:nvSpPr>
        <p:spPr bwMode="auto">
          <a:xfrm>
            <a:off x="5619750" y="1651001"/>
            <a:ext cx="728663" cy="74613"/>
          </a:xfrm>
          <a:prstGeom prst="rect">
            <a:avLst/>
          </a:prstGeom>
          <a:solidFill>
            <a:srgbClr val="FF7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216FD-0201-E345-9802-531FA036F7FD}"/>
              </a:ext>
            </a:extLst>
          </p:cNvPr>
          <p:cNvSpPr/>
          <p:nvPr userDrawn="1"/>
        </p:nvSpPr>
        <p:spPr bwMode="auto">
          <a:xfrm>
            <a:off x="7031831" y="1651001"/>
            <a:ext cx="728663" cy="74613"/>
          </a:xfrm>
          <a:prstGeom prst="rect">
            <a:avLst/>
          </a:prstGeom>
          <a:solidFill>
            <a:srgbClr val="FFC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75FCB-9D35-2A45-8B51-C223A234BF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0075" y="1724026"/>
            <a:ext cx="7858125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95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Learning: Generative vs Discriminative Model</a:t>
            </a:r>
            <a:endParaRPr lang="en-US" altLang="en-US" sz="4950">
              <a:solidFill>
                <a:srgbClr val="00A2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725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97644" y="6489700"/>
            <a:ext cx="8753475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Image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97167" y="1854192"/>
            <a:ext cx="4203383" cy="269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78117" y="4650228"/>
            <a:ext cx="4222433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26280" y="1854192"/>
            <a:ext cx="4405313" cy="269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97168" y="5088842"/>
            <a:ext cx="8734425" cy="1471613"/>
          </a:xfrm>
          <a:prstGeom prst="rect">
            <a:avLst/>
          </a:prstGeom>
        </p:spPr>
        <p:txBody>
          <a:bodyPr tIns="91440" anchor="t" anchorCtr="0"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rial" panose="020B060402020202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5"/>
          </p:nvPr>
        </p:nvSpPr>
        <p:spPr>
          <a:xfrm>
            <a:off x="4554855" y="4650228"/>
            <a:ext cx="4376738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6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7"/>
          </p:nvPr>
        </p:nvSpPr>
        <p:spPr>
          <a:xfrm>
            <a:off x="4514850" y="1386555"/>
            <a:ext cx="4416743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53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12017" y="1370013"/>
            <a:ext cx="4127183" cy="468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kzidenz Grotesk BE XBdCn" panose="020B0506000000000000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34290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" y="1370013"/>
            <a:ext cx="4136348" cy="4683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kzidenz Grotesk BE XBdCn" panose="020B0506000000000000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marR="0" indent="-34290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5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515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-level heading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8753951" cy="5082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78118" y="6134100"/>
            <a:ext cx="8753951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78117" y="2044700"/>
            <a:ext cx="8753951" cy="4022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76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45935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095750" y="613410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095750" y="1886857"/>
            <a:ext cx="4835843" cy="4171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Akzidenz Grotesk BE Bold" panose="020B0500000000000000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/>
          </p:nvPr>
        </p:nvSpPr>
        <p:spPr>
          <a:xfrm>
            <a:off x="4095749" y="1411511"/>
            <a:ext cx="483632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>
                <a:solidFill>
                  <a:srgbClr val="8C1D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marR="0" indent="0" algn="l" defTabSz="685800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None/>
              <a:tabLst/>
              <a:defRPr/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8" y="1436688"/>
            <a:ext cx="3773812" cy="5082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178594" y="2044700"/>
            <a:ext cx="3773091" cy="4406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969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78117" y="14366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4095750" y="613410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4005943" y="1436687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84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206636" y="1512888"/>
            <a:ext cx="3698558" cy="462121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Font typeface="Arial" panose="020B0604020202020204" pitchFamily="34" charset="0"/>
              <a:buNone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spcAft>
                <a:spcPts val="450"/>
              </a:spcAft>
              <a:buClr>
                <a:srgbClr val="5C6670"/>
              </a:buClr>
              <a:buNone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370317" y="6253470"/>
            <a:ext cx="4836319" cy="317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 baseline="0">
                <a:solidFill>
                  <a:srgbClr val="8C1D40"/>
                </a:solidFill>
                <a:latin typeface="Akzidenz-Grotesk Pro Light" panose="02000506040000020003" pitchFamily="50" charset="0"/>
              </a:defRPr>
            </a:lvl1pPr>
            <a:lvl2pPr marL="342900" indent="0">
              <a:buNone/>
              <a:defRPr sz="1050">
                <a:latin typeface="Akzidenz-Grotesk Pro Light" panose="02000506040000020003" pitchFamily="50" charset="0"/>
              </a:defRPr>
            </a:lvl2pPr>
            <a:lvl3pPr marL="685800" indent="0">
              <a:buNone/>
              <a:defRPr sz="1050">
                <a:latin typeface="Akzidenz-Grotesk Pro Light" panose="02000506040000020003" pitchFamily="50" charset="0"/>
              </a:defRPr>
            </a:lvl3pPr>
            <a:lvl4pPr marL="1028700" indent="0">
              <a:buNone/>
              <a:defRPr sz="1050">
                <a:latin typeface="Akzidenz-Grotesk Pro Light" panose="02000506040000020003" pitchFamily="50" charset="0"/>
              </a:defRPr>
            </a:lvl4pPr>
            <a:lvl5pPr marL="1371600" indent="0">
              <a:buNone/>
              <a:defRPr sz="1050"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8"/>
          <p:cNvSpPr>
            <a:spLocks noGrp="1"/>
          </p:cNvSpPr>
          <p:nvPr>
            <p:ph type="chart" sz="quarter" idx="14"/>
          </p:nvPr>
        </p:nvSpPr>
        <p:spPr>
          <a:xfrm>
            <a:off x="202407" y="1512888"/>
            <a:ext cx="4926125" cy="46212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982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D28C-A005-2D48-B151-703EF83AE61D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700D3606-6945-9F46-9CC4-3114409F502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9E33A2-F39E-1341-B86C-321AE1F5A9D4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FB2603-4E97-1C42-99D2-5C89A06DE503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245D29-6751-FD42-BCFA-1346CAC87D0F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4D2A53-7391-9D43-9452-95A83D0A0753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CF99BC-AE60-9040-8264-54B9116D68ED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7" y="430214"/>
            <a:ext cx="7250396" cy="5826125"/>
          </a:xfrm>
          <a:prstGeom prst="rect">
            <a:avLst/>
          </a:prstGeom>
        </p:spPr>
        <p:txBody>
          <a:bodyPr vert="eaVert"/>
          <a:lstStyle>
            <a:lvl1pPr marL="385763" indent="-385763">
              <a:lnSpc>
                <a:spcPct val="100000"/>
              </a:lnSpc>
              <a:buClr>
                <a:srgbClr val="00A2E0"/>
              </a:buClr>
              <a:buSzPct val="120000"/>
              <a:buFont typeface="Arial" panose="020B060402020202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8254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302585-69B2-4F42-974C-9B3E769FBC35}"/>
              </a:ext>
            </a:extLst>
          </p:cNvPr>
          <p:cNvSpPr/>
          <p:nvPr userDrawn="1"/>
        </p:nvSpPr>
        <p:spPr>
          <a:xfrm rot="5400000">
            <a:off x="4510683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50F9FA5-FE7D-8548-8E16-3F88307FEB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1716" y="-7938"/>
            <a:ext cx="55959" cy="6867526"/>
            <a:chOff x="10683072" y="-7939"/>
            <a:chExt cx="74614" cy="6867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E00110-0B18-1D4F-870A-0706986E87D5}"/>
                </a:ext>
              </a:extLst>
            </p:cNvPr>
            <p:cNvSpPr/>
            <p:nvPr userDrawn="1"/>
          </p:nvSpPr>
          <p:spPr bwMode="auto">
            <a:xfrm rot="5400000">
              <a:off x="7293760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837CB9-9360-D94F-90F5-923B06389D1A}"/>
                </a:ext>
              </a:extLst>
            </p:cNvPr>
            <p:cNvSpPr/>
            <p:nvPr userDrawn="1"/>
          </p:nvSpPr>
          <p:spPr bwMode="auto">
            <a:xfrm rot="5400000">
              <a:off x="10234603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701-F81D-244A-A69A-68000E583E8E}"/>
                </a:ext>
              </a:extLst>
            </p:cNvPr>
            <p:cNvSpPr/>
            <p:nvPr userDrawn="1"/>
          </p:nvSpPr>
          <p:spPr bwMode="auto">
            <a:xfrm rot="5400000">
              <a:off x="10234604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9F0269-1F07-BE4E-8B34-69B11276278F}"/>
                </a:ext>
              </a:extLst>
            </p:cNvPr>
            <p:cNvSpPr/>
            <p:nvPr userDrawn="1"/>
          </p:nvSpPr>
          <p:spPr bwMode="auto">
            <a:xfrm rot="5400000">
              <a:off x="10234604" y="4371181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4DD91F-EE57-7B47-981D-EA4D78EA4592}"/>
                </a:ext>
              </a:extLst>
            </p:cNvPr>
            <p:cNvSpPr/>
            <p:nvPr userDrawn="1"/>
          </p:nvSpPr>
          <p:spPr bwMode="auto">
            <a:xfrm rot="5400000">
              <a:off x="10234604" y="6336506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sz="quarter" idx="11"/>
          </p:nvPr>
        </p:nvSpPr>
        <p:spPr>
          <a:xfrm>
            <a:off x="257176" y="292101"/>
            <a:ext cx="7579689" cy="621506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lnSpc>
                <a:spcPct val="100000"/>
              </a:lnSpc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/>
          </p:nvPr>
        </p:nvSpPr>
        <p:spPr>
          <a:xfrm rot="5400000">
            <a:off x="5523391" y="3261091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40530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Horizontal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133E89-268B-8C46-8343-6BA011AFABB1}"/>
              </a:ext>
            </a:extLst>
          </p:cNvPr>
          <p:cNvSpPr/>
          <p:nvPr userDrawn="1"/>
        </p:nvSpPr>
        <p:spPr>
          <a:xfrm rot="16200000" flipH="1">
            <a:off x="-2480667" y="3333155"/>
            <a:ext cx="6853238" cy="1869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6E261BE-D696-E345-B0DA-35D50D9A6E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6054" y="-7938"/>
            <a:ext cx="59531" cy="6867526"/>
            <a:chOff x="10717213" y="4762"/>
            <a:chExt cx="79375" cy="68675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2F5D30-78F6-9A49-9979-6E95F2B6706A}"/>
                </a:ext>
              </a:extLst>
            </p:cNvPr>
            <p:cNvSpPr/>
            <p:nvPr userDrawn="1"/>
          </p:nvSpPr>
          <p:spPr>
            <a:xfrm rot="5400000">
              <a:off x="7333457" y="3394868"/>
              <a:ext cx="6853238" cy="73025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5A9392-B5BA-A74B-B87A-2910FCB1853D}"/>
                </a:ext>
              </a:extLst>
            </p:cNvPr>
            <p:cNvSpPr/>
            <p:nvPr userDrawn="1"/>
          </p:nvSpPr>
          <p:spPr>
            <a:xfrm rot="5400000">
              <a:off x="10268743" y="453232"/>
              <a:ext cx="971551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92EBB1-627A-2847-991C-BBF8917B5A98}"/>
                </a:ext>
              </a:extLst>
            </p:cNvPr>
            <p:cNvSpPr/>
            <p:nvPr userDrawn="1"/>
          </p:nvSpPr>
          <p:spPr>
            <a:xfrm rot="5400000">
              <a:off x="10268744" y="241855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271FA3-9261-7D47-A161-9557EDC87D3A}"/>
                </a:ext>
              </a:extLst>
            </p:cNvPr>
            <p:cNvSpPr/>
            <p:nvPr userDrawn="1"/>
          </p:nvSpPr>
          <p:spPr>
            <a:xfrm rot="5400000">
              <a:off x="10268744" y="4383882"/>
              <a:ext cx="971550" cy="7461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DFD56F-1A4D-FF44-958D-6FC756E504F5}"/>
                </a:ext>
              </a:extLst>
            </p:cNvPr>
            <p:cNvSpPr/>
            <p:nvPr userDrawn="1"/>
          </p:nvSpPr>
          <p:spPr>
            <a:xfrm rot="5400000">
              <a:off x="10268744" y="6349207"/>
              <a:ext cx="971550" cy="7461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64419" y="292101"/>
            <a:ext cx="7850981" cy="621506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A2E0"/>
              </a:buClr>
              <a:buSzPct val="120000"/>
              <a:buFont typeface="Calibri" panose="020F0502020204030204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Courier New" panose="02070309020205020404" pitchFamily="49" charset="0"/>
              <a:buChar char="-"/>
              <a:defRPr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/>
          </p:nvPr>
        </p:nvSpPr>
        <p:spPr>
          <a:xfrm rot="16200000">
            <a:off x="-2741990" y="3229543"/>
            <a:ext cx="6215064" cy="3401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81431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96C020-6A31-C549-A73A-10A4876B16C3}"/>
              </a:ext>
            </a:extLst>
          </p:cNvPr>
          <p:cNvSpPr/>
          <p:nvPr userDrawn="1"/>
        </p:nvSpPr>
        <p:spPr>
          <a:xfrm rot="16200000" flipH="1">
            <a:off x="-3048595" y="3333155"/>
            <a:ext cx="6853238" cy="18692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B0D234BF-EEC7-DF4F-87BA-AAA3B1A8F9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507" y="-7938"/>
            <a:ext cx="55960" cy="6867526"/>
            <a:chOff x="624703" y="-7939"/>
            <a:chExt cx="74614" cy="68675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633EFE-0E46-C44F-8B74-4A8C9D9230C8}"/>
                </a:ext>
              </a:extLst>
            </p:cNvPr>
            <p:cNvSpPr/>
            <p:nvPr userDrawn="1"/>
          </p:nvSpPr>
          <p:spPr bwMode="auto">
            <a:xfrm rot="5400000">
              <a:off x="-2764609" y="3381373"/>
              <a:ext cx="6853239" cy="74614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76F735-1779-6340-B3E0-1E42E0E58F05}"/>
                </a:ext>
              </a:extLst>
            </p:cNvPr>
            <p:cNvSpPr/>
            <p:nvPr userDrawn="1"/>
          </p:nvSpPr>
          <p:spPr bwMode="auto">
            <a:xfrm rot="5400000">
              <a:off x="176234" y="440530"/>
              <a:ext cx="971551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28C536-B534-0845-8E63-54F8EFFE3CE6}"/>
                </a:ext>
              </a:extLst>
            </p:cNvPr>
            <p:cNvSpPr/>
            <p:nvPr userDrawn="1"/>
          </p:nvSpPr>
          <p:spPr bwMode="auto">
            <a:xfrm rot="5400000">
              <a:off x="176235" y="240585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517F0D-9FB6-1640-8E6A-22D5942E67DD}"/>
                </a:ext>
              </a:extLst>
            </p:cNvPr>
            <p:cNvSpPr/>
            <p:nvPr userDrawn="1"/>
          </p:nvSpPr>
          <p:spPr bwMode="auto">
            <a:xfrm rot="5400000">
              <a:off x="176235" y="4371180"/>
              <a:ext cx="971550" cy="74614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FD5D51-6CA0-F249-A1CC-E414A5E0818E}"/>
                </a:ext>
              </a:extLst>
            </p:cNvPr>
            <p:cNvSpPr/>
            <p:nvPr userDrawn="1"/>
          </p:nvSpPr>
          <p:spPr bwMode="auto">
            <a:xfrm rot="5400000">
              <a:off x="176235" y="6336505"/>
              <a:ext cx="971550" cy="74614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892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2AFB5-6F06-C740-BB9F-6128275A7313}"/>
              </a:ext>
            </a:extLst>
          </p:cNvPr>
          <p:cNvSpPr/>
          <p:nvPr userDrawn="1"/>
        </p:nvSpPr>
        <p:spPr>
          <a:xfrm>
            <a:off x="0" y="471489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4C052EA1-3759-0E4A-92F2-CFE6C654152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401639"/>
            <a:ext cx="9148763" cy="73025"/>
            <a:chOff x="-6350" y="925115"/>
            <a:chExt cx="12198350" cy="731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55A94-FC15-AE4E-916D-BC09D67046AA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EBCCE9-B4F7-DD41-B466-4B15572213D1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E66C88-664D-1541-B124-E7E07A899C29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D1AFA9-6DA5-644F-AEA8-64BADDD27EC4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E9A4DD-F814-8340-8252-19400CADEDC3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491A12-F122-7344-B6C8-04596A556ED9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38E7EE-AB40-FA4E-9140-C4137A2756FC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D099E-1067-8A4F-9573-26B4467776C1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873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712017" y="1589088"/>
            <a:ext cx="4127183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" y="1589088"/>
            <a:ext cx="4136348" cy="4621213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b="1">
                <a:solidFill>
                  <a:srgbClr val="5C667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2975" marR="0" indent="-257175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62626"/>
                </a:solidFill>
                <a:latin typeface="Akzidenz-Grotesk Pro Light" panose="02000506040000020003" pitchFamily="50" charset="0"/>
              </a:defRPr>
            </a:lvl3pPr>
            <a:lvl4pPr>
              <a:defRPr>
                <a:latin typeface="Akzidenz-Grotesk Pro Light" panose="02000506040000020003" pitchFamily="50" charset="0"/>
              </a:defRPr>
            </a:lvl4pPr>
            <a:lvl5pPr>
              <a:defRPr>
                <a:latin typeface="Akzidenz-Grotesk Pro Light" panose="02000506040000020003" pitchFamily="50" charset="0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48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93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5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1267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840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9844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2466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388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199C9-DA8C-D747-B9C4-C5ACB78FEAD7}"/>
              </a:ext>
            </a:extLst>
          </p:cNvPr>
          <p:cNvSpPr/>
          <p:nvPr userDrawn="1"/>
        </p:nvSpPr>
        <p:spPr>
          <a:xfrm>
            <a:off x="0" y="995364"/>
            <a:ext cx="9144000" cy="2492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B9EA0CF9-08B6-E34F-9BA7-694A4D492D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925513"/>
            <a:ext cx="9148763" cy="73025"/>
            <a:chOff x="-6350" y="925115"/>
            <a:chExt cx="12198350" cy="731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1C87FD-0F25-084B-AAC4-FAD3EA883C02}"/>
                </a:ext>
              </a:extLst>
            </p:cNvPr>
            <p:cNvSpPr/>
            <p:nvPr userDrawn="1"/>
          </p:nvSpPr>
          <p:spPr>
            <a:xfrm>
              <a:off x="0" y="925115"/>
              <a:ext cx="12192000" cy="73152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F977F8-89DC-7D4F-AC1A-976A677830F9}"/>
                </a:ext>
              </a:extLst>
            </p:cNvPr>
            <p:cNvSpPr/>
            <p:nvPr userDrawn="1"/>
          </p:nvSpPr>
          <p:spPr>
            <a:xfrm>
              <a:off x="-6350" y="925115"/>
              <a:ext cx="900113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22C0CB-1F10-4A47-92EF-AA2F447393DA}"/>
                </a:ext>
              </a:extLst>
            </p:cNvPr>
            <p:cNvSpPr/>
            <p:nvPr userDrawn="1"/>
          </p:nvSpPr>
          <p:spPr>
            <a:xfrm>
              <a:off x="1804988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3E47A9-8E2E-8245-B7D6-73378D16FD20}"/>
                </a:ext>
              </a:extLst>
            </p:cNvPr>
            <p:cNvSpPr/>
            <p:nvPr userDrawn="1"/>
          </p:nvSpPr>
          <p:spPr>
            <a:xfrm>
              <a:off x="3687763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1A272B-8B95-C64B-A901-AAC6DB9926D7}"/>
                </a:ext>
              </a:extLst>
            </p:cNvPr>
            <p:cNvSpPr/>
            <p:nvPr userDrawn="1"/>
          </p:nvSpPr>
          <p:spPr>
            <a:xfrm>
              <a:off x="5570538" y="925115"/>
              <a:ext cx="973137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A4AE7C-54A1-0B4C-8857-C7CCCFBB064F}"/>
                </a:ext>
              </a:extLst>
            </p:cNvPr>
            <p:cNvSpPr/>
            <p:nvPr userDrawn="1"/>
          </p:nvSpPr>
          <p:spPr>
            <a:xfrm>
              <a:off x="7453313" y="925115"/>
              <a:ext cx="973137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5D75A0-CF4B-3F4C-AFB2-750B26E61F91}"/>
                </a:ext>
              </a:extLst>
            </p:cNvPr>
            <p:cNvSpPr/>
            <p:nvPr userDrawn="1"/>
          </p:nvSpPr>
          <p:spPr>
            <a:xfrm>
              <a:off x="9337675" y="925115"/>
              <a:ext cx="971550" cy="73152"/>
            </a:xfrm>
            <a:prstGeom prst="rect">
              <a:avLst/>
            </a:prstGeom>
            <a:solidFill>
              <a:srgbClr val="FF7F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421CFD-E87B-EA41-902C-90F671315AF8}"/>
                </a:ext>
              </a:extLst>
            </p:cNvPr>
            <p:cNvSpPr/>
            <p:nvPr userDrawn="1"/>
          </p:nvSpPr>
          <p:spPr>
            <a:xfrm>
              <a:off x="11220450" y="925115"/>
              <a:ext cx="971550" cy="73152"/>
            </a:xfrm>
            <a:prstGeom prst="rect">
              <a:avLst/>
            </a:prstGeom>
            <a:solidFill>
              <a:srgbClr val="FFC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0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1" r:id="rId14"/>
    <p:sldLayoutId id="2147484049" r:id="rId15"/>
    <p:sldLayoutId id="2147484039" r:id="rId16"/>
    <p:sldLayoutId id="2147484041" r:id="rId17"/>
    <p:sldLayoutId id="2147484044" r:id="rId18"/>
    <p:sldLayoutId id="2147484045" r:id="rId19"/>
    <p:sldLayoutId id="2147484046" r:id="rId20"/>
    <p:sldLayoutId id="2147484047" r:id="rId21"/>
    <p:sldLayoutId id="2147484048" r:id="rId22"/>
    <p:sldLayoutId id="2147484050" r:id="rId23"/>
    <p:sldLayoutId id="2147484051" r:id="rId24"/>
    <p:sldLayoutId id="2147484052" r:id="rId25"/>
    <p:sldLayoutId id="2147484053" r:id="rId26"/>
    <p:sldLayoutId id="2147484054" r:id="rId27"/>
    <p:sldLayoutId id="2147484072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 dirty="0"/>
              <a:t>Graphical Models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Bayesian Networks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8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Inference in Bayesian Networks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4377387" cy="10089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In a simple BN like this, we can compute the exact probabilities.</a:t>
            </a:r>
            <a:endParaRPr lang="en-US" altLang="en-US" b="0" dirty="0"/>
          </a:p>
          <a:p>
            <a:pPr marL="0" indent="0">
              <a:spcAft>
                <a:spcPts val="12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In general, for a tree-structured BN, we may use belief propagation for the inference problem.</a:t>
            </a:r>
          </a:p>
          <a:p>
            <a:pPr fontAlgn="auto">
              <a:spcBef>
                <a:spcPts val="600"/>
              </a:spcBef>
            </a:pPr>
            <a:r>
              <a:rPr lang="en-US" altLang="en-US" dirty="0"/>
              <a:t>For general structures, sometimes it is possible to generalize the above method (e.g., the </a:t>
            </a:r>
            <a:r>
              <a:rPr lang="en-US" altLang="en-US" i="1" dirty="0"/>
              <a:t>junction tree algorithm</a:t>
            </a:r>
            <a:r>
              <a:rPr lang="en-US" altLang="en-US" dirty="0"/>
              <a:t>). More often, we must resort to approximation methods</a:t>
            </a:r>
          </a:p>
          <a:p>
            <a:pPr lvl="1"/>
            <a:r>
              <a:rPr lang="en-US" altLang="en-US" dirty="0"/>
              <a:t>E.g. Variational methods, Sampling (Monte Carlo) methods.</a:t>
            </a:r>
          </a:p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DEC00-FF7F-794F-A033-276BE3AD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54" y="1464265"/>
            <a:ext cx="3806559" cy="114379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12A748-EC3F-C043-99D7-4633EAA0FC02}"/>
              </a:ext>
            </a:extLst>
          </p:cNvPr>
          <p:cNvCxnSpPr>
            <a:cxnSpLocks/>
          </p:cNvCxnSpPr>
          <p:nvPr/>
        </p:nvCxnSpPr>
        <p:spPr>
          <a:xfrm>
            <a:off x="4517922" y="1689100"/>
            <a:ext cx="536678" cy="1016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48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Learning in Bayesian Networks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Learning parameters (probabilities) for a given BN (the graph is given).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Estimate the (conditional) probabilities from past data.</a:t>
            </a:r>
          </a:p>
          <a:p>
            <a:pPr lvl="1">
              <a:lnSpc>
                <a:spcPct val="110000"/>
              </a:lnSpc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Aft>
                <a:spcPts val="1200"/>
              </a:spcAft>
            </a:pPr>
            <a:r>
              <a:rPr lang="en-US" altLang="en-US" dirty="0"/>
              <a:t>Learning both the structure and the parameters for a BN</a:t>
            </a:r>
          </a:p>
          <a:p>
            <a:pPr lvl="1" fontAlgn="auto">
              <a:spcAft>
                <a:spcPts val="1200"/>
              </a:spcAft>
            </a:pPr>
            <a:r>
              <a:rPr lang="en-US" altLang="en-US" dirty="0"/>
              <a:t>A more challenging task beyond the scope of this discussion.</a:t>
            </a: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145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Learning the Probabilities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Basic ideas</a:t>
            </a:r>
          </a:p>
          <a:p>
            <a:pPr marL="661353" lvl="1" indent="-284163">
              <a:lnSpc>
                <a:spcPct val="110000"/>
              </a:lnSpc>
            </a:pPr>
            <a:r>
              <a:rPr lang="en-US" altLang="en-US" dirty="0"/>
              <a:t>Use relative frequency for estimating probability.</a:t>
            </a:r>
          </a:p>
          <a:p>
            <a:pPr marL="661353" lvl="1" indent="-284163">
              <a:lnSpc>
                <a:spcPct val="110000"/>
              </a:lnSpc>
            </a:pPr>
            <a:r>
              <a:rPr lang="en-US" altLang="en-US" dirty="0"/>
              <a:t>A prior distribution is typically assumed.</a:t>
            </a:r>
          </a:p>
          <a:p>
            <a:pPr marL="661353" lvl="1" indent="-284163">
              <a:lnSpc>
                <a:spcPct val="110000"/>
              </a:lnSpc>
            </a:pPr>
            <a:r>
              <a:rPr lang="en-US" altLang="en-US" dirty="0"/>
              <a:t>The prior is then updated by the data into posterior.</a:t>
            </a:r>
          </a:p>
          <a:p>
            <a:pPr marL="661353" lvl="1" indent="-284163">
              <a:lnSpc>
                <a:spcPct val="110000"/>
              </a:lnSpc>
            </a:pPr>
            <a:r>
              <a:rPr lang="en-US" altLang="en-US" dirty="0"/>
              <a:t>Using the MLE principle</a:t>
            </a:r>
          </a:p>
          <a:p>
            <a:pPr fontAlgn="auto">
              <a:spcBef>
                <a:spcPts val="2400"/>
              </a:spcBef>
              <a:spcAft>
                <a:spcPts val="1200"/>
              </a:spcAft>
            </a:pPr>
            <a:r>
              <a:rPr lang="en-US" altLang="en-US" dirty="0"/>
              <a:t>The so-called “Expectation-Maximization (EM) Algorithm” is often used.</a:t>
            </a:r>
          </a:p>
          <a:p>
            <a:pPr lvl="1" fontAlgn="auto">
              <a:spcAft>
                <a:spcPts val="1200"/>
              </a:spcAft>
            </a:pPr>
            <a:r>
              <a:rPr lang="en-US" altLang="en-US" dirty="0"/>
              <a:t>Iteratively update our guess for the parameter and each step attempts to apply the MLE principle.</a:t>
            </a:r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837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26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 dirty="0"/>
              <a:t>Graphical Models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Hidden Markov Formulation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6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8">
            <a:extLst>
              <a:ext uri="{FF2B5EF4-FFF2-40B4-BE49-F238E27FC236}">
                <a16:creationId xmlns:a16="http://schemas.microsoft.com/office/drawing/2014/main" id="{41C14433-3804-034E-A56E-B33BBA19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36527"/>
            <a:ext cx="7886700" cy="8921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222" y="4152726"/>
            <a:ext cx="29170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Hidden Markov Models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870" y="3737112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1995976" y="211905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51" y="2423852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8D3AD66-6D03-534E-9367-2ACDD7F8A2AD}"/>
              </a:ext>
            </a:extLst>
          </p:cNvPr>
          <p:cNvSpPr/>
          <p:nvPr/>
        </p:nvSpPr>
        <p:spPr>
          <a:xfrm>
            <a:off x="5157073" y="2136311"/>
            <a:ext cx="1533525" cy="1533525"/>
          </a:xfrm>
          <a:prstGeom prst="ellipse">
            <a:avLst/>
          </a:prstGeom>
          <a:solidFill>
            <a:srgbClr val="FFC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F5200A5-CDCD-2444-B768-A78641513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64" y="2269661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7">
            <a:extLst>
              <a:ext uri="{FF2B5EF4-FFF2-40B4-BE49-F238E27FC236}">
                <a16:creationId xmlns:a16="http://schemas.microsoft.com/office/drawing/2014/main" id="{AE4EFC4E-3730-5643-B169-AF0AB84F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398" y="3713438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828B2E41-42C9-0344-B5B8-BEC4D331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310" y="4152726"/>
            <a:ext cx="2515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 HMM with intuitive examples</a:t>
            </a:r>
          </a:p>
        </p:txBody>
      </p:sp>
    </p:spTree>
    <p:extLst>
      <p:ext uri="{BB962C8B-B14F-4D97-AF65-F5344CB8AC3E}">
        <p14:creationId xmlns:p14="http://schemas.microsoft.com/office/powerpoint/2010/main" val="375500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Hidden Markov Models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Hidden Markov Models (HMMs) are a type of dynamic Bayesian Network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Modeling a process indexed by time</a:t>
            </a:r>
            <a:endParaRPr lang="en-US" altLang="en-US" b="0" dirty="0"/>
          </a:p>
          <a:p>
            <a:pPr>
              <a:spcAft>
                <a:spcPts val="1200"/>
              </a:spcAft>
            </a:pPr>
            <a:r>
              <a:rPr lang="en-US" altLang="en-US" dirty="0"/>
              <a:t>“Hidden”: </a:t>
            </a:r>
            <a:r>
              <a:rPr lang="en-US" altLang="en-US" dirty="0">
                <a:cs typeface="Times New Roman" pitchFamily="18" charset="0"/>
              </a:rPr>
              <a:t>the observations are due to some underlying (hidden) states not directly observable.</a:t>
            </a:r>
          </a:p>
          <a:p>
            <a:pPr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“Markov”: the state transitions are governed by a Markov process.</a:t>
            </a:r>
            <a:endParaRPr lang="en-US" altLang="en-US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3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Discrete Markov Process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/>
              <a:t>Consider a system which may be described at any time as being in one of a set of </a:t>
            </a:r>
            <a:r>
              <a:rPr lang="en-US" altLang="en-US" sz="2600" i="1" dirty="0"/>
              <a:t>N</a:t>
            </a:r>
            <a:r>
              <a:rPr lang="en-US" altLang="en-US" sz="2600" dirty="0"/>
              <a:t> distinct states, </a:t>
            </a:r>
            <a:r>
              <a:rPr lang="en-US" altLang="en-US" sz="2600" i="1" dirty="0"/>
              <a:t>S</a:t>
            </a:r>
            <a:r>
              <a:rPr lang="en-US" altLang="en-US" sz="2600" i="1" baseline="-25000" dirty="0"/>
              <a:t>1</a:t>
            </a:r>
            <a:r>
              <a:rPr lang="en-US" altLang="en-US" sz="2600" dirty="0"/>
              <a:t>, …, </a:t>
            </a:r>
            <a:r>
              <a:rPr lang="en-US" altLang="en-US" sz="2600" i="1" dirty="0"/>
              <a:t>S</a:t>
            </a:r>
            <a:r>
              <a:rPr lang="en-US" altLang="en-US" sz="2600" i="1" baseline="-25000" dirty="0"/>
              <a:t>N</a:t>
            </a:r>
            <a:r>
              <a:rPr lang="en-US" altLang="en-US" sz="2600" dirty="0"/>
              <a:t>.</a:t>
            </a:r>
          </a:p>
          <a:p>
            <a:pPr marL="236538" indent="-236538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2600" dirty="0"/>
              <a:t>At time instances </a:t>
            </a:r>
            <a:r>
              <a:rPr lang="en-US" altLang="en-US" sz="2600" i="1" dirty="0"/>
              <a:t>t=1,2,3</a:t>
            </a:r>
            <a:r>
              <a:rPr lang="en-US" altLang="en-US" sz="2600" dirty="0"/>
              <a:t>, …, the system changes its state according to certain probability. The full description requires us to know  </a:t>
            </a:r>
            <a:r>
              <a:rPr lang="en-US" altLang="en-US" sz="2600" i="1" dirty="0"/>
              <a:t>P</a:t>
            </a:r>
            <a:r>
              <a:rPr lang="en-US" altLang="en-US" sz="2600" dirty="0"/>
              <a:t>(</a:t>
            </a:r>
            <a:r>
              <a:rPr lang="en-US" altLang="en-US" sz="2600" i="1" dirty="0" err="1"/>
              <a:t>s</a:t>
            </a:r>
            <a:r>
              <a:rPr lang="en-US" altLang="en-US" sz="2600" i="1" baseline="30000" dirty="0" err="1"/>
              <a:t>t</a:t>
            </a:r>
            <a:r>
              <a:rPr lang="en-US" altLang="en-US" sz="2600" dirty="0"/>
              <a:t>=</a:t>
            </a:r>
            <a:r>
              <a:rPr lang="en-US" altLang="en-US" sz="2600" i="1" dirty="0" err="1"/>
              <a:t>S</a:t>
            </a:r>
            <a:r>
              <a:rPr lang="en-US" altLang="en-US" sz="2600" i="1" baseline="-25000" dirty="0" err="1"/>
              <a:t>j</a:t>
            </a:r>
            <a:r>
              <a:rPr lang="en-US" altLang="en-US" sz="2600" dirty="0"/>
              <a:t> | </a:t>
            </a:r>
            <a:r>
              <a:rPr lang="en-US" altLang="en-US" sz="2600" i="1" dirty="0"/>
              <a:t>s</a:t>
            </a:r>
            <a:r>
              <a:rPr lang="en-US" altLang="en-US" sz="2600" i="1" baseline="30000" dirty="0"/>
              <a:t>t-1</a:t>
            </a:r>
            <a:r>
              <a:rPr lang="en-US" altLang="en-US" sz="2600" dirty="0"/>
              <a:t>=</a:t>
            </a:r>
            <a:r>
              <a:rPr lang="en-US" altLang="en-US" sz="2600" i="1" dirty="0"/>
              <a:t>S</a:t>
            </a:r>
            <a:r>
              <a:rPr lang="en-US" altLang="en-US" sz="2600" i="1" baseline="-25000" dirty="0"/>
              <a:t>i</a:t>
            </a:r>
            <a:r>
              <a:rPr lang="en-US" altLang="en-US" sz="2600" dirty="0"/>
              <a:t>,</a:t>
            </a:r>
            <a:r>
              <a:rPr lang="en-US" altLang="en-US" sz="2600" i="1" dirty="0"/>
              <a:t>s</a:t>
            </a:r>
            <a:r>
              <a:rPr lang="en-US" altLang="en-US" sz="2600" i="1" baseline="30000" dirty="0"/>
              <a:t>t-2</a:t>
            </a:r>
            <a:r>
              <a:rPr lang="en-US" altLang="en-US" sz="2600" dirty="0"/>
              <a:t>=</a:t>
            </a:r>
            <a:r>
              <a:rPr lang="en-US" altLang="en-US" sz="2600" i="1" dirty="0" err="1"/>
              <a:t>S</a:t>
            </a:r>
            <a:r>
              <a:rPr lang="en-US" altLang="en-US" sz="2600" i="1" baseline="-25000" dirty="0" err="1"/>
              <a:t>k</a:t>
            </a:r>
            <a:r>
              <a:rPr lang="en-US" altLang="en-US" sz="2600" dirty="0"/>
              <a:t>, …, </a:t>
            </a:r>
            <a:r>
              <a:rPr lang="en-US" altLang="en-US" sz="2600" i="1" dirty="0"/>
              <a:t>s</a:t>
            </a:r>
            <a:r>
              <a:rPr lang="en-US" altLang="en-US" sz="2600" i="1" baseline="30000" dirty="0"/>
              <a:t>1</a:t>
            </a:r>
            <a:r>
              <a:rPr lang="en-US" altLang="en-US" sz="2600" dirty="0"/>
              <a:t>=</a:t>
            </a:r>
            <a:r>
              <a:rPr lang="en-US" altLang="en-US" sz="2600" i="1" dirty="0" err="1"/>
              <a:t>S</a:t>
            </a:r>
            <a:r>
              <a:rPr lang="en-US" altLang="en-US" sz="2600" i="1" baseline="-25000" dirty="0" err="1"/>
              <a:t>m</a:t>
            </a:r>
            <a:r>
              <a:rPr lang="en-US" altLang="en-US" sz="2600" dirty="0"/>
              <a:t>) for all </a:t>
            </a:r>
            <a:r>
              <a:rPr lang="en-US" altLang="en-US" sz="2600" i="1" dirty="0"/>
              <a:t>t, </a:t>
            </a:r>
            <a:r>
              <a:rPr lang="en-US" altLang="en-US" sz="2600" i="1" dirty="0" err="1"/>
              <a:t>i</a:t>
            </a:r>
            <a:r>
              <a:rPr lang="en-US" altLang="en-US" sz="2600" i="1" dirty="0"/>
              <a:t>, k, …, m</a:t>
            </a:r>
            <a:r>
              <a:rPr lang="en-US" altLang="en-US" sz="2600" dirty="0"/>
              <a:t>, where </a:t>
            </a:r>
            <a:r>
              <a:rPr lang="en-US" altLang="en-US" sz="2600" i="1" dirty="0" err="1"/>
              <a:t>s</a:t>
            </a:r>
            <a:r>
              <a:rPr lang="en-US" altLang="en-US" sz="2600" i="1" baseline="30000" dirty="0" err="1"/>
              <a:t>t</a:t>
            </a:r>
            <a:r>
              <a:rPr lang="en-US" altLang="en-US" sz="2600" i="1" baseline="-25000" dirty="0"/>
              <a:t> </a:t>
            </a:r>
            <a:r>
              <a:rPr lang="en-US" altLang="en-US" sz="2600" dirty="0"/>
              <a:t>stands for the state of the system at time </a:t>
            </a:r>
            <a:r>
              <a:rPr lang="en-US" altLang="en-US" sz="2600" i="1" dirty="0"/>
              <a:t>t</a:t>
            </a:r>
            <a:r>
              <a:rPr lang="en-US" altLang="en-US" sz="2600" dirty="0"/>
              <a:t>.</a:t>
            </a:r>
          </a:p>
          <a:p>
            <a:pPr marL="741363" lvl="1" indent="-280988"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Char char="–"/>
              <a:defRPr/>
            </a:pPr>
            <a:r>
              <a:rPr lang="en-US" altLang="en-US" sz="2200" dirty="0"/>
              <a:t>For a first-order Markov chain, we need to consider only     </a:t>
            </a:r>
          </a:p>
          <a:p>
            <a:pPr marL="460375" lvl="1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sz="2200" i="1" dirty="0"/>
              <a:t>		P</a:t>
            </a:r>
            <a:r>
              <a:rPr lang="en-US" altLang="en-US" sz="2200" dirty="0"/>
              <a:t>(</a:t>
            </a:r>
            <a:r>
              <a:rPr lang="en-US" altLang="en-US" sz="2200" i="1" dirty="0" err="1"/>
              <a:t>s</a:t>
            </a:r>
            <a:r>
              <a:rPr lang="en-US" altLang="en-US" sz="2200" i="1" baseline="30000" dirty="0" err="1"/>
              <a:t>t</a:t>
            </a:r>
            <a:r>
              <a:rPr lang="en-US" altLang="en-US" sz="2200" dirty="0"/>
              <a:t>=</a:t>
            </a:r>
            <a:r>
              <a:rPr lang="en-US" altLang="en-US" sz="2200" i="1" dirty="0" err="1"/>
              <a:t>S</a:t>
            </a:r>
            <a:r>
              <a:rPr lang="en-US" altLang="en-US" sz="2200" i="1" baseline="-25000" dirty="0" err="1"/>
              <a:t>j</a:t>
            </a:r>
            <a:r>
              <a:rPr lang="en-US" altLang="en-US" sz="2200" dirty="0"/>
              <a:t> | </a:t>
            </a:r>
            <a:r>
              <a:rPr lang="en-US" altLang="en-US" sz="2200" i="1" dirty="0"/>
              <a:t>s</a:t>
            </a:r>
            <a:r>
              <a:rPr lang="en-US" altLang="en-US" sz="2200" i="1" baseline="30000" dirty="0"/>
              <a:t>t-1</a:t>
            </a:r>
            <a:r>
              <a:rPr lang="en-US" altLang="en-US" sz="2200" dirty="0"/>
              <a:t>=</a:t>
            </a:r>
            <a:r>
              <a:rPr lang="en-US" altLang="en-US" sz="2200" i="1" dirty="0"/>
              <a:t>S</a:t>
            </a:r>
            <a:r>
              <a:rPr lang="en-US" altLang="en-US" sz="2200" i="1" baseline="-25000" dirty="0"/>
              <a:t>i</a:t>
            </a:r>
            <a:r>
              <a:rPr lang="en-US" altLang="en-US" sz="2200" dirty="0"/>
              <a:t>)</a:t>
            </a:r>
          </a:p>
          <a:p>
            <a:pPr marL="547688" lvl="1" indent="-87313"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Char char="–"/>
              <a:defRPr/>
            </a:pPr>
            <a:r>
              <a:rPr lang="en-US" altLang="en-US" sz="2200" dirty="0"/>
              <a:t> Further assume </a:t>
            </a:r>
            <a:r>
              <a:rPr lang="en-US" altLang="en-US" sz="2200" i="1" dirty="0"/>
              <a:t>P</a:t>
            </a:r>
            <a:r>
              <a:rPr lang="en-US" altLang="en-US" sz="2200" dirty="0"/>
              <a:t>s</a:t>
            </a:r>
            <a:r>
              <a:rPr lang="en-US" altLang="en-US" sz="2200" i="1" dirty="0"/>
              <a:t> </a:t>
            </a:r>
            <a:r>
              <a:rPr lang="en-US" altLang="en-US" sz="2200" dirty="0"/>
              <a:t>are</a:t>
            </a:r>
            <a:r>
              <a:rPr lang="en-US" altLang="en-US" sz="2200" i="1" dirty="0"/>
              <a:t> </a:t>
            </a:r>
            <a:r>
              <a:rPr lang="en-US" altLang="en-US" sz="2200" dirty="0"/>
              <a:t>“stationary”:</a:t>
            </a:r>
            <a:endParaRPr lang="en-US" altLang="en-US" sz="2200" i="1" dirty="0"/>
          </a:p>
          <a:p>
            <a:pPr marL="568325" lvl="2" indent="117475">
              <a:spcBef>
                <a:spcPts val="600"/>
              </a:spcBef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= P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2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2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1≤i,j≤N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for any 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3728" lvl="1" indent="-236538">
              <a:spcBef>
                <a:spcPct val="0"/>
              </a:spcBef>
              <a:defRPr/>
            </a:pPr>
            <a:endParaRPr lang="en-US" altLang="en-US" b="0" dirty="0"/>
          </a:p>
          <a:p>
            <a:pPr>
              <a:spcAft>
                <a:spcPts val="1200"/>
              </a:spcAft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756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A Simple Example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72A1C10C-5900-0C41-9CFA-B3A49DF9602D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571700" cy="26677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dirty="0"/>
                  <a:t>Assume one of the three states for each day: </a:t>
                </a:r>
              </a:p>
              <a:p>
                <a:pPr lvl="1">
                  <a:spcBef>
                    <a:spcPct val="0"/>
                  </a:spcBef>
                  <a:buFontTx/>
                  <a:buNone/>
                </a:pPr>
                <a:r>
                  <a:rPr lang="en-US" altLang="en-US" sz="2600" dirty="0"/>
                  <a:t>               </a:t>
                </a:r>
                <a:r>
                  <a:rPr lang="en-US" altLang="en-US" i="1" dirty="0"/>
                  <a:t>S</a:t>
                </a:r>
                <a:r>
                  <a:rPr lang="en-US" altLang="en-US" i="1" baseline="-25000" dirty="0"/>
                  <a:t>1</a:t>
                </a:r>
                <a:r>
                  <a:rPr lang="en-US" altLang="en-US" dirty="0"/>
                  <a:t>-rainy,   </a:t>
                </a:r>
                <a:r>
                  <a:rPr lang="en-US" altLang="en-US" i="1" dirty="0"/>
                  <a:t>S</a:t>
                </a:r>
                <a:r>
                  <a:rPr lang="en-US" altLang="en-US" i="1" baseline="-25000" dirty="0"/>
                  <a:t>2</a:t>
                </a:r>
                <a:r>
                  <a:rPr lang="en-US" altLang="en-US" dirty="0"/>
                  <a:t>-cloudy,  </a:t>
                </a:r>
                <a:r>
                  <a:rPr lang="en-US" altLang="en-US" i="1" dirty="0"/>
                  <a:t>S</a:t>
                </a:r>
                <a:r>
                  <a:rPr lang="en-US" altLang="en-US" i="1" baseline="-25000" dirty="0"/>
                  <a:t>3</a:t>
                </a:r>
                <a:r>
                  <a:rPr lang="en-US" altLang="en-US" dirty="0"/>
                  <a:t>-sunny</a:t>
                </a:r>
              </a:p>
              <a:p>
                <a:pPr marL="422910" indent="-457200">
                  <a:spcBef>
                    <a:spcPct val="0"/>
                  </a:spcBef>
                </a:pPr>
                <a:endParaRPr lang="en-US" altLang="en-US" b="0" dirty="0"/>
              </a:p>
              <a:p>
                <a:pPr marL="236538" indent="-236538"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altLang="en-US" dirty="0"/>
                  <a:t>Assume the transition probability matrix  </a:t>
                </a:r>
              </a:p>
              <a:p>
                <a:pPr marL="0" indent="0">
                  <a:spcBef>
                    <a:spcPct val="0"/>
                  </a:spcBef>
                  <a:buNone/>
                  <a:defRPr/>
                </a:pPr>
                <a:r>
                  <a:rPr lang="en-US" altLang="en-US" sz="2400" b="0" dirty="0">
                    <a:solidFill>
                      <a:srgbClr val="262626"/>
                    </a:solidFill>
                  </a:rPr>
                  <a:t>		A = {</a:t>
                </a:r>
                <a:r>
                  <a:rPr lang="en-US" altLang="en-US" sz="2400" b="0" dirty="0" err="1">
                    <a:solidFill>
                      <a:srgbClr val="262626"/>
                    </a:solidFill>
                  </a:rPr>
                  <a:t>a</a:t>
                </a:r>
                <a:r>
                  <a:rPr lang="en-US" altLang="en-US" sz="2400" b="0" baseline="-25000" dirty="0" err="1">
                    <a:solidFill>
                      <a:srgbClr val="262626"/>
                    </a:solidFill>
                  </a:rPr>
                  <a:t>ij</a:t>
                </a:r>
                <a:r>
                  <a:rPr lang="en-US" altLang="en-US" sz="2400" b="0" dirty="0">
                    <a:solidFill>
                      <a:srgbClr val="262626"/>
                    </a:solidFill>
                  </a:rPr>
                  <a:t>} </a:t>
                </a:r>
                <a14:m>
                  <m:oMath xmlns:m="http://schemas.openxmlformats.org/officeDocument/2006/math">
                    <m:r>
                      <a:rPr lang="en-US" altLang="en-US" sz="2400" b="0" i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b="0" i="1">
                                <a:solidFill>
                                  <a:srgbClr val="2626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en-US" sz="2400" b="0" i="1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b="0" dirty="0">
                  <a:solidFill>
                    <a:srgbClr val="262626"/>
                  </a:solidFill>
                </a:endParaRPr>
              </a:p>
              <a:p>
                <a:pPr marL="0" indent="0">
                  <a:spcBef>
                    <a:spcPct val="0"/>
                  </a:spcBef>
                  <a:buNone/>
                  <a:defRPr/>
                </a:pPr>
                <a:endParaRPr lang="en-US" altLang="en-US" b="0" dirty="0"/>
              </a:p>
              <a:p>
                <a:pPr>
                  <a:spcBef>
                    <a:spcPct val="0"/>
                  </a:spcBef>
                </a:pPr>
                <a:r>
                  <a:rPr lang="en-US" altLang="en-US" dirty="0"/>
                  <a:t>Many questions we may ask, based on this model.</a:t>
                </a:r>
              </a:p>
              <a:p>
                <a:pPr lvl="1">
                  <a:spcBef>
                    <a:spcPct val="0"/>
                  </a:spcBef>
                </a:pPr>
                <a:r>
                  <a:rPr lang="en-US" altLang="en-US" dirty="0"/>
                  <a:t>E.g., Given today is cloudy, what is the probability it remains to be cloudy for next 5 days?</a:t>
                </a:r>
              </a:p>
              <a:p>
                <a:pPr marL="0" indent="0">
                  <a:spcBef>
                    <a:spcPct val="0"/>
                  </a:spcBef>
                  <a:buNone/>
                  <a:defRPr/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b="0" dirty="0"/>
              </a:p>
              <a:p>
                <a:pPr marL="0" indent="0">
                  <a:buNone/>
                </a:pPr>
                <a:endParaRPr lang="en-US" altLang="en-US" sz="3200" b="0" dirty="0"/>
              </a:p>
              <a:p>
                <a:pPr marL="0" indent="0" defTabSz="68580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72A1C10C-5900-0C41-9CFA-B3A49DF96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 bwMode="auto">
              <a:xfrm>
                <a:off x="194613" y="1408590"/>
                <a:ext cx="8571700" cy="2667700"/>
              </a:xfrm>
              <a:blipFill>
                <a:blip r:embed="rId3"/>
                <a:stretch>
                  <a:fillRect l="-2071" t="-6161" b="-97156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24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Extending to “Hidden” States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</a:pPr>
            <a:r>
              <a:rPr lang="en-US" altLang="en-US" dirty="0"/>
              <a:t>The previous example is an “observable” Markov model: the output of the system/process is the states of interest.</a:t>
            </a:r>
          </a:p>
          <a:p>
            <a:pPr marL="236538" indent="-236538">
              <a:spcBef>
                <a:spcPts val="2400"/>
              </a:spcBef>
              <a:defRPr/>
            </a:pPr>
            <a:r>
              <a:rPr lang="en-US" altLang="en-US" dirty="0"/>
              <a:t>Now assume that we can only measure the (average) temperature of a day</a:t>
            </a:r>
          </a:p>
          <a:p>
            <a:pPr marL="613728" lvl="1" indent="-236538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en-US" dirty="0"/>
              <a:t>Further assume this measurement is useful for predicting the weather states (rainy, cloudy, sunny).</a:t>
            </a:r>
          </a:p>
          <a:p>
            <a:pPr marL="613728" lvl="1" indent="-236538"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en-US" dirty="0"/>
              <a:t>We can view the temperature values as being produced by the  </a:t>
            </a:r>
            <a:r>
              <a:rPr lang="en-US" altLang="en-US" i="1" dirty="0"/>
              <a:t>hidden states</a:t>
            </a:r>
            <a:r>
              <a:rPr lang="en-US" altLang="en-US" dirty="0"/>
              <a:t> of interest, i.e., the weather.</a:t>
            </a:r>
            <a:endParaRPr lang="en-US" altLang="en-US" i="1" dirty="0"/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85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8">
            <a:extLst>
              <a:ext uri="{FF2B5EF4-FFF2-40B4-BE49-F238E27FC236}">
                <a16:creationId xmlns:a16="http://schemas.microsoft.com/office/drawing/2014/main" id="{41C14433-3804-034E-A56E-B33BBA19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36527"/>
            <a:ext cx="7886700" cy="8921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222" y="4152610"/>
            <a:ext cx="29170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Bayesian Networks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870" y="3737112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1995976" y="211905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51" y="2423852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8D3AD66-6D03-534E-9367-2ACDD7F8A2AD}"/>
              </a:ext>
            </a:extLst>
          </p:cNvPr>
          <p:cNvSpPr/>
          <p:nvPr/>
        </p:nvSpPr>
        <p:spPr>
          <a:xfrm>
            <a:off x="5157073" y="2136311"/>
            <a:ext cx="1533525" cy="1533525"/>
          </a:xfrm>
          <a:prstGeom prst="ellipse">
            <a:avLst/>
          </a:prstGeom>
          <a:solidFill>
            <a:srgbClr val="FFC6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8F5200A5-CDCD-2444-B768-A78641513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564" y="2269661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7">
            <a:extLst>
              <a:ext uri="{FF2B5EF4-FFF2-40B4-BE49-F238E27FC236}">
                <a16:creationId xmlns:a16="http://schemas.microsoft.com/office/drawing/2014/main" id="{AE4EFC4E-3730-5643-B169-AF0AB84FE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398" y="3713438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828B2E41-42C9-0344-B5B8-BEC4D331A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310" y="4152610"/>
            <a:ext cx="2515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 key tasks in implementing Bayesian Networks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41293" y="2100262"/>
            <a:ext cx="6866965" cy="3941950"/>
            <a:chOff x="3417888" y="1581150"/>
            <a:chExt cx="5567362" cy="3263900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4376738" y="1581150"/>
              <a:ext cx="960437" cy="9588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rainy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607050" y="3232150"/>
              <a:ext cx="960438" cy="9588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sunny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7026275" y="1657350"/>
              <a:ext cx="960438" cy="95885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cloudy</a:t>
              </a: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5299075" y="1606550"/>
              <a:ext cx="1728788" cy="320675"/>
            </a:xfrm>
            <a:custGeom>
              <a:avLst/>
              <a:gdLst>
                <a:gd name="T0" fmla="*/ 0 w 1089"/>
                <a:gd name="T1" fmla="*/ 2147483646 h 202"/>
                <a:gd name="T2" fmla="*/ 2147483646 w 1089"/>
                <a:gd name="T3" fmla="*/ 2147483646 h 202"/>
                <a:gd name="T4" fmla="*/ 2147483646 w 1089"/>
                <a:gd name="T5" fmla="*/ 2147483646 h 202"/>
                <a:gd name="T6" fmla="*/ 0 60000 65536"/>
                <a:gd name="T7" fmla="*/ 0 60000 65536"/>
                <a:gd name="T8" fmla="*/ 0 60000 65536"/>
                <a:gd name="T9" fmla="*/ 0 w 1089"/>
                <a:gd name="T10" fmla="*/ 0 h 202"/>
                <a:gd name="T11" fmla="*/ 1089 w 1089"/>
                <a:gd name="T12" fmla="*/ 202 h 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9" h="202">
                  <a:moveTo>
                    <a:pt x="0" y="153"/>
                  </a:moveTo>
                  <a:cubicBezTo>
                    <a:pt x="163" y="76"/>
                    <a:pt x="327" y="0"/>
                    <a:pt x="508" y="8"/>
                  </a:cubicBezTo>
                  <a:cubicBezTo>
                    <a:pt x="689" y="16"/>
                    <a:pt x="992" y="170"/>
                    <a:pt x="1089" y="2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646613" y="2501900"/>
              <a:ext cx="960437" cy="1230313"/>
            </a:xfrm>
            <a:custGeom>
              <a:avLst/>
              <a:gdLst>
                <a:gd name="T0" fmla="*/ 0 w 605"/>
                <a:gd name="T1" fmla="*/ 0 h 775"/>
                <a:gd name="T2" fmla="*/ 2147483646 w 605"/>
                <a:gd name="T3" fmla="*/ 2147483646 h 775"/>
                <a:gd name="T4" fmla="*/ 2147483646 w 605"/>
                <a:gd name="T5" fmla="*/ 2147483646 h 775"/>
                <a:gd name="T6" fmla="*/ 0 60000 65536"/>
                <a:gd name="T7" fmla="*/ 0 60000 65536"/>
                <a:gd name="T8" fmla="*/ 0 60000 65536"/>
                <a:gd name="T9" fmla="*/ 0 w 605"/>
                <a:gd name="T10" fmla="*/ 0 h 775"/>
                <a:gd name="T11" fmla="*/ 605 w 605"/>
                <a:gd name="T12" fmla="*/ 775 h 7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5" h="775">
                  <a:moveTo>
                    <a:pt x="0" y="0"/>
                  </a:moveTo>
                  <a:cubicBezTo>
                    <a:pt x="10" y="177"/>
                    <a:pt x="20" y="355"/>
                    <a:pt x="121" y="484"/>
                  </a:cubicBezTo>
                  <a:cubicBezTo>
                    <a:pt x="222" y="613"/>
                    <a:pt x="413" y="694"/>
                    <a:pt x="605" y="7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6565900" y="2579688"/>
              <a:ext cx="1146175" cy="1304925"/>
            </a:xfrm>
            <a:custGeom>
              <a:avLst/>
              <a:gdLst>
                <a:gd name="T0" fmla="*/ 0 w 722"/>
                <a:gd name="T1" fmla="*/ 2147483646 h 822"/>
                <a:gd name="T2" fmla="*/ 2147483646 w 722"/>
                <a:gd name="T3" fmla="*/ 2147483646 h 822"/>
                <a:gd name="T4" fmla="*/ 2147483646 w 722"/>
                <a:gd name="T5" fmla="*/ 0 h 822"/>
                <a:gd name="T6" fmla="*/ 0 60000 65536"/>
                <a:gd name="T7" fmla="*/ 0 60000 65536"/>
                <a:gd name="T8" fmla="*/ 0 60000 65536"/>
                <a:gd name="T9" fmla="*/ 0 w 722"/>
                <a:gd name="T10" fmla="*/ 0 h 822"/>
                <a:gd name="T11" fmla="*/ 722 w 722"/>
                <a:gd name="T12" fmla="*/ 822 h 8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822">
                  <a:moveTo>
                    <a:pt x="0" y="822"/>
                  </a:moveTo>
                  <a:cubicBezTo>
                    <a:pt x="244" y="818"/>
                    <a:pt x="488" y="814"/>
                    <a:pt x="605" y="677"/>
                  </a:cubicBezTo>
                  <a:cubicBezTo>
                    <a:pt x="722" y="540"/>
                    <a:pt x="712" y="270"/>
                    <a:pt x="70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260975" y="2271713"/>
              <a:ext cx="1727200" cy="242887"/>
            </a:xfrm>
            <a:custGeom>
              <a:avLst/>
              <a:gdLst>
                <a:gd name="T0" fmla="*/ 2147483646 w 1088"/>
                <a:gd name="T1" fmla="*/ 0 h 153"/>
                <a:gd name="T2" fmla="*/ 2147483646 w 1088"/>
                <a:gd name="T3" fmla="*/ 2147483646 h 153"/>
                <a:gd name="T4" fmla="*/ 0 w 1088"/>
                <a:gd name="T5" fmla="*/ 2147483646 h 153"/>
                <a:gd name="T6" fmla="*/ 0 60000 65536"/>
                <a:gd name="T7" fmla="*/ 0 60000 65536"/>
                <a:gd name="T8" fmla="*/ 0 60000 65536"/>
                <a:gd name="T9" fmla="*/ 0 w 1088"/>
                <a:gd name="T10" fmla="*/ 0 h 153"/>
                <a:gd name="T11" fmla="*/ 1088 w 1088"/>
                <a:gd name="T12" fmla="*/ 153 h 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88" h="153">
                  <a:moveTo>
                    <a:pt x="1088" y="0"/>
                  </a:moveTo>
                  <a:cubicBezTo>
                    <a:pt x="924" y="68"/>
                    <a:pt x="761" y="137"/>
                    <a:pt x="580" y="145"/>
                  </a:cubicBezTo>
                  <a:cubicBezTo>
                    <a:pt x="399" y="153"/>
                    <a:pt x="199" y="101"/>
                    <a:pt x="0" y="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6413500" y="2425700"/>
              <a:ext cx="690563" cy="922338"/>
            </a:xfrm>
            <a:custGeom>
              <a:avLst/>
              <a:gdLst>
                <a:gd name="T0" fmla="*/ 2147483646 w 435"/>
                <a:gd name="T1" fmla="*/ 0 h 508"/>
                <a:gd name="T2" fmla="*/ 2147483646 w 435"/>
                <a:gd name="T3" fmla="*/ 2147483646 h 508"/>
                <a:gd name="T4" fmla="*/ 0 w 435"/>
                <a:gd name="T5" fmla="*/ 2147483646 h 508"/>
                <a:gd name="T6" fmla="*/ 0 60000 65536"/>
                <a:gd name="T7" fmla="*/ 0 60000 65536"/>
                <a:gd name="T8" fmla="*/ 0 60000 65536"/>
                <a:gd name="T9" fmla="*/ 0 w 435"/>
                <a:gd name="T10" fmla="*/ 0 h 508"/>
                <a:gd name="T11" fmla="*/ 435 w 435"/>
                <a:gd name="T12" fmla="*/ 508 h 5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5" h="508">
                  <a:moveTo>
                    <a:pt x="435" y="0"/>
                  </a:moveTo>
                  <a:cubicBezTo>
                    <a:pt x="314" y="30"/>
                    <a:pt x="193" y="61"/>
                    <a:pt x="121" y="146"/>
                  </a:cubicBezTo>
                  <a:cubicBezTo>
                    <a:pt x="49" y="231"/>
                    <a:pt x="24" y="369"/>
                    <a:pt x="0" y="5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145088" y="2463800"/>
              <a:ext cx="614362" cy="884238"/>
            </a:xfrm>
            <a:custGeom>
              <a:avLst/>
              <a:gdLst>
                <a:gd name="T0" fmla="*/ 2147483646 w 387"/>
                <a:gd name="T1" fmla="*/ 2147483646 h 557"/>
                <a:gd name="T2" fmla="*/ 2147483646 w 387"/>
                <a:gd name="T3" fmla="*/ 2147483646 h 557"/>
                <a:gd name="T4" fmla="*/ 0 w 387"/>
                <a:gd name="T5" fmla="*/ 0 h 557"/>
                <a:gd name="T6" fmla="*/ 0 60000 65536"/>
                <a:gd name="T7" fmla="*/ 0 60000 65536"/>
                <a:gd name="T8" fmla="*/ 0 60000 65536"/>
                <a:gd name="T9" fmla="*/ 0 w 387"/>
                <a:gd name="T10" fmla="*/ 0 h 557"/>
                <a:gd name="T11" fmla="*/ 387 w 387"/>
                <a:gd name="T12" fmla="*/ 557 h 5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" h="557">
                  <a:moveTo>
                    <a:pt x="387" y="557"/>
                  </a:moveTo>
                  <a:cubicBezTo>
                    <a:pt x="383" y="434"/>
                    <a:pt x="380" y="311"/>
                    <a:pt x="315" y="218"/>
                  </a:cubicBezTo>
                  <a:cubicBezTo>
                    <a:pt x="250" y="125"/>
                    <a:pt x="125" y="6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761038" y="4498975"/>
              <a:ext cx="652462" cy="3460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067425" y="4192588"/>
              <a:ext cx="0" cy="306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417888" y="1811338"/>
              <a:ext cx="652462" cy="3460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8332788" y="1887538"/>
              <a:ext cx="652462" cy="3460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4070350" y="2003425"/>
              <a:ext cx="306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7986713" y="2079625"/>
              <a:ext cx="346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itle 2">
            <a:extLst>
              <a:ext uri="{FF2B5EF4-FFF2-40B4-BE49-F238E27FC236}">
                <a16:creationId xmlns:a16="http://schemas.microsoft.com/office/drawing/2014/main" id="{100FD800-98FF-174E-8EB3-3F11D3EE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A Simple HMM</a:t>
            </a:r>
          </a:p>
        </p:txBody>
      </p:sp>
    </p:spTree>
    <p:extLst>
      <p:ext uri="{BB962C8B-B14F-4D97-AF65-F5344CB8AC3E}">
        <p14:creationId xmlns:p14="http://schemas.microsoft.com/office/powerpoint/2010/main" val="115921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6569" y="3074147"/>
            <a:ext cx="8948738" cy="1651000"/>
            <a:chOff x="727075" y="5422900"/>
            <a:chExt cx="8948738" cy="1651000"/>
          </a:xfrm>
        </p:grpSpPr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533525" y="5499100"/>
              <a:ext cx="960438" cy="9588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rainy</a:t>
              </a: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3108325" y="5499100"/>
              <a:ext cx="960438" cy="9588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cloudy</a:t>
              </a: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4606925" y="5499100"/>
              <a:ext cx="960438" cy="9588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cloudy</a:t>
              </a: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6065838" y="5499100"/>
              <a:ext cx="960437" cy="9588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sunny</a:t>
              </a: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7486650" y="5499100"/>
              <a:ext cx="960438" cy="95885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cloudy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727075" y="5461000"/>
              <a:ext cx="8948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8639175" y="5422900"/>
              <a:ext cx="9271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…      t</a:t>
              </a:r>
            </a:p>
          </p:txBody>
        </p:sp>
        <p:grpSp>
          <p:nvGrpSpPr>
            <p:cNvPr id="32" name="Group 32"/>
            <p:cNvGrpSpPr>
              <a:grpSpLocks/>
            </p:cNvGrpSpPr>
            <p:nvPr/>
          </p:nvGrpSpPr>
          <p:grpSpPr bwMode="auto">
            <a:xfrm>
              <a:off x="1689100" y="6459538"/>
              <a:ext cx="652463" cy="614362"/>
              <a:chOff x="1064" y="4069"/>
              <a:chExt cx="411" cy="387"/>
            </a:xfrm>
          </p:grpSpPr>
          <p:sp>
            <p:nvSpPr>
              <p:cNvPr id="49" name="Rectangle 30"/>
              <p:cNvSpPr>
                <a:spLocks noChangeArrowheads="1"/>
              </p:cNvSpPr>
              <p:nvPr/>
            </p:nvSpPr>
            <p:spPr bwMode="auto">
              <a:xfrm>
                <a:off x="1064" y="4238"/>
                <a:ext cx="411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70</a:t>
                </a:r>
                <a:r>
                  <a:rPr lang="en-US" altLang="en-US" sz="2000" baseline="30000">
                    <a:latin typeface="Arial" panose="020B0604020202020204" pitchFamily="34" charset="0"/>
                    <a:cs typeface="Arial" panose="020B0604020202020204" pitchFamily="34" charset="0"/>
                  </a:rPr>
                  <a:t>◦</a:t>
                </a:r>
              </a:p>
            </p:txBody>
          </p: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 flipV="1">
                <a:off x="1257" y="4069"/>
                <a:ext cx="0" cy="169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" name="Group 33"/>
            <p:cNvGrpSpPr>
              <a:grpSpLocks/>
            </p:cNvGrpSpPr>
            <p:nvPr/>
          </p:nvGrpSpPr>
          <p:grpSpPr bwMode="auto">
            <a:xfrm>
              <a:off x="7678738" y="6459538"/>
              <a:ext cx="652462" cy="614362"/>
              <a:chOff x="1064" y="4069"/>
              <a:chExt cx="411" cy="387"/>
            </a:xfrm>
          </p:grpSpPr>
          <p:sp>
            <p:nvSpPr>
              <p:cNvPr id="47" name="Rectangle 34"/>
              <p:cNvSpPr>
                <a:spLocks noChangeArrowheads="1"/>
              </p:cNvSpPr>
              <p:nvPr/>
            </p:nvSpPr>
            <p:spPr bwMode="auto">
              <a:xfrm>
                <a:off x="1064" y="4238"/>
                <a:ext cx="411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77</a:t>
                </a:r>
                <a:r>
                  <a:rPr lang="en-US" altLang="en-US" sz="2000" baseline="30000">
                    <a:latin typeface="Arial" panose="020B0604020202020204" pitchFamily="34" charset="0"/>
                    <a:cs typeface="Arial" panose="020B0604020202020204" pitchFamily="34" charset="0"/>
                  </a:rPr>
                  <a:t>◦</a:t>
                </a:r>
              </a:p>
            </p:txBody>
          </p:sp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 flipV="1">
                <a:off x="1257" y="4069"/>
                <a:ext cx="0" cy="169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36"/>
            <p:cNvGrpSpPr>
              <a:grpSpLocks/>
            </p:cNvGrpSpPr>
            <p:nvPr/>
          </p:nvGrpSpPr>
          <p:grpSpPr bwMode="auto">
            <a:xfrm>
              <a:off x="6219825" y="6459538"/>
              <a:ext cx="652463" cy="614362"/>
              <a:chOff x="1064" y="4069"/>
              <a:chExt cx="411" cy="387"/>
            </a:xfrm>
          </p:grpSpPr>
          <p:sp>
            <p:nvSpPr>
              <p:cNvPr id="45" name="Rectangle 37"/>
              <p:cNvSpPr>
                <a:spLocks noChangeArrowheads="1"/>
              </p:cNvSpPr>
              <p:nvPr/>
            </p:nvSpPr>
            <p:spPr bwMode="auto">
              <a:xfrm>
                <a:off x="1064" y="4238"/>
                <a:ext cx="411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78</a:t>
                </a:r>
                <a:r>
                  <a:rPr lang="en-US" altLang="en-US" sz="2000" baseline="30000">
                    <a:latin typeface="Arial" panose="020B0604020202020204" pitchFamily="34" charset="0"/>
                    <a:cs typeface="Arial" panose="020B0604020202020204" pitchFamily="34" charset="0"/>
                  </a:rPr>
                  <a:t>◦</a:t>
                </a:r>
              </a:p>
            </p:txBody>
          </p:sp>
          <p:sp>
            <p:nvSpPr>
              <p:cNvPr id="46" name="Line 38"/>
              <p:cNvSpPr>
                <a:spLocks noChangeShapeType="1"/>
              </p:cNvSpPr>
              <p:nvPr/>
            </p:nvSpPr>
            <p:spPr bwMode="auto">
              <a:xfrm flipV="1">
                <a:off x="1257" y="4069"/>
                <a:ext cx="0" cy="169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" name="Group 39"/>
            <p:cNvGrpSpPr>
              <a:grpSpLocks/>
            </p:cNvGrpSpPr>
            <p:nvPr/>
          </p:nvGrpSpPr>
          <p:grpSpPr bwMode="auto">
            <a:xfrm>
              <a:off x="4799013" y="6459538"/>
              <a:ext cx="652462" cy="614362"/>
              <a:chOff x="1064" y="4069"/>
              <a:chExt cx="411" cy="387"/>
            </a:xfrm>
          </p:grpSpPr>
          <p:sp>
            <p:nvSpPr>
              <p:cNvPr id="43" name="Rectangle 40"/>
              <p:cNvSpPr>
                <a:spLocks noChangeArrowheads="1"/>
              </p:cNvSpPr>
              <p:nvPr/>
            </p:nvSpPr>
            <p:spPr bwMode="auto">
              <a:xfrm>
                <a:off x="1064" y="4238"/>
                <a:ext cx="411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75</a:t>
                </a:r>
                <a:r>
                  <a:rPr lang="en-US" altLang="en-US" sz="2000" baseline="30000">
                    <a:latin typeface="Arial" panose="020B0604020202020204" pitchFamily="34" charset="0"/>
                    <a:cs typeface="Arial" panose="020B0604020202020204" pitchFamily="34" charset="0"/>
                  </a:rPr>
                  <a:t>◦</a:t>
                </a: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V="1">
                <a:off x="1257" y="4069"/>
                <a:ext cx="0" cy="169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" name="Group 42"/>
            <p:cNvGrpSpPr>
              <a:grpSpLocks/>
            </p:cNvGrpSpPr>
            <p:nvPr/>
          </p:nvGrpSpPr>
          <p:grpSpPr bwMode="auto">
            <a:xfrm>
              <a:off x="3262313" y="6459538"/>
              <a:ext cx="652462" cy="614362"/>
              <a:chOff x="1064" y="4069"/>
              <a:chExt cx="411" cy="387"/>
            </a:xfrm>
          </p:grpSpPr>
          <p:sp>
            <p:nvSpPr>
              <p:cNvPr id="41" name="Rectangle 43"/>
              <p:cNvSpPr>
                <a:spLocks noChangeArrowheads="1"/>
              </p:cNvSpPr>
              <p:nvPr/>
            </p:nvSpPr>
            <p:spPr bwMode="auto">
              <a:xfrm>
                <a:off x="1064" y="4238"/>
                <a:ext cx="411" cy="218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panose="020B0604020202020204" pitchFamily="34" charset="0"/>
                  </a:rPr>
                  <a:t>72</a:t>
                </a:r>
                <a:r>
                  <a:rPr lang="en-US" altLang="en-US" sz="2000" baseline="30000">
                    <a:latin typeface="Arial" panose="020B0604020202020204" pitchFamily="34" charset="0"/>
                    <a:cs typeface="Arial" panose="020B0604020202020204" pitchFamily="34" charset="0"/>
                  </a:rPr>
                  <a:t>◦</a:t>
                </a:r>
              </a:p>
            </p:txBody>
          </p:sp>
          <p:sp>
            <p:nvSpPr>
              <p:cNvPr id="42" name="Line 44"/>
              <p:cNvSpPr>
                <a:spLocks noChangeShapeType="1"/>
              </p:cNvSpPr>
              <p:nvPr/>
            </p:nvSpPr>
            <p:spPr bwMode="auto">
              <a:xfrm flipV="1">
                <a:off x="1257" y="4069"/>
                <a:ext cx="0" cy="169"/>
              </a:xfrm>
              <a:prstGeom prst="line">
                <a:avLst/>
              </a:prstGeom>
              <a:noFill/>
              <a:ln w="9525">
                <a:solidFill>
                  <a:srgbClr val="0000CC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2493963" y="5999163"/>
              <a:ext cx="614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4068763" y="5999163"/>
              <a:ext cx="538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5567363" y="5999163"/>
              <a:ext cx="498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>
              <a:off x="7026275" y="5999163"/>
              <a:ext cx="460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Line 49">
            <a:extLst>
              <a:ext uri="{FF2B5EF4-FFF2-40B4-BE49-F238E27FC236}">
                <a16:creationId xmlns:a16="http://schemas.microsoft.com/office/drawing/2014/main" id="{9C5A53A4-7D64-40A1-AA34-88EA7EEA4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899" y="3642790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Title 2">
            <a:extLst>
              <a:ext uri="{FF2B5EF4-FFF2-40B4-BE49-F238E27FC236}">
                <a16:creationId xmlns:a16="http://schemas.microsoft.com/office/drawing/2014/main" id="{A25E989E-6278-A043-8E49-8E7E8FD1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A Specific Process from the Model</a:t>
            </a:r>
          </a:p>
        </p:txBody>
      </p:sp>
    </p:spTree>
    <p:extLst>
      <p:ext uri="{BB962C8B-B14F-4D97-AF65-F5344CB8AC3E}">
        <p14:creationId xmlns:p14="http://schemas.microsoft.com/office/powerpoint/2010/main" val="235039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Specifying an HMM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l-GR" altLang="en-US" dirty="0"/>
              <a:t>Θ</a:t>
            </a:r>
            <a:r>
              <a:rPr lang="en-US" altLang="en-US" dirty="0"/>
              <a:t>: the set of hidden states.</a:t>
            </a:r>
          </a:p>
          <a:p>
            <a:pPr>
              <a:spcBef>
                <a:spcPct val="0"/>
              </a:spcBef>
              <a:defRPr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en-US" dirty="0"/>
          </a:p>
          <a:p>
            <a:pPr>
              <a:spcBef>
                <a:spcPct val="0"/>
              </a:spcBef>
              <a:defRPr/>
            </a:pPr>
            <a:r>
              <a:rPr lang="en-US" altLang="en-US" dirty="0"/>
              <a:t>The state transition probabilities </a:t>
            </a:r>
            <a:r>
              <a:rPr lang="en-US" altLang="en-US" i="1" dirty="0"/>
              <a:t>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ij</a:t>
            </a:r>
            <a:r>
              <a:rPr lang="en-US" altLang="en-US" i="1" dirty="0"/>
              <a:t> = P</a:t>
            </a:r>
            <a:r>
              <a:rPr lang="en-US" altLang="en-US" dirty="0"/>
              <a:t>(</a:t>
            </a:r>
            <a:r>
              <a:rPr lang="en-US" altLang="en-US" i="1" dirty="0" err="1"/>
              <a:t>s</a:t>
            </a:r>
            <a:r>
              <a:rPr lang="en-US" altLang="en-US" i="1" baseline="30000" dirty="0" err="1"/>
              <a:t>t</a:t>
            </a:r>
            <a:r>
              <a:rPr lang="en-US" altLang="en-US" dirty="0"/>
              <a:t>=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| </a:t>
            </a:r>
            <a:r>
              <a:rPr lang="en-US" altLang="en-US" i="1" dirty="0"/>
              <a:t>s</a:t>
            </a:r>
            <a:r>
              <a:rPr lang="en-US" altLang="en-US" i="1" baseline="30000" dirty="0"/>
              <a:t>t-1</a:t>
            </a:r>
            <a:r>
              <a:rPr lang="en-US" altLang="en-US" dirty="0"/>
              <a:t>=</a:t>
            </a:r>
            <a:r>
              <a:rPr lang="en-US" altLang="en-US" i="1" dirty="0"/>
              <a:t>S</a:t>
            </a:r>
            <a:r>
              <a:rPr lang="en-US" altLang="en-US" i="1" baseline="-25000" dirty="0"/>
              <a:t>i</a:t>
            </a:r>
            <a:r>
              <a:rPr lang="en-US" altLang="en-US" dirty="0"/>
              <a:t>), </a:t>
            </a:r>
            <a:r>
              <a:rPr lang="en-US" altLang="en-US" i="1" dirty="0"/>
              <a:t>1≤i,j≤N</a:t>
            </a:r>
          </a:p>
          <a:p>
            <a:pPr marL="850900" lvl="1" indent="-342900">
              <a:spcBef>
                <a:spcPts val="1200"/>
              </a:spcBef>
              <a:defRPr/>
            </a:pPr>
            <a:r>
              <a:rPr lang="en-US" altLang="en-US" i="1" dirty="0"/>
              <a:t> </a:t>
            </a:r>
            <a:r>
              <a:rPr lang="en-US" altLang="en-US" dirty="0"/>
              <a:t>Let A={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ij</a:t>
            </a:r>
            <a:r>
              <a:rPr lang="en-US" altLang="en-US" i="1" dirty="0"/>
              <a:t> </a:t>
            </a:r>
            <a:r>
              <a:rPr lang="en-US" altLang="en-US" dirty="0"/>
              <a:t>} be the transition probability matrix</a:t>
            </a:r>
            <a:endParaRPr lang="en-US" altLang="en-US" i="1" dirty="0"/>
          </a:p>
          <a:p>
            <a:pPr>
              <a:spcBef>
                <a:spcPct val="0"/>
              </a:spcBef>
              <a:defRPr/>
            </a:pP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l-GR" altLang="en-US" dirty="0"/>
              <a:t>Ω</a:t>
            </a:r>
            <a:r>
              <a:rPr lang="en-US" altLang="en-US" dirty="0"/>
              <a:t>: the set of outputs (observations).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9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Specifying an HMM (cont’d)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dirty="0"/>
              <a:t>The observation probabilities: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o</a:t>
            </a:r>
            <a:r>
              <a:rPr lang="en-US" altLang="en-US" i="1" baseline="30000" dirty="0" err="1"/>
              <a:t>t</a:t>
            </a:r>
            <a:r>
              <a:rPr lang="en-US" altLang="en-US" dirty="0" err="1"/>
              <a:t>|</a:t>
            </a:r>
            <a:r>
              <a:rPr lang="en-US" altLang="en-US" i="1" dirty="0" err="1"/>
              <a:t>s</a:t>
            </a:r>
            <a:r>
              <a:rPr lang="en-US" altLang="en-US" i="1" baseline="30000" dirty="0" err="1"/>
              <a:t>t</a:t>
            </a:r>
            <a:r>
              <a:rPr lang="en-US" altLang="en-US" baseline="30000" dirty="0"/>
              <a:t> </a:t>
            </a:r>
            <a:r>
              <a:rPr lang="en-US" altLang="en-US" dirty="0"/>
              <a:t>), where </a:t>
            </a:r>
            <a:r>
              <a:rPr lang="en-US" altLang="en-US" i="1" dirty="0" err="1"/>
              <a:t>o</a:t>
            </a:r>
            <a:r>
              <a:rPr lang="en-US" altLang="en-US" i="1" baseline="30000" dirty="0" err="1"/>
              <a:t>t</a:t>
            </a:r>
            <a:r>
              <a:rPr lang="en-US" altLang="en-US" i="1" baseline="30000" dirty="0"/>
              <a:t> </a:t>
            </a:r>
            <a:r>
              <a:rPr lang="en-US" altLang="en-US" dirty="0"/>
              <a:t>stands for the observation at time </a:t>
            </a:r>
            <a:r>
              <a:rPr lang="en-US" altLang="en-US" i="1" dirty="0"/>
              <a:t>t</a:t>
            </a:r>
            <a:r>
              <a:rPr lang="en-US" altLang="en-US" dirty="0"/>
              <a:t>, given the state </a:t>
            </a:r>
            <a:r>
              <a:rPr lang="en-US" altLang="en-US" i="1" dirty="0" err="1"/>
              <a:t>s</a:t>
            </a:r>
            <a:r>
              <a:rPr lang="en-US" altLang="en-US" i="1" baseline="30000" dirty="0" err="1"/>
              <a:t>t</a:t>
            </a:r>
            <a:r>
              <a:rPr lang="en-US" altLang="en-US" dirty="0" err="1"/>
              <a:t>.</a:t>
            </a:r>
            <a:r>
              <a:rPr lang="en-US" altLang="en-US" dirty="0"/>
              <a:t> This is also called the emission probability.</a:t>
            </a:r>
          </a:p>
          <a:p>
            <a:pPr marL="850900" lvl="1" indent="-342900">
              <a:spcBef>
                <a:spcPts val="1200"/>
              </a:spcBef>
              <a:defRPr/>
            </a:pPr>
            <a:r>
              <a:rPr lang="en-US" altLang="en-US" dirty="0"/>
              <a:t>For discrete observation space, we can define B={</a:t>
            </a:r>
            <a:r>
              <a:rPr lang="en-US" altLang="en-US" i="1" dirty="0" err="1"/>
              <a:t>b</a:t>
            </a:r>
            <a:r>
              <a:rPr lang="en-US" altLang="en-US" i="1" baseline="-25000" dirty="0" err="1"/>
              <a:t>jk</a:t>
            </a:r>
            <a:r>
              <a:rPr lang="en-US" altLang="en-US" dirty="0"/>
              <a:t>}=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o</a:t>
            </a:r>
            <a:r>
              <a:rPr lang="en-US" altLang="en-US" i="1" baseline="30000" dirty="0" err="1"/>
              <a:t>t</a:t>
            </a:r>
            <a:r>
              <a:rPr lang="en-US" altLang="en-US" dirty="0"/>
              <a:t>=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 at </a:t>
            </a:r>
            <a:r>
              <a:rPr lang="en-US" altLang="en-US" i="1" dirty="0" err="1"/>
              <a:t>t</a:t>
            </a:r>
            <a:r>
              <a:rPr lang="en-US" altLang="en-US" dirty="0" err="1"/>
              <a:t>|</a:t>
            </a:r>
            <a:r>
              <a:rPr lang="en-US" altLang="en-US" i="1" dirty="0" err="1"/>
              <a:t>s</a:t>
            </a:r>
            <a:r>
              <a:rPr lang="en-US" altLang="en-US" i="1" baseline="30000" dirty="0" err="1"/>
              <a:t>t</a:t>
            </a:r>
            <a:r>
              <a:rPr lang="en-US" altLang="en-US" dirty="0"/>
              <a:t>=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) as the emission probability matrix, where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the </a:t>
            </a:r>
            <a:r>
              <a:rPr lang="en-US" altLang="en-US" i="1" dirty="0"/>
              <a:t>k</a:t>
            </a:r>
            <a:r>
              <a:rPr lang="en-US" altLang="en-US" baseline="30000" dirty="0"/>
              <a:t>th</a:t>
            </a:r>
            <a:r>
              <a:rPr lang="en-US" altLang="en-US" dirty="0"/>
              <a:t> symbol in </a:t>
            </a:r>
            <a:r>
              <a:rPr lang="el-GR" altLang="en-US" dirty="0"/>
              <a:t>Ω</a:t>
            </a:r>
            <a:endParaRPr lang="en-US" altLang="en-US" dirty="0"/>
          </a:p>
          <a:p>
            <a:pPr>
              <a:spcBef>
                <a:spcPct val="0"/>
              </a:spcBef>
              <a:defRPr/>
            </a:pP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endParaRPr lang="en-US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dirty="0"/>
              <a:t>The initial state distribution </a:t>
            </a:r>
            <a:r>
              <a:rPr lang="el-GR" altLang="en-US" dirty="0"/>
              <a:t>π</a:t>
            </a:r>
            <a:r>
              <a:rPr lang="en-US" altLang="en-US" dirty="0"/>
              <a:t> = {</a:t>
            </a:r>
            <a:r>
              <a:rPr lang="el-GR" altLang="en-US" dirty="0"/>
              <a:t>π</a:t>
            </a:r>
            <a:r>
              <a:rPr lang="en-US" altLang="en-US" baseline="-25000" dirty="0" err="1"/>
              <a:t>i</a:t>
            </a:r>
            <a:r>
              <a:rPr lang="en-US" altLang="en-US" dirty="0"/>
              <a:t>}, </a:t>
            </a:r>
            <a:r>
              <a:rPr lang="el-GR" altLang="en-US" dirty="0"/>
              <a:t>π</a:t>
            </a:r>
            <a:r>
              <a:rPr lang="en-US" altLang="en-US" baseline="-25000" dirty="0" err="1"/>
              <a:t>i</a:t>
            </a:r>
            <a:r>
              <a:rPr lang="en-US" altLang="en-US" dirty="0"/>
              <a:t>=P(</a:t>
            </a:r>
            <a:r>
              <a:rPr lang="en-US" altLang="en-US" i="1" dirty="0"/>
              <a:t>s</a:t>
            </a:r>
            <a:r>
              <a:rPr lang="en-US" altLang="en-US" i="1" baseline="30000" dirty="0"/>
              <a:t>1</a:t>
            </a:r>
            <a:r>
              <a:rPr lang="en-US" altLang="en-US" dirty="0"/>
              <a:t>=</a:t>
            </a:r>
            <a:r>
              <a:rPr lang="en-US" altLang="en-US" i="1" dirty="0"/>
              <a:t>S</a:t>
            </a:r>
            <a:r>
              <a:rPr lang="en-US" altLang="en-US" i="1" baseline="-25000" dirty="0"/>
              <a:t>i</a:t>
            </a:r>
            <a:r>
              <a:rPr lang="en-US" altLang="en-US" dirty="0"/>
              <a:t>)</a:t>
            </a:r>
          </a:p>
          <a:p>
            <a:pPr marL="850900" lvl="1" indent="-342900">
              <a:spcBef>
                <a:spcPts val="1200"/>
              </a:spcBef>
              <a:defRPr/>
            </a:pPr>
            <a:r>
              <a:rPr lang="en-US" altLang="en-US" dirty="0"/>
              <a:t>Sometimes we are given an initial state, i.e., P(</a:t>
            </a:r>
            <a:r>
              <a:rPr lang="en-US" altLang="en-US" i="1" dirty="0"/>
              <a:t>s</a:t>
            </a:r>
            <a:r>
              <a:rPr lang="en-US" altLang="en-US" i="1" baseline="30000" dirty="0"/>
              <a:t>1</a:t>
            </a:r>
            <a:r>
              <a:rPr lang="en-US" altLang="en-US" dirty="0"/>
              <a:t>=</a:t>
            </a:r>
            <a:r>
              <a:rPr lang="en-US" altLang="en-US" i="1" dirty="0"/>
              <a:t>S</a:t>
            </a:r>
            <a:r>
              <a:rPr lang="en-US" altLang="en-US" i="1" baseline="-25000" dirty="0"/>
              <a:t>i</a:t>
            </a:r>
            <a:r>
              <a:rPr lang="en-US" altLang="en-US" dirty="0"/>
              <a:t>)=1 for certain </a:t>
            </a:r>
            <a:r>
              <a:rPr lang="en-US" altLang="en-US" i="1" dirty="0" err="1"/>
              <a:t>i</a:t>
            </a:r>
            <a:r>
              <a:rPr lang="en-US" altLang="en-US" dirty="0"/>
              <a:t>.</a:t>
            </a:r>
            <a:endParaRPr lang="el-GR" altLang="en-US" dirty="0"/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7706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Basic Problems in HMM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For a given HMM </a:t>
            </a:r>
            <a:r>
              <a:rPr lang="el-GR" altLang="en-US" dirty="0">
                <a:cs typeface="Times New Roman" pitchFamily="18" charset="0"/>
              </a:rPr>
              <a:t>Λ</a:t>
            </a:r>
            <a:r>
              <a:rPr lang="en-US" altLang="en-US" dirty="0">
                <a:cs typeface="Times New Roman" pitchFamily="18" charset="0"/>
              </a:rPr>
              <a:t>={</a:t>
            </a:r>
            <a:r>
              <a:rPr lang="el-GR" altLang="en-US" dirty="0">
                <a:cs typeface="Times New Roman" pitchFamily="18" charset="0"/>
              </a:rPr>
              <a:t>Θ</a:t>
            </a:r>
            <a:r>
              <a:rPr lang="en-US" altLang="en-US" dirty="0">
                <a:cs typeface="Times New Roman" pitchFamily="18" charset="0"/>
              </a:rPr>
              <a:t>,</a:t>
            </a:r>
            <a:r>
              <a:rPr lang="el-GR" altLang="en-US" dirty="0">
                <a:cs typeface="Times New Roman" pitchFamily="18" charset="0"/>
              </a:rPr>
              <a:t>Ω</a:t>
            </a:r>
            <a:r>
              <a:rPr lang="en-US" altLang="en-US" dirty="0">
                <a:cs typeface="Times New Roman" pitchFamily="18" charset="0"/>
              </a:rPr>
              <a:t>,A,B,</a:t>
            </a:r>
            <a:r>
              <a:rPr lang="el-GR" altLang="en-US" dirty="0">
                <a:cs typeface="Times New Roman" pitchFamily="18" charset="0"/>
              </a:rPr>
              <a:t>π</a:t>
            </a:r>
            <a:r>
              <a:rPr lang="en-US" altLang="en-US" dirty="0">
                <a:cs typeface="Times New Roman" pitchFamily="18" charset="0"/>
              </a:rPr>
              <a:t>}</a:t>
            </a:r>
            <a:endParaRPr lang="en-US" altLang="en-US" sz="2600" b="0" dirty="0">
              <a:cs typeface="Times New Roman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Problem 1: Given an observation (sequence) </a:t>
            </a:r>
            <a:r>
              <a:rPr lang="en-US" altLang="en-US" b="1" i="1" dirty="0">
                <a:cs typeface="Times New Roman" pitchFamily="18" charset="0"/>
              </a:rPr>
              <a:t>O</a:t>
            </a:r>
            <a:r>
              <a:rPr lang="en-US" altLang="en-US" dirty="0">
                <a:cs typeface="Times New Roman" pitchFamily="18" charset="0"/>
              </a:rPr>
              <a:t>={</a:t>
            </a:r>
            <a:r>
              <a:rPr lang="en-US" altLang="en-US" i="1" dirty="0"/>
              <a:t>o</a:t>
            </a:r>
            <a:r>
              <a:rPr lang="en-US" altLang="en-US" i="1" baseline="30000" dirty="0"/>
              <a:t>1</a:t>
            </a:r>
            <a:r>
              <a:rPr lang="en-US" altLang="en-US" dirty="0">
                <a:cs typeface="Times New Roman" pitchFamily="18" charset="0"/>
              </a:rPr>
              <a:t>,</a:t>
            </a:r>
            <a:r>
              <a:rPr lang="en-US" altLang="en-US" i="1" dirty="0"/>
              <a:t>o</a:t>
            </a:r>
            <a:r>
              <a:rPr lang="en-US" altLang="en-US" i="1" baseline="30000" dirty="0"/>
              <a:t>2</a:t>
            </a:r>
            <a:r>
              <a:rPr lang="en-US" altLang="en-US" dirty="0">
                <a:cs typeface="Times New Roman" pitchFamily="18" charset="0"/>
              </a:rPr>
              <a:t>, … ,</a:t>
            </a:r>
            <a:r>
              <a:rPr lang="en-US" altLang="en-US" i="1" dirty="0"/>
              <a:t>o</a:t>
            </a:r>
            <a:r>
              <a:rPr lang="en-US" altLang="en-US" i="1" baseline="30000" dirty="0"/>
              <a:t>k</a:t>
            </a:r>
            <a:r>
              <a:rPr lang="en-US" altLang="en-US" dirty="0">
                <a:cs typeface="Times New Roman" pitchFamily="18" charset="0"/>
              </a:rPr>
              <a:t>}, what is the most likely state sequence </a:t>
            </a:r>
            <a:r>
              <a:rPr lang="en-US" altLang="en-US" b="1" i="1" dirty="0">
                <a:cs typeface="Times New Roman" pitchFamily="18" charset="0"/>
              </a:rPr>
              <a:t>S</a:t>
            </a:r>
            <a:r>
              <a:rPr lang="en-US" altLang="en-US" dirty="0">
                <a:cs typeface="Times New Roman" pitchFamily="18" charset="0"/>
              </a:rPr>
              <a:t>={</a:t>
            </a:r>
            <a:r>
              <a:rPr lang="en-US" altLang="en-US" i="1" dirty="0"/>
              <a:t>s</a:t>
            </a:r>
            <a:r>
              <a:rPr lang="en-US" altLang="en-US" i="1" baseline="30000" dirty="0"/>
              <a:t>1</a:t>
            </a:r>
            <a:r>
              <a:rPr lang="en-US" altLang="en-US" dirty="0">
                <a:cs typeface="Times New Roman" pitchFamily="18" charset="0"/>
              </a:rPr>
              <a:t>,</a:t>
            </a:r>
            <a:r>
              <a:rPr lang="en-US" altLang="en-US" i="1" dirty="0"/>
              <a:t>s</a:t>
            </a:r>
            <a:r>
              <a:rPr lang="en-US" altLang="en-US" i="1" baseline="30000" dirty="0"/>
              <a:t>2</a:t>
            </a:r>
            <a:r>
              <a:rPr lang="en-US" altLang="en-US" dirty="0">
                <a:cs typeface="Times New Roman" pitchFamily="18" charset="0"/>
              </a:rPr>
              <a:t>, … ,</a:t>
            </a:r>
            <a:r>
              <a:rPr lang="en-US" altLang="en-US" i="1" dirty="0" err="1"/>
              <a:t>s</a:t>
            </a:r>
            <a:r>
              <a:rPr lang="en-US" altLang="en-US" i="1" baseline="30000" dirty="0" err="1"/>
              <a:t>k</a:t>
            </a:r>
            <a:r>
              <a:rPr lang="en-US" altLang="en-US" dirty="0">
                <a:cs typeface="Times New Roman" pitchFamily="18" charset="0"/>
              </a:rPr>
              <a:t>} that has produced </a:t>
            </a:r>
            <a:r>
              <a:rPr lang="en-US" altLang="en-US" b="1" i="1" dirty="0">
                <a:cs typeface="Times New Roman" pitchFamily="18" charset="0"/>
              </a:rPr>
              <a:t>O</a:t>
            </a:r>
            <a:r>
              <a:rPr lang="en-US" altLang="en-US" dirty="0">
                <a:cs typeface="Times New Roman" pitchFamily="18" charset="0"/>
              </a:rPr>
              <a:t>?</a:t>
            </a:r>
            <a:endParaRPr lang="en-US" altLang="en-US" sz="2200" dirty="0">
              <a:cs typeface="Times New Roman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Problem 2: How likely is an observation </a:t>
            </a:r>
            <a:r>
              <a:rPr lang="en-US" altLang="en-US" b="1" i="1" dirty="0">
                <a:cs typeface="Times New Roman" pitchFamily="18" charset="0"/>
              </a:rPr>
              <a:t>O</a:t>
            </a:r>
            <a:r>
              <a:rPr lang="en-US" altLang="en-US" i="1" dirty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</a:rPr>
              <a:t>(i.e., what is </a:t>
            </a:r>
            <a:r>
              <a:rPr lang="en-US" altLang="en-US" i="1" dirty="0">
                <a:cs typeface="Times New Roman" pitchFamily="18" charset="0"/>
              </a:rPr>
              <a:t>P</a:t>
            </a:r>
            <a:r>
              <a:rPr lang="en-US" altLang="en-US" dirty="0">
                <a:cs typeface="Times New Roman" pitchFamily="18" charset="0"/>
              </a:rPr>
              <a:t>(</a:t>
            </a:r>
            <a:r>
              <a:rPr lang="en-US" altLang="en-US" b="1" i="1" dirty="0">
                <a:cs typeface="Times New Roman" pitchFamily="18" charset="0"/>
              </a:rPr>
              <a:t>O</a:t>
            </a:r>
            <a:r>
              <a:rPr lang="en-US" altLang="en-US" dirty="0">
                <a:cs typeface="Times New Roman" pitchFamily="18" charset="0"/>
              </a:rPr>
              <a:t>)) ?</a:t>
            </a:r>
            <a:endParaRPr lang="en-US" altLang="en-US" sz="2200" dirty="0">
              <a:cs typeface="Times New Roman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Problem 3: How to estimate the model parameters (A,B,</a:t>
            </a:r>
            <a:r>
              <a:rPr lang="el-GR" altLang="en-US" dirty="0">
                <a:cs typeface="Times New Roman" pitchFamily="18" charset="0"/>
              </a:rPr>
              <a:t>π</a:t>
            </a:r>
            <a:r>
              <a:rPr lang="en-US" altLang="en-US" dirty="0">
                <a:cs typeface="Times New Roman" pitchFamily="18" charset="0"/>
              </a:rPr>
              <a:t>)?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945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06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15">
            <a:extLst>
              <a:ext uri="{FF2B5EF4-FFF2-40B4-BE49-F238E27FC236}">
                <a16:creationId xmlns:a16="http://schemas.microsoft.com/office/drawing/2014/main" id="{89E63DAB-27EA-A84E-B3A2-9738B2A483AC}"/>
              </a:ext>
            </a:extLst>
          </p:cNvPr>
          <p:cNvSpPr>
            <a:spLocks noGrp="1"/>
          </p:cNvSpPr>
          <p:nvPr>
            <p:ph sz="quarter" idx="11"/>
          </p:nvPr>
        </p:nvSpPr>
        <p:spPr bwMode="auto">
          <a:xfrm>
            <a:off x="747713" y="2001795"/>
            <a:ext cx="7973377" cy="15796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5400" b="0" dirty="0"/>
              <a:t>Graphical Models</a:t>
            </a:r>
          </a:p>
          <a:p>
            <a:pPr algn="l"/>
            <a:r>
              <a:rPr lang="en-US" altLang="en-US" sz="4000" b="0" dirty="0">
                <a:solidFill>
                  <a:srgbClr val="00B0F0"/>
                </a:solidFill>
              </a:rPr>
              <a:t>Hidden Markov Models: Learning &amp; Inference</a:t>
            </a:r>
            <a:endParaRPr lang="en-US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9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8">
            <a:extLst>
              <a:ext uri="{FF2B5EF4-FFF2-40B4-BE49-F238E27FC236}">
                <a16:creationId xmlns:a16="http://schemas.microsoft.com/office/drawing/2014/main" id="{41C14433-3804-034E-A56E-B33BBA19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136527"/>
            <a:ext cx="7886700" cy="89217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D25A8F41-9331-4248-B66A-5E2330BB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484" y="4152610"/>
            <a:ext cx="26234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HMM learning &amp; inference algorithms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0AA22555-15D3-2A47-9980-DA1CA2C9F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800" y="3737112"/>
            <a:ext cx="16668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100" dirty="0">
                <a:solidFill>
                  <a:srgbClr val="5C6670"/>
                </a:solidFill>
                <a:latin typeface="Arial" panose="020B0604020202020204" pitchFamily="34" charset="0"/>
                <a:ea typeface="Akzidenz-Grotesk Pro Light" pitchFamily="50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D1041-6381-A542-9424-9CF131B4FA74}"/>
              </a:ext>
            </a:extLst>
          </p:cNvPr>
          <p:cNvSpPr/>
          <p:nvPr/>
        </p:nvSpPr>
        <p:spPr>
          <a:xfrm>
            <a:off x="3721906" y="2119052"/>
            <a:ext cx="1533525" cy="1533525"/>
          </a:xfrm>
          <a:prstGeom prst="ellipse">
            <a:avLst/>
          </a:prstGeom>
          <a:solidFill>
            <a:srgbClr val="78BE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30C82BA-5265-954F-A844-D36F1E25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181" y="2423852"/>
            <a:ext cx="9001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62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Basic Problems in HMM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For a given HMM </a:t>
            </a:r>
            <a:r>
              <a:rPr lang="el-GR" altLang="en-US" dirty="0">
                <a:cs typeface="Times New Roman" pitchFamily="18" charset="0"/>
              </a:rPr>
              <a:t>Λ</a:t>
            </a:r>
            <a:r>
              <a:rPr lang="en-US" altLang="en-US" dirty="0">
                <a:cs typeface="Times New Roman" pitchFamily="18" charset="0"/>
              </a:rPr>
              <a:t>={</a:t>
            </a:r>
            <a:r>
              <a:rPr lang="el-GR" altLang="en-US" dirty="0">
                <a:cs typeface="Times New Roman" pitchFamily="18" charset="0"/>
              </a:rPr>
              <a:t>Θ</a:t>
            </a:r>
            <a:r>
              <a:rPr lang="en-US" altLang="en-US" dirty="0">
                <a:cs typeface="Times New Roman" pitchFamily="18" charset="0"/>
              </a:rPr>
              <a:t>,</a:t>
            </a:r>
            <a:r>
              <a:rPr lang="el-GR" altLang="en-US" dirty="0">
                <a:cs typeface="Times New Roman" pitchFamily="18" charset="0"/>
              </a:rPr>
              <a:t>Ω</a:t>
            </a:r>
            <a:r>
              <a:rPr lang="en-US" altLang="en-US" dirty="0">
                <a:cs typeface="Times New Roman" pitchFamily="18" charset="0"/>
              </a:rPr>
              <a:t>,A,B,</a:t>
            </a:r>
            <a:r>
              <a:rPr lang="el-GR" altLang="en-US" dirty="0">
                <a:cs typeface="Times New Roman" pitchFamily="18" charset="0"/>
              </a:rPr>
              <a:t>π</a:t>
            </a:r>
            <a:r>
              <a:rPr lang="en-US" altLang="en-US" dirty="0">
                <a:cs typeface="Times New Roman" pitchFamily="18" charset="0"/>
              </a:rPr>
              <a:t>}</a:t>
            </a:r>
            <a:endParaRPr lang="en-US" altLang="en-US" sz="2600" b="0" dirty="0">
              <a:cs typeface="Times New Roman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Problem 1: Given an observation (sequence) </a:t>
            </a:r>
            <a:r>
              <a:rPr lang="en-US" altLang="en-US" b="1" i="1" dirty="0">
                <a:cs typeface="Times New Roman" pitchFamily="18" charset="0"/>
              </a:rPr>
              <a:t>O</a:t>
            </a:r>
            <a:r>
              <a:rPr lang="en-US" altLang="en-US" dirty="0">
                <a:cs typeface="Times New Roman" pitchFamily="18" charset="0"/>
              </a:rPr>
              <a:t>={</a:t>
            </a:r>
            <a:r>
              <a:rPr lang="en-US" altLang="en-US" i="1" dirty="0"/>
              <a:t>o</a:t>
            </a:r>
            <a:r>
              <a:rPr lang="en-US" altLang="en-US" i="1" baseline="30000" dirty="0"/>
              <a:t>1</a:t>
            </a:r>
            <a:r>
              <a:rPr lang="en-US" altLang="en-US" dirty="0">
                <a:cs typeface="Times New Roman" pitchFamily="18" charset="0"/>
              </a:rPr>
              <a:t>,</a:t>
            </a:r>
            <a:r>
              <a:rPr lang="en-US" altLang="en-US" i="1" dirty="0"/>
              <a:t>o</a:t>
            </a:r>
            <a:r>
              <a:rPr lang="en-US" altLang="en-US" i="1" baseline="30000" dirty="0"/>
              <a:t>2</a:t>
            </a:r>
            <a:r>
              <a:rPr lang="en-US" altLang="en-US" dirty="0">
                <a:cs typeface="Times New Roman" pitchFamily="18" charset="0"/>
              </a:rPr>
              <a:t>, … ,</a:t>
            </a:r>
            <a:r>
              <a:rPr lang="en-US" altLang="en-US" i="1" dirty="0"/>
              <a:t>o</a:t>
            </a:r>
            <a:r>
              <a:rPr lang="en-US" altLang="en-US" i="1" baseline="30000" dirty="0"/>
              <a:t>k</a:t>
            </a:r>
            <a:r>
              <a:rPr lang="en-US" altLang="en-US" dirty="0">
                <a:cs typeface="Times New Roman" pitchFamily="18" charset="0"/>
              </a:rPr>
              <a:t>}, what is the most likely state sequence </a:t>
            </a:r>
            <a:r>
              <a:rPr lang="en-US" altLang="en-US" b="1" i="1" dirty="0">
                <a:cs typeface="Times New Roman" pitchFamily="18" charset="0"/>
              </a:rPr>
              <a:t>S</a:t>
            </a:r>
            <a:r>
              <a:rPr lang="en-US" altLang="en-US" dirty="0">
                <a:cs typeface="Times New Roman" pitchFamily="18" charset="0"/>
              </a:rPr>
              <a:t>={</a:t>
            </a:r>
            <a:r>
              <a:rPr lang="en-US" altLang="en-US" i="1" dirty="0"/>
              <a:t>s</a:t>
            </a:r>
            <a:r>
              <a:rPr lang="en-US" altLang="en-US" i="1" baseline="30000" dirty="0"/>
              <a:t>1</a:t>
            </a:r>
            <a:r>
              <a:rPr lang="en-US" altLang="en-US" dirty="0">
                <a:cs typeface="Times New Roman" pitchFamily="18" charset="0"/>
              </a:rPr>
              <a:t>,</a:t>
            </a:r>
            <a:r>
              <a:rPr lang="en-US" altLang="en-US" i="1" dirty="0"/>
              <a:t>s</a:t>
            </a:r>
            <a:r>
              <a:rPr lang="en-US" altLang="en-US" i="1" baseline="30000" dirty="0"/>
              <a:t>2</a:t>
            </a:r>
            <a:r>
              <a:rPr lang="en-US" altLang="en-US" dirty="0">
                <a:cs typeface="Times New Roman" pitchFamily="18" charset="0"/>
              </a:rPr>
              <a:t>, … ,</a:t>
            </a:r>
            <a:r>
              <a:rPr lang="en-US" altLang="en-US" i="1" dirty="0" err="1"/>
              <a:t>s</a:t>
            </a:r>
            <a:r>
              <a:rPr lang="en-US" altLang="en-US" i="1" baseline="30000" dirty="0" err="1"/>
              <a:t>k</a:t>
            </a:r>
            <a:r>
              <a:rPr lang="en-US" altLang="en-US" dirty="0">
                <a:cs typeface="Times New Roman" pitchFamily="18" charset="0"/>
              </a:rPr>
              <a:t>} that has produced </a:t>
            </a:r>
            <a:r>
              <a:rPr lang="en-US" altLang="en-US" b="1" i="1" dirty="0">
                <a:cs typeface="Times New Roman" pitchFamily="18" charset="0"/>
              </a:rPr>
              <a:t>O</a:t>
            </a:r>
            <a:r>
              <a:rPr lang="en-US" altLang="en-US" dirty="0">
                <a:cs typeface="Times New Roman" pitchFamily="18" charset="0"/>
              </a:rPr>
              <a:t>?</a:t>
            </a:r>
            <a:endParaRPr lang="en-US" altLang="en-US" sz="2200" dirty="0">
              <a:cs typeface="Times New Roman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Problem 2: How likely is an observation </a:t>
            </a:r>
            <a:r>
              <a:rPr lang="en-US" altLang="en-US" b="1" i="1" dirty="0">
                <a:cs typeface="Times New Roman" pitchFamily="18" charset="0"/>
              </a:rPr>
              <a:t>O</a:t>
            </a:r>
            <a:r>
              <a:rPr lang="en-US" altLang="en-US" i="1" dirty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</a:rPr>
              <a:t>(i.e., what is </a:t>
            </a:r>
            <a:r>
              <a:rPr lang="en-US" altLang="en-US" i="1" dirty="0">
                <a:cs typeface="Times New Roman" pitchFamily="18" charset="0"/>
              </a:rPr>
              <a:t>P</a:t>
            </a:r>
            <a:r>
              <a:rPr lang="en-US" altLang="en-US" dirty="0">
                <a:cs typeface="Times New Roman" pitchFamily="18" charset="0"/>
              </a:rPr>
              <a:t>(</a:t>
            </a:r>
            <a:r>
              <a:rPr lang="en-US" altLang="en-US" b="1" i="1" dirty="0">
                <a:cs typeface="Times New Roman" pitchFamily="18" charset="0"/>
              </a:rPr>
              <a:t>O</a:t>
            </a:r>
            <a:r>
              <a:rPr lang="en-US" altLang="en-US" dirty="0">
                <a:cs typeface="Times New Roman" pitchFamily="18" charset="0"/>
              </a:rPr>
              <a:t>)) ?</a:t>
            </a:r>
            <a:endParaRPr lang="en-US" altLang="en-US" sz="2200" dirty="0">
              <a:cs typeface="Times New Roman" pitchFamily="18" charset="0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Problem 3: How to estimate the model parameters (A,B,</a:t>
            </a:r>
            <a:r>
              <a:rPr lang="el-GR" altLang="en-US" dirty="0">
                <a:cs typeface="Times New Roman" pitchFamily="18" charset="0"/>
              </a:rPr>
              <a:t>π</a:t>
            </a:r>
            <a:r>
              <a:rPr lang="en-US" altLang="en-US" dirty="0">
                <a:cs typeface="Times New Roman" pitchFamily="18" charset="0"/>
              </a:rPr>
              <a:t>)?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5311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Problem 1: State Estimation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Given an observation (sequence) </a:t>
            </a:r>
            <a:r>
              <a:rPr lang="en-US" altLang="en-US" i="1" dirty="0">
                <a:cs typeface="Times New Roman" pitchFamily="18" charset="0"/>
              </a:rPr>
              <a:t>O</a:t>
            </a:r>
            <a:r>
              <a:rPr lang="en-US" altLang="en-US" dirty="0">
                <a:cs typeface="Times New Roman" pitchFamily="18" charset="0"/>
              </a:rPr>
              <a:t>={</a:t>
            </a:r>
            <a:r>
              <a:rPr lang="en-US" altLang="en-US" i="1" dirty="0"/>
              <a:t>o</a:t>
            </a:r>
            <a:r>
              <a:rPr lang="en-US" altLang="en-US" i="1" baseline="30000" dirty="0"/>
              <a:t>1</a:t>
            </a:r>
            <a:r>
              <a:rPr lang="en-US" altLang="en-US" dirty="0">
                <a:cs typeface="Times New Roman" pitchFamily="18" charset="0"/>
              </a:rPr>
              <a:t>,</a:t>
            </a:r>
            <a:r>
              <a:rPr lang="en-US" altLang="en-US" i="1" dirty="0"/>
              <a:t>o</a:t>
            </a:r>
            <a:r>
              <a:rPr lang="en-US" altLang="en-US" i="1" baseline="30000" dirty="0"/>
              <a:t>2</a:t>
            </a:r>
            <a:r>
              <a:rPr lang="en-US" altLang="en-US" dirty="0">
                <a:cs typeface="Times New Roman" pitchFamily="18" charset="0"/>
              </a:rPr>
              <a:t>, … ,</a:t>
            </a:r>
            <a:r>
              <a:rPr lang="en-US" altLang="en-US" i="1" dirty="0"/>
              <a:t>o</a:t>
            </a:r>
            <a:r>
              <a:rPr lang="en-US" altLang="en-US" i="1" baseline="30000" dirty="0"/>
              <a:t>k</a:t>
            </a:r>
            <a:r>
              <a:rPr lang="en-US" altLang="en-US" dirty="0">
                <a:cs typeface="Times New Roman" pitchFamily="18" charset="0"/>
              </a:rPr>
              <a:t>}, what is the most likely state sequence </a:t>
            </a:r>
            <a:r>
              <a:rPr lang="en-US" altLang="en-US" i="1" dirty="0">
                <a:cs typeface="Times New Roman" pitchFamily="18" charset="0"/>
              </a:rPr>
              <a:t>S</a:t>
            </a:r>
            <a:r>
              <a:rPr lang="en-US" altLang="en-US" dirty="0">
                <a:cs typeface="Times New Roman" pitchFamily="18" charset="0"/>
              </a:rPr>
              <a:t>={</a:t>
            </a:r>
            <a:r>
              <a:rPr lang="en-US" altLang="en-US" i="1" dirty="0"/>
              <a:t>s</a:t>
            </a:r>
            <a:r>
              <a:rPr lang="en-US" altLang="en-US" i="1" baseline="30000" dirty="0"/>
              <a:t>1</a:t>
            </a:r>
            <a:r>
              <a:rPr lang="en-US" altLang="en-US" dirty="0">
                <a:cs typeface="Times New Roman" pitchFamily="18" charset="0"/>
              </a:rPr>
              <a:t>,</a:t>
            </a:r>
            <a:r>
              <a:rPr lang="en-US" altLang="en-US" i="1" dirty="0"/>
              <a:t>s</a:t>
            </a:r>
            <a:r>
              <a:rPr lang="en-US" altLang="en-US" i="1" baseline="30000" dirty="0"/>
              <a:t>2</a:t>
            </a:r>
            <a:r>
              <a:rPr lang="en-US" altLang="en-US" dirty="0">
                <a:cs typeface="Times New Roman" pitchFamily="18" charset="0"/>
              </a:rPr>
              <a:t>, … ,</a:t>
            </a:r>
            <a:r>
              <a:rPr lang="en-US" altLang="en-US" i="1" dirty="0" err="1"/>
              <a:t>s</a:t>
            </a:r>
            <a:r>
              <a:rPr lang="en-US" altLang="en-US" i="1" baseline="30000" dirty="0" err="1"/>
              <a:t>k</a:t>
            </a:r>
            <a:r>
              <a:rPr lang="en-US" altLang="en-US" dirty="0">
                <a:cs typeface="Times New Roman" pitchFamily="18" charset="0"/>
              </a:rPr>
              <a:t>} that has produced </a:t>
            </a:r>
            <a:r>
              <a:rPr lang="en-US" altLang="en-US" i="1" dirty="0">
                <a:cs typeface="Times New Roman" pitchFamily="18" charset="0"/>
              </a:rPr>
              <a:t>O</a:t>
            </a:r>
            <a:r>
              <a:rPr lang="en-US" altLang="en-US" dirty="0">
                <a:cs typeface="Times New Roman" pitchFamily="18" charset="0"/>
              </a:rPr>
              <a:t>?</a:t>
            </a:r>
          </a:p>
          <a:p>
            <a:pPr>
              <a:spcBef>
                <a:spcPts val="3600"/>
              </a:spcBef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Formally, we need to solve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endParaRPr lang="en-US" altLang="en-US" b="0" dirty="0">
              <a:cs typeface="Times New Roman" pitchFamily="18" charset="0"/>
            </a:endParaRPr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altLang="en-US" dirty="0">
                <a:cs typeface="Times New Roman" pitchFamily="18" charset="0"/>
              </a:rPr>
              <a:t>Or, equivalently,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5719A389-2139-BC43-AC6D-818073AD371E}"/>
                  </a:ext>
                </a:extLst>
              </p:cNvPr>
              <p:cNvSpPr txBox="1"/>
              <p:nvPr/>
            </p:nvSpPr>
            <p:spPr bwMode="auto">
              <a:xfrm>
                <a:off x="1605489" y="4010790"/>
                <a:ext cx="2067877" cy="762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lim>
                      </m:limLow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5719A389-2139-BC43-AC6D-818073AD3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5489" y="4010790"/>
                <a:ext cx="2067877" cy="762338"/>
              </a:xfrm>
              <a:prstGeom prst="rect">
                <a:avLst/>
              </a:prstGeom>
              <a:blipFill>
                <a:blip r:embed="rId3"/>
                <a:stretch>
                  <a:fillRect r="-42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2638ECD6-646A-9A44-9EC6-8A1AFF50AA7F}"/>
                  </a:ext>
                </a:extLst>
              </p:cNvPr>
              <p:cNvSpPr txBox="1"/>
              <p:nvPr/>
            </p:nvSpPr>
            <p:spPr bwMode="auto">
              <a:xfrm>
                <a:off x="1605489" y="5576995"/>
                <a:ext cx="4702175" cy="1093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lim>
                          </m:limLow>
                          <m:f>
                            <m:f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lim>
                          </m:limLow>
                        </m:e>
                        <m:lim/>
                      </m:limLow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2638ECD6-646A-9A44-9EC6-8A1AFF50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5489" y="5576995"/>
                <a:ext cx="4702175" cy="1093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4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Why do we use graphical models?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In machine learning, we are often concerned with joint distributions of many random variables.</a:t>
            </a:r>
          </a:p>
          <a:p>
            <a:r>
              <a:rPr lang="en-US" altLang="en-US" dirty="0"/>
              <a:t>A graph may provide an intuitive way of representing or visualizing the relationships of the variables.</a:t>
            </a:r>
          </a:p>
          <a:p>
            <a:pPr lvl="1"/>
            <a:r>
              <a:rPr lang="en-US" altLang="en-US" dirty="0"/>
              <a:t>Making it easier for domain experts to build a model</a:t>
            </a:r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DC5C5B-F473-9C4A-B7E0-14E38665B765}"/>
              </a:ext>
            </a:extLst>
          </p:cNvPr>
          <p:cNvGrpSpPr/>
          <p:nvPr/>
        </p:nvGrpSpPr>
        <p:grpSpPr>
          <a:xfrm>
            <a:off x="1790700" y="5053718"/>
            <a:ext cx="5562600" cy="1371600"/>
            <a:chOff x="1752600" y="3352800"/>
            <a:chExt cx="5562600" cy="1371600"/>
          </a:xfrm>
        </p:grpSpPr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F735D50A-373E-1C4D-B9F9-2A438598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352800"/>
              <a:ext cx="1524000" cy="457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Lung cancer</a:t>
              </a:r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E0724B21-E8B2-0C41-9D59-707768DF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267200"/>
              <a:ext cx="1524000" cy="457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Bronchitis</a:t>
              </a:r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B36BC269-A069-8F4B-A841-7D6C460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10000"/>
              <a:ext cx="1447800" cy="6096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Smoking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 history</a:t>
              </a:r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5355D5E4-2992-4946-9306-DE0EE6E16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4267200"/>
              <a:ext cx="1524000" cy="457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Fatigue</a:t>
              </a: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79F4420A-E3F5-6042-B33D-74028A81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352800"/>
              <a:ext cx="1524000" cy="457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X-Ray</a:t>
              </a:r>
            </a:p>
          </p:txBody>
        </p:sp>
        <p:sp>
          <p:nvSpPr>
            <p:cNvPr id="10" name="Line 22">
              <a:extLst>
                <a:ext uri="{FF2B5EF4-FFF2-40B4-BE49-F238E27FC236}">
                  <a16:creationId xmlns:a16="http://schemas.microsoft.com/office/drawing/2014/main" id="{9DF002AA-5AEE-B040-9904-EC1355185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657600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3">
              <a:extLst>
                <a:ext uri="{FF2B5EF4-FFF2-40B4-BE49-F238E27FC236}">
                  <a16:creationId xmlns:a16="http://schemas.microsoft.com/office/drawing/2014/main" id="{85AFA894-42E7-284A-A97D-ACA297C0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238" y="4314825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4">
              <a:extLst>
                <a:ext uri="{FF2B5EF4-FFF2-40B4-BE49-F238E27FC236}">
                  <a16:creationId xmlns:a16="http://schemas.microsoft.com/office/drawing/2014/main" id="{DC9F919B-776D-014B-AF7D-E49A111BB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495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5">
              <a:extLst>
                <a:ext uri="{FF2B5EF4-FFF2-40B4-BE49-F238E27FC236}">
                  <a16:creationId xmlns:a16="http://schemas.microsoft.com/office/drawing/2014/main" id="{0DB9EB7D-73F0-DF40-B3A7-EC9E5EE6B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81400"/>
              <a:ext cx="1066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6">
              <a:extLst>
                <a:ext uri="{FF2B5EF4-FFF2-40B4-BE49-F238E27FC236}">
                  <a16:creationId xmlns:a16="http://schemas.microsoft.com/office/drawing/2014/main" id="{591BF104-DE56-5F42-AAC2-A8C13727B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05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38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Problem 1: State Estimation (cont’d)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cs typeface="Times New Roman" pitchFamily="18" charset="0"/>
              </a:rPr>
              <a:t>For a given HMM, we may simplify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S,O</a:t>
            </a:r>
            <a:r>
              <a:rPr lang="en-US" altLang="en-US" dirty="0"/>
              <a:t>) as </a:t>
            </a:r>
            <a:endParaRPr lang="en-US" altLang="en-US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1">
                <a:extLst>
                  <a:ext uri="{FF2B5EF4-FFF2-40B4-BE49-F238E27FC236}">
                    <a16:creationId xmlns:a16="http://schemas.microsoft.com/office/drawing/2014/main" id="{E2E5274C-8CC3-9348-98E9-7E6C3CF7EBCD}"/>
                  </a:ext>
                </a:extLst>
              </p:cNvPr>
              <p:cNvSpPr txBox="1"/>
              <p:nvPr/>
            </p:nvSpPr>
            <p:spPr bwMode="auto">
              <a:xfrm>
                <a:off x="582931" y="1974215"/>
                <a:ext cx="8092439" cy="43814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   =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   ≃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...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   =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   ≃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Object 11">
                <a:extLst>
                  <a:ext uri="{FF2B5EF4-FFF2-40B4-BE49-F238E27FC236}">
                    <a16:creationId xmlns:a16="http://schemas.microsoft.com/office/drawing/2014/main" id="{E2E5274C-8CC3-9348-98E9-7E6C3CF7E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1" y="1974215"/>
                <a:ext cx="8092439" cy="4381498"/>
              </a:xfrm>
              <a:prstGeom prst="rect">
                <a:avLst/>
              </a:prstGeom>
              <a:blipFill>
                <a:blip r:embed="rId3"/>
                <a:stretch>
                  <a:fillRect l="-940" t="-15896" b="-367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48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”Weather” Example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754774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2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Let’s expand the state space as a trellis, for the earlier example:</a:t>
            </a:r>
          </a:p>
          <a:p>
            <a:pPr marL="342900" lvl="1" indent="0">
              <a:spcBef>
                <a:spcPct val="0"/>
              </a:spcBef>
              <a:buNone/>
            </a:pPr>
            <a:r>
              <a:rPr lang="en-US" altLang="en-US" i="1" dirty="0"/>
              <a:t> S</a:t>
            </a:r>
            <a:r>
              <a:rPr lang="en-US" altLang="en-US" i="1" baseline="-25000" dirty="0"/>
              <a:t>1</a:t>
            </a:r>
            <a:r>
              <a:rPr lang="en-US" altLang="en-US" dirty="0"/>
              <a:t>-rain,   </a:t>
            </a:r>
            <a:r>
              <a:rPr lang="en-US" altLang="en-US" i="1" dirty="0"/>
              <a:t>S</a:t>
            </a:r>
            <a:r>
              <a:rPr lang="en-US" altLang="en-US" i="1" baseline="-25000" dirty="0"/>
              <a:t>2</a:t>
            </a:r>
            <a:r>
              <a:rPr lang="en-US" altLang="en-US" dirty="0"/>
              <a:t>-cloudy,  </a:t>
            </a:r>
            <a:r>
              <a:rPr lang="en-US" altLang="en-US" i="1" dirty="0"/>
              <a:t>S</a:t>
            </a:r>
            <a:r>
              <a:rPr lang="en-US" altLang="en-US" i="1" baseline="-25000" dirty="0"/>
              <a:t>3</a:t>
            </a:r>
            <a:r>
              <a:rPr lang="en-US" altLang="en-US" dirty="0"/>
              <a:t>-sunny</a:t>
            </a:r>
          </a:p>
          <a:p>
            <a:pPr marL="342900" lvl="1" indent="0">
              <a:spcBef>
                <a:spcPct val="0"/>
              </a:spcBef>
              <a:buNone/>
            </a:pPr>
            <a:endParaRPr lang="en-US" altLang="en-US" b="0" dirty="0"/>
          </a:p>
          <a:p>
            <a:pPr marL="342900" lvl="1" indent="0">
              <a:spcBef>
                <a:spcPct val="0"/>
              </a:spcBef>
              <a:buNone/>
            </a:pPr>
            <a:endParaRPr lang="en-US" altLang="en-US" dirty="0"/>
          </a:p>
          <a:p>
            <a:pPr marL="342900" lvl="1" indent="0">
              <a:spcBef>
                <a:spcPct val="0"/>
              </a:spcBef>
              <a:buNone/>
            </a:pPr>
            <a:endParaRPr lang="en-US" altLang="en-US" b="0" dirty="0"/>
          </a:p>
          <a:p>
            <a:pPr marL="342900" lvl="1" indent="0">
              <a:spcBef>
                <a:spcPct val="0"/>
              </a:spcBef>
              <a:buNone/>
            </a:pPr>
            <a:endParaRPr lang="en-US" altLang="en-US" dirty="0"/>
          </a:p>
          <a:p>
            <a:pPr marL="342900" lvl="1" indent="0">
              <a:spcBef>
                <a:spcPct val="0"/>
              </a:spcBef>
              <a:buNone/>
            </a:pPr>
            <a:endParaRPr lang="en-US" altLang="en-US" b="0" dirty="0"/>
          </a:p>
          <a:p>
            <a:pPr marL="342900" lvl="1" indent="0">
              <a:spcBef>
                <a:spcPct val="0"/>
              </a:spcBef>
              <a:buNone/>
            </a:pPr>
            <a:endParaRPr lang="en-US" altLang="en-US" b="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 b="0" dirty="0">
              <a:solidFill>
                <a:srgbClr val="262626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 b="0" dirty="0">
              <a:solidFill>
                <a:srgbClr val="262626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 b="0" dirty="0">
              <a:solidFill>
                <a:srgbClr val="262626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 b="0" dirty="0">
              <a:solidFill>
                <a:srgbClr val="262626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 b="0" dirty="0">
              <a:solidFill>
                <a:srgbClr val="262626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0" dirty="0">
                <a:solidFill>
                  <a:srgbClr val="262626"/>
                </a:solidFill>
              </a:rPr>
              <a:t>-- </a:t>
            </a:r>
            <a:r>
              <a:rPr lang="en-US" altLang="en-US" sz="2400" b="0" i="1" dirty="0">
                <a:solidFill>
                  <a:srgbClr val="262626"/>
                </a:solidFill>
              </a:rPr>
              <a:t>t</a:t>
            </a:r>
            <a:r>
              <a:rPr lang="en-US" altLang="en-US" sz="2400" b="0" dirty="0">
                <a:solidFill>
                  <a:srgbClr val="262626"/>
                </a:solidFill>
              </a:rPr>
              <a:t>(.|.) is the transition probability and </a:t>
            </a:r>
            <a:r>
              <a:rPr lang="en-US" altLang="en-US" sz="2400" b="0" i="1" dirty="0">
                <a:solidFill>
                  <a:srgbClr val="262626"/>
                </a:solidFill>
              </a:rPr>
              <a:t>e</a:t>
            </a:r>
            <a:r>
              <a:rPr lang="en-US" altLang="en-US" sz="2400" b="0" dirty="0">
                <a:solidFill>
                  <a:srgbClr val="262626"/>
                </a:solidFill>
              </a:rPr>
              <a:t>(.|.) the emission probability.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 To identify a path for which the product of </a:t>
            </a:r>
            <a:r>
              <a:rPr lang="en-US" altLang="en-US" sz="2400" b="0" i="1" dirty="0">
                <a:solidFill>
                  <a:srgbClr val="262626"/>
                </a:solidFill>
                <a:sym typeface="Wingdings" panose="05000000000000000000" pitchFamily="2" charset="2"/>
              </a:rPr>
              <a:t>t</a:t>
            </a: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’s and the </a:t>
            </a:r>
            <a:r>
              <a:rPr lang="en-US" altLang="en-US" sz="2400" b="0" i="1" dirty="0">
                <a:solidFill>
                  <a:srgbClr val="262626"/>
                </a:solidFill>
                <a:sym typeface="Wingdings" panose="05000000000000000000" pitchFamily="2" charset="2"/>
              </a:rPr>
              <a:t>e</a:t>
            </a: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’s is maximized.</a:t>
            </a:r>
            <a:endParaRPr lang="en-US" altLang="en-US" sz="2400" b="0" dirty="0">
              <a:solidFill>
                <a:srgbClr val="262626"/>
              </a:solidFill>
            </a:endParaRPr>
          </a:p>
          <a:p>
            <a:pPr marL="342900" lvl="1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</a:pPr>
            <a:endParaRPr lang="en-US" altLang="en-US" b="0" dirty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4903E-8D8D-8C49-BA78-1AAE16E1CC1A}"/>
              </a:ext>
            </a:extLst>
          </p:cNvPr>
          <p:cNvGrpSpPr/>
          <p:nvPr/>
        </p:nvGrpSpPr>
        <p:grpSpPr>
          <a:xfrm>
            <a:off x="993555" y="4076290"/>
            <a:ext cx="6133755" cy="2424374"/>
            <a:chOff x="444500" y="2557936"/>
            <a:chExt cx="7388225" cy="3323752"/>
          </a:xfrm>
        </p:grpSpPr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E853C0AA-773F-AA4D-8BEE-89B20268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" y="3306763"/>
              <a:ext cx="1397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Initial state</a:t>
              </a:r>
            </a:p>
          </p:txBody>
        </p: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10F213A9-A7C4-2141-9F57-EAD6192A3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088" y="2962275"/>
              <a:ext cx="576262" cy="2112963"/>
              <a:chOff x="1595" y="1480"/>
              <a:chExt cx="363" cy="1331"/>
            </a:xfrm>
          </p:grpSpPr>
          <p:sp>
            <p:nvSpPr>
              <p:cNvPr id="84" name="Oval 10">
                <a:extLst>
                  <a:ext uri="{FF2B5EF4-FFF2-40B4-BE49-F238E27FC236}">
                    <a16:creationId xmlns:a16="http://schemas.microsoft.com/office/drawing/2014/main" id="{99E00E5C-FF0B-504D-96E6-6E9239DAA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48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5" name="Oval 11">
                <a:extLst>
                  <a:ext uri="{FF2B5EF4-FFF2-40B4-BE49-F238E27FC236}">
                    <a16:creationId xmlns:a16="http://schemas.microsoft.com/office/drawing/2014/main" id="{83D181DE-4E66-5D4E-B055-2E1A9B8D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964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69B5416-3087-AE46-A6E0-7A7DBD901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448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DFB55316-A811-B34D-88B2-CF316658C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413" y="2962275"/>
              <a:ext cx="576262" cy="2112963"/>
              <a:chOff x="1595" y="1480"/>
              <a:chExt cx="363" cy="1331"/>
            </a:xfrm>
          </p:grpSpPr>
          <p:sp>
            <p:nvSpPr>
              <p:cNvPr id="81" name="Oval 16">
                <a:extLst>
                  <a:ext uri="{FF2B5EF4-FFF2-40B4-BE49-F238E27FC236}">
                    <a16:creationId xmlns:a16="http://schemas.microsoft.com/office/drawing/2014/main" id="{33609300-0DD4-4745-BEF7-E413FBB91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48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82" name="Oval 17">
                <a:extLst>
                  <a:ext uri="{FF2B5EF4-FFF2-40B4-BE49-F238E27FC236}">
                    <a16:creationId xmlns:a16="http://schemas.microsoft.com/office/drawing/2014/main" id="{CA0EE8D5-06DA-2241-94F8-763ABB0DF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964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3" name="Oval 18">
                <a:extLst>
                  <a:ext uri="{FF2B5EF4-FFF2-40B4-BE49-F238E27FC236}">
                    <a16:creationId xmlns:a16="http://schemas.microsoft.com/office/drawing/2014/main" id="{34D2AF0B-90A2-AD42-9535-EB22E3880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448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id="{A3B4A373-E9FD-2042-A178-F0947A4F3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5588" y="2962275"/>
              <a:ext cx="576262" cy="2112963"/>
              <a:chOff x="1595" y="1480"/>
              <a:chExt cx="363" cy="1331"/>
            </a:xfrm>
          </p:grpSpPr>
          <p:sp>
            <p:nvSpPr>
              <p:cNvPr id="78" name="Oval 20">
                <a:extLst>
                  <a:ext uri="{FF2B5EF4-FFF2-40B4-BE49-F238E27FC236}">
                    <a16:creationId xmlns:a16="http://schemas.microsoft.com/office/drawing/2014/main" id="{8BB418DD-5F4E-8948-BE85-9C4E3DBAB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48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9" name="Oval 21">
                <a:extLst>
                  <a:ext uri="{FF2B5EF4-FFF2-40B4-BE49-F238E27FC236}">
                    <a16:creationId xmlns:a16="http://schemas.microsoft.com/office/drawing/2014/main" id="{9AC92AEA-8577-6B45-9E9C-AF77939F7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964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0" name="Oval 22">
                <a:extLst>
                  <a:ext uri="{FF2B5EF4-FFF2-40B4-BE49-F238E27FC236}">
                    <a16:creationId xmlns:a16="http://schemas.microsoft.com/office/drawing/2014/main" id="{B26C57D2-6425-EC4E-8825-0A447E4C6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448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3" name="Group 23">
              <a:extLst>
                <a:ext uri="{FF2B5EF4-FFF2-40B4-BE49-F238E27FC236}">
                  <a16:creationId xmlns:a16="http://schemas.microsoft.com/office/drawing/2014/main" id="{14423A07-CA66-084C-A82F-0831005EC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6463" y="2962275"/>
              <a:ext cx="576262" cy="2112963"/>
              <a:chOff x="1595" y="1480"/>
              <a:chExt cx="363" cy="1331"/>
            </a:xfrm>
          </p:grpSpPr>
          <p:sp>
            <p:nvSpPr>
              <p:cNvPr id="75" name="Oval 24">
                <a:extLst>
                  <a:ext uri="{FF2B5EF4-FFF2-40B4-BE49-F238E27FC236}">
                    <a16:creationId xmlns:a16="http://schemas.microsoft.com/office/drawing/2014/main" id="{646E21D2-41DA-AB46-B165-C6378F306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480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6" name="Oval 25">
                <a:extLst>
                  <a:ext uri="{FF2B5EF4-FFF2-40B4-BE49-F238E27FC236}">
                    <a16:creationId xmlns:a16="http://schemas.microsoft.com/office/drawing/2014/main" id="{62BDE8A4-06C2-4040-A8D9-7D4187682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964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7" name="Oval 26">
                <a:extLst>
                  <a:ext uri="{FF2B5EF4-FFF2-40B4-BE49-F238E27FC236}">
                    <a16:creationId xmlns:a16="http://schemas.microsoft.com/office/drawing/2014/main" id="{8867585F-DBC8-F346-91B4-9D5C9F015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448"/>
                <a:ext cx="363" cy="3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i="1">
                    <a:latin typeface="Arial" panose="020B0604020202020204" pitchFamily="34" charset="0"/>
                  </a:rPr>
                  <a:t>S</a:t>
                </a:r>
                <a:r>
                  <a:rPr lang="en-US" altLang="en-US" sz="2000" i="1" baseline="-25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sp>
          <p:nvSpPr>
            <p:cNvPr id="14" name="Text Box 28">
              <a:extLst>
                <a:ext uri="{FF2B5EF4-FFF2-40B4-BE49-F238E27FC236}">
                  <a16:creationId xmlns:a16="http://schemas.microsoft.com/office/drawing/2014/main" id="{930BAE57-A552-5443-9577-5BFD40669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275" y="3308350"/>
              <a:ext cx="488950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1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CAB31226-1F19-3444-A2E1-825B4E4C5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3338" y="3308350"/>
              <a:ext cx="488950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panose="020B0604020202020204" pitchFamily="34" charset="0"/>
                </a:rPr>
                <a:t>…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b="1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2A878D7A-9C43-9644-948B-55B0EAB1C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8450" y="3232150"/>
              <a:ext cx="461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B6FC3B78-5399-9D41-A8E9-FF62A3589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350" y="3384550"/>
              <a:ext cx="500063" cy="500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92DB35F2-0F1C-794F-A73C-17F796742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4150" y="3462338"/>
              <a:ext cx="538163" cy="1228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3E65C28E-9EA9-CD49-8360-E82C3C01A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0350" y="3384550"/>
              <a:ext cx="500063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4">
              <a:extLst>
                <a:ext uri="{FF2B5EF4-FFF2-40B4-BE49-F238E27FC236}">
                  <a16:creationId xmlns:a16="http://schemas.microsoft.com/office/drawing/2014/main" id="{11B63B80-9BB3-AE40-B1BB-F4769D8B6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350" y="40386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CF6974E1-26A0-FD48-874C-BC7E62CE6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250" y="4230688"/>
              <a:ext cx="422275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6">
              <a:extLst>
                <a:ext uri="{FF2B5EF4-FFF2-40B4-BE49-F238E27FC236}">
                  <a16:creationId xmlns:a16="http://schemas.microsoft.com/office/drawing/2014/main" id="{8D942C10-8DB5-1245-8A71-F08BDA3B2C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4150" y="3462338"/>
              <a:ext cx="614363" cy="1112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7">
              <a:extLst>
                <a:ext uri="{FF2B5EF4-FFF2-40B4-BE49-F238E27FC236}">
                  <a16:creationId xmlns:a16="http://schemas.microsoft.com/office/drawing/2014/main" id="{F677A39B-77E5-BC4D-9714-1BDA12C15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2250" y="4230688"/>
              <a:ext cx="576263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38">
              <a:extLst>
                <a:ext uri="{FF2B5EF4-FFF2-40B4-BE49-F238E27FC236}">
                  <a16:creationId xmlns:a16="http://schemas.microsoft.com/office/drawing/2014/main" id="{FD9D725C-4AC7-BA44-B2E0-24307216F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038" y="4845050"/>
              <a:ext cx="460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9">
              <a:extLst>
                <a:ext uri="{FF2B5EF4-FFF2-40B4-BE49-F238E27FC236}">
                  <a16:creationId xmlns:a16="http://schemas.microsoft.com/office/drawing/2014/main" id="{EF50E1CC-C902-C345-8B10-BDED4F895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3192463"/>
              <a:ext cx="384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69F85294-0FC0-5B4B-8E7A-5DE266E7C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3270250"/>
              <a:ext cx="2682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1">
              <a:extLst>
                <a:ext uri="{FF2B5EF4-FFF2-40B4-BE49-F238E27FC236}">
                  <a16:creationId xmlns:a16="http://schemas.microsoft.com/office/drawing/2014/main" id="{EB466553-AC63-8E44-90F1-B34094F63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675" y="3384550"/>
              <a:ext cx="344488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2">
              <a:extLst>
                <a:ext uri="{FF2B5EF4-FFF2-40B4-BE49-F238E27FC236}">
                  <a16:creationId xmlns:a16="http://schemas.microsoft.com/office/drawing/2014/main" id="{56B829AB-86F5-8D4B-9447-B00DC6F87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675" y="3616325"/>
              <a:ext cx="384175" cy="3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3">
              <a:extLst>
                <a:ext uri="{FF2B5EF4-FFF2-40B4-BE49-F238E27FC236}">
                  <a16:creationId xmlns:a16="http://schemas.microsoft.com/office/drawing/2014/main" id="{7166E8B5-9DBC-B946-8BEC-F49F1AAF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4038600"/>
              <a:ext cx="384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4">
              <a:extLst>
                <a:ext uri="{FF2B5EF4-FFF2-40B4-BE49-F238E27FC236}">
                  <a16:creationId xmlns:a16="http://schemas.microsoft.com/office/drawing/2014/main" id="{33BEF164-0E18-1B47-A81C-516B6325D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775" y="4152900"/>
              <a:ext cx="26828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5">
              <a:extLst>
                <a:ext uri="{FF2B5EF4-FFF2-40B4-BE49-F238E27FC236}">
                  <a16:creationId xmlns:a16="http://schemas.microsoft.com/office/drawing/2014/main" id="{DB3E6958-B0B9-C346-8168-F1350D137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6675" y="4460875"/>
              <a:ext cx="384175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6">
              <a:extLst>
                <a:ext uri="{FF2B5EF4-FFF2-40B4-BE49-F238E27FC236}">
                  <a16:creationId xmlns:a16="http://schemas.microsoft.com/office/drawing/2014/main" id="{BC081845-85D9-274B-8FDA-7476AF6C9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875" y="4767263"/>
              <a:ext cx="30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7">
              <a:extLst>
                <a:ext uri="{FF2B5EF4-FFF2-40B4-BE49-F238E27FC236}">
                  <a16:creationId xmlns:a16="http://schemas.microsoft.com/office/drawing/2014/main" id="{D43F0704-F25C-3244-BF78-9AEBBEB75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8575" y="4191000"/>
              <a:ext cx="306388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id="{6EA19683-E664-334C-A44E-0D1B12BCF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9950" y="3192463"/>
              <a:ext cx="384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9">
              <a:extLst>
                <a:ext uri="{FF2B5EF4-FFF2-40B4-BE49-F238E27FC236}">
                  <a16:creationId xmlns:a16="http://schemas.microsoft.com/office/drawing/2014/main" id="{BEF9AD2D-050F-F341-9483-75D68E323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9950" y="3270250"/>
              <a:ext cx="2682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0">
              <a:extLst>
                <a:ext uri="{FF2B5EF4-FFF2-40B4-BE49-F238E27FC236}">
                  <a16:creationId xmlns:a16="http://schemas.microsoft.com/office/drawing/2014/main" id="{BE367E7E-9BC5-5C4A-B02C-5F7586FC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850" y="3384550"/>
              <a:ext cx="344488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1">
              <a:extLst>
                <a:ext uri="{FF2B5EF4-FFF2-40B4-BE49-F238E27FC236}">
                  <a16:creationId xmlns:a16="http://schemas.microsoft.com/office/drawing/2014/main" id="{D381B950-D814-354B-8E4F-D873E8590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1850" y="3616325"/>
              <a:ext cx="384175" cy="344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2">
              <a:extLst>
                <a:ext uri="{FF2B5EF4-FFF2-40B4-BE49-F238E27FC236}">
                  <a16:creationId xmlns:a16="http://schemas.microsoft.com/office/drawing/2014/main" id="{10854382-741C-214C-803D-656A6D6BB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9950" y="4038600"/>
              <a:ext cx="384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4D3B8778-F685-714B-81AF-E2C8D8999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9950" y="4152900"/>
              <a:ext cx="26828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4">
              <a:extLst>
                <a:ext uri="{FF2B5EF4-FFF2-40B4-BE49-F238E27FC236}">
                  <a16:creationId xmlns:a16="http://schemas.microsoft.com/office/drawing/2014/main" id="{2F93F940-922E-5E4E-8B36-A3FF7C58A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1850" y="4460875"/>
              <a:ext cx="384175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5">
              <a:extLst>
                <a:ext uri="{FF2B5EF4-FFF2-40B4-BE49-F238E27FC236}">
                  <a16:creationId xmlns:a16="http://schemas.microsoft.com/office/drawing/2014/main" id="{9F193004-B5F3-BB4D-9BB4-67106856F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8050" y="4767263"/>
              <a:ext cx="30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6">
              <a:extLst>
                <a:ext uri="{FF2B5EF4-FFF2-40B4-BE49-F238E27FC236}">
                  <a16:creationId xmlns:a16="http://schemas.microsoft.com/office/drawing/2014/main" id="{A1910009-2851-CC47-9AE5-4FD8D6905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3750" y="4191000"/>
              <a:ext cx="306388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7">
              <a:extLst>
                <a:ext uri="{FF2B5EF4-FFF2-40B4-BE49-F238E27FC236}">
                  <a16:creationId xmlns:a16="http://schemas.microsoft.com/office/drawing/2014/main" id="{F43AF549-8A5B-6C47-9310-2F519CF11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192463"/>
              <a:ext cx="306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8">
              <a:extLst>
                <a:ext uri="{FF2B5EF4-FFF2-40B4-BE49-F238E27FC236}">
                  <a16:creationId xmlns:a16="http://schemas.microsoft.com/office/drawing/2014/main" id="{6A30F27B-B548-1F47-B93A-E1F4B080F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7300" y="3270250"/>
              <a:ext cx="268288" cy="268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9">
              <a:extLst>
                <a:ext uri="{FF2B5EF4-FFF2-40B4-BE49-F238E27FC236}">
                  <a16:creationId xmlns:a16="http://schemas.microsoft.com/office/drawing/2014/main" id="{1691DFD6-6AFB-5148-A74A-26B49C08B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7300" y="3384550"/>
              <a:ext cx="268288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60">
              <a:extLst>
                <a:ext uri="{FF2B5EF4-FFF2-40B4-BE49-F238E27FC236}">
                  <a16:creationId xmlns:a16="http://schemas.microsoft.com/office/drawing/2014/main" id="{C2855BD6-BC7C-164F-81CB-91807E110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300" y="3692525"/>
              <a:ext cx="2682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1">
              <a:extLst>
                <a:ext uri="{FF2B5EF4-FFF2-40B4-BE49-F238E27FC236}">
                  <a16:creationId xmlns:a16="http://schemas.microsoft.com/office/drawing/2014/main" id="{818D5845-D5BF-4C40-B9E2-92A6EBD3A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513" y="3998913"/>
              <a:ext cx="30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62">
              <a:extLst>
                <a:ext uri="{FF2B5EF4-FFF2-40B4-BE49-F238E27FC236}">
                  <a16:creationId xmlns:a16="http://schemas.microsoft.com/office/drawing/2014/main" id="{8935A816-F231-3E41-8EBA-469A6E24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200" y="4076700"/>
              <a:ext cx="2682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63">
              <a:extLst>
                <a:ext uri="{FF2B5EF4-FFF2-40B4-BE49-F238E27FC236}">
                  <a16:creationId xmlns:a16="http://schemas.microsoft.com/office/drawing/2014/main" id="{F632F22A-8665-7147-B8F9-7BE9C0A13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513" y="4498975"/>
              <a:ext cx="268287" cy="153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4">
              <a:extLst>
                <a:ext uri="{FF2B5EF4-FFF2-40B4-BE49-F238E27FC236}">
                  <a16:creationId xmlns:a16="http://schemas.microsoft.com/office/drawing/2014/main" id="{58BA3167-780D-5B47-A031-43E39798C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513" y="4767263"/>
              <a:ext cx="30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5">
              <a:extLst>
                <a:ext uri="{FF2B5EF4-FFF2-40B4-BE49-F238E27FC236}">
                  <a16:creationId xmlns:a16="http://schemas.microsoft.com/office/drawing/2014/main" id="{4DCAAFE5-C898-FA46-8156-E76654B17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300" y="4306888"/>
              <a:ext cx="306388" cy="230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6">
              <a:extLst>
                <a:ext uri="{FF2B5EF4-FFF2-40B4-BE49-F238E27FC236}">
                  <a16:creationId xmlns:a16="http://schemas.microsoft.com/office/drawing/2014/main" id="{D89A64F8-BC7D-F048-B187-5EA5A645C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975" y="3192463"/>
              <a:ext cx="306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7">
              <a:extLst>
                <a:ext uri="{FF2B5EF4-FFF2-40B4-BE49-F238E27FC236}">
                  <a16:creationId xmlns:a16="http://schemas.microsoft.com/office/drawing/2014/main" id="{968D2F7D-943F-4F45-ABDF-93298CB63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0075" y="3270250"/>
              <a:ext cx="268288" cy="268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8">
              <a:extLst>
                <a:ext uri="{FF2B5EF4-FFF2-40B4-BE49-F238E27FC236}">
                  <a16:creationId xmlns:a16="http://schemas.microsoft.com/office/drawing/2014/main" id="{A9EF491B-96FF-834A-8A80-825412802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0075" y="3384550"/>
              <a:ext cx="268288" cy="461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9">
              <a:extLst>
                <a:ext uri="{FF2B5EF4-FFF2-40B4-BE49-F238E27FC236}">
                  <a16:creationId xmlns:a16="http://schemas.microsoft.com/office/drawing/2014/main" id="{0A415923-D651-844D-9550-F2B7F6984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0388" y="3730625"/>
              <a:ext cx="268287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70">
              <a:extLst>
                <a:ext uri="{FF2B5EF4-FFF2-40B4-BE49-F238E27FC236}">
                  <a16:creationId xmlns:a16="http://schemas.microsoft.com/office/drawing/2014/main" id="{C1416236-873C-5A4E-9AC8-3D6BBA88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2288" y="3998913"/>
              <a:ext cx="30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71">
              <a:extLst>
                <a:ext uri="{FF2B5EF4-FFF2-40B4-BE49-F238E27FC236}">
                  <a16:creationId xmlns:a16="http://schemas.microsoft.com/office/drawing/2014/main" id="{0A114161-A0E5-494B-AE83-7B477F263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11975" y="4076700"/>
              <a:ext cx="2682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72">
              <a:extLst>
                <a:ext uri="{FF2B5EF4-FFF2-40B4-BE49-F238E27FC236}">
                  <a16:creationId xmlns:a16="http://schemas.microsoft.com/office/drawing/2014/main" id="{6FAE07F1-E7B2-7340-BC1D-5AF5F1EE2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0388" y="4498975"/>
              <a:ext cx="268287" cy="153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3">
              <a:extLst>
                <a:ext uri="{FF2B5EF4-FFF2-40B4-BE49-F238E27FC236}">
                  <a16:creationId xmlns:a16="http://schemas.microsoft.com/office/drawing/2014/main" id="{BC08015E-C6B6-9549-BFE2-C9938EE0D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2288" y="4767263"/>
              <a:ext cx="307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4">
              <a:extLst>
                <a:ext uri="{FF2B5EF4-FFF2-40B4-BE49-F238E27FC236}">
                  <a16:creationId xmlns:a16="http://schemas.microsoft.com/office/drawing/2014/main" id="{02EC668A-226D-074F-8312-34F2C57FA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488" y="4344988"/>
              <a:ext cx="306387" cy="230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Oval 75">
              <a:extLst>
                <a:ext uri="{FF2B5EF4-FFF2-40B4-BE49-F238E27FC236}">
                  <a16:creationId xmlns:a16="http://schemas.microsoft.com/office/drawing/2014/main" id="{C8331D68-9BAF-0B42-B606-D780369AE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650" y="3768725"/>
              <a:ext cx="536575" cy="5365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S*</a:t>
              </a:r>
            </a:p>
          </p:txBody>
        </p:sp>
        <p:sp>
          <p:nvSpPr>
            <p:cNvPr id="62" name="Line 76">
              <a:extLst>
                <a:ext uri="{FF2B5EF4-FFF2-40B4-BE49-F238E27FC236}">
                  <a16:creationId xmlns:a16="http://schemas.microsoft.com/office/drawing/2014/main" id="{7FEE6CAC-42AA-3742-ACF2-A845197D1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425" y="4037013"/>
              <a:ext cx="730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77">
              <a:extLst>
                <a:ext uri="{FF2B5EF4-FFF2-40B4-BE49-F238E27FC236}">
                  <a16:creationId xmlns:a16="http://schemas.microsoft.com/office/drawing/2014/main" id="{12C421E7-FDF9-4A4D-8B42-134A051F7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5425" y="3346450"/>
              <a:ext cx="654050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78">
              <a:extLst>
                <a:ext uri="{FF2B5EF4-FFF2-40B4-BE49-F238E27FC236}">
                  <a16:creationId xmlns:a16="http://schemas.microsoft.com/office/drawing/2014/main" id="{AB3BCCA3-FA2A-7641-8D39-E2F98D927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7325" y="4267200"/>
              <a:ext cx="652463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79">
              <a:extLst>
                <a:ext uri="{FF2B5EF4-FFF2-40B4-BE49-F238E27FC236}">
                  <a16:creationId xmlns:a16="http://schemas.microsoft.com/office/drawing/2014/main" id="{E3BDE8DB-BAC7-EF42-9513-C0D95F2B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750" y="2557936"/>
              <a:ext cx="1012825" cy="396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>
                  <a:latin typeface="Arial" panose="020B0604020202020204" pitchFamily="34" charset="0"/>
                </a:rPr>
                <a:t>t</a:t>
              </a:r>
              <a:r>
                <a:rPr lang="en-US" altLang="en-US" sz="2000" dirty="0">
                  <a:latin typeface="Arial" panose="020B0604020202020204" pitchFamily="34" charset="0"/>
                </a:rPr>
                <a:t>(</a:t>
              </a:r>
              <a:r>
                <a:rPr lang="en-US" altLang="en-US" sz="2000" i="1" dirty="0">
                  <a:latin typeface="Arial" panose="020B0604020202020204" pitchFamily="34" charset="0"/>
                </a:rPr>
                <a:t>S</a:t>
              </a:r>
              <a:r>
                <a:rPr lang="en-US" altLang="en-US" sz="2000" i="1" baseline="-25000" dirty="0">
                  <a:latin typeface="Arial" panose="020B0604020202020204" pitchFamily="34" charset="0"/>
                </a:rPr>
                <a:t>1</a:t>
              </a:r>
              <a:r>
                <a:rPr lang="en-US" altLang="en-US" sz="2000" i="1" dirty="0">
                  <a:latin typeface="Arial" panose="020B0604020202020204" pitchFamily="34" charset="0"/>
                </a:rPr>
                <a:t>|S</a:t>
              </a:r>
              <a:r>
                <a:rPr lang="en-US" altLang="en-US" sz="2000" i="1" baseline="-25000" dirty="0">
                  <a:latin typeface="Arial" panose="020B0604020202020204" pitchFamily="34" charset="0"/>
                </a:rPr>
                <a:t>1</a:t>
              </a:r>
              <a:r>
                <a:rPr lang="en-US" altLang="en-US" sz="2000" dirty="0"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66" name="Freeform 80">
              <a:extLst>
                <a:ext uri="{FF2B5EF4-FFF2-40B4-BE49-F238E27FC236}">
                  <a16:creationId xmlns:a16="http://schemas.microsoft.com/office/drawing/2014/main" id="{56D3F620-AD92-FD40-850A-9E0F2135D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073650"/>
              <a:ext cx="1587" cy="422275"/>
            </a:xfrm>
            <a:custGeom>
              <a:avLst/>
              <a:gdLst>
                <a:gd name="T0" fmla="*/ 0 w 1"/>
                <a:gd name="T1" fmla="*/ 0 h 266"/>
                <a:gd name="T2" fmla="*/ 0 w 1"/>
                <a:gd name="T3" fmla="*/ 2147483646 h 266"/>
                <a:gd name="T4" fmla="*/ 0 60000 65536"/>
                <a:gd name="T5" fmla="*/ 0 60000 65536"/>
                <a:gd name="T6" fmla="*/ 0 w 1"/>
                <a:gd name="T7" fmla="*/ 0 h 266"/>
                <a:gd name="T8" fmla="*/ 1 w 1"/>
                <a:gd name="T9" fmla="*/ 266 h 2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6">
                  <a:moveTo>
                    <a:pt x="0" y="0"/>
                  </a:moveTo>
                  <a:cubicBezTo>
                    <a:pt x="0" y="109"/>
                    <a:pt x="0" y="218"/>
                    <a:pt x="0" y="266"/>
                  </a:cubicBezTo>
                </a:path>
              </a:pathLst>
            </a:custGeom>
            <a:noFill/>
            <a:ln w="9525" cap="flat">
              <a:solidFill>
                <a:srgbClr val="0000CC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81">
              <a:extLst>
                <a:ext uri="{FF2B5EF4-FFF2-40B4-BE49-F238E27FC236}">
                  <a16:creationId xmlns:a16="http://schemas.microsoft.com/office/drawing/2014/main" id="{CCF950D2-54E6-3043-9C62-98CF05712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675" y="5535613"/>
              <a:ext cx="538163" cy="3460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o</a:t>
              </a:r>
              <a:r>
                <a:rPr lang="en-US" altLang="en-US" sz="2000" i="1" baseline="30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8" name="Freeform 82">
              <a:extLst>
                <a:ext uri="{FF2B5EF4-FFF2-40B4-BE49-F238E27FC236}">
                  <a16:creationId xmlns:a16="http://schemas.microsoft.com/office/drawing/2014/main" id="{2DA2865C-BF70-E44D-B774-EBB42E803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5073650"/>
              <a:ext cx="1587" cy="422275"/>
            </a:xfrm>
            <a:custGeom>
              <a:avLst/>
              <a:gdLst>
                <a:gd name="T0" fmla="*/ 0 w 1"/>
                <a:gd name="T1" fmla="*/ 0 h 266"/>
                <a:gd name="T2" fmla="*/ 0 w 1"/>
                <a:gd name="T3" fmla="*/ 2147483646 h 266"/>
                <a:gd name="T4" fmla="*/ 0 60000 65536"/>
                <a:gd name="T5" fmla="*/ 0 60000 65536"/>
                <a:gd name="T6" fmla="*/ 0 w 1"/>
                <a:gd name="T7" fmla="*/ 0 h 266"/>
                <a:gd name="T8" fmla="*/ 1 w 1"/>
                <a:gd name="T9" fmla="*/ 266 h 2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6">
                  <a:moveTo>
                    <a:pt x="0" y="0"/>
                  </a:moveTo>
                  <a:cubicBezTo>
                    <a:pt x="0" y="109"/>
                    <a:pt x="0" y="218"/>
                    <a:pt x="0" y="266"/>
                  </a:cubicBezTo>
                </a:path>
              </a:pathLst>
            </a:custGeom>
            <a:noFill/>
            <a:ln w="9525" cap="flat">
              <a:solidFill>
                <a:srgbClr val="0000CC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83">
              <a:extLst>
                <a:ext uri="{FF2B5EF4-FFF2-40B4-BE49-F238E27FC236}">
                  <a16:creationId xmlns:a16="http://schemas.microsoft.com/office/drawing/2014/main" id="{64016A10-5012-CD47-9B05-2150820C7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413" y="5535613"/>
              <a:ext cx="538162" cy="3460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o</a:t>
              </a:r>
              <a:r>
                <a:rPr lang="en-US" altLang="en-US" sz="2000" i="1" baseline="30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" name="Rectangle 84">
              <a:extLst>
                <a:ext uri="{FF2B5EF4-FFF2-40B4-BE49-F238E27FC236}">
                  <a16:creationId xmlns:a16="http://schemas.microsoft.com/office/drawing/2014/main" id="{34E0BB93-4A52-0549-A190-BA4EE00D7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5535613"/>
              <a:ext cx="538162" cy="3460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o</a:t>
              </a:r>
              <a:r>
                <a:rPr lang="en-US" altLang="en-US" sz="2000" i="1" baseline="300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71" name="Rectangle 85">
              <a:extLst>
                <a:ext uri="{FF2B5EF4-FFF2-40B4-BE49-F238E27FC236}">
                  <a16:creationId xmlns:a16="http://schemas.microsoft.com/office/drawing/2014/main" id="{5B43EAE1-4C8F-CF43-AF62-CBED58BD9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5535613"/>
              <a:ext cx="538162" cy="346075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o</a:t>
              </a:r>
              <a:r>
                <a:rPr lang="en-US" altLang="en-US" sz="2000" i="1" baseline="3000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72" name="Freeform 87">
              <a:extLst>
                <a:ext uri="{FF2B5EF4-FFF2-40B4-BE49-F238E27FC236}">
                  <a16:creationId xmlns:a16="http://schemas.microsoft.com/office/drawing/2014/main" id="{FC530156-4ABF-A841-BCB8-0CBB6B44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463" y="5073650"/>
              <a:ext cx="1587" cy="422275"/>
            </a:xfrm>
            <a:custGeom>
              <a:avLst/>
              <a:gdLst>
                <a:gd name="T0" fmla="*/ 0 w 1"/>
                <a:gd name="T1" fmla="*/ 0 h 266"/>
                <a:gd name="T2" fmla="*/ 0 w 1"/>
                <a:gd name="T3" fmla="*/ 2147483646 h 266"/>
                <a:gd name="T4" fmla="*/ 0 60000 65536"/>
                <a:gd name="T5" fmla="*/ 0 60000 65536"/>
                <a:gd name="T6" fmla="*/ 0 w 1"/>
                <a:gd name="T7" fmla="*/ 0 h 266"/>
                <a:gd name="T8" fmla="*/ 1 w 1"/>
                <a:gd name="T9" fmla="*/ 266 h 2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6">
                  <a:moveTo>
                    <a:pt x="0" y="0"/>
                  </a:moveTo>
                  <a:cubicBezTo>
                    <a:pt x="0" y="109"/>
                    <a:pt x="0" y="218"/>
                    <a:pt x="0" y="266"/>
                  </a:cubicBezTo>
                </a:path>
              </a:pathLst>
            </a:custGeom>
            <a:noFill/>
            <a:ln w="9525" cap="flat">
              <a:solidFill>
                <a:srgbClr val="0000CC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88">
              <a:extLst>
                <a:ext uri="{FF2B5EF4-FFF2-40B4-BE49-F238E27FC236}">
                  <a16:creationId xmlns:a16="http://schemas.microsoft.com/office/drawing/2014/main" id="{8E476A4E-7E5D-F848-AEDC-3D196316D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5073650"/>
              <a:ext cx="1587" cy="422275"/>
            </a:xfrm>
            <a:custGeom>
              <a:avLst/>
              <a:gdLst>
                <a:gd name="T0" fmla="*/ 0 w 1"/>
                <a:gd name="T1" fmla="*/ 0 h 266"/>
                <a:gd name="T2" fmla="*/ 0 w 1"/>
                <a:gd name="T3" fmla="*/ 2147483646 h 266"/>
                <a:gd name="T4" fmla="*/ 0 60000 65536"/>
                <a:gd name="T5" fmla="*/ 0 60000 65536"/>
                <a:gd name="T6" fmla="*/ 0 w 1"/>
                <a:gd name="T7" fmla="*/ 0 h 266"/>
                <a:gd name="T8" fmla="*/ 1 w 1"/>
                <a:gd name="T9" fmla="*/ 266 h 26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6">
                  <a:moveTo>
                    <a:pt x="0" y="0"/>
                  </a:moveTo>
                  <a:cubicBezTo>
                    <a:pt x="0" y="109"/>
                    <a:pt x="0" y="218"/>
                    <a:pt x="0" y="266"/>
                  </a:cubicBezTo>
                </a:path>
              </a:pathLst>
            </a:custGeom>
            <a:noFill/>
            <a:ln w="9525" cap="flat">
              <a:solidFill>
                <a:srgbClr val="0000CC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89">
              <a:extLst>
                <a:ext uri="{FF2B5EF4-FFF2-40B4-BE49-F238E27FC236}">
                  <a16:creationId xmlns:a16="http://schemas.microsoft.com/office/drawing/2014/main" id="{3DD57ECE-1251-E04A-9D70-3B22E46B5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238" y="5035550"/>
              <a:ext cx="10556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e</a:t>
              </a:r>
              <a:r>
                <a:rPr lang="en-US" altLang="en-US" sz="2000">
                  <a:latin typeface="Arial" panose="020B0604020202020204" pitchFamily="34" charset="0"/>
                </a:rPr>
                <a:t>(</a:t>
              </a:r>
              <a:r>
                <a:rPr lang="en-US" altLang="en-US" sz="2000" i="1">
                  <a:latin typeface="Arial" panose="020B0604020202020204" pitchFamily="34" charset="0"/>
                </a:rPr>
                <a:t>o</a:t>
              </a:r>
              <a:r>
                <a:rPr lang="en-US" altLang="en-US" sz="2000" i="1" baseline="30000">
                  <a:latin typeface="Arial" panose="020B0604020202020204" pitchFamily="34" charset="0"/>
                </a:rPr>
                <a:t>2</a:t>
              </a:r>
              <a:r>
                <a:rPr lang="en-US" altLang="en-US" sz="2000" i="1">
                  <a:latin typeface="Arial" panose="020B0604020202020204" pitchFamily="34" charset="0"/>
                </a:rPr>
                <a:t>|S</a:t>
              </a:r>
              <a:r>
                <a:rPr lang="en-US" altLang="en-US" sz="2000" i="1" baseline="-25000">
                  <a:latin typeface="Arial" panose="020B0604020202020204" pitchFamily="34" charset="0"/>
                </a:rPr>
                <a:t>3</a:t>
              </a:r>
              <a:r>
                <a:rPr lang="en-US" altLang="en-US" sz="2000">
                  <a:latin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591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Viterbi Algorithm for Problem 1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A dynamic programming solution</a:t>
            </a:r>
          </a:p>
          <a:p>
            <a:pPr lvl="1">
              <a:spcBef>
                <a:spcPts val="600"/>
              </a:spcBef>
              <a:buFont typeface="Times New Roman" pitchFamily="18" charset="0"/>
              <a:buChar char="−"/>
              <a:defRPr/>
            </a:pPr>
            <a:r>
              <a:rPr lang="en-US" altLang="en-US" dirty="0">
                <a:cs typeface="Times New Roman" pitchFamily="18" charset="0"/>
              </a:rPr>
              <a:t>For each state in the trellis, we record: </a:t>
            </a:r>
          </a:p>
          <a:p>
            <a:pPr lvl="1">
              <a:spcBef>
                <a:spcPct val="0"/>
              </a:spcBef>
              <a:buFont typeface="Times New Roman" pitchFamily="18" charset="0"/>
              <a:buChar char="−"/>
              <a:defRPr/>
            </a:pPr>
            <a:endParaRPr lang="en-US" altLang="en-US" dirty="0">
              <a:cs typeface="Times New Roman" pitchFamily="18" charset="0"/>
            </a:endParaRPr>
          </a:p>
          <a:p>
            <a:pPr marL="1025525" lvl="1" indent="-517525">
              <a:spcBef>
                <a:spcPct val="0"/>
              </a:spcBef>
              <a:buFont typeface="Times New Roman" pitchFamily="18" charset="0"/>
              <a:buNone/>
              <a:defRPr/>
            </a:pPr>
            <a:r>
              <a:rPr lang="en-US" altLang="en-US" dirty="0">
                <a:cs typeface="Times New Roman" pitchFamily="18" charset="0"/>
              </a:rPr>
              <a:t>   1.           is the probability of taking the maximal path up   to time </a:t>
            </a:r>
            <a:r>
              <a:rPr lang="en-US" altLang="en-US" i="1" dirty="0">
                <a:cs typeface="Times New Roman" pitchFamily="18" charset="0"/>
              </a:rPr>
              <a:t>t-1</a:t>
            </a:r>
            <a:r>
              <a:rPr lang="en-US" altLang="en-US" dirty="0">
                <a:cs typeface="Times New Roman" pitchFamily="18" charset="0"/>
              </a:rPr>
              <a:t> ending at state </a:t>
            </a:r>
            <a:r>
              <a:rPr lang="en-US" altLang="en-US" i="1" dirty="0">
                <a:cs typeface="Times New Roman" pitchFamily="18" charset="0"/>
              </a:rPr>
              <a:t>S</a:t>
            </a:r>
            <a:r>
              <a:rPr lang="en-US" altLang="en-US" i="1" baseline="-25000" dirty="0">
                <a:cs typeface="Times New Roman" pitchFamily="18" charset="0"/>
              </a:rPr>
              <a:t>i</a:t>
            </a:r>
            <a:r>
              <a:rPr lang="en-US" altLang="en-US" dirty="0">
                <a:cs typeface="Times New Roman" pitchFamily="18" charset="0"/>
              </a:rPr>
              <a:t> at time </a:t>
            </a:r>
            <a:r>
              <a:rPr lang="en-US" altLang="en-US" i="1" dirty="0">
                <a:cs typeface="Times New Roman" pitchFamily="18" charset="0"/>
              </a:rPr>
              <a:t>t</a:t>
            </a:r>
            <a:r>
              <a:rPr lang="en-US" altLang="en-US" dirty="0">
                <a:cs typeface="Times New Roman" pitchFamily="18" charset="0"/>
              </a:rPr>
              <a:t> and while generating </a:t>
            </a:r>
            <a:r>
              <a:rPr lang="en-US" altLang="en-US" i="1" dirty="0">
                <a:cs typeface="Times New Roman" pitchFamily="18" charset="0"/>
              </a:rPr>
              <a:t>o</a:t>
            </a:r>
            <a:r>
              <a:rPr lang="en-US" altLang="en-US" i="1" baseline="30000" dirty="0">
                <a:cs typeface="Times New Roman" pitchFamily="18" charset="0"/>
              </a:rPr>
              <a:t>1</a:t>
            </a:r>
            <a:r>
              <a:rPr lang="en-US" altLang="en-US" i="1" dirty="0">
                <a:cs typeface="Times New Roman" pitchFamily="18" charset="0"/>
              </a:rPr>
              <a:t>…</a:t>
            </a:r>
            <a:r>
              <a:rPr lang="en-US" altLang="en-US" i="1" dirty="0" err="1">
                <a:cs typeface="Times New Roman" pitchFamily="18" charset="0"/>
              </a:rPr>
              <a:t>o</a:t>
            </a:r>
            <a:r>
              <a:rPr lang="en-US" altLang="en-US" i="1" baseline="30000" dirty="0" err="1">
                <a:cs typeface="Times New Roman" pitchFamily="18" charset="0"/>
              </a:rPr>
              <a:t>t</a:t>
            </a:r>
            <a:r>
              <a:rPr lang="en-US" altLang="en-US" dirty="0">
                <a:cs typeface="Times New Roman" pitchFamily="18" charset="0"/>
              </a:rPr>
              <a:t> </a:t>
            </a:r>
          </a:p>
          <a:p>
            <a:pPr lvl="1">
              <a:spcBef>
                <a:spcPct val="0"/>
              </a:spcBef>
              <a:buFont typeface="Times New Roman" pitchFamily="18" charset="0"/>
              <a:buNone/>
              <a:defRPr/>
            </a:pPr>
            <a:endParaRPr lang="en-US" altLang="en-US" dirty="0">
              <a:cs typeface="Times New Roman" pitchFamily="18" charset="0"/>
            </a:endParaRPr>
          </a:p>
          <a:p>
            <a:pPr marL="1198563" lvl="1" indent="-690563">
              <a:spcBef>
                <a:spcPct val="0"/>
              </a:spcBef>
              <a:buFont typeface="Times New Roman" pitchFamily="18" charset="0"/>
              <a:buNone/>
              <a:defRPr/>
            </a:pPr>
            <a:r>
              <a:rPr lang="en-US" altLang="en-US" dirty="0">
                <a:cs typeface="Times New Roman" pitchFamily="18" charset="0"/>
              </a:rPr>
              <a:t>   2.             is the state sequence that resulted in the maximal probability up to state </a:t>
            </a:r>
            <a:r>
              <a:rPr lang="en-US" altLang="en-US" i="1" dirty="0">
                <a:cs typeface="Times New Roman" pitchFamily="18" charset="0"/>
              </a:rPr>
              <a:t>S</a:t>
            </a:r>
            <a:r>
              <a:rPr lang="en-US" altLang="en-US" i="1" baseline="-25000" dirty="0">
                <a:cs typeface="Times New Roman" pitchFamily="18" charset="0"/>
              </a:rPr>
              <a:t>i</a:t>
            </a:r>
            <a:r>
              <a:rPr lang="en-US" altLang="en-US" dirty="0">
                <a:cs typeface="Times New Roman" pitchFamily="18" charset="0"/>
              </a:rPr>
              <a:t> at time </a:t>
            </a:r>
            <a:r>
              <a:rPr lang="en-US" altLang="en-US" i="1" dirty="0">
                <a:cs typeface="Times New Roman" pitchFamily="18" charset="0"/>
              </a:rPr>
              <a:t>t</a:t>
            </a:r>
            <a:r>
              <a:rPr lang="en-US" altLang="en-US" dirty="0">
                <a:cs typeface="Times New Roman" pitchFamily="18" charset="0"/>
              </a:rPr>
              <a:t>.</a:t>
            </a:r>
            <a:endParaRPr lang="el-GR" altLang="en-US" dirty="0"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</a:pPr>
            <a:endParaRPr lang="en-US" altLang="en-US" b="0" dirty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bject 11">
                <a:extLst>
                  <a:ext uri="{FF2B5EF4-FFF2-40B4-BE49-F238E27FC236}">
                    <a16:creationId xmlns:a16="http://schemas.microsoft.com/office/drawing/2014/main" id="{379DEE9A-EC28-0242-BFA9-10B8243CB6C5}"/>
                  </a:ext>
                </a:extLst>
              </p:cNvPr>
              <p:cNvSpPr txBox="1"/>
              <p:nvPr/>
            </p:nvSpPr>
            <p:spPr bwMode="auto">
              <a:xfrm>
                <a:off x="1279926" y="2629969"/>
                <a:ext cx="895350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Object 11">
                <a:extLst>
                  <a:ext uri="{FF2B5EF4-FFF2-40B4-BE49-F238E27FC236}">
                    <a16:creationId xmlns:a16="http://schemas.microsoft.com/office/drawing/2014/main" id="{379DEE9A-EC28-0242-BFA9-10B8243C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9926" y="2629969"/>
                <a:ext cx="895350" cy="606425"/>
              </a:xfrm>
              <a:prstGeom prst="rect">
                <a:avLst/>
              </a:prstGeom>
              <a:blipFill>
                <a:blip r:embed="rId3"/>
                <a:stretch>
                  <a:fillRect l="-1408" r="-84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bject 14">
                <a:extLst>
                  <a:ext uri="{FF2B5EF4-FFF2-40B4-BE49-F238E27FC236}">
                    <a16:creationId xmlns:a16="http://schemas.microsoft.com/office/drawing/2014/main" id="{271628D9-1CC1-4A4B-BE85-5F4F3EB4AA57}"/>
                  </a:ext>
                </a:extLst>
              </p:cNvPr>
              <p:cNvSpPr txBox="1"/>
              <p:nvPr/>
            </p:nvSpPr>
            <p:spPr bwMode="auto">
              <a:xfrm>
                <a:off x="1438513" y="4079869"/>
                <a:ext cx="895350" cy="5322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Object 14">
                <a:extLst>
                  <a:ext uri="{FF2B5EF4-FFF2-40B4-BE49-F238E27FC236}">
                    <a16:creationId xmlns:a16="http://schemas.microsoft.com/office/drawing/2014/main" id="{271628D9-1CC1-4A4B-BE85-5F4F3EB4A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513" y="4079869"/>
                <a:ext cx="895350" cy="532202"/>
              </a:xfrm>
              <a:prstGeom prst="rect">
                <a:avLst/>
              </a:prstGeom>
              <a:blipFill>
                <a:blip r:embed="rId4"/>
                <a:stretch>
                  <a:fillRect l="-4167" r="-12500" b="-23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7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Viterbi Algorithm (cont’d)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Initialization		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Induction: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      for 2</a:t>
            </a:r>
            <a:r>
              <a:rPr lang="en-US" altLang="en-US" i="1" dirty="0"/>
              <a:t>≤t≤k, </a:t>
            </a:r>
            <a:r>
              <a:rPr lang="en-US" altLang="en-US" dirty="0"/>
              <a:t>do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Termination: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The probability of the best state sequence: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The best last state: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altLang="en-US" dirty="0"/>
              <a:t>Back trace to get other states:</a:t>
            </a:r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7DC5775C-8EF3-704D-BC57-8DC31CC8ECC0}"/>
                  </a:ext>
                </a:extLst>
              </p:cNvPr>
              <p:cNvSpPr txBox="1"/>
              <p:nvPr/>
            </p:nvSpPr>
            <p:spPr bwMode="auto">
              <a:xfrm>
                <a:off x="3251993" y="1379661"/>
                <a:ext cx="5228127" cy="5953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), ∀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10">
                <a:extLst>
                  <a:ext uri="{FF2B5EF4-FFF2-40B4-BE49-F238E27FC236}">
                    <a16:creationId xmlns:a16="http://schemas.microsoft.com/office/drawing/2014/main" id="{7DC5775C-8EF3-704D-BC57-8DC31CC8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1993" y="1379661"/>
                <a:ext cx="5228127" cy="595312"/>
              </a:xfrm>
              <a:prstGeom prst="rect">
                <a:avLst/>
              </a:prstGeom>
              <a:blipFill>
                <a:blip r:embed="rId3"/>
                <a:stretch>
                  <a:fillRect l="-242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5">
                <a:extLst>
                  <a:ext uri="{FF2B5EF4-FFF2-40B4-BE49-F238E27FC236}">
                    <a16:creationId xmlns:a16="http://schemas.microsoft.com/office/drawing/2014/main" id="{D64F9EB2-1DEF-1545-A4B0-FE8030E1070D}"/>
                  </a:ext>
                </a:extLst>
              </p:cNvPr>
              <p:cNvSpPr txBox="1"/>
              <p:nvPr/>
            </p:nvSpPr>
            <p:spPr bwMode="auto">
              <a:xfrm>
                <a:off x="3251994" y="2450703"/>
                <a:ext cx="5514319" cy="723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15">
                <a:extLst>
                  <a:ext uri="{FF2B5EF4-FFF2-40B4-BE49-F238E27FC236}">
                    <a16:creationId xmlns:a16="http://schemas.microsoft.com/office/drawing/2014/main" id="{D64F9EB2-1DEF-1545-A4B0-FE8030E10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1994" y="2450703"/>
                <a:ext cx="5514319" cy="723900"/>
              </a:xfrm>
              <a:prstGeom prst="rect">
                <a:avLst/>
              </a:prstGeom>
              <a:blipFill>
                <a:blip r:embed="rId4"/>
                <a:stretch>
                  <a:fillRect l="-2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44F1FEBE-07A6-0A41-A71F-1AC1C9F42908}"/>
                  </a:ext>
                </a:extLst>
              </p:cNvPr>
              <p:cNvSpPr txBox="1"/>
              <p:nvPr/>
            </p:nvSpPr>
            <p:spPr bwMode="auto">
              <a:xfrm>
                <a:off x="3251994" y="3174603"/>
                <a:ext cx="5892006" cy="776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bject 18">
                <a:extLst>
                  <a:ext uri="{FF2B5EF4-FFF2-40B4-BE49-F238E27FC236}">
                    <a16:creationId xmlns:a16="http://schemas.microsoft.com/office/drawing/2014/main" id="{44F1FEBE-07A6-0A41-A71F-1AC1C9F4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1994" y="3174603"/>
                <a:ext cx="5892006" cy="776288"/>
              </a:xfrm>
              <a:prstGeom prst="rect">
                <a:avLst/>
              </a:prstGeom>
              <a:blipFill>
                <a:blip r:embed="rId5"/>
                <a:stretch>
                  <a:fillRect l="-6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6">
                <a:extLst>
                  <a:ext uri="{FF2B5EF4-FFF2-40B4-BE49-F238E27FC236}">
                    <a16:creationId xmlns:a16="http://schemas.microsoft.com/office/drawing/2014/main" id="{F44610C6-8230-AF4D-A163-6E1FA630FDEB}"/>
                  </a:ext>
                </a:extLst>
              </p:cNvPr>
              <p:cNvSpPr txBox="1"/>
              <p:nvPr/>
            </p:nvSpPr>
            <p:spPr bwMode="auto">
              <a:xfrm>
                <a:off x="6696868" y="4510122"/>
                <a:ext cx="1670517" cy="696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Object 26">
                <a:extLst>
                  <a:ext uri="{FF2B5EF4-FFF2-40B4-BE49-F238E27FC236}">
                    <a16:creationId xmlns:a16="http://schemas.microsoft.com/office/drawing/2014/main" id="{F44610C6-8230-AF4D-A163-6E1FA630F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868" y="4510122"/>
                <a:ext cx="1670517" cy="696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4">
                <a:extLst>
                  <a:ext uri="{FF2B5EF4-FFF2-40B4-BE49-F238E27FC236}">
                    <a16:creationId xmlns:a16="http://schemas.microsoft.com/office/drawing/2014/main" id="{41070298-3650-954C-82B8-E19143C2428A}"/>
                  </a:ext>
                </a:extLst>
              </p:cNvPr>
              <p:cNvSpPr txBox="1"/>
              <p:nvPr/>
            </p:nvSpPr>
            <p:spPr bwMode="auto">
              <a:xfrm>
                <a:off x="3434534" y="5061266"/>
                <a:ext cx="2951336" cy="776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34">
                <a:extLst>
                  <a:ext uri="{FF2B5EF4-FFF2-40B4-BE49-F238E27FC236}">
                    <a16:creationId xmlns:a16="http://schemas.microsoft.com/office/drawing/2014/main" id="{41070298-3650-954C-82B8-E19143C24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4534" y="5061266"/>
                <a:ext cx="2951336" cy="776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7">
                <a:extLst>
                  <a:ext uri="{FF2B5EF4-FFF2-40B4-BE49-F238E27FC236}">
                    <a16:creationId xmlns:a16="http://schemas.microsoft.com/office/drawing/2014/main" id="{277F97FE-D5C2-144E-8682-9F2C1E325B3E}"/>
                  </a:ext>
                </a:extLst>
              </p:cNvPr>
              <p:cNvSpPr txBox="1"/>
              <p:nvPr/>
            </p:nvSpPr>
            <p:spPr bwMode="auto">
              <a:xfrm>
                <a:off x="2505205" y="6135795"/>
                <a:ext cx="4809995" cy="534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−1,...,1.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bject 37">
                <a:extLst>
                  <a:ext uri="{FF2B5EF4-FFF2-40B4-BE49-F238E27FC236}">
                    <a16:creationId xmlns:a16="http://schemas.microsoft.com/office/drawing/2014/main" id="{277F97FE-D5C2-144E-8682-9F2C1E325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5205" y="6135795"/>
                <a:ext cx="4809995" cy="534988"/>
              </a:xfrm>
              <a:prstGeom prst="rect">
                <a:avLst/>
              </a:prstGeom>
              <a:blipFill>
                <a:blip r:embed="rId8"/>
                <a:stretch>
                  <a:fillRect b="-46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250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Problem 2: Evaluate </a:t>
            </a:r>
            <a:r>
              <a:rPr lang="en-US" altLang="en-US" sz="4000" b="1" i="1" dirty="0">
                <a:solidFill>
                  <a:srgbClr val="5C6670"/>
                </a:solidFill>
              </a:rPr>
              <a:t>P</a:t>
            </a:r>
            <a:r>
              <a:rPr lang="en-US" altLang="en-US" sz="4000" b="1" dirty="0">
                <a:solidFill>
                  <a:srgbClr val="5C6670"/>
                </a:solidFill>
              </a:rPr>
              <a:t>(</a:t>
            </a:r>
            <a:r>
              <a:rPr lang="en-US" altLang="en-US" sz="4000" b="1" i="1" dirty="0">
                <a:solidFill>
                  <a:srgbClr val="5C6670"/>
                </a:solidFill>
              </a:rPr>
              <a:t>O</a:t>
            </a:r>
            <a:r>
              <a:rPr lang="en-US" altLang="en-US" sz="4000" b="1" dirty="0">
                <a:solidFill>
                  <a:srgbClr val="5C6670"/>
                </a:solidFill>
              </a:rPr>
              <a:t>)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en-US" dirty="0"/>
              <a:t>To evaluate </a:t>
            </a:r>
            <a:r>
              <a:rPr lang="en-US" altLang="en-US" i="1" dirty="0">
                <a:cs typeface="Times New Roman" pitchFamily="18" charset="0"/>
              </a:rPr>
              <a:t>P</a:t>
            </a:r>
            <a:r>
              <a:rPr lang="en-US" altLang="en-US" dirty="0">
                <a:cs typeface="Times New Roman" pitchFamily="18" charset="0"/>
              </a:rPr>
              <a:t>(</a:t>
            </a:r>
            <a:r>
              <a:rPr lang="en-US" altLang="en-US" i="1" dirty="0">
                <a:cs typeface="Times New Roman" pitchFamily="18" charset="0"/>
              </a:rPr>
              <a:t>O</a:t>
            </a:r>
            <a:r>
              <a:rPr lang="en-US" altLang="en-US" dirty="0">
                <a:cs typeface="Times New Roman" pitchFamily="18" charset="0"/>
              </a:rPr>
              <a:t>), we can do</a:t>
            </a:r>
          </a:p>
          <a:p>
            <a:pPr marL="0" indent="0">
              <a:spcBef>
                <a:spcPct val="0"/>
              </a:spcBef>
              <a:spcAft>
                <a:spcPts val="2400"/>
              </a:spcAft>
              <a:buNone/>
              <a:defRPr/>
            </a:pPr>
            <a:endParaRPr lang="en-US" altLang="en-US" dirty="0">
              <a:cs typeface="Times New Roman" pitchFamily="18" charset="0"/>
            </a:endParaRPr>
          </a:p>
          <a:p>
            <a:pPr marL="236538" indent="-236538">
              <a:spcBef>
                <a:spcPct val="0"/>
              </a:spcBef>
              <a:spcAft>
                <a:spcPts val="2400"/>
              </a:spcAft>
              <a:defRPr/>
            </a:pPr>
            <a:r>
              <a:rPr lang="en-US" altLang="en-US" dirty="0">
                <a:cs typeface="Times New Roman" pitchFamily="18" charset="0"/>
              </a:rPr>
              <a:t>From the trellis, a solution can be found by summing the probabilities of all paths generating the given observation sequence.</a:t>
            </a:r>
          </a:p>
          <a:p>
            <a:pPr>
              <a:spcBef>
                <a:spcPct val="0"/>
              </a:spcBef>
              <a:spcAft>
                <a:spcPts val="2400"/>
              </a:spcAft>
              <a:defRPr/>
            </a:pPr>
            <a:endParaRPr lang="en-US" altLang="en-US" dirty="0">
              <a:cs typeface="Times New Roman" pitchFamily="18" charset="0"/>
            </a:endParaRPr>
          </a:p>
          <a:p>
            <a:pPr marL="173038" indent="-173038">
              <a:spcBef>
                <a:spcPct val="0"/>
              </a:spcBef>
              <a:spcAft>
                <a:spcPts val="2400"/>
              </a:spcAft>
              <a:defRPr/>
            </a:pPr>
            <a:r>
              <a:rPr lang="en-US" altLang="en-US" dirty="0">
                <a:cs typeface="Times New Roman" pitchFamily="18" charset="0"/>
              </a:rPr>
              <a:t>A dynamic programming solution: </a:t>
            </a:r>
            <a:r>
              <a:rPr lang="en-US" altLang="en-US" u="sng" dirty="0">
                <a:cs typeface="Times New Roman" pitchFamily="18" charset="0"/>
              </a:rPr>
              <a:t>the forward algorithm</a:t>
            </a:r>
            <a:r>
              <a:rPr lang="en-US" altLang="en-US" dirty="0">
                <a:cs typeface="Times New Roman" pitchFamily="18" charset="0"/>
              </a:rPr>
              <a:t> or the backward algorithm.</a:t>
            </a:r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D34B83C9-8B58-8945-9310-016B73BEFBD2}"/>
                  </a:ext>
                </a:extLst>
              </p:cNvPr>
              <p:cNvSpPr txBox="1"/>
              <p:nvPr/>
            </p:nvSpPr>
            <p:spPr bwMode="auto">
              <a:xfrm>
                <a:off x="5165964" y="1251641"/>
                <a:ext cx="3163843" cy="766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5C667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>
                          <a:solidFill>
                            <a:srgbClr val="5C667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5C667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>
                          <a:solidFill>
                            <a:srgbClr val="5C667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1" i="1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400" b="1" i="1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5C6670"/>
                  </a:solidFill>
                </a:endParaRPr>
              </a:p>
            </p:txBody>
          </p:sp>
        </mc:Choice>
        <mc:Fallback xmlns="">
          <p:sp>
            <p:nvSpPr>
              <p:cNvPr id="14" name="Object 7">
                <a:extLst>
                  <a:ext uri="{FF2B5EF4-FFF2-40B4-BE49-F238E27FC236}">
                    <a16:creationId xmlns:a16="http://schemas.microsoft.com/office/drawing/2014/main" id="{D34B83C9-8B58-8945-9310-016B73BE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5964" y="1251641"/>
                <a:ext cx="3163843" cy="766763"/>
              </a:xfrm>
              <a:prstGeom prst="rect">
                <a:avLst/>
              </a:prstGeom>
              <a:blipFill>
                <a:blip r:embed="rId3"/>
                <a:stretch>
                  <a:fillRect l="-400" t="-167213" b="-2606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40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The Forward Algorithm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Define the forward probability          , which is the probability for all paths up to time </a:t>
            </a:r>
            <a:r>
              <a:rPr lang="en-US" altLang="en-US" i="1" dirty="0"/>
              <a:t>t-1 </a:t>
            </a:r>
            <a:r>
              <a:rPr lang="en-US" altLang="en-US" dirty="0"/>
              <a:t>ending at state </a:t>
            </a:r>
            <a:r>
              <a:rPr lang="en-US" altLang="en-US" i="1" dirty="0"/>
              <a:t>S</a:t>
            </a:r>
            <a:r>
              <a:rPr lang="en-US" altLang="en-US" i="1" baseline="-25000" dirty="0"/>
              <a:t>i</a:t>
            </a:r>
            <a:r>
              <a:rPr lang="en-US" altLang="en-US" dirty="0"/>
              <a:t> at time </a:t>
            </a:r>
            <a:r>
              <a:rPr lang="en-US" altLang="en-US" i="1" dirty="0"/>
              <a:t>t</a:t>
            </a:r>
            <a:r>
              <a:rPr lang="en-US" altLang="en-US" dirty="0"/>
              <a:t> and generating </a:t>
            </a:r>
            <a:r>
              <a:rPr lang="en-US" altLang="en-US" i="1" dirty="0">
                <a:cs typeface="Times New Roman" pitchFamily="18" charset="0"/>
              </a:rPr>
              <a:t>o</a:t>
            </a:r>
            <a:r>
              <a:rPr lang="en-US" altLang="en-US" i="1" baseline="30000" dirty="0">
                <a:cs typeface="Times New Roman" pitchFamily="18" charset="0"/>
              </a:rPr>
              <a:t>1</a:t>
            </a:r>
            <a:r>
              <a:rPr lang="en-US" altLang="en-US" i="1" dirty="0">
                <a:cs typeface="Times New Roman" pitchFamily="18" charset="0"/>
              </a:rPr>
              <a:t>…</a:t>
            </a:r>
            <a:r>
              <a:rPr lang="en-US" altLang="en-US" i="1" dirty="0" err="1">
                <a:cs typeface="Times New Roman" pitchFamily="18" charset="0"/>
              </a:rPr>
              <a:t>o</a:t>
            </a:r>
            <a:r>
              <a:rPr lang="en-US" altLang="en-US" i="1" baseline="30000" dirty="0" err="1">
                <a:cs typeface="Times New Roman" pitchFamily="18" charset="0"/>
              </a:rPr>
              <a:t>t</a:t>
            </a:r>
            <a:r>
              <a:rPr lang="en-US" altLang="en-US" dirty="0">
                <a:cs typeface="Times New Roman" pitchFamily="18" charset="0"/>
              </a:rPr>
              <a:t> .</a:t>
            </a:r>
            <a:r>
              <a:rPr lang="en-US" altLang="en-US" dirty="0"/>
              <a:t>  </a:t>
            </a:r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60955CE9-732E-414C-A3BE-D1CAF59F70DB}"/>
                  </a:ext>
                </a:extLst>
              </p:cNvPr>
              <p:cNvSpPr txBox="1"/>
              <p:nvPr/>
            </p:nvSpPr>
            <p:spPr bwMode="auto">
              <a:xfrm>
                <a:off x="5483530" y="1377278"/>
                <a:ext cx="895350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5C667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5C667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5C667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5C667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sz="2800" b="1" i="1">
                          <a:solidFill>
                            <a:srgbClr val="5C667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5C667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>
                          <a:solidFill>
                            <a:srgbClr val="5C667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5C6670"/>
                  </a:solidFill>
                </a:endParaRPr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60955CE9-732E-414C-A3BE-D1CAF59F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3530" y="1377278"/>
                <a:ext cx="895350" cy="549275"/>
              </a:xfrm>
              <a:prstGeom prst="rect">
                <a:avLst/>
              </a:prstGeom>
              <a:blipFill>
                <a:blip r:embed="rId3"/>
                <a:stretch>
                  <a:fillRect l="-1429" r="-34286" b="-136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F0692B8-D7EE-894F-A5E0-62A94995C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13" y="2827184"/>
            <a:ext cx="8343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98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Problem 3: Parameter Learning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EC2D195-EA2D-E44E-8E8E-37DBB4B8A26F}"/>
              </a:ext>
            </a:extLst>
          </p:cNvPr>
          <p:cNvSpPr txBox="1">
            <a:spLocks/>
          </p:cNvSpPr>
          <p:nvPr/>
        </p:nvSpPr>
        <p:spPr bwMode="auto">
          <a:xfrm>
            <a:off x="194613" y="2798603"/>
            <a:ext cx="8571700" cy="242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171450" indent="-1714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450"/>
              </a:spcAft>
              <a:buClr>
                <a:srgbClr val="00A2E0"/>
              </a:buClr>
              <a:buSzPct val="120000"/>
              <a:buFont typeface="Akzidenz Grotesk BE XBdCn" panose="020B0506000000000000" pitchFamily="34" charset="0"/>
              <a:buChar char="|"/>
              <a:defRPr sz="2800" b="1" kern="1200">
                <a:solidFill>
                  <a:srgbClr val="5C667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marR="0" indent="-205740" algn="l" defTabSz="685800" rtl="0" eaLnBrk="1" fontAlgn="base" latinLnBrk="0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Clr>
                <a:srgbClr val="5C6670"/>
              </a:buClr>
              <a:buSzTx/>
              <a:buFont typeface="Courier New" panose="02070309020205020404" pitchFamily="49" charset="0"/>
              <a:buChar char="-"/>
              <a:tabLst/>
              <a:defRPr sz="2400" kern="1200">
                <a:solidFill>
                  <a:srgbClr val="26262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28700" marR="0" indent="-34290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450"/>
              </a:spcAft>
              <a:buClr>
                <a:srgbClr val="5C6670"/>
              </a:buClr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rgbClr val="262626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kzidenz-Grotesk Pro Light" panose="02000506040000020003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200"/>
              </a:spcAft>
            </a:pPr>
            <a:endParaRPr lang="en-US" altLang="en-US" b="0" dirty="0"/>
          </a:p>
          <a:p>
            <a:pPr marL="0" indent="0" fontAlgn="auto">
              <a:spcAft>
                <a:spcPts val="1200"/>
              </a:spcAft>
              <a:buFont typeface="Akzidenz Grotesk BE XBdCn" panose="020B0506000000000000" pitchFamily="34" charset="0"/>
              <a:buNone/>
            </a:pPr>
            <a:endParaRPr lang="en-US" altLang="en-US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b="0" dirty="0"/>
          </a:p>
          <a:p>
            <a:pPr marL="0" indent="0" fontAlgn="auto">
              <a:buFont typeface="Akzidenz Grotesk BE XBdCn" panose="020B0506000000000000" pitchFamily="34" charset="0"/>
              <a:buNone/>
            </a:pPr>
            <a:endParaRPr lang="en-US" altLang="en-US" sz="3200" b="0" dirty="0"/>
          </a:p>
          <a:p>
            <a:pPr marL="0" indent="0" defTabSz="685800" fontAlgn="auto">
              <a:buFont typeface="Akzidenz Grotesk BE XBdCn" panose="020B0506000000000000" pitchFamily="34" charset="0"/>
              <a:buNone/>
            </a:pPr>
            <a:endParaRPr lang="en-US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A1C10C-5900-0C41-9CFA-B3A49DF96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en-US" dirty="0"/>
              <a:t>Case 1: we have a set of labeled data – sequences in which we have the &lt;state, observation&gt; information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Font typeface="Times New Roman" pitchFamily="18" charset="0"/>
              <a:buChar char="−"/>
              <a:defRPr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dirty="0"/>
              <a:t>Use relative frequency for estimating the probabilities </a:t>
            </a:r>
          </a:p>
          <a:p>
            <a:pPr lvl="1">
              <a:spcBef>
                <a:spcPct val="0"/>
              </a:spcBef>
              <a:buFont typeface="Times New Roman" pitchFamily="18" charset="0"/>
              <a:buNone/>
              <a:defRPr/>
            </a:pPr>
            <a:r>
              <a:rPr lang="en-US" altLang="en-US" dirty="0">
                <a:sym typeface="Wingdings" pitchFamily="2" charset="2"/>
              </a:rPr>
              <a:t>    the MLE solution</a:t>
            </a:r>
          </a:p>
          <a:p>
            <a:pPr lvl="1">
              <a:spcBef>
                <a:spcPct val="0"/>
              </a:spcBef>
              <a:buFont typeface="Times New Roman" pitchFamily="18" charset="0"/>
              <a:buNone/>
              <a:defRPr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lvl="1">
              <a:spcBef>
                <a:spcPct val="0"/>
              </a:spcBef>
              <a:buFont typeface="Times New Roman" pitchFamily="18" charset="0"/>
              <a:buNone/>
              <a:defRPr/>
            </a:pP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sym typeface="Wingdings" pitchFamily="2" charset="2"/>
            </a:endParaRPr>
          </a:p>
          <a:p>
            <a:pPr lvl="1">
              <a:spcBef>
                <a:spcPct val="0"/>
              </a:spcBef>
              <a:buFont typeface="Times New Roman" pitchFamily="18" charset="0"/>
              <a:buNone/>
              <a:defRPr/>
            </a:pPr>
            <a:endParaRPr lang="en-US" altLang="en-US" dirty="0"/>
          </a:p>
          <a:p>
            <a:pPr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en-US" dirty="0"/>
              <a:t>Case 2: we have only the observation sequence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altLang="en-US" dirty="0"/>
              <a:t>The Forward-Backward Algorithm (a.k.a. Baum-Welch Algorithm): An EM approach.</a:t>
            </a:r>
          </a:p>
          <a:p>
            <a:pPr>
              <a:spcBef>
                <a:spcPct val="0"/>
              </a:spcBef>
              <a:spcAft>
                <a:spcPts val="1200"/>
              </a:spcAft>
              <a:defRPr/>
            </a:pPr>
            <a:endParaRPr lang="en-US" altLang="en-US" b="0" dirty="0"/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b="0" dirty="0"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b="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b="0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772F42A9-68DE-734F-81E9-DCD90A01E91F}"/>
                  </a:ext>
                </a:extLst>
              </p:cNvPr>
              <p:cNvSpPr txBox="1"/>
              <p:nvPr/>
            </p:nvSpPr>
            <p:spPr bwMode="auto">
              <a:xfrm>
                <a:off x="251222" y="3937339"/>
                <a:ext cx="4936118" cy="1019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772F42A9-68DE-734F-81E9-DCD90A01E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222" y="3937339"/>
                <a:ext cx="4936118" cy="1019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0">
                <a:extLst>
                  <a:ext uri="{FF2B5EF4-FFF2-40B4-BE49-F238E27FC236}">
                    <a16:creationId xmlns:a16="http://schemas.microsoft.com/office/drawing/2014/main" id="{4A7A61F9-EBBC-CE47-8BD6-7E6C1DF60CC8}"/>
                  </a:ext>
                </a:extLst>
              </p:cNvPr>
              <p:cNvSpPr txBox="1"/>
              <p:nvPr/>
            </p:nvSpPr>
            <p:spPr bwMode="auto">
              <a:xfrm>
                <a:off x="4572000" y="3937338"/>
                <a:ext cx="4263391" cy="1019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10">
                <a:extLst>
                  <a:ext uri="{FF2B5EF4-FFF2-40B4-BE49-F238E27FC236}">
                    <a16:creationId xmlns:a16="http://schemas.microsoft.com/office/drawing/2014/main" id="{4A7A61F9-EBBC-CE47-8BD6-7E6C1DF60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3937338"/>
                <a:ext cx="4263391" cy="1019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74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3700" b="1" dirty="0">
                <a:solidFill>
                  <a:srgbClr val="5C6670"/>
                </a:solidFill>
              </a:rPr>
              <a:t>Graphical Models for Casual Relations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64046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Graphical models arise naturally from, often causal, independency relations of physical events.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Caveat: probabilistic relationship does not imply causality.</a:t>
            </a:r>
          </a:p>
          <a:p>
            <a:pPr marL="0" indent="0"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DC5C5B-F473-9C4A-B7E0-14E38665B765}"/>
              </a:ext>
            </a:extLst>
          </p:cNvPr>
          <p:cNvGrpSpPr/>
          <p:nvPr/>
        </p:nvGrpSpPr>
        <p:grpSpPr>
          <a:xfrm>
            <a:off x="1733546" y="2766958"/>
            <a:ext cx="5562600" cy="1371600"/>
            <a:chOff x="1752600" y="3352800"/>
            <a:chExt cx="5562600" cy="1371600"/>
          </a:xfrm>
        </p:grpSpPr>
        <p:sp>
          <p:nvSpPr>
            <p:cNvPr id="5" name="Oval 17">
              <a:extLst>
                <a:ext uri="{FF2B5EF4-FFF2-40B4-BE49-F238E27FC236}">
                  <a16:creationId xmlns:a16="http://schemas.microsoft.com/office/drawing/2014/main" id="{F735D50A-373E-1C4D-B9F9-2A438598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352800"/>
              <a:ext cx="1524000" cy="457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Lung cancer</a:t>
              </a:r>
            </a:p>
          </p:txBody>
        </p: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E0724B21-E8B2-0C41-9D59-707768DFC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267200"/>
              <a:ext cx="1524000" cy="457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Bronchitis</a:t>
              </a:r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B36BC269-A069-8F4B-A841-7D6C4601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810000"/>
              <a:ext cx="1447800" cy="6096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Smoking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 history</a:t>
              </a:r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5355D5E4-2992-4946-9306-DE0EE6E16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4267200"/>
              <a:ext cx="1524000" cy="457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Fatigue</a:t>
              </a:r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79F4420A-E3F5-6042-B33D-74028A81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352800"/>
              <a:ext cx="1524000" cy="457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X-Ray</a:t>
              </a:r>
            </a:p>
          </p:txBody>
        </p:sp>
        <p:sp>
          <p:nvSpPr>
            <p:cNvPr id="10" name="Line 22">
              <a:extLst>
                <a:ext uri="{FF2B5EF4-FFF2-40B4-BE49-F238E27FC236}">
                  <a16:creationId xmlns:a16="http://schemas.microsoft.com/office/drawing/2014/main" id="{9DF002AA-5AEE-B040-9904-EC1355185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657600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3">
              <a:extLst>
                <a:ext uri="{FF2B5EF4-FFF2-40B4-BE49-F238E27FC236}">
                  <a16:creationId xmlns:a16="http://schemas.microsoft.com/office/drawing/2014/main" id="{85AFA894-42E7-284A-A97D-ACA297C0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238" y="4314825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4">
              <a:extLst>
                <a:ext uri="{FF2B5EF4-FFF2-40B4-BE49-F238E27FC236}">
                  <a16:creationId xmlns:a16="http://schemas.microsoft.com/office/drawing/2014/main" id="{DC9F919B-776D-014B-AF7D-E49A111BB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495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25">
              <a:extLst>
                <a:ext uri="{FF2B5EF4-FFF2-40B4-BE49-F238E27FC236}">
                  <a16:creationId xmlns:a16="http://schemas.microsoft.com/office/drawing/2014/main" id="{0DB9EB7D-73F0-DF40-B3A7-EC9E5EE6B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81400"/>
              <a:ext cx="10668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6">
              <a:extLst>
                <a:ext uri="{FF2B5EF4-FFF2-40B4-BE49-F238E27FC236}">
                  <a16:creationId xmlns:a16="http://schemas.microsoft.com/office/drawing/2014/main" id="{591BF104-DE56-5F42-AAC2-A8C13727B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0520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32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Bayesian Networks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4377387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A BN is directed acyclic graph (DAG), where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Nodes (vertices)  represent random variables.</a:t>
            </a:r>
          </a:p>
          <a:p>
            <a:pPr lvl="1"/>
            <a:r>
              <a:rPr lang="en-US" altLang="en-US" dirty="0"/>
              <a:t>Directed edges represent immediate dependence of nodes.</a:t>
            </a:r>
            <a:endParaRPr lang="en-US" altLang="en-US" b="0" dirty="0"/>
          </a:p>
          <a:p>
            <a:pPr>
              <a:spcAft>
                <a:spcPts val="1200"/>
              </a:spcAft>
            </a:pPr>
            <a:r>
              <a:rPr lang="en-US" altLang="en-US" dirty="0"/>
              <a:t>Other names: Belief networks, Bayes nets, etc.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8ABCE4-ACAC-2249-8443-C76209112BE3}"/>
              </a:ext>
            </a:extLst>
          </p:cNvPr>
          <p:cNvGrpSpPr/>
          <p:nvPr/>
        </p:nvGrpSpPr>
        <p:grpSpPr>
          <a:xfrm>
            <a:off x="5068956" y="2172293"/>
            <a:ext cx="3666689" cy="3807994"/>
            <a:chOff x="1087922" y="3743455"/>
            <a:chExt cx="3107219" cy="300249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41565AE-2EE6-2C4E-A344-AA1E93788EF0}"/>
                </a:ext>
              </a:extLst>
            </p:cNvPr>
            <p:cNvSpPr/>
            <p:nvPr/>
          </p:nvSpPr>
          <p:spPr>
            <a:xfrm>
              <a:off x="1087922" y="4173127"/>
              <a:ext cx="480291" cy="5195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5815A3-213F-8D42-9F1A-A749FAF4508D}"/>
                </a:ext>
              </a:extLst>
            </p:cNvPr>
            <p:cNvSpPr/>
            <p:nvPr/>
          </p:nvSpPr>
          <p:spPr>
            <a:xfrm>
              <a:off x="3714850" y="4173126"/>
              <a:ext cx="480291" cy="5195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5BBB66-80EB-C94B-9FA0-66ED8FBD9F99}"/>
                </a:ext>
              </a:extLst>
            </p:cNvPr>
            <p:cNvSpPr/>
            <p:nvPr/>
          </p:nvSpPr>
          <p:spPr>
            <a:xfrm>
              <a:off x="2281313" y="3743455"/>
              <a:ext cx="480291" cy="5195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7EA9893-BF6E-5A4D-AEF9-B10D1D3CC92A}"/>
                </a:ext>
              </a:extLst>
            </p:cNvPr>
            <p:cNvCxnSpPr>
              <a:cxnSpLocks/>
              <a:stCxn id="18" idx="4"/>
              <a:endCxn id="20" idx="7"/>
            </p:cNvCxnSpPr>
            <p:nvPr/>
          </p:nvCxnSpPr>
          <p:spPr>
            <a:xfrm flipH="1">
              <a:off x="2415394" y="4263000"/>
              <a:ext cx="106065" cy="20394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E256EE-6280-3941-8D83-1B0B48DC0A7D}"/>
                </a:ext>
              </a:extLst>
            </p:cNvPr>
            <p:cNvSpPr/>
            <p:nvPr/>
          </p:nvSpPr>
          <p:spPr>
            <a:xfrm>
              <a:off x="2005440" y="6226404"/>
              <a:ext cx="480291" cy="5195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D217AC0-4826-8446-841B-5661152E3897}"/>
                </a:ext>
              </a:extLst>
            </p:cNvPr>
            <p:cNvCxnSpPr>
              <a:cxnSpLocks/>
              <a:stCxn id="16" idx="4"/>
              <a:endCxn id="20" idx="1"/>
            </p:cNvCxnSpPr>
            <p:nvPr/>
          </p:nvCxnSpPr>
          <p:spPr>
            <a:xfrm>
              <a:off x="1328068" y="4692672"/>
              <a:ext cx="747709" cy="160981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34E6B92-3A66-E74F-B6A3-D9B64A868746}"/>
                </a:ext>
              </a:extLst>
            </p:cNvPr>
            <p:cNvCxnSpPr>
              <a:cxnSpLocks/>
              <a:stCxn id="17" idx="4"/>
              <a:endCxn id="24" idx="7"/>
            </p:cNvCxnSpPr>
            <p:nvPr/>
          </p:nvCxnSpPr>
          <p:spPr>
            <a:xfrm flipH="1">
              <a:off x="3474704" y="4692671"/>
              <a:ext cx="480292" cy="75090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8380415-BE66-6342-A737-A995A06643CE}"/>
                </a:ext>
              </a:extLst>
            </p:cNvPr>
            <p:cNvSpPr/>
            <p:nvPr/>
          </p:nvSpPr>
          <p:spPr>
            <a:xfrm>
              <a:off x="3064750" y="5367494"/>
              <a:ext cx="480291" cy="5195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C37CF9-3074-E448-BC40-74D60EA2AB46}"/>
                </a:ext>
              </a:extLst>
            </p:cNvPr>
            <p:cNvCxnSpPr>
              <a:cxnSpLocks/>
              <a:stCxn id="18" idx="4"/>
              <a:endCxn id="24" idx="1"/>
            </p:cNvCxnSpPr>
            <p:nvPr/>
          </p:nvCxnSpPr>
          <p:spPr>
            <a:xfrm>
              <a:off x="2521459" y="4263000"/>
              <a:ext cx="613628" cy="11805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D10A611-CA1B-3847-A859-001A86105B20}"/>
                </a:ext>
              </a:extLst>
            </p:cNvPr>
            <p:cNvCxnSpPr/>
            <p:nvPr/>
          </p:nvCxnSpPr>
          <p:spPr>
            <a:xfrm flipV="1">
              <a:off x="1568213" y="4111957"/>
              <a:ext cx="783437" cy="245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72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Conditional Independence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E.g., given the following graph, check the relationship between X</a:t>
            </a:r>
            <a:r>
              <a:rPr lang="en-US" altLang="en-US" baseline="-25000" dirty="0"/>
              <a:t>3</a:t>
            </a:r>
            <a:r>
              <a:rPr lang="en-US" altLang="en-US" dirty="0"/>
              <a:t> and X</a:t>
            </a:r>
            <a:r>
              <a:rPr lang="en-US" altLang="en-US" baseline="-25000" dirty="0"/>
              <a:t>1</a:t>
            </a:r>
          </a:p>
          <a:p>
            <a:pPr lvl="1"/>
            <a:endParaRPr lang="en-US" altLang="en-US" baseline="-25000" dirty="0"/>
          </a:p>
          <a:p>
            <a:pPr lvl="1"/>
            <a:endParaRPr lang="en-US" altLang="en-US" b="0" baseline="-25000" dirty="0"/>
          </a:p>
          <a:p>
            <a:pPr marL="342900" lvl="1" indent="0">
              <a:buNone/>
            </a:pPr>
            <a:endParaRPr lang="en-US" altLang="en-US" b="0" baseline="-25000" dirty="0"/>
          </a:p>
          <a:p>
            <a:pPr marL="342900" lvl="1" indent="0">
              <a:buNone/>
            </a:pPr>
            <a:endParaRPr lang="en-US" altLang="en-US" baseline="-25000" dirty="0"/>
          </a:p>
          <a:p>
            <a:pPr lvl="1"/>
            <a:endParaRPr lang="en-US" altLang="en-US" b="0" baseline="-25000" dirty="0"/>
          </a:p>
          <a:p>
            <a:pPr marL="342900" lvl="1" indent="0">
              <a:buNone/>
            </a:pPr>
            <a:endParaRPr lang="en-US" altLang="en-US" b="0" baseline="-25000" dirty="0"/>
          </a:p>
          <a:p>
            <a:pPr lvl="1">
              <a:spcAft>
                <a:spcPts val="1200"/>
              </a:spcAft>
            </a:pPr>
            <a:r>
              <a:rPr lang="en-US" altLang="en-US" dirty="0"/>
              <a:t>X</a:t>
            </a:r>
            <a:r>
              <a:rPr lang="en-US" altLang="en-US" baseline="-25000" dirty="0"/>
              <a:t>3</a:t>
            </a:r>
            <a:r>
              <a:rPr lang="en-US" altLang="en-US" dirty="0"/>
              <a:t> is dependent of X</a:t>
            </a:r>
            <a:r>
              <a:rPr lang="en-US" altLang="en-US" baseline="-25000" dirty="0"/>
              <a:t>2</a:t>
            </a:r>
            <a:r>
              <a:rPr lang="en-US" altLang="en-US" dirty="0"/>
              <a:t>, and X</a:t>
            </a:r>
            <a:r>
              <a:rPr lang="en-US" altLang="en-US" baseline="-25000" dirty="0"/>
              <a:t>2</a:t>
            </a:r>
            <a:r>
              <a:rPr lang="en-US" altLang="en-US" dirty="0"/>
              <a:t> is dependent of X</a:t>
            </a:r>
            <a:r>
              <a:rPr lang="en-US" altLang="en-US" baseline="-25000" dirty="0"/>
              <a:t>1 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Thus X</a:t>
            </a:r>
            <a:r>
              <a:rPr lang="en-US" altLang="en-US" baseline="-25000" dirty="0"/>
              <a:t>3</a:t>
            </a:r>
            <a:r>
              <a:rPr lang="en-US" altLang="en-US" dirty="0"/>
              <a:t> is dependent of X</a:t>
            </a:r>
            <a:r>
              <a:rPr lang="en-US" altLang="en-US" baseline="-25000" dirty="0"/>
              <a:t>1</a:t>
            </a:r>
          </a:p>
          <a:p>
            <a:pPr lvl="1"/>
            <a:r>
              <a:rPr lang="en-US" altLang="en-US" dirty="0"/>
              <a:t> But given X</a:t>
            </a:r>
            <a:r>
              <a:rPr lang="en-US" altLang="en-US" baseline="-25000" dirty="0"/>
              <a:t>2</a:t>
            </a:r>
            <a:r>
              <a:rPr lang="en-US" altLang="en-US" dirty="0"/>
              <a:t>, X</a:t>
            </a:r>
            <a:r>
              <a:rPr lang="en-US" altLang="en-US" baseline="-25000" dirty="0"/>
              <a:t>3</a:t>
            </a:r>
            <a:r>
              <a:rPr lang="en-US" altLang="en-US" dirty="0"/>
              <a:t> is dependent of X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en-US" sz="2400" b="0" dirty="0">
                <a:solidFill>
                  <a:srgbClr val="262626"/>
                </a:solidFill>
                <a:sym typeface="Wingdings" panose="05000000000000000000" pitchFamily="2" charset="2"/>
              </a:rPr>
              <a:t> Conditional Independence</a:t>
            </a:r>
            <a:endParaRPr lang="en-US" altLang="en-US" sz="2400" b="0" baseline="-25000" dirty="0">
              <a:solidFill>
                <a:srgbClr val="262626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altLang="en-US" b="0" dirty="0"/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08D456-CF43-3C42-95D2-3FE483E838F7}"/>
              </a:ext>
            </a:extLst>
          </p:cNvPr>
          <p:cNvGrpSpPr/>
          <p:nvPr/>
        </p:nvGrpSpPr>
        <p:grpSpPr>
          <a:xfrm>
            <a:off x="1272210" y="2562199"/>
            <a:ext cx="5027342" cy="1176159"/>
            <a:chOff x="367771" y="4719108"/>
            <a:chExt cx="5014913" cy="792163"/>
          </a:xfrm>
        </p:grpSpPr>
        <p:grpSp>
          <p:nvGrpSpPr>
            <p:cNvPr id="28" name="Group 7">
              <a:extLst>
                <a:ext uri="{FF2B5EF4-FFF2-40B4-BE49-F238E27FC236}">
                  <a16:creationId xmlns:a16="http://schemas.microsoft.com/office/drawing/2014/main" id="{51A7E1F8-6F60-D240-944D-8E99D0949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771" y="4719108"/>
              <a:ext cx="5014913" cy="792163"/>
              <a:chOff x="1344" y="3219"/>
              <a:chExt cx="2872" cy="440"/>
            </a:xfrm>
          </p:grpSpPr>
          <p:sp>
            <p:nvSpPr>
              <p:cNvPr id="31" name="Oval 8">
                <a:extLst>
                  <a:ext uri="{FF2B5EF4-FFF2-40B4-BE49-F238E27FC236}">
                    <a16:creationId xmlns:a16="http://schemas.microsoft.com/office/drawing/2014/main" id="{246B3AEC-F8E5-EB47-9A8F-4E4C04CC9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219"/>
                <a:ext cx="648" cy="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1882" tIns="50941" rIns="101882" bIns="50941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700">
                    <a:latin typeface="Arial" panose="020B0604020202020204" pitchFamily="34" charset="0"/>
                  </a:rPr>
                  <a:t>X</a:t>
                </a:r>
                <a:r>
                  <a:rPr lang="en-US" altLang="en-US" sz="2700" baseline="-25000">
                    <a:latin typeface="Arial" panose="020B0604020202020204" pitchFamily="34" charset="0"/>
                  </a:rPr>
                  <a:t>1</a:t>
                </a:r>
                <a:endParaRPr lang="en-US" altLang="en-US" sz="270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Oval 9">
                <a:extLst>
                  <a:ext uri="{FF2B5EF4-FFF2-40B4-BE49-F238E27FC236}">
                    <a16:creationId xmlns:a16="http://schemas.microsoft.com/office/drawing/2014/main" id="{784DB5F0-C9C3-4642-B5FD-727705DE9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3219"/>
                <a:ext cx="648" cy="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1882" tIns="50941" rIns="101882" bIns="50941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700" dirty="0">
                    <a:latin typeface="Arial" panose="020B0604020202020204" pitchFamily="34" charset="0"/>
                  </a:rPr>
                  <a:t>X</a:t>
                </a:r>
                <a:r>
                  <a:rPr lang="en-US" altLang="en-US" sz="2700" baseline="-25000" dirty="0">
                    <a:latin typeface="Arial" panose="020B0604020202020204" pitchFamily="34" charset="0"/>
                  </a:rPr>
                  <a:t>2</a:t>
                </a:r>
                <a:endParaRPr lang="en-US" altLang="en-US" sz="27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10">
                <a:extLst>
                  <a:ext uri="{FF2B5EF4-FFF2-40B4-BE49-F238E27FC236}">
                    <a16:creationId xmlns:a16="http://schemas.microsoft.com/office/drawing/2014/main" id="{0E52CB52-E693-BF4D-973C-B73623D18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3219"/>
                <a:ext cx="648" cy="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101882" tIns="50941" rIns="101882" bIns="50941" anchor="ctr"/>
              <a:lstStyle>
                <a:lvl1pPr defTabSz="1019175">
                  <a:spcBef>
                    <a:spcPct val="20000"/>
                  </a:spcBef>
                  <a:buChar char="•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700" dirty="0">
                    <a:latin typeface="Arial" panose="020B0604020202020204" pitchFamily="34" charset="0"/>
                  </a:rPr>
                  <a:t>X</a:t>
                </a:r>
                <a:r>
                  <a:rPr lang="en-US" altLang="en-US" sz="2700" baseline="-25000" dirty="0">
                    <a:latin typeface="Arial" panose="020B0604020202020204" pitchFamily="34" charset="0"/>
                  </a:rPr>
                  <a:t>3</a:t>
                </a:r>
                <a:endParaRPr lang="en-US" altLang="en-US" sz="27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8F3C9477-98C9-AA42-B20B-C9F5A3DD8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009" y="5115983"/>
              <a:ext cx="782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F2926AC6-0282-1846-BB18-2EB91C82B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570" y="5115983"/>
              <a:ext cx="782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1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5C6670"/>
                </a:solidFill>
              </a:rPr>
              <a:t>BN for General Conditional Dependency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/>
              <a:t>A BN can be used to model given conditional dependencies</a:t>
            </a:r>
          </a:p>
          <a:p>
            <a:pPr lvl="1"/>
            <a:r>
              <a:rPr lang="en-US" altLang="en-US" dirty="0"/>
              <a:t>For example, using the </a:t>
            </a:r>
            <a:r>
              <a:rPr lang="en-US" altLang="en-US" i="1" dirty="0"/>
              <a:t>chain rule of probability</a:t>
            </a:r>
            <a:r>
              <a:rPr lang="en-US" altLang="en-US" dirty="0"/>
              <a:t>, we have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 sz="2400" b="0" dirty="0">
                <a:solidFill>
                  <a:srgbClr val="262626"/>
                </a:solidFill>
              </a:rPr>
              <a:t>  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(A,B,C,D,E)=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(A)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(B|A)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(C|A,B)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(D|A,B,C)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(E|A,B,C,D)</a:t>
            </a:r>
          </a:p>
          <a:p>
            <a:pPr>
              <a:spcAft>
                <a:spcPts val="0"/>
              </a:spcAft>
            </a:pPr>
            <a:r>
              <a:rPr lang="en-US" altLang="en-US" dirty="0"/>
              <a:t>If we know that, given A, C won’t rely on B, and so forth, we may have </a:t>
            </a:r>
            <a:r>
              <a:rPr lang="en-US" altLang="en-US" b="0" dirty="0"/>
              <a:t>	        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b="0" i="1" dirty="0">
                <a:solidFill>
                  <a:srgbClr val="262626"/>
                </a:solidFill>
              </a:rPr>
              <a:t>  P</a:t>
            </a:r>
            <a:r>
              <a:rPr lang="en-US" altLang="en-US" sz="2400" b="0" dirty="0">
                <a:solidFill>
                  <a:srgbClr val="262626"/>
                </a:solidFill>
              </a:rPr>
              <a:t>(A,B,C,D,E)=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(A)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(B|A)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(C|A)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(D|B)</a:t>
            </a:r>
            <a:r>
              <a:rPr lang="en-US" altLang="en-US" sz="2400" b="0" i="1" dirty="0">
                <a:solidFill>
                  <a:srgbClr val="262626"/>
                </a:solidFill>
              </a:rPr>
              <a:t>P</a:t>
            </a:r>
            <a:r>
              <a:rPr lang="en-US" altLang="en-US" sz="2400" b="0" dirty="0">
                <a:solidFill>
                  <a:srgbClr val="262626"/>
                </a:solidFill>
              </a:rPr>
              <a:t>(E|B,D)</a:t>
            </a:r>
            <a:endParaRPr lang="en-US" altLang="en-US" sz="2600" b="0" dirty="0">
              <a:solidFill>
                <a:srgbClr val="262626"/>
              </a:solidFill>
            </a:endParaRPr>
          </a:p>
          <a:p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91CC8FDE-33E2-514A-B271-159E9DF42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546" y="5288107"/>
            <a:ext cx="43078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19175">
              <a:spcBef>
                <a:spcPct val="20000"/>
              </a:spcBef>
              <a:buChar char="•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191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1917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30188" indent="-230188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Arial" panose="020B0604020202020204" pitchFamily="34" charset="0"/>
              </a:rPr>
              <a:t>We could represent joint distributions more compactly in BN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→ Efficient computation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B50FD8-3014-624E-97C2-D8A47221B6ED}"/>
              </a:ext>
            </a:extLst>
          </p:cNvPr>
          <p:cNvGrpSpPr/>
          <p:nvPr/>
        </p:nvGrpSpPr>
        <p:grpSpPr>
          <a:xfrm>
            <a:off x="609600" y="5088834"/>
            <a:ext cx="2869096" cy="1540565"/>
            <a:chOff x="609600" y="4876800"/>
            <a:chExt cx="3200400" cy="1752600"/>
          </a:xfrm>
        </p:grpSpPr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8B70F84C-7F17-6247-B028-2B8D2F11E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38800"/>
              <a:ext cx="6096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A7F9128C-50D0-0D4D-9A19-C69AC3B67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5400" y="5334000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8CA006A5-B774-E543-B616-618B70981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6172200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20CD1979-60A0-DD4F-AFBE-709FF3338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6400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1B33B1FB-3131-BB42-A8D5-E726483E4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2200" y="5638800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B3D45A7D-C2BD-BD4E-9365-34665300A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172200"/>
              <a:ext cx="6096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77AB2CF5-A514-5B42-915F-750B92BA0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4876800"/>
              <a:ext cx="6096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183C612A-96BD-C54B-9D1E-8286C3CC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6172200"/>
              <a:ext cx="6096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2" name="Oval 18">
              <a:extLst>
                <a:ext uri="{FF2B5EF4-FFF2-40B4-BE49-F238E27FC236}">
                  <a16:creationId xmlns:a16="http://schemas.microsoft.com/office/drawing/2014/main" id="{2301E2AE-02D9-C34C-958B-ED7B88F61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181600"/>
              <a:ext cx="6096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1019175">
                <a:spcBef>
                  <a:spcPct val="20000"/>
                </a:spcBef>
                <a:buChar char="•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10191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101917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4A0CD023-C7C6-E345-89E1-F6B958565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5200" y="5715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1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Inference in Bayesian Networks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Given a model and some data (“evidence”), how to update our belief?</a:t>
            </a:r>
          </a:p>
          <a:p>
            <a:pPr>
              <a:spcAft>
                <a:spcPts val="1200"/>
              </a:spcAft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en-US" dirty="0"/>
              <a:t>What are the model parameters?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E21D33-AF3B-7E4D-88E4-E79CCF2C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50" y="2444608"/>
            <a:ext cx="5858086" cy="17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9AA5ED4F-8CE8-2D45-BB84-CF3C789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2" y="187217"/>
            <a:ext cx="9028701" cy="840293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rgbClr val="5C6670"/>
                </a:solidFill>
              </a:rPr>
              <a:t>Inference in Bayesian Networks (cont’d)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0EBF3AB-5960-824A-BA35-E8AE89F3A0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194613" y="1408590"/>
            <a:ext cx="8571700" cy="266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200"/>
              </a:spcAft>
            </a:pPr>
            <a:r>
              <a:rPr lang="en-US" altLang="en-US" dirty="0"/>
              <a:t>Given a model and some data (“evidence”), how to update our belief?</a:t>
            </a:r>
          </a:p>
          <a:p>
            <a:pPr>
              <a:spcAft>
                <a:spcPts val="1200"/>
              </a:spcAft>
            </a:pPr>
            <a:endParaRPr lang="en-US" altLang="en-US" dirty="0"/>
          </a:p>
          <a:p>
            <a:pPr marL="0" indent="0">
              <a:spcAft>
                <a:spcPts val="1200"/>
              </a:spcAft>
              <a:buNone/>
            </a:pPr>
            <a:endParaRPr lang="en-US" altLang="en-US" dirty="0"/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en-US" altLang="en-US" dirty="0"/>
              <a:t>E.g., for a patient with certain smoking history (non-smoker), whose X-ray result is positive, and who does not experience fatigue:</a:t>
            </a:r>
          </a:p>
          <a:p>
            <a:pPr lvl="1">
              <a:spcAft>
                <a:spcPts val="1200"/>
              </a:spcAft>
            </a:pPr>
            <a:r>
              <a:rPr lang="en-US" altLang="en-US" dirty="0"/>
              <a:t>What is probability of having lung cancer?</a:t>
            </a:r>
          </a:p>
          <a:p>
            <a:pPr marL="0" indent="0">
              <a:spcAft>
                <a:spcPts val="120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b="0" dirty="0"/>
          </a:p>
          <a:p>
            <a:pPr marL="0" indent="0">
              <a:buNone/>
            </a:pPr>
            <a:endParaRPr lang="en-US" altLang="en-US" sz="3200" b="0" dirty="0"/>
          </a:p>
          <a:p>
            <a:pPr marL="0" indent="0" defTabSz="685800">
              <a:buNone/>
            </a:pPr>
            <a:endParaRPr lang="en-US" alt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EE21D33-AF3B-7E4D-88E4-E79CCF2C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50" y="2444608"/>
            <a:ext cx="5858086" cy="17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370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29512</TotalTime>
  <Words>1997</Words>
  <Application>Microsoft Macintosh PowerPoint</Application>
  <PresentationFormat>On-screen Show (4:3)</PresentationFormat>
  <Paragraphs>464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Akzidenz Grotesk BE Bold</vt:lpstr>
      <vt:lpstr>Akzidenz Grotesk BE XBdCn</vt:lpstr>
      <vt:lpstr>Akzidenz-Grotesk Pro Light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Custom Design</vt:lpstr>
      <vt:lpstr>PowerPoint Presentation</vt:lpstr>
      <vt:lpstr>Objectives</vt:lpstr>
      <vt:lpstr>Why do we use graphical models?</vt:lpstr>
      <vt:lpstr>Graphical Models for Casual Relations</vt:lpstr>
      <vt:lpstr>Bayesian Networks</vt:lpstr>
      <vt:lpstr>Conditional Independence</vt:lpstr>
      <vt:lpstr>BN for General Conditional Dependency</vt:lpstr>
      <vt:lpstr>Inference in Bayesian Networks</vt:lpstr>
      <vt:lpstr>Inference in Bayesian Networks (cont’d)</vt:lpstr>
      <vt:lpstr>Inference in Bayesian Networks (cont’d)</vt:lpstr>
      <vt:lpstr>Learning in Bayesian Networks</vt:lpstr>
      <vt:lpstr>Learning the Probabilities</vt:lpstr>
      <vt:lpstr>PowerPoint Presentation</vt:lpstr>
      <vt:lpstr>PowerPoint Presentation</vt:lpstr>
      <vt:lpstr>Objectives</vt:lpstr>
      <vt:lpstr>Hidden Markov Models</vt:lpstr>
      <vt:lpstr>Discrete Markov Process</vt:lpstr>
      <vt:lpstr>A Simple Example</vt:lpstr>
      <vt:lpstr>Extending to “Hidden” States</vt:lpstr>
      <vt:lpstr>A Simple HMM</vt:lpstr>
      <vt:lpstr>A Specific Process from the Model</vt:lpstr>
      <vt:lpstr>Specifying an HMM</vt:lpstr>
      <vt:lpstr>Specifying an HMM (cont’d)</vt:lpstr>
      <vt:lpstr>Basic Problems in HMM</vt:lpstr>
      <vt:lpstr>PowerPoint Presentation</vt:lpstr>
      <vt:lpstr>PowerPoint Presentation</vt:lpstr>
      <vt:lpstr>Objective</vt:lpstr>
      <vt:lpstr>Basic Problems in HMM</vt:lpstr>
      <vt:lpstr>Problem 1: State Estimation</vt:lpstr>
      <vt:lpstr>Problem 1: State Estimation (cont’d)</vt:lpstr>
      <vt:lpstr>The ”Weather” Example</vt:lpstr>
      <vt:lpstr>Viterbi Algorithm for Problem 1</vt:lpstr>
      <vt:lpstr>Viterbi Algorithm (cont’d)</vt:lpstr>
      <vt:lpstr>Problem 2: Evaluate P(O)</vt:lpstr>
      <vt:lpstr>The Forward Algorithm</vt:lpstr>
      <vt:lpstr>Problem 3: Parameter Learning</vt:lpstr>
      <vt:lpstr>PowerPoint Presentation</vt:lpstr>
    </vt:vector>
  </TitlesOfParts>
  <Company>EdPlus at 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Carranza</dc:creator>
  <cp:lastModifiedBy>Dee Mullins</cp:lastModifiedBy>
  <cp:revision>505</cp:revision>
  <cp:lastPrinted>2019-06-26T21:54:34Z</cp:lastPrinted>
  <dcterms:created xsi:type="dcterms:W3CDTF">2016-12-13T22:43:21Z</dcterms:created>
  <dcterms:modified xsi:type="dcterms:W3CDTF">2019-07-17T23:09:00Z</dcterms:modified>
</cp:coreProperties>
</file>