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19202400"/>
  <p:notesSz cx="6715125" cy="9239250"/>
  <p:defaultTextStyle>
    <a:defPPr>
      <a:defRPr lang="en-US"/>
    </a:defPPr>
    <a:lvl1pPr algn="ctr" rtl="0" fontAlgn="base">
      <a:spcBef>
        <a:spcPct val="0"/>
      </a:spcBef>
      <a:spcAft>
        <a:spcPct val="0"/>
      </a:spcAft>
      <a:defRPr sz="5200" kern="1200">
        <a:solidFill>
          <a:schemeClr val="tx1"/>
        </a:solidFill>
        <a:latin typeface="Arial" charset="0"/>
        <a:ea typeface="+mn-ea"/>
        <a:cs typeface="+mn-cs"/>
      </a:defRPr>
    </a:lvl1pPr>
    <a:lvl2pPr marL="457200" algn="ctr" rtl="0" fontAlgn="base">
      <a:spcBef>
        <a:spcPct val="0"/>
      </a:spcBef>
      <a:spcAft>
        <a:spcPct val="0"/>
      </a:spcAft>
      <a:defRPr sz="5200" kern="1200">
        <a:solidFill>
          <a:schemeClr val="tx1"/>
        </a:solidFill>
        <a:latin typeface="Arial" charset="0"/>
        <a:ea typeface="+mn-ea"/>
        <a:cs typeface="+mn-cs"/>
      </a:defRPr>
    </a:lvl2pPr>
    <a:lvl3pPr marL="914400" algn="ctr" rtl="0" fontAlgn="base">
      <a:spcBef>
        <a:spcPct val="0"/>
      </a:spcBef>
      <a:spcAft>
        <a:spcPct val="0"/>
      </a:spcAft>
      <a:defRPr sz="5200" kern="1200">
        <a:solidFill>
          <a:schemeClr val="tx1"/>
        </a:solidFill>
        <a:latin typeface="Arial" charset="0"/>
        <a:ea typeface="+mn-ea"/>
        <a:cs typeface="+mn-cs"/>
      </a:defRPr>
    </a:lvl3pPr>
    <a:lvl4pPr marL="1371600" algn="ctr" rtl="0" fontAlgn="base">
      <a:spcBef>
        <a:spcPct val="0"/>
      </a:spcBef>
      <a:spcAft>
        <a:spcPct val="0"/>
      </a:spcAft>
      <a:defRPr sz="5200" kern="1200">
        <a:solidFill>
          <a:schemeClr val="tx1"/>
        </a:solidFill>
        <a:latin typeface="Arial" charset="0"/>
        <a:ea typeface="+mn-ea"/>
        <a:cs typeface="+mn-cs"/>
      </a:defRPr>
    </a:lvl4pPr>
    <a:lvl5pPr marL="1828800" algn="ctr" rtl="0" fontAlgn="base">
      <a:spcBef>
        <a:spcPct val="0"/>
      </a:spcBef>
      <a:spcAft>
        <a:spcPct val="0"/>
      </a:spcAft>
      <a:defRPr sz="5200" kern="1200">
        <a:solidFill>
          <a:schemeClr val="tx1"/>
        </a:solidFill>
        <a:latin typeface="Arial" charset="0"/>
        <a:ea typeface="+mn-ea"/>
        <a:cs typeface="+mn-cs"/>
      </a:defRPr>
    </a:lvl5pPr>
    <a:lvl6pPr marL="2286000" algn="l" defTabSz="914400" rtl="0" eaLnBrk="1" latinLnBrk="0" hangingPunct="1">
      <a:defRPr sz="5200" kern="1200">
        <a:solidFill>
          <a:schemeClr val="tx1"/>
        </a:solidFill>
        <a:latin typeface="Arial" charset="0"/>
        <a:ea typeface="+mn-ea"/>
        <a:cs typeface="+mn-cs"/>
      </a:defRPr>
    </a:lvl6pPr>
    <a:lvl7pPr marL="2743200" algn="l" defTabSz="914400" rtl="0" eaLnBrk="1" latinLnBrk="0" hangingPunct="1">
      <a:defRPr sz="5200" kern="1200">
        <a:solidFill>
          <a:schemeClr val="tx1"/>
        </a:solidFill>
        <a:latin typeface="Arial" charset="0"/>
        <a:ea typeface="+mn-ea"/>
        <a:cs typeface="+mn-cs"/>
      </a:defRPr>
    </a:lvl7pPr>
    <a:lvl8pPr marL="3200400" algn="l" defTabSz="914400" rtl="0" eaLnBrk="1" latinLnBrk="0" hangingPunct="1">
      <a:defRPr sz="5200" kern="1200">
        <a:solidFill>
          <a:schemeClr val="tx1"/>
        </a:solidFill>
        <a:latin typeface="Arial" charset="0"/>
        <a:ea typeface="+mn-ea"/>
        <a:cs typeface="+mn-cs"/>
      </a:defRPr>
    </a:lvl8pPr>
    <a:lvl9pPr marL="3657600" algn="l" defTabSz="914400" rtl="0" eaLnBrk="1" latinLnBrk="0" hangingPunct="1">
      <a:defRPr sz="5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21">
          <p15:clr>
            <a:srgbClr val="A4A3A4"/>
          </p15:clr>
        </p15:guide>
        <p15:guide id="2" orient="horz" pos="11781">
          <p15:clr>
            <a:srgbClr val="A4A3A4"/>
          </p15:clr>
        </p15:guide>
        <p15:guide id="3" orient="horz" pos="1253">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004"/>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45" autoAdjust="0"/>
    <p:restoredTop sz="95878"/>
  </p:normalViewPr>
  <p:slideViewPr>
    <p:cSldViewPr snapToGrid="0">
      <p:cViewPr varScale="1">
        <p:scale>
          <a:sx n="38" d="100"/>
          <a:sy n="38" d="100"/>
        </p:scale>
        <p:origin x="1168" y="248"/>
      </p:cViewPr>
      <p:guideLst>
        <p:guide orient="horz" pos="2821"/>
        <p:guide orient="horz" pos="11781"/>
        <p:guide orient="horz" pos="1253"/>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388938" y="692150"/>
            <a:ext cx="59388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BB1C916-E62E-4DAE-89A5-656374E66DF9}" type="slidenum">
              <a:rPr lang="en-US"/>
              <a:pPr/>
              <a:t>‹#›</a:t>
            </a:fld>
            <a:endParaRPr lang="en-US"/>
          </a:p>
        </p:txBody>
      </p:sp>
    </p:spTree>
    <p:extLst>
      <p:ext uri="{BB962C8B-B14F-4D97-AF65-F5344CB8AC3E}">
        <p14:creationId xmlns:p14="http://schemas.microsoft.com/office/powerpoint/2010/main" val="41024335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D1EC2-6DB4-42EB-B6C8-CD49374EC66A}"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7275790" y="18880667"/>
            <a:ext cx="2996823" cy="1539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0219273" y="18798366"/>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8EEB1FBE-BE65-412D-B7B6-041B741A9CC2}"/>
              </a:ext>
            </a:extLst>
          </p:cNvPr>
          <p:cNvSpPr txBox="1"/>
          <p:nvPr userDrawn="1"/>
        </p:nvSpPr>
        <p:spPr>
          <a:xfrm>
            <a:off x="-38100" y="19090754"/>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65413" rtl="0" fontAlgn="base">
        <a:spcBef>
          <a:spcPct val="0"/>
        </a:spcBef>
        <a:spcAft>
          <a:spcPct val="0"/>
        </a:spcAft>
        <a:defRPr sz="12800">
          <a:solidFill>
            <a:schemeClr val="tx2"/>
          </a:solidFill>
          <a:latin typeface="+mj-lt"/>
          <a:ea typeface="+mj-ea"/>
          <a:cs typeface="+mj-cs"/>
        </a:defRPr>
      </a:lvl1pPr>
      <a:lvl2pPr algn="ctr" defTabSz="2665413" rtl="0" fontAlgn="base">
        <a:spcBef>
          <a:spcPct val="0"/>
        </a:spcBef>
        <a:spcAft>
          <a:spcPct val="0"/>
        </a:spcAft>
        <a:defRPr sz="12800">
          <a:solidFill>
            <a:schemeClr val="tx2"/>
          </a:solidFill>
          <a:latin typeface="Arial" charset="0"/>
        </a:defRPr>
      </a:lvl2pPr>
      <a:lvl3pPr algn="ctr" defTabSz="2665413" rtl="0" fontAlgn="base">
        <a:spcBef>
          <a:spcPct val="0"/>
        </a:spcBef>
        <a:spcAft>
          <a:spcPct val="0"/>
        </a:spcAft>
        <a:defRPr sz="12800">
          <a:solidFill>
            <a:schemeClr val="tx2"/>
          </a:solidFill>
          <a:latin typeface="Arial" charset="0"/>
        </a:defRPr>
      </a:lvl3pPr>
      <a:lvl4pPr algn="ctr" defTabSz="2665413" rtl="0" fontAlgn="base">
        <a:spcBef>
          <a:spcPct val="0"/>
        </a:spcBef>
        <a:spcAft>
          <a:spcPct val="0"/>
        </a:spcAft>
        <a:defRPr sz="12800">
          <a:solidFill>
            <a:schemeClr val="tx2"/>
          </a:solidFill>
          <a:latin typeface="Arial" charset="0"/>
        </a:defRPr>
      </a:lvl4pPr>
      <a:lvl5pPr algn="ctr" defTabSz="2665413" rtl="0" fontAlgn="base">
        <a:spcBef>
          <a:spcPct val="0"/>
        </a:spcBef>
        <a:spcAft>
          <a:spcPct val="0"/>
        </a:spcAft>
        <a:defRPr sz="12800">
          <a:solidFill>
            <a:schemeClr val="tx2"/>
          </a:solidFill>
          <a:latin typeface="Arial" charset="0"/>
        </a:defRPr>
      </a:lvl5pPr>
      <a:lvl6pPr marL="457200" algn="ctr" defTabSz="2665413" rtl="0" fontAlgn="base">
        <a:spcBef>
          <a:spcPct val="0"/>
        </a:spcBef>
        <a:spcAft>
          <a:spcPct val="0"/>
        </a:spcAft>
        <a:defRPr sz="12800">
          <a:solidFill>
            <a:schemeClr val="tx2"/>
          </a:solidFill>
          <a:latin typeface="Arial" charset="0"/>
        </a:defRPr>
      </a:lvl6pPr>
      <a:lvl7pPr marL="914400" algn="ctr" defTabSz="2665413" rtl="0" fontAlgn="base">
        <a:spcBef>
          <a:spcPct val="0"/>
        </a:spcBef>
        <a:spcAft>
          <a:spcPct val="0"/>
        </a:spcAft>
        <a:defRPr sz="12800">
          <a:solidFill>
            <a:schemeClr val="tx2"/>
          </a:solidFill>
          <a:latin typeface="Arial" charset="0"/>
        </a:defRPr>
      </a:lvl7pPr>
      <a:lvl8pPr marL="1371600" algn="ctr" defTabSz="2665413" rtl="0" fontAlgn="base">
        <a:spcBef>
          <a:spcPct val="0"/>
        </a:spcBef>
        <a:spcAft>
          <a:spcPct val="0"/>
        </a:spcAft>
        <a:defRPr sz="12800">
          <a:solidFill>
            <a:schemeClr val="tx2"/>
          </a:solidFill>
          <a:latin typeface="Arial" charset="0"/>
        </a:defRPr>
      </a:lvl8pPr>
      <a:lvl9pPr marL="1828800" algn="ctr" defTabSz="2665413" rtl="0" fontAlgn="base">
        <a:spcBef>
          <a:spcPct val="0"/>
        </a:spcBef>
        <a:spcAft>
          <a:spcPct val="0"/>
        </a:spcAft>
        <a:defRPr sz="12800">
          <a:solidFill>
            <a:schemeClr val="tx2"/>
          </a:solidFill>
          <a:latin typeface="Arial" charset="0"/>
        </a:defRPr>
      </a:lvl9pPr>
    </p:titleStyle>
    <p:bodyStyle>
      <a:lvl1pPr marL="1000125" indent="-1000125" algn="l" defTabSz="2665413" rtl="0" fontAlgn="base">
        <a:spcBef>
          <a:spcPct val="20000"/>
        </a:spcBef>
        <a:spcAft>
          <a:spcPct val="0"/>
        </a:spcAft>
        <a:buChar char="•"/>
        <a:defRPr sz="9300">
          <a:solidFill>
            <a:schemeClr val="tx1"/>
          </a:solidFill>
          <a:latin typeface="+mn-lt"/>
          <a:ea typeface="+mn-ea"/>
          <a:cs typeface="+mn-cs"/>
        </a:defRPr>
      </a:lvl1pPr>
      <a:lvl2pPr marL="2165350" indent="-833438" algn="l" defTabSz="2665413" rtl="0" fontAlgn="base">
        <a:spcBef>
          <a:spcPct val="20000"/>
        </a:spcBef>
        <a:spcAft>
          <a:spcPct val="0"/>
        </a:spcAft>
        <a:buChar char="–"/>
        <a:defRPr sz="8100">
          <a:solidFill>
            <a:schemeClr val="tx1"/>
          </a:solidFill>
          <a:latin typeface="+mn-lt"/>
        </a:defRPr>
      </a:lvl2pPr>
      <a:lvl3pPr marL="3330575" indent="-665163" algn="l" defTabSz="2665413" rtl="0" fontAlgn="base">
        <a:spcBef>
          <a:spcPct val="20000"/>
        </a:spcBef>
        <a:spcAft>
          <a:spcPct val="0"/>
        </a:spcAft>
        <a:buChar char="•"/>
        <a:defRPr sz="7000">
          <a:solidFill>
            <a:schemeClr val="tx1"/>
          </a:solidFill>
          <a:latin typeface="+mn-lt"/>
        </a:defRPr>
      </a:lvl3pPr>
      <a:lvl4pPr marL="4662488" indent="-665163" algn="l" defTabSz="2665413" rtl="0" fontAlgn="base">
        <a:spcBef>
          <a:spcPct val="20000"/>
        </a:spcBef>
        <a:spcAft>
          <a:spcPct val="0"/>
        </a:spcAft>
        <a:buChar char="–"/>
        <a:defRPr sz="5800">
          <a:solidFill>
            <a:schemeClr val="tx1"/>
          </a:solidFill>
          <a:latin typeface="+mn-lt"/>
        </a:defRPr>
      </a:lvl4pPr>
      <a:lvl5pPr marL="5995988" indent="-666750" algn="l" defTabSz="2665413" rtl="0" fontAlgn="base">
        <a:spcBef>
          <a:spcPct val="20000"/>
        </a:spcBef>
        <a:spcAft>
          <a:spcPct val="0"/>
        </a:spcAft>
        <a:buChar char="»"/>
        <a:defRPr sz="5800">
          <a:solidFill>
            <a:schemeClr val="tx1"/>
          </a:solidFill>
          <a:latin typeface="+mn-lt"/>
        </a:defRPr>
      </a:lvl5pPr>
      <a:lvl6pPr marL="6453188" indent="-666750" algn="l" defTabSz="2665413" rtl="0" fontAlgn="base">
        <a:spcBef>
          <a:spcPct val="20000"/>
        </a:spcBef>
        <a:spcAft>
          <a:spcPct val="0"/>
        </a:spcAft>
        <a:buChar char="»"/>
        <a:defRPr sz="5800">
          <a:solidFill>
            <a:schemeClr val="tx1"/>
          </a:solidFill>
          <a:latin typeface="+mn-lt"/>
        </a:defRPr>
      </a:lvl6pPr>
      <a:lvl7pPr marL="6910388" indent="-666750" algn="l" defTabSz="2665413" rtl="0" fontAlgn="base">
        <a:spcBef>
          <a:spcPct val="20000"/>
        </a:spcBef>
        <a:spcAft>
          <a:spcPct val="0"/>
        </a:spcAft>
        <a:buChar char="»"/>
        <a:defRPr sz="5800">
          <a:solidFill>
            <a:schemeClr val="tx1"/>
          </a:solidFill>
          <a:latin typeface="+mn-lt"/>
        </a:defRPr>
      </a:lvl7pPr>
      <a:lvl8pPr marL="7367588" indent="-666750" algn="l" defTabSz="2665413" rtl="0" fontAlgn="base">
        <a:spcBef>
          <a:spcPct val="20000"/>
        </a:spcBef>
        <a:spcAft>
          <a:spcPct val="0"/>
        </a:spcAft>
        <a:buChar char="»"/>
        <a:defRPr sz="5800">
          <a:solidFill>
            <a:schemeClr val="tx1"/>
          </a:solidFill>
          <a:latin typeface="+mn-lt"/>
        </a:defRPr>
      </a:lvl8pPr>
      <a:lvl9pPr marL="7824788" indent="-666750" algn="l" defTabSz="2665413" rtl="0" fontAlgn="base">
        <a:spcBef>
          <a:spcPct val="20000"/>
        </a:spcBef>
        <a:spcAft>
          <a:spcPct val="0"/>
        </a:spcAft>
        <a:buChar char="»"/>
        <a:defRPr sz="5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3556000"/>
            <a:ext cx="77724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7" name="AutoShape 29"/>
          <p:cNvSpPr>
            <a:spLocks noChangeArrowheads="1"/>
          </p:cNvSpPr>
          <p:nvPr/>
        </p:nvSpPr>
        <p:spPr bwMode="auto">
          <a:xfrm>
            <a:off x="8515350" y="3556000"/>
            <a:ext cx="77724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5400" dirty="0">
              <a:latin typeface="Times New Roman" panose="02020603050405020304" pitchFamily="18" charset="0"/>
              <a:cs typeface="Times New Roman" panose="02020603050405020304" pitchFamily="18" charset="0"/>
            </a:endParaRPr>
          </a:p>
          <a:p>
            <a:endParaRPr lang="en-US" dirty="0"/>
          </a:p>
        </p:txBody>
      </p:sp>
      <p:sp>
        <p:nvSpPr>
          <p:cNvPr id="2079" name="AutoShape 31"/>
          <p:cNvSpPr>
            <a:spLocks noChangeArrowheads="1"/>
          </p:cNvSpPr>
          <p:nvPr/>
        </p:nvSpPr>
        <p:spPr bwMode="auto">
          <a:xfrm>
            <a:off x="16573500" y="3556000"/>
            <a:ext cx="77724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2" name="AutoShape 4"/>
          <p:cNvSpPr>
            <a:spLocks noChangeArrowheads="1"/>
          </p:cNvSpPr>
          <p:nvPr/>
        </p:nvSpPr>
        <p:spPr bwMode="auto">
          <a:xfrm>
            <a:off x="457200" y="3556000"/>
            <a:ext cx="77724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696480" y="4482770"/>
            <a:ext cx="7334250" cy="13374317"/>
          </a:xfrm>
          <a:prstGeom prst="rect">
            <a:avLst/>
          </a:prstGeom>
          <a:noFill/>
          <a:ln w="9525">
            <a:noFill/>
            <a:miter lim="800000"/>
            <a:headEnd/>
            <a:tailEnd/>
          </a:ln>
          <a:effectLst/>
        </p:spPr>
        <p:txBody>
          <a:bodyPr lIns="55513" tIns="27757" rIns="55513" bIns="27757">
            <a:spAutoFit/>
          </a:bodyPr>
          <a:lstStyle/>
          <a:p>
            <a:pPr algn="l" defTabSz="2665413" eaLnBrk="0" hangingPunct="0">
              <a:lnSpc>
                <a:spcPct val="95000"/>
              </a:lnSpc>
            </a:pPr>
            <a:r>
              <a:rPr lang="en-US" sz="3200" dirty="0">
                <a:latin typeface="Times New Roman" pitchFamily="18" charset="0"/>
              </a:rPr>
              <a:t>ABSTRACT:</a:t>
            </a:r>
          </a:p>
          <a:p>
            <a:pPr algn="l" defTabSz="2665413" eaLnBrk="0" hangingPunct="0">
              <a:lnSpc>
                <a:spcPct val="95000"/>
              </a:lnSpc>
            </a:pPr>
            <a:r>
              <a:rPr lang="en-US" sz="2800" dirty="0">
                <a:latin typeface="Times New Roman" pitchFamily="18" charset="0"/>
              </a:rPr>
              <a:t>This technical exploration delves into the innovative realm of AI-powered image de-aging, leveraging advanced machine learning techniques to rejuvenate facial images. My primary goal is to create a robust and adaptable model that can realistically de-age facial features while preserving essential characteristics.</a:t>
            </a:r>
          </a:p>
          <a:p>
            <a:pPr algn="l" defTabSz="2665413" eaLnBrk="0" hangingPunct="0">
              <a:lnSpc>
                <a:spcPct val="95000"/>
              </a:lnSpc>
            </a:pPr>
            <a:endParaRPr lang="en-US" sz="1700" dirty="0">
              <a:latin typeface="Times New Roman" pitchFamily="18" charset="0"/>
            </a:endParaRPr>
          </a:p>
          <a:p>
            <a:pPr algn="l" defTabSz="2665413" eaLnBrk="0" hangingPunct="0">
              <a:lnSpc>
                <a:spcPct val="95000"/>
              </a:lnSpc>
            </a:pPr>
            <a:endParaRPr lang="en-US" sz="1700" dirty="0">
              <a:latin typeface="Times New Roman" pitchFamily="18" charset="0"/>
            </a:endParaRPr>
          </a:p>
          <a:p>
            <a:pPr algn="l" defTabSz="2665413" eaLnBrk="0" hangingPunct="0">
              <a:lnSpc>
                <a:spcPct val="95000"/>
              </a:lnSpc>
            </a:pPr>
            <a:r>
              <a:rPr lang="en-US" sz="3600" dirty="0">
                <a:latin typeface="Times New Roman" pitchFamily="18" charset="0"/>
              </a:rPr>
              <a:t>RESEARCH QUESTION:</a:t>
            </a:r>
          </a:p>
          <a:p>
            <a:pPr algn="l" defTabSz="2665413" eaLnBrk="0" hangingPunct="0">
              <a:lnSpc>
                <a:spcPct val="95000"/>
              </a:lnSpc>
            </a:pPr>
            <a:r>
              <a:rPr lang="en-US" sz="2800" dirty="0">
                <a:latin typeface="Times New Roman" pitchFamily="18" charset="0"/>
              </a:rPr>
              <a:t>How does the integration of facial landmarks enhance the precision of image de-aging?</a:t>
            </a:r>
          </a:p>
          <a:p>
            <a:pPr algn="l" defTabSz="2665413" eaLnBrk="0" hangingPunct="0">
              <a:lnSpc>
                <a:spcPct val="95000"/>
              </a:lnSpc>
            </a:pPr>
            <a:r>
              <a:rPr lang="en-US" sz="2800" dirty="0">
                <a:latin typeface="Times New Roman" pitchFamily="18" charset="0"/>
              </a:rPr>
              <a:t>How can AI-powered image de-aging be effectively applied in the entertainment industry, such as movies and TV shows?</a:t>
            </a:r>
          </a:p>
          <a:p>
            <a:pPr algn="l" defTabSz="2665413" eaLnBrk="0" hangingPunct="0">
              <a:lnSpc>
                <a:spcPct val="95000"/>
              </a:lnSpc>
            </a:pPr>
            <a:r>
              <a:rPr lang="en-US" sz="2800" dirty="0">
                <a:latin typeface="Times New Roman" pitchFamily="18" charset="0"/>
              </a:rPr>
              <a:t>In what ways can de-aging technology assist in forensic analysis, such as age progression analysis for missing persons?</a:t>
            </a:r>
          </a:p>
          <a:p>
            <a:pPr algn="l" defTabSz="2665413" eaLnBrk="0" hangingPunct="0">
              <a:lnSpc>
                <a:spcPct val="95000"/>
              </a:lnSpc>
            </a:pPr>
            <a:endParaRPr lang="en-US" sz="2800" dirty="0">
              <a:latin typeface="Times New Roman" pitchFamily="18" charset="0"/>
            </a:endParaRPr>
          </a:p>
          <a:p>
            <a:pPr algn="l" defTabSz="2665413" eaLnBrk="0" hangingPunct="0">
              <a:lnSpc>
                <a:spcPct val="95000"/>
              </a:lnSpc>
            </a:pPr>
            <a:r>
              <a:rPr lang="en-US" sz="3600" dirty="0">
                <a:latin typeface="Times New Roman" pitchFamily="18" charset="0"/>
              </a:rPr>
              <a:t>Key Components:</a:t>
            </a:r>
          </a:p>
          <a:p>
            <a:pPr algn="l" defTabSz="2665413" eaLnBrk="0" hangingPunct="0">
              <a:lnSpc>
                <a:spcPct val="95000"/>
              </a:lnSpc>
            </a:pPr>
            <a:r>
              <a:rPr lang="en-US" sz="2800" dirty="0">
                <a:latin typeface="Times New Roman" pitchFamily="18" charset="0"/>
              </a:rPr>
              <a:t>CycleGAN Architecture:</a:t>
            </a:r>
          </a:p>
          <a:p>
            <a:pPr algn="l" defTabSz="2665413" eaLnBrk="0" hangingPunct="0">
              <a:lnSpc>
                <a:spcPct val="95000"/>
              </a:lnSpc>
            </a:pPr>
            <a:r>
              <a:rPr lang="en-US" sz="2800" dirty="0">
                <a:latin typeface="Times New Roman" pitchFamily="18" charset="0"/>
              </a:rPr>
              <a:t>Dual generators and discriminators for seamless bidirectional transformation.</a:t>
            </a:r>
          </a:p>
          <a:p>
            <a:pPr algn="l" defTabSz="2665413" eaLnBrk="0" hangingPunct="0">
              <a:lnSpc>
                <a:spcPct val="95000"/>
              </a:lnSpc>
            </a:pPr>
            <a:r>
              <a:rPr lang="en-US" sz="2800" dirty="0">
                <a:latin typeface="Times New Roman" pitchFamily="18" charset="0"/>
              </a:rPr>
              <a:t>Cycle consistency to ensure the preservation of facial features in both directions.</a:t>
            </a:r>
          </a:p>
          <a:p>
            <a:pPr algn="l" defTabSz="2665413" eaLnBrk="0" hangingPunct="0">
              <a:lnSpc>
                <a:spcPct val="95000"/>
              </a:lnSpc>
            </a:pPr>
            <a:endParaRPr lang="en-US" sz="2800" dirty="0">
              <a:latin typeface="Times New Roman" pitchFamily="18" charset="0"/>
            </a:endParaRPr>
          </a:p>
          <a:p>
            <a:pPr algn="l" defTabSz="2665413" eaLnBrk="0" hangingPunct="0">
              <a:lnSpc>
                <a:spcPct val="95000"/>
              </a:lnSpc>
            </a:pPr>
            <a:r>
              <a:rPr lang="en-US" sz="2800" dirty="0">
                <a:latin typeface="Times New Roman" pitchFamily="18" charset="0"/>
              </a:rPr>
              <a:t>Facial Landmarks Integration:</a:t>
            </a:r>
          </a:p>
          <a:p>
            <a:pPr algn="l" defTabSz="2665413" eaLnBrk="0" hangingPunct="0">
              <a:lnSpc>
                <a:spcPct val="95000"/>
              </a:lnSpc>
            </a:pPr>
            <a:r>
              <a:rPr lang="en-US" sz="2800" dirty="0">
                <a:latin typeface="Times New Roman" pitchFamily="18" charset="0"/>
              </a:rPr>
              <a:t>Utilization of facial landmarks for precise alignment during the de-aging process.</a:t>
            </a:r>
          </a:p>
          <a:p>
            <a:pPr algn="l" defTabSz="2665413" eaLnBrk="0" hangingPunct="0">
              <a:lnSpc>
                <a:spcPct val="95000"/>
              </a:lnSpc>
            </a:pPr>
            <a:r>
              <a:rPr lang="en-US" sz="2800" dirty="0">
                <a:latin typeface="Times New Roman" pitchFamily="18" charset="0"/>
              </a:rPr>
              <a:t>Improved handling of individual facial expressions and distinctive features.</a:t>
            </a:r>
          </a:p>
          <a:p>
            <a:pPr algn="l" defTabSz="2665413" eaLnBrk="0" hangingPunct="0">
              <a:lnSpc>
                <a:spcPct val="95000"/>
              </a:lnSpc>
            </a:pPr>
            <a:endParaRPr lang="en-US" sz="1700" b="1" dirty="0">
              <a:latin typeface="Times New Roman" pitchFamily="18" charset="0"/>
            </a:endParaRPr>
          </a:p>
        </p:txBody>
      </p:sp>
      <p:sp>
        <p:nvSpPr>
          <p:cNvPr id="2061" name="AutoShape 13"/>
          <p:cNvSpPr>
            <a:spLocks noChangeArrowheads="1"/>
          </p:cNvSpPr>
          <p:nvPr/>
        </p:nvSpPr>
        <p:spPr bwMode="auto">
          <a:xfrm>
            <a:off x="514350" y="222250"/>
            <a:ext cx="31889700" cy="306705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5513" tIns="27757" rIns="55513" bIns="27757" anchor="ctr"/>
          <a:lstStyle/>
          <a:p>
            <a:pPr defTabSz="2665413"/>
            <a:endParaRPr lang="en-US">
              <a:solidFill>
                <a:schemeClr val="bg1"/>
              </a:solidFill>
            </a:endParaRPr>
          </a:p>
        </p:txBody>
      </p:sp>
      <p:sp>
        <p:nvSpPr>
          <p:cNvPr id="2062" name="Text Box 14"/>
          <p:cNvSpPr txBox="1">
            <a:spLocks noChangeArrowheads="1"/>
          </p:cNvSpPr>
          <p:nvPr/>
        </p:nvSpPr>
        <p:spPr bwMode="auto">
          <a:xfrm>
            <a:off x="914400" y="577850"/>
            <a:ext cx="27497314" cy="310304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5400" b="0" i="0" u="none" strike="noStrike" dirty="0">
                <a:solidFill>
                  <a:srgbClr val="000000"/>
                </a:solidFill>
                <a:effectLst/>
                <a:latin typeface="Arial" panose="020B0604020202020204" pitchFamily="34" charset="0"/>
              </a:rPr>
              <a:t>AI-Powered </a:t>
            </a:r>
            <a:r>
              <a:rPr lang="en-US" sz="5400" dirty="0">
                <a:solidFill>
                  <a:srgbClr val="000000"/>
                </a:solidFill>
                <a:latin typeface="Arial" panose="020B0604020202020204" pitchFamily="34" charset="0"/>
              </a:rPr>
              <a:t>Image</a:t>
            </a:r>
            <a:r>
              <a:rPr lang="en-US" sz="5400" b="0" i="0" u="none" strike="noStrike" dirty="0">
                <a:solidFill>
                  <a:srgbClr val="000000"/>
                </a:solidFill>
                <a:effectLst/>
                <a:latin typeface="Arial" panose="020B0604020202020204" pitchFamily="34" charset="0"/>
              </a:rPr>
              <a:t> De-Aging: A Technical Exploration</a:t>
            </a:r>
          </a:p>
          <a:p>
            <a:pPr defTabSz="2665413">
              <a:spcBef>
                <a:spcPct val="50000"/>
              </a:spcBef>
            </a:pPr>
            <a:r>
              <a:rPr lang="en-US" sz="3600" dirty="0">
                <a:solidFill>
                  <a:srgbClr val="000000"/>
                </a:solidFill>
                <a:latin typeface="Arial" panose="020B0604020202020204" pitchFamily="34" charset="0"/>
              </a:rPr>
              <a:t>AJAY KASU</a:t>
            </a:r>
          </a:p>
          <a:p>
            <a:pPr defTabSz="2665413">
              <a:spcBef>
                <a:spcPct val="50000"/>
              </a:spcBef>
            </a:pPr>
            <a:r>
              <a:rPr lang="en-US" sz="3600" b="0" i="0" dirty="0">
                <a:effectLst/>
                <a:latin typeface="Arial" panose="020B0604020202020204" pitchFamily="34" charset="0"/>
              </a:rPr>
              <a:t>Pace University, Seidenberg School of Computer Science and Information Systems | Advisor: Dr. Christelle Scharff</a:t>
            </a:r>
            <a:br>
              <a:rPr lang="en-US" sz="3600" dirty="0"/>
            </a:br>
            <a:endParaRPr lang="en-US" sz="3600" b="1" dirty="0"/>
          </a:p>
        </p:txBody>
      </p:sp>
      <p:sp>
        <p:nvSpPr>
          <p:cNvPr id="2064" name="Text Box 16"/>
          <p:cNvSpPr txBox="1">
            <a:spLocks noChangeArrowheads="1"/>
          </p:cNvSpPr>
          <p:nvPr/>
        </p:nvSpPr>
        <p:spPr bwMode="auto">
          <a:xfrm>
            <a:off x="514350" y="1289050"/>
            <a:ext cx="2743200" cy="1248690"/>
          </a:xfrm>
          <a:prstGeom prst="rect">
            <a:avLst/>
          </a:prstGeom>
          <a:noFill/>
          <a:ln w="9525">
            <a:noFill/>
            <a:miter lim="800000"/>
            <a:headEnd/>
            <a:tailEnd/>
          </a:ln>
          <a:effectLst/>
        </p:spPr>
        <p:txBody>
          <a:bodyPr lIns="55513" tIns="27757" rIns="55513" bIns="27757">
            <a:spAutoFit/>
          </a:bodyPr>
          <a:lstStyle/>
          <a:p>
            <a:pPr defTabSz="2665413">
              <a:spcBef>
                <a:spcPct val="50000"/>
              </a:spcBef>
            </a:pPr>
            <a:endParaRPr lang="en-US" b="1" dirty="0"/>
          </a:p>
          <a:p>
            <a:pPr defTabSz="2665413">
              <a:spcBef>
                <a:spcPct val="50000"/>
              </a:spcBef>
            </a:pPr>
            <a:endParaRPr lang="en-US" sz="1700" dirty="0">
              <a:solidFill>
                <a:srgbClr val="FF0000"/>
              </a:solidFill>
            </a:endParaRPr>
          </a:p>
        </p:txBody>
      </p:sp>
      <p:sp>
        <p:nvSpPr>
          <p:cNvPr id="2087" name="Text Box 39"/>
          <p:cNvSpPr txBox="1">
            <a:spLocks noChangeArrowheads="1"/>
          </p:cNvSpPr>
          <p:nvPr/>
        </p:nvSpPr>
        <p:spPr bwMode="auto">
          <a:xfrm>
            <a:off x="16797337" y="4248944"/>
            <a:ext cx="7324725" cy="13545812"/>
          </a:xfrm>
          <a:prstGeom prst="rect">
            <a:avLst/>
          </a:prstGeom>
          <a:noFill/>
          <a:ln w="57150" cmpd="thinThick">
            <a:noFill/>
            <a:miter lim="800000"/>
            <a:headEnd/>
            <a:tailEnd/>
          </a:ln>
          <a:effectLst/>
        </p:spPr>
        <p:txBody>
          <a:bodyPr lIns="37136" tIns="18568" rIns="37136" bIns="18568">
            <a:spAutoFit/>
          </a:bodyPr>
          <a:lstStyle/>
          <a:p>
            <a:pPr algn="l" defTabSz="371475" eaLnBrk="0" hangingPunct="0">
              <a:lnSpc>
                <a:spcPct val="95000"/>
              </a:lnSpc>
            </a:pPr>
            <a:r>
              <a:rPr lang="en-US" sz="2800" dirty="0">
                <a:latin typeface="Times New Roman" panose="02020603050405020304" pitchFamily="18" charset="0"/>
                <a:cs typeface="Times New Roman" panose="02020603050405020304" pitchFamily="18" charset="0"/>
              </a:rPr>
              <a:t>5. CycleGAN Training: Implement a CycleGAN architecture for image translation, focusing on de-aging. Prepare paired training data, consisting of original images and corresponding age-decreased versions. Train the CycleGAN model to learn the mapping between young and old faces bidirectionally. </a:t>
            </a: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r>
              <a:rPr lang="en-US" sz="2800" dirty="0">
                <a:latin typeface="Times New Roman" panose="02020603050405020304" pitchFamily="18" charset="0"/>
                <a:cs typeface="Times New Roman" panose="02020603050405020304" pitchFamily="18" charset="0"/>
              </a:rPr>
              <a:t>6. Model Evaluation: Evaluate the de-aging performance of the CycleGAN model using a separate test set. Use qualitative measures, such as visual inspection, and quantitative measures, like Structural Similarity Index (SSI) and perceptual metrics. </a:t>
            </a:r>
          </a:p>
          <a:p>
            <a:pPr algn="l" defTabSz="371475" eaLnBrk="0" hangingPunct="0">
              <a:lnSpc>
                <a:spcPct val="95000"/>
              </a:lnSpc>
            </a:pPr>
            <a:r>
              <a:rPr lang="en-US" sz="2800" dirty="0">
                <a:latin typeface="Times New Roman" panose="02020603050405020304" pitchFamily="18" charset="0"/>
                <a:cs typeface="Times New Roman" panose="02020603050405020304" pitchFamily="18" charset="0"/>
              </a:rPr>
              <a:t>EDA:</a:t>
            </a: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r>
              <a:rPr lang="en-US" sz="2800" dirty="0">
                <a:latin typeface="Times New Roman" panose="02020603050405020304" pitchFamily="18" charset="0"/>
                <a:cs typeface="Times New Roman" panose="02020603050405020304" pitchFamily="18" charset="0"/>
              </a:rPr>
              <a:t>RESULTS:</a:t>
            </a: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a:p>
            <a:pPr algn="l" defTabSz="371475" eaLnBrk="0" hangingPunct="0">
              <a:lnSpc>
                <a:spcPct val="95000"/>
              </a:lnSpc>
            </a:pPr>
            <a:endParaRPr lang="en-US" sz="2800" dirty="0">
              <a:latin typeface="Times New Roman" panose="02020603050405020304" pitchFamily="18" charset="0"/>
              <a:cs typeface="Times New Roman" panose="02020603050405020304" pitchFamily="18" charset="0"/>
            </a:endParaRPr>
          </a:p>
        </p:txBody>
      </p:sp>
      <p:sp>
        <p:nvSpPr>
          <p:cNvPr id="2088" name="Text Box 40"/>
          <p:cNvSpPr txBox="1">
            <a:spLocks noChangeArrowheads="1"/>
          </p:cNvSpPr>
          <p:nvPr/>
        </p:nvSpPr>
        <p:spPr bwMode="auto">
          <a:xfrm>
            <a:off x="24631650" y="4248944"/>
            <a:ext cx="7515225" cy="12844081"/>
          </a:xfrm>
          <a:prstGeom prst="rect">
            <a:avLst/>
          </a:prstGeom>
          <a:noFill/>
          <a:ln w="57150" cmpd="thinThick">
            <a:noFill/>
            <a:miter lim="800000"/>
            <a:headEnd/>
            <a:tailEnd/>
          </a:ln>
          <a:effectLst/>
        </p:spPr>
        <p:txBody>
          <a:bodyPr wrap="square" lIns="37136" tIns="18568" rIns="37136" bIns="18568">
            <a:spAutoFit/>
          </a:bodyPr>
          <a:lstStyle/>
          <a:p>
            <a:pPr algn="l" defTabSz="371475" eaLnBrk="0" hangingPunct="0">
              <a:lnSpc>
                <a:spcPct val="95000"/>
              </a:lnSpc>
            </a:pPr>
            <a:r>
              <a:rPr lang="en-US" sz="3200" dirty="0">
                <a:latin typeface="Times New Roman" pitchFamily="18" charset="0"/>
              </a:rPr>
              <a:t>CONCLUSION AND FUTURE WORK:</a:t>
            </a:r>
          </a:p>
          <a:p>
            <a:pPr algn="l" defTabSz="371475" eaLnBrk="0" hangingPunct="0">
              <a:lnSpc>
                <a:spcPct val="95000"/>
              </a:lnSpc>
            </a:pPr>
            <a:endParaRPr lang="en-US" sz="3200" dirty="0">
              <a:latin typeface="Times New Roman" pitchFamily="18" charset="0"/>
            </a:endParaRPr>
          </a:p>
          <a:p>
            <a:pPr algn="l" defTabSz="371475" eaLnBrk="0" hangingPunct="0">
              <a:lnSpc>
                <a:spcPct val="95000"/>
              </a:lnSpc>
            </a:pPr>
            <a:r>
              <a:rPr lang="en-US" sz="2800" dirty="0">
                <a:latin typeface="Times New Roman" pitchFamily="18" charset="0"/>
              </a:rPr>
              <a:t>In my exploration of AI-powered image de-aging, I successfully harnessed ResNet50 for feature extraction and Random Forest for accurate age categorization. The integration of CycleGAN proved transformative, producing realistic de-aged images.</a:t>
            </a:r>
          </a:p>
          <a:p>
            <a:pPr algn="l" defTabSz="371475" eaLnBrk="0" hangingPunct="0">
              <a:lnSpc>
                <a:spcPct val="95000"/>
              </a:lnSpc>
            </a:pPr>
            <a:endParaRPr lang="en-US" sz="2800" dirty="0">
              <a:latin typeface="Times New Roman" pitchFamily="18" charset="0"/>
            </a:endParaRPr>
          </a:p>
          <a:p>
            <a:pPr algn="l" defTabSz="371475" eaLnBrk="0" hangingPunct="0">
              <a:lnSpc>
                <a:spcPct val="95000"/>
              </a:lnSpc>
            </a:pPr>
            <a:r>
              <a:rPr lang="en-US" sz="2800" dirty="0">
                <a:latin typeface="Times New Roman" pitchFamily="18" charset="0"/>
              </a:rPr>
              <a:t>As I conclude this phase, the project signifies a promising start rather than an endpoint. Future work involves refining de-aging quality, venturing into video de-aging, and addressing ethical considerations. This exploration reflects a commitment to pushing AI boundaries, emphasizing both technical innovation and ethical responsibility.</a:t>
            </a:r>
          </a:p>
          <a:p>
            <a:pPr algn="l" defTabSz="371475" eaLnBrk="0" hangingPunct="0">
              <a:lnSpc>
                <a:spcPct val="95000"/>
              </a:lnSpc>
            </a:pPr>
            <a:endParaRPr lang="en-US" sz="2800" dirty="0">
              <a:latin typeface="Times New Roman" pitchFamily="18" charset="0"/>
            </a:endParaRPr>
          </a:p>
          <a:p>
            <a:pPr algn="l" defTabSz="371475" eaLnBrk="0" hangingPunct="0">
              <a:lnSpc>
                <a:spcPct val="95000"/>
              </a:lnSpc>
            </a:pPr>
            <a:r>
              <a:rPr lang="en-US" sz="2800" dirty="0">
                <a:latin typeface="Times New Roman" pitchFamily="18" charset="0"/>
              </a:rPr>
              <a:t>REFERENCES:</a:t>
            </a:r>
          </a:p>
          <a:p>
            <a:pPr algn="l" defTabSz="371475" eaLnBrk="0" hangingPunct="0">
              <a:lnSpc>
                <a:spcPct val="95000"/>
              </a:lnSpc>
            </a:pPr>
            <a:endParaRPr lang="en-US" sz="2800" dirty="0">
              <a:latin typeface="Times New Roman" pitchFamily="18" charset="0"/>
            </a:endParaRPr>
          </a:p>
          <a:p>
            <a:pPr marL="457200" indent="-457200" algn="l" defTabSz="371475" eaLnBrk="0" hangingPunct="0">
              <a:lnSpc>
                <a:spcPct val="95000"/>
              </a:lnSpc>
              <a:buAutoNum type="arabicPeriod"/>
            </a:pPr>
            <a:r>
              <a:rPr lang="en-US" sz="2400" dirty="0">
                <a:solidFill>
                  <a:srgbClr val="000000"/>
                </a:solidFill>
                <a:latin typeface="Times New Roman" panose="02020603050405020304" pitchFamily="18" charset="0"/>
                <a:cs typeface="Times New Roman" panose="02020603050405020304" pitchFamily="18" charset="0"/>
              </a:rPr>
              <a:t>Liu, S., Sun, Y., Zhu, D., Bao, R., Wang, W., Shu, X., Yan, S., &amp; Yan, S. (Year). Face Aging with Contextual Generative Adversarial Nets. </a:t>
            </a:r>
          </a:p>
          <a:p>
            <a:pPr marL="457200" indent="-457200" algn="l" defTabSz="371475" eaLnBrk="0" hangingPunct="0">
              <a:lnSpc>
                <a:spcPct val="95000"/>
              </a:lnSpc>
              <a:buAutoNum type="arabicPeriod"/>
            </a:pPr>
            <a:r>
              <a:rPr lang="en-US" sz="2400" dirty="0">
                <a:solidFill>
                  <a:srgbClr val="000000"/>
                </a:solidFill>
                <a:latin typeface="Times New Roman" panose="02020603050405020304" pitchFamily="18" charset="0"/>
                <a:cs typeface="Times New Roman" panose="02020603050405020304" pitchFamily="18" charset="0"/>
              </a:rPr>
              <a:t>High Resolution Face Age Editing Xu Yao, Gilles Puy, Alasdair Newson, Yann Gousseau, Pierre Hellier https://arxiv.org/abs/2005.04410v1</a:t>
            </a:r>
            <a:endParaRPr lang="en-US" sz="2400" b="0" i="0" u="sng"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lgn="l" defTabSz="371475" eaLnBrk="0" hangingPunct="0">
              <a:lnSpc>
                <a:spcPct val="95000"/>
              </a:lnSpc>
              <a:buAutoNum type="arabicPeriod"/>
            </a:pPr>
            <a:r>
              <a:rPr lang="en-US" sz="2400" u="sng"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Zhu, J.-Y., Park, T., Isola, P., &amp; Efros, A. A. (2017). Unpaired Image-to-Image Translation using Cycle-Consistent Adversarial Networks. In Computer Vision and Pattern Recognition (CVPR).</a:t>
            </a:r>
          </a:p>
          <a:p>
            <a:pPr marL="457200" indent="-457200" algn="l" defTabSz="371475" eaLnBrk="0" hangingPunct="0">
              <a:lnSpc>
                <a:spcPct val="95000"/>
              </a:lnSpc>
              <a:buAutoNum type="arabicPeriod"/>
            </a:pPr>
            <a:r>
              <a:rPr lang="en-US" sz="2400" dirty="0">
                <a:latin typeface="Times New Roman" panose="02020603050405020304" pitchFamily="18" charset="0"/>
                <a:cs typeface="Times New Roman" panose="02020603050405020304" pitchFamily="18" charset="0"/>
              </a:rPr>
              <a:t>Suo, J., Zhu, S.-C., Shan, S., &amp; Chen, X. (2009). A Compositional and Dynamic Model for Face Aging. Journal of LaTeX Class Files, Volume number(Issue number), Page range. DOI/Publisher.</a:t>
            </a:r>
          </a:p>
        </p:txBody>
      </p:sp>
      <p:sp>
        <p:nvSpPr>
          <p:cNvPr id="24" name="Text Box 19"/>
          <p:cNvSpPr txBox="1">
            <a:spLocks noChangeArrowheads="1"/>
          </p:cNvSpPr>
          <p:nvPr/>
        </p:nvSpPr>
        <p:spPr bwMode="auto">
          <a:xfrm>
            <a:off x="9152721" y="3930359"/>
            <a:ext cx="6652429" cy="14308532"/>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lnSpc>
                <a:spcPct val="90000"/>
              </a:lnSpc>
              <a:spcBef>
                <a:spcPct val="50000"/>
              </a:spcBef>
            </a:pPr>
            <a:r>
              <a:rPr lang="en-US" sz="3200" dirty="0">
                <a:latin typeface="Times New Roman" panose="02020603050405020304" pitchFamily="18" charset="0"/>
                <a:cs typeface="Times New Roman" panose="02020603050405020304" pitchFamily="18" charset="0"/>
              </a:rPr>
              <a:t>DATASET:</a:t>
            </a:r>
          </a:p>
          <a:p>
            <a:pPr algn="l" defTabSz="4389438">
              <a:lnSpc>
                <a:spcPct val="90000"/>
              </a:lnSpc>
              <a:spcBef>
                <a:spcPct val="50000"/>
              </a:spcBef>
            </a:pPr>
            <a:r>
              <a:rPr lang="en-US" sz="2600" dirty="0">
                <a:latin typeface="Times New Roman" panose="02020603050405020304" pitchFamily="18" charset="0"/>
                <a:cs typeface="Times New Roman" panose="02020603050405020304" pitchFamily="18" charset="0"/>
              </a:rPr>
              <a:t>The FG-NET dataset is a publicly available dataset for age estimation and face recognition across ages. It consists of 1,002 images of 82 individuals with ages ranging from 0 to 69 years old.</a:t>
            </a:r>
          </a:p>
          <a:p>
            <a:pPr algn="l" defTabSz="4389438">
              <a:lnSpc>
                <a:spcPct val="90000"/>
              </a:lnSpc>
              <a:spcBef>
                <a:spcPct val="50000"/>
              </a:spcBef>
            </a:pPr>
            <a:r>
              <a:rPr lang="en-US" sz="2600" dirty="0">
                <a:latin typeface="Times New Roman" panose="02020603050405020304" pitchFamily="18" charset="0"/>
                <a:cs typeface="Times New Roman" panose="02020603050405020304" pitchFamily="18" charset="0"/>
              </a:rPr>
              <a:t>An age gap of up to 45 years for some individuals. Facial landmark annotations for each image (68 points). It is often used for face verification across large age gaps. The dataset contains images ranging from child/young to adult/old.</a:t>
            </a:r>
          </a:p>
          <a:p>
            <a:pPr algn="l" defTabSz="4389438">
              <a:lnSpc>
                <a:spcPct val="90000"/>
              </a:lnSpc>
              <a:spcBef>
                <a:spcPct val="50000"/>
              </a:spcBef>
            </a:pPr>
            <a:r>
              <a:rPr lang="en-US" sz="3200" dirty="0">
                <a:latin typeface="Times New Roman" panose="02020603050405020304" pitchFamily="18" charset="0"/>
                <a:cs typeface="Times New Roman" panose="02020603050405020304" pitchFamily="18" charset="0"/>
              </a:rPr>
              <a:t>METHODOLOGY:</a:t>
            </a:r>
          </a:p>
          <a:p>
            <a:pPr marL="514350" indent="-514350" algn="l" defTabSz="4389438">
              <a:lnSpc>
                <a:spcPct val="90000"/>
              </a:lnSpc>
              <a:spcBef>
                <a:spcPct val="50000"/>
              </a:spcBef>
              <a:buAutoNum type="arabicPeriod"/>
            </a:pPr>
            <a:r>
              <a:rPr lang="en-US" sz="2600" dirty="0">
                <a:latin typeface="Times New Roman" panose="02020603050405020304" pitchFamily="18" charset="0"/>
                <a:cs typeface="Times New Roman" panose="02020603050405020304" pitchFamily="18" charset="0"/>
              </a:rPr>
              <a:t>Preprocessing: Crop and align facial images to ensure consistency in facial features. Annotate facial landmarks in the images to provide key points for feature extraction and CycleGAN training. </a:t>
            </a:r>
          </a:p>
          <a:p>
            <a:pPr marL="514350" indent="-514350" algn="l" defTabSz="4389438">
              <a:lnSpc>
                <a:spcPct val="90000"/>
              </a:lnSpc>
              <a:spcBef>
                <a:spcPct val="50000"/>
              </a:spcBef>
              <a:buAutoNum type="arabicPeriod"/>
            </a:pPr>
            <a:r>
              <a:rPr lang="en-US" sz="2600" dirty="0">
                <a:latin typeface="Times New Roman" panose="02020603050405020304" pitchFamily="18" charset="0"/>
                <a:cs typeface="Times New Roman" panose="02020603050405020304" pitchFamily="18" charset="0"/>
              </a:rPr>
              <a:t>Feature Extraction using ResNet50: Utilize the ResNet50 architecture to extract high-level features from the facial images. Fine-tune the pre-trained ResNet50 model on the annotated dataset to enhance its ability to capture age-related features. </a:t>
            </a:r>
          </a:p>
          <a:p>
            <a:pPr marL="514350" indent="-514350" algn="l" defTabSz="4389438">
              <a:lnSpc>
                <a:spcPct val="90000"/>
              </a:lnSpc>
              <a:spcBef>
                <a:spcPct val="50000"/>
              </a:spcBef>
              <a:buAutoNum type="arabicPeriod"/>
            </a:pPr>
            <a:r>
              <a:rPr lang="en-US" sz="2600" dirty="0">
                <a:latin typeface="Times New Roman" panose="02020603050405020304" pitchFamily="18" charset="0"/>
                <a:cs typeface="Times New Roman" panose="02020603050405020304" pitchFamily="18" charset="0"/>
              </a:rPr>
              <a:t>Age Range Categorization: Define age ranges to categorize individuals into "young" and "old" groups based on ground truth ages. Create labels for the age categories for supervised learning in the next steps.</a:t>
            </a:r>
          </a:p>
          <a:p>
            <a:pPr marL="514350" indent="-514350" algn="l" defTabSz="4389438">
              <a:lnSpc>
                <a:spcPct val="90000"/>
              </a:lnSpc>
              <a:spcBef>
                <a:spcPct val="50000"/>
              </a:spcBef>
              <a:buAutoNum type="arabicPeriod"/>
            </a:pPr>
            <a:r>
              <a:rPr lang="en-US" sz="2600" dirty="0">
                <a:latin typeface="Times New Roman" panose="02020603050405020304" pitchFamily="18" charset="0"/>
                <a:cs typeface="Times New Roman" panose="02020603050405020304" pitchFamily="18" charset="0"/>
              </a:rPr>
              <a:t> Supervised Learning with Random Forest (RF): Train a Random Forest classifier using the extracted features as input and age categories as labels. Evaluate the RF model's performance on a separate validation set.</a:t>
            </a:r>
          </a:p>
        </p:txBody>
      </p:sp>
      <p:pic>
        <p:nvPicPr>
          <p:cNvPr id="3" name="Picture 2" descr="A blue and black logo&#10;&#10;Description automatically generated">
            <a:extLst>
              <a:ext uri="{FF2B5EF4-FFF2-40B4-BE49-F238E27FC236}">
                <a16:creationId xmlns:a16="http://schemas.microsoft.com/office/drawing/2014/main" id="{FD91500A-F3EF-5A1A-CC35-437FBB67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4314" y="400710"/>
            <a:ext cx="5649686" cy="2670418"/>
          </a:xfrm>
          <a:prstGeom prst="rect">
            <a:avLst/>
          </a:prstGeom>
        </p:spPr>
      </p:pic>
      <p:pic>
        <p:nvPicPr>
          <p:cNvPr id="4" name="Picture 3" descr="A close-up of a child&#10;&#10;Description automatically generated">
            <a:extLst>
              <a:ext uri="{FF2B5EF4-FFF2-40B4-BE49-F238E27FC236}">
                <a16:creationId xmlns:a16="http://schemas.microsoft.com/office/drawing/2014/main" id="{D9AC296F-A8A9-61B8-0FD0-D9E62D1B6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13239" y="10348860"/>
            <a:ext cx="3346460" cy="4005072"/>
          </a:xfrm>
          <a:prstGeom prst="rect">
            <a:avLst/>
          </a:prstGeom>
        </p:spPr>
      </p:pic>
      <p:pic>
        <p:nvPicPr>
          <p:cNvPr id="6" name="Picture 5" descr="A diagram of a blue dotted line&#10;&#10;Description automatically generated with medium confidence">
            <a:extLst>
              <a:ext uri="{FF2B5EF4-FFF2-40B4-BE49-F238E27FC236}">
                <a16:creationId xmlns:a16="http://schemas.microsoft.com/office/drawing/2014/main" id="{A334C1DC-BF3F-7AE6-100D-7CB8FB1F8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75127" y="14327477"/>
            <a:ext cx="4346935" cy="410114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TotalTime>
  <Words>768</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42x72 Horizontal Template</dc:title>
  <dc:creator>Ethan Shulda;www.postersession.com</dc:creator>
  <cp:keywords>www.postersession.com</cp:keywords>
  <dc:description>©MegaPrint Inc. 2009</dc:description>
  <cp:lastModifiedBy>Kasu, Mr. Ajay</cp:lastModifiedBy>
  <cp:revision>35</cp:revision>
  <dcterms:created xsi:type="dcterms:W3CDTF">2008-12-04T00:20:37Z</dcterms:created>
  <dcterms:modified xsi:type="dcterms:W3CDTF">2023-12-15T18:25:04Z</dcterms:modified>
  <cp:category>Research Poster</cp:category>
</cp:coreProperties>
</file>