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11" r:id="rId2"/>
    <p:sldId id="295" r:id="rId3"/>
    <p:sldId id="312" r:id="rId4"/>
    <p:sldId id="313" r:id="rId5"/>
    <p:sldId id="314" r:id="rId6"/>
    <p:sldId id="315" r:id="rId7"/>
    <p:sldId id="316" r:id="rId8"/>
    <p:sldId id="317" r:id="rId9"/>
    <p:sldId id="318" r:id="rId10"/>
    <p:sldId id="319"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20" r:id="rId27"/>
    <p:sldId id="321" r:id="rId28"/>
    <p:sldId id="322" r:id="rId29"/>
    <p:sldId id="324" r:id="rId30"/>
    <p:sldId id="325" r:id="rId31"/>
    <p:sldId id="323" r:id="rId32"/>
    <p:sldId id="349" r:id="rId33"/>
    <p:sldId id="341" r:id="rId34"/>
    <p:sldId id="342" r:id="rId35"/>
    <p:sldId id="343" r:id="rId36"/>
    <p:sldId id="345" r:id="rId37"/>
    <p:sldId id="344" r:id="rId38"/>
    <p:sldId id="346" r:id="rId39"/>
    <p:sldId id="347" r:id="rId40"/>
    <p:sldId id="34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4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E8F34B-62EE-41A9-B954-EA5838C1F45E}" type="datetimeFigureOut">
              <a:rPr lang="en-US" smtClean="0"/>
              <a:pPr/>
              <a:t>7/29/2018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430222-0FF2-46E2-8A67-5F2EFF937D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5D4D07-4FF2-4125-89DB-CC6FBE3FF2D8}" type="datetimeFigureOut">
              <a:rPr lang="en-US" smtClean="0"/>
              <a:pPr/>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7748-631D-41D3-BD4F-82CA36998F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D4D07-4FF2-4125-89DB-CC6FBE3FF2D8}" type="datetimeFigureOut">
              <a:rPr lang="en-US" smtClean="0"/>
              <a:pPr/>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7748-631D-41D3-BD4F-82CA36998F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D4D07-4FF2-4125-89DB-CC6FBE3FF2D8}" type="datetimeFigureOut">
              <a:rPr lang="en-US" smtClean="0"/>
              <a:pPr/>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7748-631D-41D3-BD4F-82CA36998F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D4D07-4FF2-4125-89DB-CC6FBE3FF2D8}" type="datetimeFigureOut">
              <a:rPr lang="en-US" smtClean="0"/>
              <a:pPr/>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7748-631D-41D3-BD4F-82CA36998F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5D4D07-4FF2-4125-89DB-CC6FBE3FF2D8}" type="datetimeFigureOut">
              <a:rPr lang="en-US" smtClean="0"/>
              <a:pPr/>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7748-631D-41D3-BD4F-82CA36998F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5D4D07-4FF2-4125-89DB-CC6FBE3FF2D8}" type="datetimeFigureOut">
              <a:rPr lang="en-US" smtClean="0"/>
              <a:pPr/>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F7748-631D-41D3-BD4F-82CA36998F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5D4D07-4FF2-4125-89DB-CC6FBE3FF2D8}" type="datetimeFigureOut">
              <a:rPr lang="en-US" smtClean="0"/>
              <a:pPr/>
              <a:t>7/29/2018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FF7748-631D-41D3-BD4F-82CA36998F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5D4D07-4FF2-4125-89DB-CC6FBE3FF2D8}" type="datetimeFigureOut">
              <a:rPr lang="en-US" smtClean="0"/>
              <a:pPr/>
              <a:t>7/29/2018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FF7748-631D-41D3-BD4F-82CA36998F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D4D07-4FF2-4125-89DB-CC6FBE3FF2D8}" type="datetimeFigureOut">
              <a:rPr lang="en-US" smtClean="0"/>
              <a:pPr/>
              <a:t>7/29/2018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FF7748-631D-41D3-BD4F-82CA36998F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5D4D07-4FF2-4125-89DB-CC6FBE3FF2D8}" type="datetimeFigureOut">
              <a:rPr lang="en-US" smtClean="0"/>
              <a:pPr/>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F7748-631D-41D3-BD4F-82CA36998F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5D4D07-4FF2-4125-89DB-CC6FBE3FF2D8}" type="datetimeFigureOut">
              <a:rPr lang="en-US" smtClean="0"/>
              <a:pPr/>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F7748-631D-41D3-BD4F-82CA36998FB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BEAC7"/>
            </a:gs>
            <a:gs pos="17999">
              <a:srgbClr val="FEE7F2"/>
            </a:gs>
            <a:gs pos="36000">
              <a:srgbClr val="FAC77D"/>
            </a:gs>
            <a:gs pos="61000">
              <a:srgbClr val="FBA97D"/>
            </a:gs>
            <a:gs pos="82001">
              <a:srgbClr val="FBD49C"/>
            </a:gs>
            <a:gs pos="100000">
              <a:srgbClr val="FEE7F2"/>
            </a:gs>
          </a:gsLst>
          <a:lin ang="27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5D4D07-4FF2-4125-89DB-CC6FBE3FF2D8}" type="datetimeFigureOut">
              <a:rPr lang="en-US" smtClean="0"/>
              <a:pPr/>
              <a:t>7/29/2018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FF7748-631D-41D3-BD4F-82CA36998F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838200"/>
            <a:ext cx="8686800" cy="2152650"/>
          </a:xfrm>
        </p:spPr>
        <p:txBody>
          <a:bodyPr>
            <a:normAutofit/>
          </a:bodyPr>
          <a:lstStyle/>
          <a:p>
            <a:r>
              <a:rPr lang="en-US" b="1" dirty="0" smtClean="0"/>
              <a:t>MULTILAYER PERCEPTRON</a:t>
            </a:r>
            <a:endParaRPr lang="en-US" b="1" dirty="0"/>
          </a:p>
        </p:txBody>
      </p:sp>
      <p:sp>
        <p:nvSpPr>
          <p:cNvPr id="5" name="Subtitle 4"/>
          <p:cNvSpPr>
            <a:spLocks noGrp="1"/>
          </p:cNvSpPr>
          <p:nvPr>
            <p:ph type="subTitle" idx="1"/>
          </p:nvPr>
        </p:nvSpPr>
        <p:spPr/>
        <p:txBody>
          <a:bodyPr/>
          <a:lstStyle/>
          <a:p>
            <a:r>
              <a:rPr lang="en-US" b="1" dirty="0" smtClean="0">
                <a:solidFill>
                  <a:schemeClr val="accent4">
                    <a:lumMod val="50000"/>
                  </a:schemeClr>
                </a:solidFill>
              </a:rPr>
              <a:t>Dr. S. KANNIMUTHU</a:t>
            </a:r>
          </a:p>
          <a:p>
            <a:r>
              <a:rPr lang="en-US" b="1" dirty="0" smtClean="0">
                <a:solidFill>
                  <a:schemeClr val="accent4">
                    <a:lumMod val="50000"/>
                  </a:schemeClr>
                </a:solidFill>
              </a:rPr>
              <a:t>ASP/CSE/KCE</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lgn="just"/>
            <a:r>
              <a:rPr lang="en-US" i="1" dirty="0" smtClean="0"/>
              <a:t>Checking the result of the inputs should </a:t>
            </a:r>
            <a:r>
              <a:rPr lang="en-US" dirty="0" smtClean="0"/>
              <a:t>persuade you that neuron E fires when inputs A and B are different to each other, but does not fire when they are the same, which is exactly the XOR function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pPr algn="just"/>
            <a:r>
              <a:rPr lang="en-US" dirty="0" smtClean="0"/>
              <a:t>How can we train this network so that the weights are adapted to generate the correct (target) answers?</a:t>
            </a:r>
          </a:p>
          <a:p>
            <a:pPr algn="just"/>
            <a:endParaRPr lang="en-US" dirty="0" smtClean="0"/>
          </a:p>
          <a:p>
            <a:pPr algn="just"/>
            <a:r>
              <a:rPr lang="en-US" dirty="0" smtClean="0"/>
              <a:t>If we try the method that we used for the </a:t>
            </a:r>
            <a:r>
              <a:rPr lang="en-US" dirty="0" err="1" smtClean="0"/>
              <a:t>Perceptron</a:t>
            </a:r>
            <a:r>
              <a:rPr lang="en-US" dirty="0" smtClean="0"/>
              <a:t> we need to compute the error at the output.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lgn="just"/>
            <a:r>
              <a:rPr lang="en-US" dirty="0" smtClean="0"/>
              <a:t>Since we know the targets, so we can compute the difference between the targets and the outputs. </a:t>
            </a:r>
          </a:p>
          <a:p>
            <a:pPr algn="just"/>
            <a:r>
              <a:rPr lang="en-US" dirty="0" smtClean="0"/>
              <a:t>But now we don’t know which weights were wrong: those in the first layer, or the second? </a:t>
            </a:r>
          </a:p>
          <a:p>
            <a:pPr algn="just"/>
            <a:r>
              <a:rPr lang="en-US" dirty="0" smtClean="0"/>
              <a:t>Worse, we don’t know what the correct activations are for the neurons in the middle of the network. </a:t>
            </a:r>
          </a:p>
          <a:p>
            <a:pPr algn="just"/>
            <a:r>
              <a:rPr lang="en-US" dirty="0" smtClean="0"/>
              <a:t>This fact gives the neurons in the middle of the network their name; they are called the hidden layer (or layers), because it isn’t possible to examine and correct their values directly.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MLP</a:t>
            </a:r>
            <a:endParaRPr lang="en-US" dirty="0"/>
          </a:p>
        </p:txBody>
      </p:sp>
      <p:sp>
        <p:nvSpPr>
          <p:cNvPr id="3" name="Content Placeholder 2"/>
          <p:cNvSpPr>
            <a:spLocks noGrp="1"/>
          </p:cNvSpPr>
          <p:nvPr>
            <p:ph idx="1"/>
          </p:nvPr>
        </p:nvSpPr>
        <p:spPr/>
        <p:txBody>
          <a:bodyPr/>
          <a:lstStyle/>
          <a:p>
            <a:pPr algn="just"/>
            <a:r>
              <a:rPr lang="en-US" dirty="0" smtClean="0"/>
              <a:t>the neural network solution proposed by </a:t>
            </a:r>
            <a:r>
              <a:rPr lang="en-US" dirty="0" err="1" smtClean="0"/>
              <a:t>Rumelhart</a:t>
            </a:r>
            <a:r>
              <a:rPr lang="en-US" dirty="0" smtClean="0"/>
              <a:t>, Hinton, and McClelland, the Multi-layer </a:t>
            </a:r>
            <a:r>
              <a:rPr lang="en-US" dirty="0" err="1" smtClean="0"/>
              <a:t>Perceptron</a:t>
            </a:r>
            <a:r>
              <a:rPr lang="en-US" dirty="0" smtClean="0"/>
              <a:t> (MLP)</a:t>
            </a:r>
          </a:p>
          <a:p>
            <a:pPr algn="just"/>
            <a:r>
              <a:rPr lang="en-US" dirty="0" smtClean="0"/>
              <a:t>One of the most commonly used machine learning methods around.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a:t>
            </a:r>
            <a:r>
              <a:rPr lang="en-US" dirty="0" err="1" smtClean="0"/>
              <a:t>Fowards</a:t>
            </a:r>
            <a:endParaRPr lang="en-US" dirty="0"/>
          </a:p>
        </p:txBody>
      </p:sp>
      <p:sp>
        <p:nvSpPr>
          <p:cNvPr id="3" name="Content Placeholder 2"/>
          <p:cNvSpPr>
            <a:spLocks noGrp="1"/>
          </p:cNvSpPr>
          <p:nvPr>
            <p:ph idx="1"/>
          </p:nvPr>
        </p:nvSpPr>
        <p:spPr>
          <a:xfrm>
            <a:off x="457200" y="1600200"/>
            <a:ext cx="8382000" cy="4800600"/>
          </a:xfrm>
        </p:spPr>
        <p:txBody>
          <a:bodyPr/>
          <a:lstStyle/>
          <a:p>
            <a:pPr algn="just"/>
            <a:r>
              <a:rPr lang="en-US" dirty="0" smtClean="0"/>
              <a:t>MLP consists of two parts:</a:t>
            </a:r>
          </a:p>
          <a:p>
            <a:pPr lvl="1" algn="just"/>
            <a:r>
              <a:rPr lang="en-US" dirty="0" smtClean="0"/>
              <a:t>working out what the outputs are for the given inputs and the current weights</a:t>
            </a:r>
          </a:p>
          <a:p>
            <a:pPr lvl="1" algn="just"/>
            <a:r>
              <a:rPr lang="en-US" dirty="0" smtClean="0"/>
              <a:t>Updating the weights according to the error, </a:t>
            </a:r>
          </a:p>
          <a:p>
            <a:pPr lvl="2" algn="just"/>
            <a:r>
              <a:rPr lang="en-US" dirty="0" smtClean="0"/>
              <a:t>which is a function of the difference between the outputs and the targets.</a:t>
            </a:r>
          </a:p>
          <a:p>
            <a:pPr lvl="1" algn="just"/>
            <a:r>
              <a:rPr lang="en-US" dirty="0" smtClean="0"/>
              <a:t>These are generally known as going forwards and backwards through the network.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a:t>
            </a:r>
            <a:r>
              <a:rPr lang="en-US" dirty="0" err="1" smtClean="0"/>
              <a:t>Fowards</a:t>
            </a:r>
            <a:endParaRPr lang="en-US" dirty="0"/>
          </a:p>
        </p:txBody>
      </p:sp>
      <p:sp>
        <p:nvSpPr>
          <p:cNvPr id="3" name="Content Placeholder 2"/>
          <p:cNvSpPr>
            <a:spLocks noGrp="1"/>
          </p:cNvSpPr>
          <p:nvPr>
            <p:ph idx="1"/>
          </p:nvPr>
        </p:nvSpPr>
        <p:spPr>
          <a:xfrm>
            <a:off x="457200" y="1600200"/>
            <a:ext cx="8382000" cy="4800600"/>
          </a:xfrm>
        </p:spPr>
        <p:txBody>
          <a:bodyPr/>
          <a:lstStyle/>
          <a:p>
            <a:pPr algn="just"/>
            <a:r>
              <a:rPr lang="en-US" dirty="0" smtClean="0"/>
              <a:t>Same as </a:t>
            </a:r>
            <a:r>
              <a:rPr lang="en-US" dirty="0" err="1" smtClean="0"/>
              <a:t>perceptron</a:t>
            </a:r>
            <a:r>
              <a:rPr lang="en-US" dirty="0" smtClean="0"/>
              <a:t>, as we did in </a:t>
            </a:r>
            <a:r>
              <a:rPr lang="en-US" dirty="0" err="1" smtClean="0"/>
              <a:t>perceptron</a:t>
            </a:r>
            <a:endParaRPr lang="en-US" dirty="0" smtClean="0"/>
          </a:p>
          <a:p>
            <a:r>
              <a:rPr lang="en-US" dirty="0" smtClean="0"/>
              <a:t>we have to do it twice, once for each set of neurons, and we need to do it layer by layer, because otherwise the input values to the second layer don’t exist.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p:txBody>
          <a:bodyPr/>
          <a:lstStyle/>
          <a:p>
            <a:pPr algn="just"/>
            <a:r>
              <a:rPr lang="en-US" dirty="0" smtClean="0"/>
              <a:t>Same as in </a:t>
            </a:r>
            <a:r>
              <a:rPr lang="en-US" dirty="0" err="1" smtClean="0"/>
              <a:t>perceptron</a:t>
            </a:r>
            <a:endParaRPr lang="en-US" dirty="0" smtClean="0"/>
          </a:p>
          <a:p>
            <a:pPr algn="just"/>
            <a:r>
              <a:rPr lang="en-US" dirty="0" smtClean="0"/>
              <a:t>Extra input that is permanently set to -1,</a:t>
            </a:r>
          </a:p>
          <a:p>
            <a:pPr algn="just"/>
            <a:r>
              <a:rPr lang="en-US" dirty="0" smtClean="0"/>
              <a:t>and adjusting the weights to each neuron as part of the training. </a:t>
            </a:r>
          </a:p>
          <a:p>
            <a:pPr algn="just"/>
            <a:r>
              <a:rPr lang="en-US" dirty="0" smtClean="0"/>
              <a:t>Thus, each neuron in the network (whether it is a hidden layer or the output) has 1 extra input, with fixed value.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GOING BACKWARDS: BACK-PROPAGATION OF ERROR</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dirty="0" smtClean="0"/>
              <a:t>Computing the errors at the output is no more difficult than it was for the </a:t>
            </a:r>
            <a:r>
              <a:rPr lang="en-US" dirty="0" err="1" smtClean="0"/>
              <a:t>Perceptron</a:t>
            </a:r>
            <a:r>
              <a:rPr lang="en-US" dirty="0" smtClean="0"/>
              <a:t>, but working out what to do with those errors is more difficult. </a:t>
            </a:r>
          </a:p>
          <a:p>
            <a:pPr algn="just"/>
            <a:r>
              <a:rPr lang="en-US" dirty="0" smtClean="0"/>
              <a:t>The method that we are going to look at is called back-propagation of error, which makes it clear that the errors are sent backwards </a:t>
            </a:r>
            <a:r>
              <a:rPr lang="en-US" dirty="0" err="1" smtClean="0"/>
              <a:t>throughthe</a:t>
            </a:r>
            <a:r>
              <a:rPr lang="en-US" dirty="0" smtClean="0"/>
              <a:t> network. </a:t>
            </a:r>
          </a:p>
          <a:p>
            <a:pPr algn="just"/>
            <a:r>
              <a:rPr lang="en-US" dirty="0" smtClean="0"/>
              <a:t>It is a form of gradient descent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Backpropagation</a:t>
            </a:r>
            <a:endParaRPr lang="en-US" dirty="0"/>
          </a:p>
        </p:txBody>
      </p:sp>
      <p:sp>
        <p:nvSpPr>
          <p:cNvPr id="3" name="Content Placeholder 2"/>
          <p:cNvSpPr>
            <a:spLocks noGrp="1"/>
          </p:cNvSpPr>
          <p:nvPr>
            <p:ph idx="1"/>
          </p:nvPr>
        </p:nvSpPr>
        <p:spPr/>
        <p:txBody>
          <a:bodyPr/>
          <a:lstStyle/>
          <a:p>
            <a:r>
              <a:rPr lang="en-US" dirty="0" smtClean="0"/>
              <a:t>The error function that we used for the </a:t>
            </a:r>
            <a:r>
              <a:rPr lang="en-US" dirty="0" err="1" smtClean="0"/>
              <a:t>Perceptron</a:t>
            </a:r>
            <a:r>
              <a:rPr lang="en-US" dirty="0" smtClean="0"/>
              <a:t> was</a:t>
            </a:r>
          </a:p>
          <a:p>
            <a:endParaRPr lang="en-US" dirty="0" smtClean="0"/>
          </a:p>
          <a:p>
            <a:endParaRPr lang="en-US" dirty="0" smtClean="0"/>
          </a:p>
          <a:p>
            <a:r>
              <a:rPr lang="en-US" dirty="0" smtClean="0"/>
              <a:t>Sum-of-squares error function, which calculates the difference between </a:t>
            </a:r>
            <a:r>
              <a:rPr lang="en-US" i="1" dirty="0" smtClean="0"/>
              <a:t>y and t for each node, squares them, and adds them all together:</a:t>
            </a:r>
            <a:endParaRPr lang="en-US" dirty="0"/>
          </a:p>
        </p:txBody>
      </p:sp>
      <p:pic>
        <p:nvPicPr>
          <p:cNvPr id="1027" name="Picture 3"/>
          <p:cNvPicPr>
            <a:picLocks noChangeAspect="1" noChangeArrowheads="1"/>
          </p:cNvPicPr>
          <p:nvPr/>
        </p:nvPicPr>
        <p:blipFill>
          <a:blip r:embed="rId2"/>
          <a:srcRect/>
          <a:stretch>
            <a:fillRect/>
          </a:stretch>
        </p:blipFill>
        <p:spPr bwMode="auto">
          <a:xfrm>
            <a:off x="3276600" y="2819400"/>
            <a:ext cx="3057293" cy="533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276600" y="5562600"/>
            <a:ext cx="2352675" cy="7715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a:t>
            </a:r>
            <a:endParaRPr lang="en-US" dirty="0"/>
          </a:p>
        </p:txBody>
      </p:sp>
      <p:sp>
        <p:nvSpPr>
          <p:cNvPr id="3" name="Content Placeholder 2"/>
          <p:cNvSpPr>
            <a:spLocks noGrp="1"/>
          </p:cNvSpPr>
          <p:nvPr>
            <p:ph idx="1"/>
          </p:nvPr>
        </p:nvSpPr>
        <p:spPr/>
        <p:txBody>
          <a:bodyPr/>
          <a:lstStyle/>
          <a:p>
            <a:r>
              <a:rPr lang="en-US" dirty="0" smtClean="0"/>
              <a:t>The weights of the network are trained so that the error goes downhill until it reaches a local minimum, just like a ball rolling under gravity.</a:t>
            </a:r>
          </a:p>
          <a:p>
            <a:endParaRPr lang="en-US" dirty="0"/>
          </a:p>
        </p:txBody>
      </p:sp>
      <p:pic>
        <p:nvPicPr>
          <p:cNvPr id="2051" name="Picture 3"/>
          <p:cNvPicPr>
            <a:picLocks noChangeAspect="1" noChangeArrowheads="1"/>
          </p:cNvPicPr>
          <p:nvPr/>
        </p:nvPicPr>
        <p:blipFill>
          <a:blip r:embed="rId2"/>
          <a:srcRect/>
          <a:stretch>
            <a:fillRect/>
          </a:stretch>
        </p:blipFill>
        <p:spPr bwMode="auto">
          <a:xfrm>
            <a:off x="1905000" y="3581400"/>
            <a:ext cx="5791200" cy="296030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Last Module</a:t>
            </a:r>
            <a:endParaRPr lang="en-US" dirty="0"/>
          </a:p>
        </p:txBody>
      </p:sp>
      <p:sp>
        <p:nvSpPr>
          <p:cNvPr id="3" name="Content Placeholder 2"/>
          <p:cNvSpPr>
            <a:spLocks noGrp="1"/>
          </p:cNvSpPr>
          <p:nvPr>
            <p:ph idx="1"/>
          </p:nvPr>
        </p:nvSpPr>
        <p:spPr/>
        <p:txBody>
          <a:bodyPr/>
          <a:lstStyle/>
          <a:p>
            <a:r>
              <a:rPr lang="en-US" dirty="0" smtClean="0"/>
              <a:t>We saw that while linear models are easy to understand and use</a:t>
            </a:r>
          </a:p>
          <a:p>
            <a:pPr>
              <a:buNone/>
            </a:pPr>
            <a:endParaRPr lang="en-US" dirty="0" smtClean="0"/>
          </a:p>
          <a:p>
            <a:r>
              <a:rPr lang="en-US" dirty="0" smtClean="0"/>
              <a:t>They can only identify straight lines, planes, or </a:t>
            </a:r>
            <a:r>
              <a:rPr lang="en-US" dirty="0" err="1" smtClean="0"/>
              <a:t>hyperplanes</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pPr algn="just"/>
            <a:r>
              <a:rPr lang="en-US" dirty="0" smtClean="0"/>
              <a:t>Gravity will make the ball roll downhill (follow the downhill gradient) until it ends up in the bottom of one of the hollows. </a:t>
            </a:r>
          </a:p>
          <a:p>
            <a:pPr algn="just"/>
            <a:r>
              <a:rPr lang="en-US" dirty="0" smtClean="0"/>
              <a:t>These are places where the error is small, so that is exactly what we want. </a:t>
            </a:r>
          </a:p>
          <a:p>
            <a:pPr algn="just"/>
            <a:r>
              <a:rPr lang="en-US" dirty="0" smtClean="0"/>
              <a:t>This is why the algorithm is called gradient descent.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a:t>
            </a:r>
            <a:endParaRPr lang="en-US" dirty="0"/>
          </a:p>
        </p:txBody>
      </p:sp>
      <p:sp>
        <p:nvSpPr>
          <p:cNvPr id="4" name="Content Placeholder 3"/>
          <p:cNvSpPr>
            <a:spLocks noGrp="1"/>
          </p:cNvSpPr>
          <p:nvPr>
            <p:ph idx="1"/>
          </p:nvPr>
        </p:nvSpPr>
        <p:spPr/>
        <p:txBody>
          <a:bodyPr/>
          <a:lstStyle/>
          <a:p>
            <a:endParaRPr lang="en-US" dirty="0" smtClean="0"/>
          </a:p>
          <a:p>
            <a:endParaRPr lang="en-US" dirty="0" smtClean="0"/>
          </a:p>
          <a:p>
            <a:endParaRPr lang="en-US" dirty="0" smtClean="0"/>
          </a:p>
          <a:p>
            <a:pPr>
              <a:buNone/>
            </a:pPr>
            <a:r>
              <a:rPr lang="en-US" dirty="0" smtClean="0"/>
              <a:t>we can also use</a:t>
            </a:r>
            <a:endParaRPr lang="en-US" dirty="0"/>
          </a:p>
        </p:txBody>
      </p:sp>
      <p:pic>
        <p:nvPicPr>
          <p:cNvPr id="3074" name="Picture 2"/>
          <p:cNvPicPr>
            <a:picLocks noChangeAspect="1" noChangeArrowheads="1"/>
          </p:cNvPicPr>
          <p:nvPr/>
        </p:nvPicPr>
        <p:blipFill>
          <a:blip r:embed="rId2"/>
          <a:srcRect/>
          <a:stretch>
            <a:fillRect/>
          </a:stretch>
        </p:blipFill>
        <p:spPr bwMode="auto">
          <a:xfrm>
            <a:off x="2819400" y="1905000"/>
            <a:ext cx="3923323" cy="1219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590800" y="4267200"/>
            <a:ext cx="4267200" cy="1447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Backpropoagation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At the output, we’ve computed the errors as the sum-squared difference between the outputs and the targets.</a:t>
            </a:r>
          </a:p>
          <a:p>
            <a:pPr algn="just"/>
            <a:r>
              <a:rPr lang="en-US" dirty="0" smtClean="0"/>
              <a:t>Next, to compute the gradient of these errors and use them to decide how much to update each weight in the network. </a:t>
            </a:r>
          </a:p>
          <a:p>
            <a:pPr algn="just"/>
            <a:r>
              <a:rPr lang="en-US" dirty="0" smtClean="0"/>
              <a:t>We will do that first for the nodes connected to the output layer, </a:t>
            </a:r>
          </a:p>
          <a:p>
            <a:pPr algn="just"/>
            <a:r>
              <a:rPr lang="en-US" dirty="0" smtClean="0"/>
              <a:t>And after we have updated those, we will work </a:t>
            </a:r>
            <a:r>
              <a:rPr lang="en-US" i="1" dirty="0" smtClean="0"/>
              <a:t>backwards through the network until we get back to the </a:t>
            </a:r>
            <a:r>
              <a:rPr lang="en-US" dirty="0" smtClean="0"/>
              <a:t>inputs again.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There are just two problems:</a:t>
            </a:r>
          </a:p>
          <a:p>
            <a:pPr algn="just"/>
            <a:r>
              <a:rPr lang="en-US" dirty="0" smtClean="0"/>
              <a:t>for the output neurons, we don’t know the inputs.</a:t>
            </a:r>
          </a:p>
          <a:p>
            <a:pPr algn="just"/>
            <a:r>
              <a:rPr lang="en-US" dirty="0" smtClean="0"/>
              <a:t>for the hidden neurons, we don’t know the targets; for extra hidden layers,</a:t>
            </a:r>
          </a:p>
          <a:p>
            <a:pPr algn="just"/>
            <a:r>
              <a:rPr lang="en-US" dirty="0" smtClean="0"/>
              <a:t>we know neither the inputs nor the targets, but even this won’t matter for the algorithm we derive.</a:t>
            </a:r>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algn="just"/>
            <a:r>
              <a:rPr lang="en-US" dirty="0" smtClean="0"/>
              <a:t>Use chain rule of differentiation</a:t>
            </a:r>
          </a:p>
          <a:p>
            <a:pPr algn="just"/>
            <a:r>
              <a:rPr lang="en-US" dirty="0" smtClean="0"/>
              <a:t>the chain rule tells us that if we want to know how the error changes as we vary the weights, we can think about how the error changes as we vary the inputs to the weights, and multiply this by how those input values change as we vary the weights.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Rule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This is useful because it lets us calculate all of the derivatives that we want to: </a:t>
            </a:r>
          </a:p>
          <a:p>
            <a:pPr algn="just"/>
            <a:r>
              <a:rPr lang="en-US" dirty="0" smtClean="0"/>
              <a:t>we can write the activations of the output nodes in terms of the activations of the hidden nodes and the output weights, and then we can send the error calculations back through the network to the hidden layer to decide what the target outputs were for those neurons.</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Multi-layer </a:t>
            </a:r>
            <a:r>
              <a:rPr lang="en-US" b="1" dirty="0" err="1" smtClean="0"/>
              <a:t>Perceptron</a:t>
            </a:r>
            <a:r>
              <a:rPr lang="en-US" b="1" dirty="0" smtClean="0"/>
              <a:t> Algorithm</a:t>
            </a:r>
            <a:endParaRPr lang="en-US" dirty="0"/>
          </a:p>
        </p:txBody>
      </p:sp>
      <p:sp>
        <p:nvSpPr>
          <p:cNvPr id="3" name="Content Placeholder 2"/>
          <p:cNvSpPr>
            <a:spLocks noGrp="1"/>
          </p:cNvSpPr>
          <p:nvPr>
            <p:ph idx="1"/>
          </p:nvPr>
        </p:nvSpPr>
        <p:spPr/>
        <p:txBody>
          <a:bodyPr/>
          <a:lstStyle/>
          <a:p>
            <a:r>
              <a:rPr lang="en-US" b="1" dirty="0" err="1" smtClean="0"/>
              <a:t>Initialisation</a:t>
            </a:r>
            <a:endParaRPr lang="en-US" b="1" dirty="0" smtClean="0"/>
          </a:p>
          <a:p>
            <a:pPr lvl="1" algn="just"/>
            <a:r>
              <a:rPr lang="en-US" dirty="0" err="1" smtClean="0"/>
              <a:t>initialise</a:t>
            </a:r>
            <a:r>
              <a:rPr lang="en-US" dirty="0" smtClean="0"/>
              <a:t> all weights to small (positive and negative) random values</a:t>
            </a:r>
          </a:p>
          <a:p>
            <a:r>
              <a:rPr lang="en-US" b="1" dirty="0" smtClean="0"/>
              <a:t>Training</a:t>
            </a:r>
          </a:p>
          <a:p>
            <a:pPr lvl="1"/>
            <a:r>
              <a:rPr lang="en-US" b="1" dirty="0" smtClean="0"/>
              <a:t>repeat:</a:t>
            </a:r>
          </a:p>
          <a:p>
            <a:pPr lvl="2"/>
            <a:r>
              <a:rPr lang="en-US" dirty="0" smtClean="0"/>
              <a:t>for each input vector:</a:t>
            </a:r>
          </a:p>
          <a:p>
            <a:pPr lvl="2">
              <a:buNone/>
            </a:pPr>
            <a:r>
              <a:rPr lang="en-US" b="1" dirty="0" smtClean="0"/>
              <a:t>Forwards phase:</a:t>
            </a:r>
          </a:p>
          <a:p>
            <a:pPr lvl="2"/>
            <a:r>
              <a:rPr lang="en-US" dirty="0" smtClean="0"/>
              <a:t>compute the activation of each neuron </a:t>
            </a:r>
            <a:r>
              <a:rPr lang="en-US" i="1" dirty="0" smtClean="0"/>
              <a:t>j in the hidden layer(s) using:</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Multi-layer </a:t>
            </a:r>
            <a:r>
              <a:rPr lang="en-US" b="1" dirty="0" err="1" smtClean="0"/>
              <a:t>Perceptron</a:t>
            </a:r>
            <a:r>
              <a:rPr lang="en-US" b="1" dirty="0" smtClean="0"/>
              <a:t> Algorithm</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endParaRPr lang="en-US" dirty="0" smtClean="0"/>
          </a:p>
          <a:p>
            <a:r>
              <a:rPr lang="en-US" dirty="0" smtClean="0"/>
              <a:t>work through the network until you get to the output layer neurons, which have activations</a:t>
            </a:r>
            <a:endParaRPr lang="en-US" dirty="0"/>
          </a:p>
        </p:txBody>
      </p:sp>
      <p:pic>
        <p:nvPicPr>
          <p:cNvPr id="3075" name="Picture 3"/>
          <p:cNvPicPr>
            <a:picLocks noChangeAspect="1" noChangeArrowheads="1"/>
          </p:cNvPicPr>
          <p:nvPr/>
        </p:nvPicPr>
        <p:blipFill>
          <a:blip r:embed="rId2"/>
          <a:srcRect/>
          <a:stretch>
            <a:fillRect/>
          </a:stretch>
        </p:blipFill>
        <p:spPr bwMode="auto">
          <a:xfrm>
            <a:off x="2819400" y="1431306"/>
            <a:ext cx="3799112" cy="1540494"/>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2743200" y="4343400"/>
            <a:ext cx="4118579" cy="1524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Multi-layer </a:t>
            </a:r>
            <a:r>
              <a:rPr lang="en-US" b="1" dirty="0" err="1" smtClean="0"/>
              <a:t>Perceptron</a:t>
            </a:r>
            <a:r>
              <a:rPr lang="en-US" b="1" dirty="0" smtClean="0"/>
              <a:t> Algorithm</a:t>
            </a:r>
            <a:endParaRPr lang="en-US" dirty="0"/>
          </a:p>
        </p:txBody>
      </p:sp>
      <p:sp>
        <p:nvSpPr>
          <p:cNvPr id="3" name="Content Placeholder 2"/>
          <p:cNvSpPr>
            <a:spLocks noGrp="1"/>
          </p:cNvSpPr>
          <p:nvPr>
            <p:ph idx="1"/>
          </p:nvPr>
        </p:nvSpPr>
        <p:spPr/>
        <p:txBody>
          <a:bodyPr>
            <a:normAutofit/>
          </a:bodyPr>
          <a:lstStyle/>
          <a:p>
            <a:pPr>
              <a:buNone/>
            </a:pPr>
            <a:r>
              <a:rPr lang="en-US" b="1" dirty="0" smtClean="0"/>
              <a:t>Backwards phase:</a:t>
            </a:r>
            <a:endParaRPr lang="en-US" dirty="0" smtClean="0"/>
          </a:p>
          <a:p>
            <a:r>
              <a:rPr lang="en-US" dirty="0" smtClean="0"/>
              <a:t>compute the error at the output using:</a:t>
            </a:r>
          </a:p>
          <a:p>
            <a:endParaRPr lang="en-US" dirty="0" smtClean="0"/>
          </a:p>
          <a:p>
            <a:endParaRPr lang="en-US" dirty="0" smtClean="0"/>
          </a:p>
          <a:p>
            <a:r>
              <a:rPr lang="en-US" dirty="0" smtClean="0"/>
              <a:t>compute the error in the hidden layer(s) using:</a:t>
            </a:r>
          </a:p>
          <a:p>
            <a:endParaRPr lang="en-US" dirty="0" smtClean="0"/>
          </a:p>
        </p:txBody>
      </p:sp>
      <p:pic>
        <p:nvPicPr>
          <p:cNvPr id="4099" name="Picture 3"/>
          <p:cNvPicPr>
            <a:picLocks noChangeAspect="1" noChangeArrowheads="1"/>
          </p:cNvPicPr>
          <p:nvPr/>
        </p:nvPicPr>
        <p:blipFill>
          <a:blip r:embed="rId2"/>
          <a:srcRect/>
          <a:stretch>
            <a:fillRect/>
          </a:stretch>
        </p:blipFill>
        <p:spPr bwMode="auto">
          <a:xfrm>
            <a:off x="2819400" y="2819400"/>
            <a:ext cx="3921211" cy="8382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2971800" y="4724400"/>
            <a:ext cx="3276600" cy="9906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Multi-layer </a:t>
            </a:r>
            <a:r>
              <a:rPr lang="en-US" b="1" dirty="0" err="1" smtClean="0"/>
              <a:t>Perceptron</a:t>
            </a:r>
            <a:r>
              <a:rPr lang="en-US" b="1" dirty="0" smtClean="0"/>
              <a:t> Algorithm</a:t>
            </a:r>
            <a:endParaRPr lang="en-US" dirty="0"/>
          </a:p>
        </p:txBody>
      </p:sp>
      <p:sp>
        <p:nvSpPr>
          <p:cNvPr id="3" name="Content Placeholder 2"/>
          <p:cNvSpPr>
            <a:spLocks noGrp="1"/>
          </p:cNvSpPr>
          <p:nvPr>
            <p:ph idx="1"/>
          </p:nvPr>
        </p:nvSpPr>
        <p:spPr/>
        <p:txBody>
          <a:bodyPr>
            <a:normAutofit/>
          </a:bodyPr>
          <a:lstStyle/>
          <a:p>
            <a:pPr>
              <a:buNone/>
            </a:pPr>
            <a:r>
              <a:rPr lang="en-US" b="1" dirty="0" smtClean="0"/>
              <a:t>Backwards phase:</a:t>
            </a:r>
            <a:endParaRPr lang="en-US" dirty="0" smtClean="0"/>
          </a:p>
          <a:p>
            <a:r>
              <a:rPr lang="en-US" dirty="0" smtClean="0"/>
              <a:t>update the output layer weights using:</a:t>
            </a:r>
          </a:p>
          <a:p>
            <a:endParaRPr lang="en-US" dirty="0" smtClean="0"/>
          </a:p>
          <a:p>
            <a:endParaRPr lang="en-US" dirty="0" smtClean="0"/>
          </a:p>
          <a:p>
            <a:r>
              <a:rPr lang="en-US" dirty="0" smtClean="0"/>
              <a:t>update the hidden layer weights using:</a:t>
            </a:r>
          </a:p>
          <a:p>
            <a:endParaRPr lang="en-US" dirty="0" smtClean="0"/>
          </a:p>
        </p:txBody>
      </p:sp>
      <p:pic>
        <p:nvPicPr>
          <p:cNvPr id="5122" name="Picture 2"/>
          <p:cNvPicPr>
            <a:picLocks noChangeAspect="1" noChangeArrowheads="1"/>
          </p:cNvPicPr>
          <p:nvPr/>
        </p:nvPicPr>
        <p:blipFill>
          <a:blip r:embed="rId2"/>
          <a:srcRect/>
          <a:stretch>
            <a:fillRect/>
          </a:stretch>
        </p:blipFill>
        <p:spPr bwMode="auto">
          <a:xfrm>
            <a:off x="2156115" y="3048000"/>
            <a:ext cx="3744624" cy="5905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286000" y="4876800"/>
            <a:ext cx="3484605" cy="685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a:t>
            </a:r>
            <a:endParaRPr lang="en-US" dirty="0"/>
          </a:p>
        </p:txBody>
      </p:sp>
      <p:sp>
        <p:nvSpPr>
          <p:cNvPr id="3" name="Content Placeholder 2"/>
          <p:cNvSpPr>
            <a:spLocks noGrp="1"/>
          </p:cNvSpPr>
          <p:nvPr>
            <p:ph idx="1"/>
          </p:nvPr>
        </p:nvSpPr>
        <p:spPr/>
        <p:txBody>
          <a:bodyPr/>
          <a:lstStyle/>
          <a:p>
            <a:pPr algn="just"/>
            <a:r>
              <a:rPr lang="en-US" dirty="0" smtClean="0"/>
              <a:t>Majority of interesting problems are not linearly separable.</a:t>
            </a:r>
          </a:p>
          <a:p>
            <a:pPr algn="just"/>
            <a:endParaRPr lang="en-US" dirty="0" smtClean="0"/>
          </a:p>
          <a:p>
            <a:pPr algn="just"/>
            <a:r>
              <a:rPr lang="en-US" b="1" dirty="0" smtClean="0"/>
              <a:t>Problems can be made linearly separable if we can work out how to transform the features suitably. </a:t>
            </a:r>
          </a:p>
          <a:p>
            <a:pPr algn="just"/>
            <a:r>
              <a:rPr lang="en-US" b="1" dirty="0" smtClean="0"/>
              <a:t>In this session, we will instead consider making more complicated networks.</a:t>
            </a: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Multi-layer </a:t>
            </a:r>
            <a:r>
              <a:rPr lang="en-US" b="1" dirty="0" err="1" smtClean="0"/>
              <a:t>Perceptron</a:t>
            </a:r>
            <a:r>
              <a:rPr lang="en-US" b="1" dirty="0" smtClean="0"/>
              <a:t> Algorithm</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(if using sequential updating) </a:t>
            </a:r>
            <a:r>
              <a:rPr lang="en-US" dirty="0" err="1" smtClean="0"/>
              <a:t>randomise</a:t>
            </a:r>
            <a:r>
              <a:rPr lang="en-US" dirty="0" smtClean="0"/>
              <a:t> the order of the input vectors so that you don’t train in exactly the same order each iteration</a:t>
            </a:r>
          </a:p>
          <a:p>
            <a:pPr algn="just"/>
            <a:r>
              <a:rPr lang="en-US" b="1" dirty="0" smtClean="0"/>
              <a:t>– until learning stops </a:t>
            </a:r>
          </a:p>
          <a:p>
            <a:pPr algn="just">
              <a:buNone/>
            </a:pPr>
            <a:r>
              <a:rPr lang="en-US" b="1" dirty="0" smtClean="0"/>
              <a:t>Recall</a:t>
            </a:r>
          </a:p>
          <a:p>
            <a:pPr algn="just"/>
            <a:r>
              <a:rPr lang="en-US" b="1" dirty="0" smtClean="0"/>
              <a:t>– use the Forwards phase in the training section above</a:t>
            </a:r>
            <a:endParaRPr lang="en-US" dirty="0" smtClean="0"/>
          </a:p>
          <a:p>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Initialising</a:t>
            </a:r>
            <a:r>
              <a:rPr lang="en-US" dirty="0" smtClean="0"/>
              <a:t> the Weights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MLP algorithm suggests that the weights are </a:t>
            </a:r>
            <a:r>
              <a:rPr lang="en-US" dirty="0" err="1" smtClean="0"/>
              <a:t>initialised</a:t>
            </a:r>
            <a:r>
              <a:rPr lang="en-US" dirty="0" smtClean="0"/>
              <a:t> to small random </a:t>
            </a:r>
            <a:r>
              <a:rPr lang="en-US" dirty="0" smtClean="0"/>
              <a:t>numbers</a:t>
            </a:r>
          </a:p>
          <a:p>
            <a:pPr algn="just"/>
            <a:r>
              <a:rPr lang="en-US" dirty="0" smtClean="0"/>
              <a:t>A common </a:t>
            </a:r>
            <a:r>
              <a:rPr lang="en-US" dirty="0" smtClean="0"/>
              <a:t>trick is to set the weights in </a:t>
            </a:r>
            <a:r>
              <a:rPr lang="en-US" dirty="0" smtClean="0"/>
              <a:t>the range </a:t>
            </a:r>
            <a:r>
              <a:rPr lang="en-US" dirty="0" smtClean="0"/>
              <a:t>−</a:t>
            </a:r>
            <a:r>
              <a:rPr lang="en-US" dirty="0" smtClean="0"/>
              <a:t>1</a:t>
            </a:r>
            <a:r>
              <a:rPr lang="en-US" i="1" dirty="0" smtClean="0"/>
              <a:t>/</a:t>
            </a:r>
            <a:r>
              <a:rPr lang="en-US" i="1" dirty="0" err="1" smtClean="0"/>
              <a:t>sqrt</a:t>
            </a:r>
            <a:r>
              <a:rPr lang="en-US" i="1" dirty="0" smtClean="0"/>
              <a:t>(n) </a:t>
            </a:r>
            <a:r>
              <a:rPr lang="en-US" i="1" dirty="0" smtClean="0"/>
              <a:t>&lt; w &lt; </a:t>
            </a:r>
            <a:r>
              <a:rPr lang="en-US" i="1" dirty="0" smtClean="0"/>
              <a:t>1/</a:t>
            </a:r>
            <a:r>
              <a:rPr lang="en-US" i="1" dirty="0" err="1" smtClean="0"/>
              <a:t>sqrt</a:t>
            </a:r>
            <a:r>
              <a:rPr lang="en-US" i="1" dirty="0" smtClean="0"/>
              <a:t>(n), </a:t>
            </a:r>
            <a:r>
              <a:rPr lang="en-US" i="1" dirty="0" smtClean="0"/>
              <a:t>where n is the number of nodes in the input layer to </a:t>
            </a:r>
            <a:r>
              <a:rPr lang="en-US" i="1" dirty="0" smtClean="0"/>
              <a:t>those </a:t>
            </a:r>
            <a:r>
              <a:rPr lang="en-US" dirty="0" smtClean="0"/>
              <a:t>weights.</a:t>
            </a:r>
          </a:p>
          <a:p>
            <a:pPr algn="just"/>
            <a:r>
              <a:rPr lang="en-US" dirty="0" smtClean="0"/>
              <a:t>If </a:t>
            </a:r>
            <a:r>
              <a:rPr lang="en-US" dirty="0" smtClean="0"/>
              <a:t>the weights are large, then the activation of a neuron is likely to be at, or close to, 0 or </a:t>
            </a:r>
            <a:r>
              <a:rPr lang="en-US" dirty="0" smtClean="0"/>
              <a:t>1 already</a:t>
            </a:r>
            <a:r>
              <a:rPr lang="en-US" dirty="0" smtClean="0"/>
              <a:t>, which means that the gradients are small, and so the learning is very slow.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1143000"/>
          </a:xfrm>
        </p:spPr>
        <p:txBody>
          <a:bodyPr>
            <a:normAutofit fontScale="90000"/>
          </a:bodyPr>
          <a:lstStyle/>
          <a:p>
            <a:r>
              <a:rPr lang="en-US" dirty="0" smtClean="0"/>
              <a:t>Requirements for the Activation function</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pPr marL="0" indent="0" algn="just">
              <a:buNone/>
            </a:pPr>
            <a:r>
              <a:rPr lang="en-US" dirty="0" smtClean="0"/>
              <a:t>In order to model a neuron we want an activation function that has the following properties:</a:t>
            </a:r>
          </a:p>
          <a:p>
            <a:pPr algn="just"/>
            <a:r>
              <a:rPr lang="en-US" dirty="0" smtClean="0"/>
              <a:t>it </a:t>
            </a:r>
            <a:r>
              <a:rPr lang="en-US" dirty="0" smtClean="0"/>
              <a:t>must be differentiable so that we can compute the gradient</a:t>
            </a:r>
          </a:p>
          <a:p>
            <a:pPr algn="just"/>
            <a:r>
              <a:rPr lang="en-US" dirty="0" smtClean="0"/>
              <a:t>it </a:t>
            </a:r>
            <a:r>
              <a:rPr lang="en-US" dirty="0" smtClean="0"/>
              <a:t>should saturate (become constant) at both ends of the range, so that the </a:t>
            </a:r>
            <a:r>
              <a:rPr lang="en-US" dirty="0" smtClean="0"/>
              <a:t>neuron either </a:t>
            </a:r>
            <a:r>
              <a:rPr lang="en-US" dirty="0" smtClean="0"/>
              <a:t>fires or does not fire</a:t>
            </a:r>
          </a:p>
          <a:p>
            <a:pPr algn="just"/>
            <a:r>
              <a:rPr lang="en-US" dirty="0" smtClean="0"/>
              <a:t>it </a:t>
            </a:r>
            <a:r>
              <a:rPr lang="en-US" dirty="0" smtClean="0"/>
              <a:t>should change between the saturation values fairly quickly in the middle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Output Activation Functions</a:t>
            </a:r>
            <a:endParaRPr lang="en-US" dirty="0"/>
          </a:p>
        </p:txBody>
      </p:sp>
      <p:sp>
        <p:nvSpPr>
          <p:cNvPr id="3" name="Content Placeholder 2"/>
          <p:cNvSpPr>
            <a:spLocks noGrp="1"/>
          </p:cNvSpPr>
          <p:nvPr>
            <p:ph idx="1"/>
          </p:nvPr>
        </p:nvSpPr>
        <p:spPr/>
        <p:txBody>
          <a:bodyPr/>
          <a:lstStyle/>
          <a:p>
            <a:r>
              <a:rPr lang="en-US" dirty="0" smtClean="0"/>
              <a:t>Linear</a:t>
            </a:r>
          </a:p>
          <a:p>
            <a:r>
              <a:rPr lang="en-US" dirty="0" smtClean="0"/>
              <a:t>Sigmoid</a:t>
            </a:r>
          </a:p>
          <a:p>
            <a:r>
              <a:rPr lang="en-US" dirty="0" err="1" smtClean="0"/>
              <a:t>Softmax</a:t>
            </a:r>
            <a:endParaRPr lang="en-US"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1371600" y="3810000"/>
            <a:ext cx="6175513" cy="1828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&amp; Batch Learning</a:t>
            </a:r>
            <a:endParaRPr lang="en-US" dirty="0"/>
          </a:p>
        </p:txBody>
      </p:sp>
      <p:sp>
        <p:nvSpPr>
          <p:cNvPr id="3" name="Content Placeholder 2"/>
          <p:cNvSpPr>
            <a:spLocks noGrp="1"/>
          </p:cNvSpPr>
          <p:nvPr>
            <p:ph idx="1"/>
          </p:nvPr>
        </p:nvSpPr>
        <p:spPr/>
        <p:txBody>
          <a:bodyPr/>
          <a:lstStyle/>
          <a:p>
            <a:pPr algn="just"/>
            <a:r>
              <a:rPr lang="en-US" dirty="0" smtClean="0"/>
              <a:t>MLP is designed to be a batch </a:t>
            </a:r>
            <a:r>
              <a:rPr lang="en-US" dirty="0" smtClean="0"/>
              <a:t>algorithm.</a:t>
            </a:r>
          </a:p>
          <a:p>
            <a:pPr algn="just"/>
            <a:r>
              <a:rPr lang="en-US" dirty="0" smtClean="0"/>
              <a:t>All of the training examples are </a:t>
            </a:r>
            <a:r>
              <a:rPr lang="en-US" dirty="0" smtClean="0"/>
              <a:t>presented to </a:t>
            </a:r>
            <a:r>
              <a:rPr lang="en-US" dirty="0" smtClean="0"/>
              <a:t>the neural network, the average </a:t>
            </a:r>
            <a:r>
              <a:rPr lang="en-US" dirty="0" smtClean="0"/>
              <a:t>sum-of squares </a:t>
            </a:r>
            <a:r>
              <a:rPr lang="en-US" dirty="0" smtClean="0"/>
              <a:t>error is then computed, and this is </a:t>
            </a:r>
            <a:r>
              <a:rPr lang="en-US" dirty="0" smtClean="0"/>
              <a:t>used to </a:t>
            </a:r>
            <a:r>
              <a:rPr lang="en-US" dirty="0" smtClean="0"/>
              <a:t>update the weights. </a:t>
            </a:r>
            <a:endParaRPr lang="en-US" dirty="0" smtClean="0"/>
          </a:p>
          <a:p>
            <a:pPr algn="just"/>
            <a:r>
              <a:rPr lang="en-US" dirty="0" smtClean="0"/>
              <a:t>Thus </a:t>
            </a:r>
            <a:r>
              <a:rPr lang="en-US" dirty="0" smtClean="0"/>
              <a:t>there is only one set of weight updates for each epoch (</a:t>
            </a:r>
            <a:r>
              <a:rPr lang="en-US" dirty="0" smtClean="0"/>
              <a:t>pass through </a:t>
            </a:r>
            <a:r>
              <a:rPr lang="en-US" dirty="0" smtClean="0"/>
              <a:t>all the training examples).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&amp; Batch Learning</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dirty="0" smtClean="0"/>
              <a:t>This means that we only update the weights once </a:t>
            </a:r>
            <a:r>
              <a:rPr lang="en-US" dirty="0" smtClean="0"/>
              <a:t>for each </a:t>
            </a:r>
            <a:r>
              <a:rPr lang="en-US" dirty="0" smtClean="0"/>
              <a:t>iteration of the </a:t>
            </a:r>
            <a:r>
              <a:rPr lang="en-US" dirty="0" smtClean="0"/>
              <a:t>algorithm</a:t>
            </a:r>
          </a:p>
          <a:p>
            <a:pPr algn="just"/>
            <a:r>
              <a:rPr lang="en-US" dirty="0" smtClean="0"/>
              <a:t>It means </a:t>
            </a:r>
            <a:r>
              <a:rPr lang="en-US" dirty="0" smtClean="0"/>
              <a:t>that the weights are moved in the </a:t>
            </a:r>
            <a:r>
              <a:rPr lang="en-US" dirty="0" smtClean="0"/>
              <a:t>direction that </a:t>
            </a:r>
            <a:r>
              <a:rPr lang="en-US" dirty="0" smtClean="0"/>
              <a:t>most of the inputs want them to move, rather than being pulled around by each </a:t>
            </a:r>
            <a:r>
              <a:rPr lang="en-US" dirty="0" smtClean="0"/>
              <a:t>input individually</a:t>
            </a:r>
            <a:r>
              <a:rPr lang="en-US" dirty="0" smtClean="0"/>
              <a:t>. </a:t>
            </a:r>
            <a:endParaRPr lang="en-US" dirty="0" smtClean="0"/>
          </a:p>
          <a:p>
            <a:pPr algn="just"/>
            <a:r>
              <a:rPr lang="en-US" dirty="0" smtClean="0"/>
              <a:t>The </a:t>
            </a:r>
            <a:r>
              <a:rPr lang="en-US" dirty="0" smtClean="0"/>
              <a:t>batch method performs a more accurate estimate of the error </a:t>
            </a:r>
            <a:r>
              <a:rPr lang="en-US" dirty="0" smtClean="0"/>
              <a:t>gradient, and </a:t>
            </a:r>
            <a:r>
              <a:rPr lang="en-US" dirty="0" smtClean="0"/>
              <a:t>will thus converge to the local minimum more quickly</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&amp; Batch Learning</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pPr algn="just"/>
            <a:r>
              <a:rPr lang="en-US" dirty="0" smtClean="0"/>
              <a:t>In sequential </a:t>
            </a:r>
            <a:r>
              <a:rPr lang="en-US" dirty="0" smtClean="0"/>
              <a:t>version, where the </a:t>
            </a:r>
            <a:r>
              <a:rPr lang="en-US" dirty="0" smtClean="0"/>
              <a:t>errors are </a:t>
            </a:r>
            <a:r>
              <a:rPr lang="en-US" dirty="0" smtClean="0"/>
              <a:t>computed and the weights updated after each input</a:t>
            </a:r>
            <a:r>
              <a:rPr lang="en-US" dirty="0" smtClean="0"/>
              <a:t>.</a:t>
            </a:r>
          </a:p>
          <a:p>
            <a:pPr algn="just"/>
            <a:r>
              <a:rPr lang="en-US" dirty="0" smtClean="0"/>
              <a:t>This is not guaranteed to be </a:t>
            </a:r>
            <a:r>
              <a:rPr lang="en-US" dirty="0" smtClean="0"/>
              <a:t>as efficient </a:t>
            </a:r>
            <a:r>
              <a:rPr lang="en-US" dirty="0" smtClean="0"/>
              <a:t>in learning, but it is simpler to program when using loops, and it is </a:t>
            </a:r>
            <a:r>
              <a:rPr lang="en-US" dirty="0" smtClean="0"/>
              <a:t>therefore much </a:t>
            </a:r>
            <a:r>
              <a:rPr lang="en-US" dirty="0" smtClean="0"/>
              <a:t>more common. </a:t>
            </a:r>
            <a:endParaRPr lang="en-US" dirty="0" smtClean="0"/>
          </a:p>
          <a:p>
            <a:pPr algn="just"/>
            <a:r>
              <a:rPr lang="en-US" dirty="0" smtClean="0"/>
              <a:t>Since </a:t>
            </a:r>
            <a:r>
              <a:rPr lang="en-US" dirty="0" smtClean="0"/>
              <a:t>it does not converge as well, it can also sometimes avoid </a:t>
            </a:r>
            <a:r>
              <a:rPr lang="en-US" dirty="0" smtClean="0"/>
              <a:t>local minima</a:t>
            </a:r>
            <a:r>
              <a:rPr lang="en-US" dirty="0" smtClean="0"/>
              <a:t>, thus potentially reaching better solutions.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Local Minima</a:t>
            </a:r>
            <a:endParaRPr lang="en-US" dirty="0"/>
          </a:p>
        </p:txBody>
      </p:sp>
      <p:sp>
        <p:nvSpPr>
          <p:cNvPr id="3" name="Content Placeholder 2"/>
          <p:cNvSpPr>
            <a:spLocks noGrp="1"/>
          </p:cNvSpPr>
          <p:nvPr>
            <p:ph idx="1"/>
          </p:nvPr>
        </p:nvSpPr>
        <p:spPr/>
        <p:txBody>
          <a:bodyPr/>
          <a:lstStyle/>
          <a:p>
            <a:r>
              <a:rPr lang="en-US" dirty="0" smtClean="0"/>
              <a:t>Use Momentum to achieve global minima so as to avoid local minima.</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Stochastic Gradient Descent</a:t>
            </a:r>
            <a:endParaRPr lang="en-US" dirty="0"/>
          </a:p>
        </p:txBody>
      </p:sp>
      <p:sp>
        <p:nvSpPr>
          <p:cNvPr id="3" name="Content Placeholder 2"/>
          <p:cNvSpPr>
            <a:spLocks noGrp="1"/>
          </p:cNvSpPr>
          <p:nvPr>
            <p:ph idx="1"/>
          </p:nvPr>
        </p:nvSpPr>
        <p:spPr>
          <a:xfrm>
            <a:off x="457200" y="1600200"/>
            <a:ext cx="8458200" cy="4876800"/>
          </a:xfrm>
        </p:spPr>
        <p:txBody>
          <a:bodyPr>
            <a:normAutofit/>
          </a:bodyPr>
          <a:lstStyle/>
          <a:p>
            <a:pPr algn="just"/>
            <a:r>
              <a:rPr lang="en-US" dirty="0" smtClean="0"/>
              <a:t>Use </a:t>
            </a:r>
            <a:r>
              <a:rPr lang="en-US" dirty="0" smtClean="0"/>
              <a:t>just one piece of data to </a:t>
            </a:r>
            <a:r>
              <a:rPr lang="en-US" dirty="0" smtClean="0"/>
              <a:t>estimate the </a:t>
            </a:r>
            <a:r>
              <a:rPr lang="en-US" dirty="0" smtClean="0"/>
              <a:t>gradient at each iteration of the algorithm, and to pick that piece of data uniformly </a:t>
            </a:r>
            <a:r>
              <a:rPr lang="en-US" dirty="0" smtClean="0"/>
              <a:t>at random </a:t>
            </a:r>
            <a:r>
              <a:rPr lang="en-US" dirty="0" smtClean="0"/>
              <a:t>from the training set. </a:t>
            </a:r>
            <a:endParaRPr lang="en-US" dirty="0" smtClean="0"/>
          </a:p>
          <a:p>
            <a:pPr algn="just"/>
            <a:r>
              <a:rPr lang="en-US" dirty="0" smtClean="0"/>
              <a:t>So </a:t>
            </a:r>
            <a:r>
              <a:rPr lang="en-US" dirty="0" smtClean="0"/>
              <a:t>a single input vector is chosen from the training set, </a:t>
            </a:r>
            <a:r>
              <a:rPr lang="en-US" dirty="0" smtClean="0"/>
              <a:t>and the </a:t>
            </a:r>
            <a:r>
              <a:rPr lang="en-US" dirty="0" smtClean="0"/>
              <a:t>output and hence the error for that one vector computed, and this is used to estimate </a:t>
            </a:r>
            <a:r>
              <a:rPr lang="en-US" dirty="0" smtClean="0"/>
              <a:t>the gradient </a:t>
            </a:r>
            <a:r>
              <a:rPr lang="en-US" dirty="0" smtClean="0"/>
              <a:t>and so update the weights.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Decent</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pPr algn="just"/>
            <a:r>
              <a:rPr lang="en-US" dirty="0" smtClean="0"/>
              <a:t>A new random input vector (which could be the </a:t>
            </a:r>
            <a:r>
              <a:rPr lang="en-US" dirty="0" smtClean="0"/>
              <a:t>same as </a:t>
            </a:r>
            <a:r>
              <a:rPr lang="en-US" dirty="0" smtClean="0"/>
              <a:t>the previous one) is then chosen and the process repeated. This is known as </a:t>
            </a:r>
            <a:r>
              <a:rPr lang="en-US" dirty="0" smtClean="0"/>
              <a:t>stochastic gradient descent</a:t>
            </a:r>
            <a:r>
              <a:rPr lang="en-US" dirty="0" smtClean="0"/>
              <a:t>.</a:t>
            </a:r>
            <a:endParaRPr lang="en-US" dirty="0" smtClean="0"/>
          </a:p>
          <a:p>
            <a:pPr algn="just"/>
            <a:r>
              <a:rPr lang="en-US" dirty="0" smtClean="0"/>
              <a:t>This can </a:t>
            </a:r>
            <a:r>
              <a:rPr lang="en-US" dirty="0" smtClean="0"/>
              <a:t>be used for any gradient descent problem, not just the MLP. </a:t>
            </a:r>
            <a:endParaRPr lang="en-US" dirty="0" smtClean="0"/>
          </a:p>
          <a:p>
            <a:pPr algn="just"/>
            <a:r>
              <a:rPr lang="en-US" dirty="0" smtClean="0"/>
              <a:t>It is often </a:t>
            </a:r>
            <a:r>
              <a:rPr lang="en-US" dirty="0" smtClean="0"/>
              <a:t>used if the training set is very large, since it would be very expensive to use the </a:t>
            </a:r>
            <a:r>
              <a:rPr lang="en-US" dirty="0" smtClean="0"/>
              <a:t>whole dataset </a:t>
            </a:r>
            <a:r>
              <a:rPr lang="en-US" dirty="0" smtClean="0"/>
              <a:t>to estimate the gradient in that case.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a:t>
            </a:r>
            <a:endParaRPr lang="en-US" dirty="0"/>
          </a:p>
        </p:txBody>
      </p:sp>
      <p:sp>
        <p:nvSpPr>
          <p:cNvPr id="3" name="Content Placeholder 2"/>
          <p:cNvSpPr>
            <a:spLocks noGrp="1"/>
          </p:cNvSpPr>
          <p:nvPr>
            <p:ph idx="1"/>
          </p:nvPr>
        </p:nvSpPr>
        <p:spPr/>
        <p:txBody>
          <a:bodyPr/>
          <a:lstStyle/>
          <a:p>
            <a:r>
              <a:rPr lang="en-US" dirty="0" smtClean="0"/>
              <a:t>The learning in the neural network happens in the weights.</a:t>
            </a:r>
          </a:p>
          <a:p>
            <a:pPr algn="just"/>
            <a:r>
              <a:rPr lang="en-US" dirty="0" smtClean="0"/>
              <a:t>So, to perform more computation it seems sensible to add more weights.</a:t>
            </a:r>
          </a:p>
          <a:p>
            <a:pPr algn="just">
              <a:buNone/>
            </a:pPr>
            <a:endParaRPr 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recipe for using the MLP</a:t>
            </a:r>
            <a:endParaRPr lang="en-US" dirty="0"/>
          </a:p>
        </p:txBody>
      </p:sp>
      <p:sp>
        <p:nvSpPr>
          <p:cNvPr id="3" name="Content Placeholder 2"/>
          <p:cNvSpPr>
            <a:spLocks noGrp="1"/>
          </p:cNvSpPr>
          <p:nvPr>
            <p:ph idx="1"/>
          </p:nvPr>
        </p:nvSpPr>
        <p:spPr/>
        <p:txBody>
          <a:bodyPr/>
          <a:lstStyle/>
          <a:p>
            <a:pPr algn="just"/>
            <a:r>
              <a:rPr lang="en-US" dirty="0" smtClean="0"/>
              <a:t>Select inputs and outputs for your </a:t>
            </a:r>
            <a:r>
              <a:rPr lang="en-US" dirty="0" smtClean="0"/>
              <a:t>problem</a:t>
            </a:r>
          </a:p>
          <a:p>
            <a:pPr algn="just"/>
            <a:r>
              <a:rPr lang="en-US" dirty="0" err="1" smtClean="0"/>
              <a:t>Normalise</a:t>
            </a:r>
            <a:r>
              <a:rPr lang="en-US" dirty="0" smtClean="0"/>
              <a:t> </a:t>
            </a:r>
            <a:r>
              <a:rPr lang="en-US" dirty="0" smtClean="0"/>
              <a:t>inputs</a:t>
            </a:r>
          </a:p>
          <a:p>
            <a:pPr algn="just"/>
            <a:r>
              <a:rPr lang="en-US" dirty="0" smtClean="0"/>
              <a:t>Split the data into training, testing, and </a:t>
            </a:r>
            <a:r>
              <a:rPr lang="en-US" dirty="0" smtClean="0"/>
              <a:t>validation sets</a:t>
            </a:r>
          </a:p>
          <a:p>
            <a:pPr algn="just"/>
            <a:r>
              <a:rPr lang="en-US" dirty="0" smtClean="0"/>
              <a:t>Select a network </a:t>
            </a:r>
            <a:r>
              <a:rPr lang="en-US" dirty="0" smtClean="0"/>
              <a:t>architecture</a:t>
            </a:r>
          </a:p>
          <a:p>
            <a:pPr algn="just"/>
            <a:r>
              <a:rPr lang="en-US" dirty="0" smtClean="0"/>
              <a:t>Train a </a:t>
            </a:r>
            <a:r>
              <a:rPr lang="en-US" dirty="0" smtClean="0"/>
              <a:t>network</a:t>
            </a:r>
          </a:p>
          <a:p>
            <a:pPr algn="just"/>
            <a:r>
              <a:rPr lang="en-US" dirty="0" smtClean="0"/>
              <a:t>Test the network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 (Contd..,)</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lgn="just">
              <a:buNone/>
            </a:pPr>
            <a:r>
              <a:rPr lang="en-US" dirty="0" smtClean="0"/>
              <a:t>There are two things that we can do: </a:t>
            </a:r>
          </a:p>
          <a:p>
            <a:pPr algn="just"/>
            <a:r>
              <a:rPr lang="en-US" dirty="0" smtClean="0"/>
              <a:t>Add some backwards connections, </a:t>
            </a:r>
          </a:p>
          <a:p>
            <a:pPr lvl="1" algn="just"/>
            <a:r>
              <a:rPr lang="en-US" dirty="0" smtClean="0"/>
              <a:t>so that the output neurons connect to the inputs again</a:t>
            </a:r>
          </a:p>
          <a:p>
            <a:pPr algn="just"/>
            <a:r>
              <a:rPr lang="en-US" dirty="0" smtClean="0"/>
              <a:t>Add more neurons. </a:t>
            </a:r>
          </a:p>
          <a:p>
            <a:pPr algn="just"/>
            <a:r>
              <a:rPr lang="en-US" dirty="0" smtClean="0"/>
              <a:t>The first approach leads into recurrent networks. </a:t>
            </a:r>
          </a:p>
          <a:p>
            <a:pPr lvl="1" algn="just"/>
            <a:r>
              <a:rPr lang="en-US" dirty="0" smtClean="0"/>
              <a:t>These have been studied, but are not that commonly used.</a:t>
            </a:r>
          </a:p>
          <a:p>
            <a:pPr algn="just"/>
            <a:r>
              <a:rPr lang="en-US" dirty="0" smtClean="0"/>
              <a:t>We will instead consider the second approach. </a:t>
            </a:r>
          </a:p>
          <a:p>
            <a:pPr lvl="1" algn="just"/>
            <a:r>
              <a:rPr lang="en-US" dirty="0" smtClean="0"/>
              <a:t>We can add neurons between the input nodes and the outputs, and this will make more complex neural networks,</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Multi-layer </a:t>
            </a:r>
            <a:r>
              <a:rPr lang="en-US" b="1" dirty="0" err="1" smtClean="0"/>
              <a:t>Perceptron</a:t>
            </a:r>
            <a:r>
              <a:rPr lang="en-US" b="1" dirty="0" smtClean="0"/>
              <a:t> network</a:t>
            </a:r>
            <a:endParaRPr lang="en-US" b="1" dirty="0"/>
          </a:p>
        </p:txBody>
      </p:sp>
      <p:sp>
        <p:nvSpPr>
          <p:cNvPr id="3" name="Content Placeholder 2"/>
          <p:cNvSpPr>
            <a:spLocks noGrp="1"/>
          </p:cNvSpPr>
          <p:nvPr>
            <p:ph idx="1"/>
          </p:nvPr>
        </p:nvSpPr>
        <p:spPr>
          <a:xfrm>
            <a:off x="457200" y="5791200"/>
            <a:ext cx="8229600" cy="868363"/>
          </a:xfrm>
        </p:spPr>
        <p:txBody>
          <a:bodyPr>
            <a:normAutofit fontScale="92500" lnSpcReduction="20000"/>
          </a:bodyPr>
          <a:lstStyle/>
          <a:p>
            <a:pPr algn="just"/>
            <a:r>
              <a:rPr lang="en-US" dirty="0" smtClean="0"/>
              <a:t>consisting of multiple layers of connected</a:t>
            </a:r>
            <a:br>
              <a:rPr lang="en-US" dirty="0" smtClean="0"/>
            </a:br>
            <a:r>
              <a:rPr lang="en-US" dirty="0" smtClean="0"/>
              <a:t>neurons.</a:t>
            </a:r>
            <a:endParaRPr lang="en-US" dirty="0"/>
          </a:p>
        </p:txBody>
      </p:sp>
      <p:pic>
        <p:nvPicPr>
          <p:cNvPr id="1026" name="Picture 2"/>
          <p:cNvPicPr>
            <a:picLocks noChangeAspect="1" noChangeArrowheads="1"/>
          </p:cNvPicPr>
          <p:nvPr/>
        </p:nvPicPr>
        <p:blipFill>
          <a:blip r:embed="rId2"/>
          <a:srcRect/>
          <a:stretch>
            <a:fillRect/>
          </a:stretch>
        </p:blipFill>
        <p:spPr bwMode="auto">
          <a:xfrm>
            <a:off x="1981200" y="1676400"/>
            <a:ext cx="5172075" cy="3886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Multi-layer </a:t>
            </a:r>
            <a:r>
              <a:rPr lang="en-US" dirty="0" err="1" smtClean="0"/>
              <a:t>Perceptron</a:t>
            </a:r>
            <a:r>
              <a:rPr lang="en-US" dirty="0" smtClean="0"/>
              <a:t> network-XOR</a:t>
            </a:r>
            <a:endParaRPr lang="en-US" b="1" dirty="0"/>
          </a:p>
        </p:txBody>
      </p:sp>
      <p:sp>
        <p:nvSpPr>
          <p:cNvPr id="3" name="Content Placeholder 2"/>
          <p:cNvSpPr>
            <a:spLocks noGrp="1"/>
          </p:cNvSpPr>
          <p:nvPr>
            <p:ph idx="1"/>
          </p:nvPr>
        </p:nvSpPr>
        <p:spPr>
          <a:xfrm>
            <a:off x="457200" y="5791201"/>
            <a:ext cx="8229600" cy="685800"/>
          </a:xfrm>
        </p:spPr>
        <p:txBody>
          <a:bodyPr>
            <a:noAutofit/>
          </a:bodyPr>
          <a:lstStyle/>
          <a:p>
            <a:pPr marL="0" indent="0" algn="just">
              <a:buNone/>
            </a:pPr>
            <a:r>
              <a:rPr lang="en-US" sz="2000" b="1" dirty="0" smtClean="0"/>
              <a:t>A Multi-layer </a:t>
            </a:r>
            <a:r>
              <a:rPr lang="en-US" sz="2000" b="1" dirty="0" err="1" smtClean="0"/>
              <a:t>Perceptron</a:t>
            </a:r>
            <a:r>
              <a:rPr lang="en-US" sz="2000" b="1" dirty="0" smtClean="0"/>
              <a:t> network showing a set of weights that solve the</a:t>
            </a:r>
            <a:br>
              <a:rPr lang="en-US" sz="2000" b="1" dirty="0" smtClean="0"/>
            </a:br>
            <a:r>
              <a:rPr lang="en-US" sz="2000" b="1" dirty="0" smtClean="0"/>
              <a:t>XOR problem.</a:t>
            </a:r>
            <a:endParaRPr lang="en-US" sz="2000" b="1" dirty="0"/>
          </a:p>
        </p:txBody>
      </p:sp>
      <p:pic>
        <p:nvPicPr>
          <p:cNvPr id="2050" name="Picture 2"/>
          <p:cNvPicPr>
            <a:picLocks noChangeAspect="1" noChangeArrowheads="1"/>
          </p:cNvPicPr>
          <p:nvPr/>
        </p:nvPicPr>
        <p:blipFill>
          <a:blip r:embed="rId2"/>
          <a:srcRect/>
          <a:stretch>
            <a:fillRect/>
          </a:stretch>
        </p:blipFill>
        <p:spPr bwMode="auto">
          <a:xfrm>
            <a:off x="2405063" y="1676400"/>
            <a:ext cx="4333875" cy="3505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To check that it gives the correct answers, all that is required is to put in each input and work through the network, treating it as two different </a:t>
            </a:r>
            <a:r>
              <a:rPr lang="en-US" dirty="0" err="1" smtClean="0"/>
              <a:t>Perceptrons</a:t>
            </a:r>
            <a:endParaRPr lang="en-US" dirty="0" smtClean="0"/>
          </a:p>
          <a:p>
            <a:pPr algn="just"/>
            <a:r>
              <a:rPr lang="en-US" dirty="0" smtClean="0"/>
              <a:t>First computing the activations of the neurons in the middle layer (</a:t>
            </a:r>
            <a:r>
              <a:rPr lang="en-US" dirty="0" err="1" smtClean="0"/>
              <a:t>labelled</a:t>
            </a:r>
            <a:r>
              <a:rPr lang="en-US" dirty="0" smtClean="0"/>
              <a:t> as C and D in Figure)</a:t>
            </a:r>
          </a:p>
          <a:p>
            <a:pPr algn="just"/>
            <a:r>
              <a:rPr lang="en-US" dirty="0" smtClean="0"/>
              <a:t>And then using those activations as the inputs to the single neuron at the output. </a:t>
            </a:r>
          </a:p>
          <a:p>
            <a:pPr algn="just"/>
            <a:r>
              <a:rPr lang="en-US" dirty="0" smtClean="0"/>
              <a:t>As an example, I’ll work out what happens when you put in (1</a:t>
            </a:r>
            <a:r>
              <a:rPr lang="en-US" i="1" dirty="0" smtClean="0"/>
              <a:t>, 0) as an input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8534400" cy="5029200"/>
          </a:xfrm>
        </p:spPr>
        <p:txBody>
          <a:bodyPr>
            <a:normAutofit fontScale="85000" lnSpcReduction="10000"/>
          </a:bodyPr>
          <a:lstStyle/>
          <a:p>
            <a:r>
              <a:rPr lang="en-US" dirty="0" smtClean="0"/>
              <a:t>Input (1</a:t>
            </a:r>
            <a:r>
              <a:rPr lang="en-US" i="1" dirty="0" smtClean="0"/>
              <a:t>, 0) corresponds to node A being 1 and B being 0.</a:t>
            </a:r>
          </a:p>
          <a:p>
            <a:r>
              <a:rPr lang="en-US" i="1" dirty="0" smtClean="0"/>
              <a:t>The input to neuron C is </a:t>
            </a:r>
            <a:r>
              <a:rPr lang="en-US" dirty="0" smtClean="0"/>
              <a:t>therefore </a:t>
            </a:r>
          </a:p>
          <a:p>
            <a:pPr algn="ctr">
              <a:buNone/>
            </a:pPr>
            <a:r>
              <a:rPr lang="en-US" dirty="0" smtClean="0"/>
              <a:t>−1 × </a:t>
            </a:r>
            <a:r>
              <a:rPr lang="en-US" dirty="0" smtClean="0"/>
              <a:t>−0</a:t>
            </a:r>
            <a:r>
              <a:rPr lang="en-US" i="1" dirty="0" smtClean="0"/>
              <a:t>.5 </a:t>
            </a:r>
            <a:r>
              <a:rPr lang="en-US" i="1" dirty="0" smtClean="0"/>
              <a:t>+ 1 × 1 + 0 × 1 = </a:t>
            </a:r>
            <a:r>
              <a:rPr lang="en-US" i="1" dirty="0" smtClean="0"/>
              <a:t>0.5 </a:t>
            </a:r>
            <a:r>
              <a:rPr lang="en-US" i="1" dirty="0" smtClean="0"/>
              <a:t>+ 1 = 0.5. </a:t>
            </a:r>
          </a:p>
          <a:p>
            <a:r>
              <a:rPr lang="en-US" i="1" dirty="0" smtClean="0"/>
              <a:t>This is above the threshold of 0, and </a:t>
            </a:r>
            <a:r>
              <a:rPr lang="en-US" dirty="0" smtClean="0"/>
              <a:t>so neuron C fires, giving output 1. </a:t>
            </a:r>
          </a:p>
          <a:p>
            <a:r>
              <a:rPr lang="en-US" dirty="0" smtClean="0"/>
              <a:t>For neuron D the input is </a:t>
            </a:r>
          </a:p>
          <a:p>
            <a:pPr algn="ctr">
              <a:buNone/>
            </a:pPr>
            <a:r>
              <a:rPr lang="en-US" dirty="0" smtClean="0"/>
              <a:t>−1 × </a:t>
            </a:r>
            <a:r>
              <a:rPr lang="en-US" dirty="0" smtClean="0"/>
              <a:t>− 1 </a:t>
            </a:r>
            <a:r>
              <a:rPr lang="en-US" dirty="0" smtClean="0"/>
              <a:t>+ 1 × 1 + 0 × 1 </a:t>
            </a:r>
            <a:r>
              <a:rPr lang="en-US" dirty="0" smtClean="0"/>
              <a:t>=1 </a:t>
            </a:r>
            <a:r>
              <a:rPr lang="en-US" dirty="0" smtClean="0"/>
              <a:t>+ 1 = </a:t>
            </a:r>
            <a:r>
              <a:rPr lang="en-US" dirty="0" smtClean="0"/>
              <a:t>2</a:t>
            </a:r>
            <a:endParaRPr lang="en-US" dirty="0" smtClean="0"/>
          </a:p>
          <a:p>
            <a:r>
              <a:rPr lang="en-US" dirty="0" smtClean="0"/>
              <a:t>And so it </a:t>
            </a:r>
            <a:r>
              <a:rPr lang="en-US" dirty="0" smtClean="0"/>
              <a:t>fires, </a:t>
            </a:r>
            <a:r>
              <a:rPr lang="en-US" dirty="0" smtClean="0"/>
              <a:t>giving output </a:t>
            </a:r>
            <a:r>
              <a:rPr lang="en-US" dirty="0" smtClean="0"/>
              <a:t>1</a:t>
            </a:r>
            <a:r>
              <a:rPr lang="en-US" dirty="0" smtClean="0"/>
              <a:t>. </a:t>
            </a:r>
            <a:endParaRPr lang="en-US" dirty="0" smtClean="0"/>
          </a:p>
          <a:p>
            <a:r>
              <a:rPr lang="en-US" dirty="0" smtClean="0"/>
              <a:t>Therefore the input to neuron E is </a:t>
            </a:r>
          </a:p>
          <a:p>
            <a:pPr algn="ctr">
              <a:buNone/>
            </a:pPr>
            <a:r>
              <a:rPr lang="en-US" dirty="0" smtClean="0"/>
              <a:t>−</a:t>
            </a:r>
            <a:r>
              <a:rPr lang="en-US" dirty="0" smtClean="0"/>
              <a:t>1</a:t>
            </a:r>
            <a:r>
              <a:rPr lang="en-US" dirty="0" smtClean="0"/>
              <a:t>× − 0</a:t>
            </a:r>
            <a:r>
              <a:rPr lang="en-US" i="1" dirty="0" smtClean="0"/>
              <a:t>.5+1×1+0×1 </a:t>
            </a:r>
            <a:r>
              <a:rPr lang="en-US" i="1" dirty="0" smtClean="0"/>
              <a:t>= </a:t>
            </a:r>
            <a:r>
              <a:rPr lang="en-US" i="1" dirty="0" smtClean="0"/>
              <a:t>1.5</a:t>
            </a:r>
            <a:endParaRPr lang="en-US" i="1" dirty="0" smtClean="0"/>
          </a:p>
          <a:p>
            <a:r>
              <a:rPr lang="en-US" i="1" dirty="0" smtClean="0"/>
              <a:t>so neuron E fires. </a:t>
            </a:r>
            <a:endParaRPr lang="en-US" dirty="0"/>
          </a:p>
        </p:txBody>
      </p:sp>
    </p:spTree>
  </p:cSld>
  <p:clrMapOvr>
    <a:masterClrMapping/>
  </p:clrMapOvr>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886</TotalTime>
  <Words>1981</Words>
  <Application>Microsoft Office PowerPoint</Application>
  <PresentationFormat>On-screen Show (4:3)</PresentationFormat>
  <Paragraphs>179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MULTILAYER PERCEPTRON</vt:lpstr>
      <vt:lpstr>In Last Module</vt:lpstr>
      <vt:lpstr>But!!</vt:lpstr>
      <vt:lpstr>Foundation</vt:lpstr>
      <vt:lpstr>Foundation (Contd..,)</vt:lpstr>
      <vt:lpstr>The Multi-layer Perceptron network</vt:lpstr>
      <vt:lpstr>A Multi-layer Perceptron network-XOR</vt:lpstr>
      <vt:lpstr>Example</vt:lpstr>
      <vt:lpstr>Example</vt:lpstr>
      <vt:lpstr>Example</vt:lpstr>
      <vt:lpstr>??</vt:lpstr>
      <vt:lpstr>??</vt:lpstr>
      <vt:lpstr>THE MLP</vt:lpstr>
      <vt:lpstr>Going Fowards</vt:lpstr>
      <vt:lpstr>Going Fowards</vt:lpstr>
      <vt:lpstr>Bias</vt:lpstr>
      <vt:lpstr>GOING BACKWARDS: BACK-PROPAGATION OF ERROR</vt:lpstr>
      <vt:lpstr>Backpropagation</vt:lpstr>
      <vt:lpstr>Gradient</vt:lpstr>
      <vt:lpstr>Gradient Descent</vt:lpstr>
      <vt:lpstr>Activation Function</vt:lpstr>
      <vt:lpstr>Backpropoagation</vt:lpstr>
      <vt:lpstr>Issues</vt:lpstr>
      <vt:lpstr>Solution</vt:lpstr>
      <vt:lpstr>Chain Rule</vt:lpstr>
      <vt:lpstr>The Multi-layer Perceptron Algorithm</vt:lpstr>
      <vt:lpstr>The Multi-layer Perceptron Algorithm</vt:lpstr>
      <vt:lpstr>The Multi-layer Perceptron Algorithm</vt:lpstr>
      <vt:lpstr>The Multi-layer Perceptron Algorithm</vt:lpstr>
      <vt:lpstr>The Multi-layer Perceptron Algorithm</vt:lpstr>
      <vt:lpstr>Initialising the Weights</vt:lpstr>
      <vt:lpstr>Requirements for the Activation function</vt:lpstr>
      <vt:lpstr>Different Output Activation Functions</vt:lpstr>
      <vt:lpstr>Sequential &amp; Batch Learning</vt:lpstr>
      <vt:lpstr>Sequential &amp; Batch Learning</vt:lpstr>
      <vt:lpstr>Sequential &amp; Batch Learning</vt:lpstr>
      <vt:lpstr>Avoid Local Minima</vt:lpstr>
      <vt:lpstr>Stochastic Gradient Descent</vt:lpstr>
      <vt:lpstr>Stochastic Gradient Decent</vt:lpstr>
      <vt:lpstr>A recipe for using the MLP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KaniMuthu</dc:creator>
  <cp:lastModifiedBy>KaniMuthu</cp:lastModifiedBy>
  <cp:revision>113</cp:revision>
  <dcterms:created xsi:type="dcterms:W3CDTF">2018-04-08T17:22:15Z</dcterms:created>
  <dcterms:modified xsi:type="dcterms:W3CDTF">2018-07-29T01:24:05Z</dcterms:modified>
</cp:coreProperties>
</file>