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b84485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eb84485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eb84485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eb84485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e2796ed4b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e2796ed4b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e2796ed4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e2796ed4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e2796ed4b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e2796ed4b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eb7a5e1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eb7a5e1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eb7a5e1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eb7a5e1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eb7a5e1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eb7a5e15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eb7a5e15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eb7a5e15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eb7a5e15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eb7a5e15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2025000" y="2263950"/>
            <a:ext cx="509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800"/>
              <a:t>Lead Score Case Study</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607300" y="1855350"/>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801</a:t>
            </a:r>
            <a:endParaRPr/>
          </a:p>
        </p:txBody>
      </p:sp>
      <p:sp>
        <p:nvSpPr>
          <p:cNvPr id="142" name="Google Shape;142;p22"/>
          <p:cNvSpPr/>
          <p:nvPr/>
        </p:nvSpPr>
        <p:spPr>
          <a:xfrm>
            <a:off x="1416575" y="241672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703</a:t>
            </a:r>
            <a:endParaRPr/>
          </a:p>
        </p:txBody>
      </p:sp>
      <p:sp>
        <p:nvSpPr>
          <p:cNvPr id="143" name="Google Shape;143;p22"/>
          <p:cNvSpPr/>
          <p:nvPr/>
        </p:nvSpPr>
        <p:spPr>
          <a:xfrm>
            <a:off x="1407850" y="1850300"/>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195</a:t>
            </a:r>
            <a:endParaRPr/>
          </a:p>
        </p:txBody>
      </p:sp>
      <p:sp>
        <p:nvSpPr>
          <p:cNvPr id="144" name="Google Shape;144;p22"/>
          <p:cNvSpPr/>
          <p:nvPr/>
        </p:nvSpPr>
        <p:spPr>
          <a:xfrm>
            <a:off x="619675" y="2411700"/>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213</a:t>
            </a:r>
            <a:endParaRPr/>
          </a:p>
        </p:txBody>
      </p:sp>
      <p:sp>
        <p:nvSpPr>
          <p:cNvPr id="145" name="Google Shape;145;p22"/>
          <p:cNvSpPr txBox="1"/>
          <p:nvPr/>
        </p:nvSpPr>
        <p:spPr>
          <a:xfrm>
            <a:off x="185925" y="198300"/>
            <a:ext cx="871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Open Sans"/>
                <a:ea typeface="Open Sans"/>
                <a:cs typeface="Open Sans"/>
                <a:sym typeface="Open Sans"/>
              </a:rPr>
              <a:t>Model Evaluation - Sensitivity and Specificity on Test Dataset</a:t>
            </a:r>
            <a:endParaRPr b="1" sz="2400">
              <a:latin typeface="Open Sans"/>
              <a:ea typeface="Open Sans"/>
              <a:cs typeface="Open Sans"/>
              <a:sym typeface="Open Sans"/>
            </a:endParaRPr>
          </a:p>
        </p:txBody>
      </p:sp>
      <p:sp>
        <p:nvSpPr>
          <p:cNvPr id="146" name="Google Shape;146;p22"/>
          <p:cNvSpPr txBox="1"/>
          <p:nvPr/>
        </p:nvSpPr>
        <p:spPr>
          <a:xfrm>
            <a:off x="607300" y="1450100"/>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Confusion Matrix</a:t>
            </a:r>
            <a:endParaRPr>
              <a:latin typeface="Open Sans"/>
              <a:ea typeface="Open Sans"/>
              <a:cs typeface="Open Sans"/>
              <a:sym typeface="Open Sans"/>
            </a:endParaRPr>
          </a:p>
        </p:txBody>
      </p:sp>
      <p:sp>
        <p:nvSpPr>
          <p:cNvPr id="147" name="Google Shape;147;p22"/>
          <p:cNvSpPr txBox="1"/>
          <p:nvPr/>
        </p:nvSpPr>
        <p:spPr>
          <a:xfrm>
            <a:off x="3953675" y="1685600"/>
            <a:ext cx="3705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Accuracy - 0.78</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Sensitivity - 0.76</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Specificity - 0.80</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223100" y="123950"/>
            <a:ext cx="87378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Open Sans"/>
                <a:ea typeface="Open Sans"/>
                <a:cs typeface="Open Sans"/>
                <a:sym typeface="Open Sans"/>
              </a:rPr>
              <a:t>Conclusion</a:t>
            </a:r>
            <a:endParaRPr b="1" sz="24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0" lvl="0" marL="0" rtl="0" algn="l">
              <a:spcBef>
                <a:spcPts val="0"/>
              </a:spcBef>
              <a:spcAft>
                <a:spcPts val="0"/>
              </a:spcAft>
              <a:buNone/>
            </a:pPr>
            <a:r>
              <a:t/>
            </a:r>
            <a:endParaRPr sz="1200">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While we check both specificity and sensitivity as well as Precision and Recall metrics, we have considered the optimal cut off </a:t>
            </a:r>
            <a:r>
              <a:rPr lang="en-GB">
                <a:latin typeface="Open Sans"/>
                <a:ea typeface="Open Sans"/>
                <a:cs typeface="Open Sans"/>
                <a:sym typeface="Open Sans"/>
              </a:rPr>
              <a:t>based on sensitivity and specificity for calculating the final prediction.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Accuracy,Specificity and sensitivity values of test set are around 0.78, 0.76 and 0.80 which are approx closer to the respective values calculated using trained set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Also the lead score calculated shows the conversion rate on the final predicted model is around 80% and 79% for train and test sets respectively.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The Top three variables that contribute for lead getting converted in the model are.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Total time spent on website</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Lead Add form from Lead Origin</a:t>
            </a:r>
            <a:endParaRPr>
              <a:latin typeface="Open Sans"/>
              <a:ea typeface="Open Sans"/>
              <a:cs typeface="Open Sans"/>
              <a:sym typeface="Open Sans"/>
            </a:endParaRPr>
          </a:p>
          <a:p>
            <a:pPr indent="-317500" lvl="1" marL="914400" rtl="0" algn="l">
              <a:spcBef>
                <a:spcPts val="0"/>
              </a:spcBef>
              <a:spcAft>
                <a:spcPts val="0"/>
              </a:spcAft>
              <a:buSzPts val="1400"/>
              <a:buFont typeface="Open Sans"/>
              <a:buChar char="○"/>
            </a:pPr>
            <a:r>
              <a:rPr lang="en-GB">
                <a:latin typeface="Open Sans"/>
                <a:ea typeface="Open Sans"/>
                <a:cs typeface="Open Sans"/>
                <a:sym typeface="Open Sans"/>
              </a:rPr>
              <a:t>Had a Phone Conversation from Last Notable Activity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Hence overall this model seems to be good.</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470975" y="185900"/>
            <a:ext cx="545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Open Sans"/>
                <a:ea typeface="Open Sans"/>
                <a:cs typeface="Open Sans"/>
                <a:sym typeface="Open Sans"/>
              </a:rPr>
              <a:t>Lead score case study for X education</a:t>
            </a:r>
            <a:endParaRPr sz="2000">
              <a:latin typeface="Open Sans"/>
              <a:ea typeface="Open Sans"/>
              <a:cs typeface="Open Sans"/>
              <a:sym typeface="Open Sans"/>
            </a:endParaRPr>
          </a:p>
        </p:txBody>
      </p:sp>
      <p:sp>
        <p:nvSpPr>
          <p:cNvPr id="68" name="Google Shape;68;p14"/>
          <p:cNvSpPr txBox="1"/>
          <p:nvPr/>
        </p:nvSpPr>
        <p:spPr>
          <a:xfrm>
            <a:off x="488250" y="678500"/>
            <a:ext cx="8167500" cy="40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highlight>
                  <a:srgbClr val="FFFFFF"/>
                </a:highlight>
                <a:latin typeface="Open Sans"/>
                <a:ea typeface="Open Sans"/>
                <a:cs typeface="Open Sans"/>
                <a:sym typeface="Open Sans"/>
              </a:rPr>
              <a:t>Problem Statement :</a:t>
            </a:r>
            <a:endParaRPr b="1" sz="13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GB" sz="1200">
                <a:solidFill>
                  <a:schemeClr val="dk1"/>
                </a:solidFill>
                <a:highlight>
                  <a:srgbClr val="FFFFFF"/>
                </a:highlight>
                <a:latin typeface="Open Sans"/>
                <a:ea typeface="Open Sans"/>
                <a:cs typeface="Open Sans"/>
                <a:sym typeface="Open Sans"/>
              </a:rPr>
              <a:t>X Education sells online courses to industry professionals.The company markets its courses on several websites and search engines like Google. Once these people land on the website, they might browse the courses or fill up a form for the course or watch some videos.When these people fill up a form providing their email address or phone number, they are classified to be a lead. Moreover, the company also gets leads through past referrals.</a:t>
            </a:r>
            <a:endParaRPr sz="12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0"/>
              </a:spcAft>
              <a:buClr>
                <a:schemeClr val="dk1"/>
              </a:buClr>
              <a:buSzPts val="1100"/>
              <a:buFont typeface="Arial"/>
              <a:buNone/>
            </a:pPr>
            <a:r>
              <a:rPr lang="en-GB" sz="1200">
                <a:solidFill>
                  <a:schemeClr val="dk1"/>
                </a:solidFill>
                <a:highlight>
                  <a:srgbClr val="FFFFFF"/>
                </a:highlight>
                <a:latin typeface="Open Sans"/>
                <a:ea typeface="Open Sans"/>
                <a:cs typeface="Open Sans"/>
                <a:sym typeface="Open Sans"/>
              </a:rPr>
              <a:t>Once these leads are acquired, employees from the sales team start making calls, writing emails, etc. Through this process, some of the leads get converted while most do not.The typical lead conversion rate at X education is around 30%.</a:t>
            </a:r>
            <a:endParaRPr sz="12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highlight>
                  <a:srgbClr val="FFFFFF"/>
                </a:highlight>
                <a:latin typeface="Open Sans"/>
                <a:ea typeface="Open Sans"/>
                <a:cs typeface="Open Sans"/>
                <a:sym typeface="Open Sans"/>
              </a:rPr>
              <a:t>Business Goal :</a:t>
            </a:r>
            <a:endParaRPr b="1" sz="13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400"/>
              </a:spcBef>
              <a:spcAft>
                <a:spcPts val="0"/>
              </a:spcAft>
              <a:buNone/>
            </a:pPr>
            <a:r>
              <a:rPr lang="en-GB" sz="1200">
                <a:solidFill>
                  <a:schemeClr val="dk1"/>
                </a:solidFill>
                <a:highlight>
                  <a:srgbClr val="FFFFFF"/>
                </a:highlight>
                <a:latin typeface="Open Sans"/>
                <a:ea typeface="Open Sans"/>
                <a:cs typeface="Open Sans"/>
                <a:sym typeface="Open Sans"/>
              </a:rPr>
              <a:t>X Education needs help in selecting the most promising leads, i.e. the leads that are most likely to convert into paying customers.</a:t>
            </a:r>
            <a:endParaRPr sz="12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0"/>
              </a:spcAft>
              <a:buClr>
                <a:schemeClr val="dk1"/>
              </a:buClr>
              <a:buSzPts val="1100"/>
              <a:buFont typeface="Arial"/>
              <a:buNone/>
            </a:pPr>
            <a:r>
              <a:rPr lang="en-GB" sz="1200">
                <a:solidFill>
                  <a:schemeClr val="dk1"/>
                </a:solidFill>
                <a:highlight>
                  <a:srgbClr val="FFFFFF"/>
                </a:highlight>
                <a:latin typeface="Open Sans"/>
                <a:ea typeface="Open Sans"/>
                <a:cs typeface="Open Sans"/>
                <a:sym typeface="Open Sans"/>
              </a:rPr>
              <a:t>The company needs a model wherein you a lead score is assigned to each of the leads such that the customers with higher lead score have a higher conversion chance and the customers with lower lead score have a lower conversion chance.</a:t>
            </a:r>
            <a:endParaRPr sz="12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500"/>
              </a:spcAft>
              <a:buNone/>
            </a:pPr>
            <a:r>
              <a:rPr lang="en-GB" sz="1200">
                <a:solidFill>
                  <a:schemeClr val="dk1"/>
                </a:solidFill>
                <a:highlight>
                  <a:srgbClr val="FFFFFF"/>
                </a:highlight>
                <a:latin typeface="Open Sans"/>
                <a:ea typeface="Open Sans"/>
                <a:cs typeface="Open Sans"/>
                <a:sym typeface="Open Sans"/>
              </a:rPr>
              <a:t>The CEO, in particular, has given a ballpark of the target lead conversion rate to be around 80%.</a:t>
            </a:r>
            <a:endParaRPr sz="13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632100" y="285050"/>
            <a:ext cx="292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Open Sans"/>
                <a:ea typeface="Open Sans"/>
                <a:cs typeface="Open Sans"/>
                <a:sym typeface="Open Sans"/>
              </a:rPr>
              <a:t>Strategy</a:t>
            </a:r>
            <a:endParaRPr b="1" sz="2400">
              <a:latin typeface="Open Sans"/>
              <a:ea typeface="Open Sans"/>
              <a:cs typeface="Open Sans"/>
              <a:sym typeface="Open Sans"/>
            </a:endParaRPr>
          </a:p>
        </p:txBody>
      </p:sp>
      <p:sp>
        <p:nvSpPr>
          <p:cNvPr id="74" name="Google Shape;74;p15"/>
          <p:cNvSpPr txBox="1"/>
          <p:nvPr/>
        </p:nvSpPr>
        <p:spPr>
          <a:xfrm>
            <a:off x="545325" y="1028700"/>
            <a:ext cx="8452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Source the data for analysis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Clean and prepare the data</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Exploratory data analysis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Feature scaling</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Splitting the data into Test and Train dataset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Building a logistic Regression and Calculate Lead score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Evaluating a model by using different metrics specificity and Sensitivity or Precision and Recall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Applying the best model in Test data based on the Sensitivity and Specificity Metrics</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619700" y="260275"/>
            <a:ext cx="473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Open Sans"/>
                <a:ea typeface="Open Sans"/>
                <a:cs typeface="Open Sans"/>
                <a:sym typeface="Open Sans"/>
              </a:rPr>
              <a:t>Problem solving methodology </a:t>
            </a:r>
            <a:endParaRPr b="1" sz="2400">
              <a:latin typeface="Open Sans"/>
              <a:ea typeface="Open Sans"/>
              <a:cs typeface="Open Sans"/>
              <a:sym typeface="Open Sans"/>
            </a:endParaRPr>
          </a:p>
        </p:txBody>
      </p:sp>
      <p:sp>
        <p:nvSpPr>
          <p:cNvPr id="80" name="Google Shape;80;p16"/>
          <p:cNvSpPr txBox="1"/>
          <p:nvPr/>
        </p:nvSpPr>
        <p:spPr>
          <a:xfrm>
            <a:off x="446175" y="814375"/>
            <a:ext cx="276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We have around 39%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Conversion Rate in total</a:t>
            </a:r>
            <a:endParaRPr>
              <a:latin typeface="Open Sans"/>
              <a:ea typeface="Open Sans"/>
              <a:cs typeface="Open Sans"/>
              <a:sym typeface="Open Sans"/>
            </a:endParaRPr>
          </a:p>
        </p:txBody>
      </p:sp>
      <p:pic>
        <p:nvPicPr>
          <p:cNvPr id="81" name="Google Shape;81;p16"/>
          <p:cNvPicPr preferRelativeResize="0"/>
          <p:nvPr/>
        </p:nvPicPr>
        <p:blipFill>
          <a:blip r:embed="rId3">
            <a:alphaModFix/>
          </a:blip>
          <a:stretch>
            <a:fillRect/>
          </a:stretch>
        </p:blipFill>
        <p:spPr>
          <a:xfrm>
            <a:off x="152400" y="1582375"/>
            <a:ext cx="1273690" cy="3408725"/>
          </a:xfrm>
          <a:prstGeom prst="rect">
            <a:avLst/>
          </a:prstGeom>
          <a:noFill/>
          <a:ln>
            <a:noFill/>
          </a:ln>
        </p:spPr>
      </p:pic>
      <p:sp>
        <p:nvSpPr>
          <p:cNvPr id="82" name="Google Shape;82;p16"/>
          <p:cNvSpPr txBox="1"/>
          <p:nvPr/>
        </p:nvSpPr>
        <p:spPr>
          <a:xfrm>
            <a:off x="3928875" y="814375"/>
            <a:ext cx="479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Conversion rate were high for Total visits, Total Time spent on website and Page Views Per Visit</a:t>
            </a:r>
            <a:endParaRPr>
              <a:latin typeface="Open Sans"/>
              <a:ea typeface="Open Sans"/>
              <a:cs typeface="Open Sans"/>
              <a:sym typeface="Open Sans"/>
            </a:endParaRPr>
          </a:p>
        </p:txBody>
      </p:sp>
      <p:pic>
        <p:nvPicPr>
          <p:cNvPr id="83" name="Google Shape;83;p16"/>
          <p:cNvPicPr preferRelativeResize="0"/>
          <p:nvPr/>
        </p:nvPicPr>
        <p:blipFill>
          <a:blip r:embed="rId4">
            <a:alphaModFix/>
          </a:blip>
          <a:stretch>
            <a:fillRect/>
          </a:stretch>
        </p:blipFill>
        <p:spPr>
          <a:xfrm>
            <a:off x="2639925" y="2193725"/>
            <a:ext cx="6169451" cy="214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nvSpPr>
        <p:spPr>
          <a:xfrm>
            <a:off x="198275" y="136325"/>
            <a:ext cx="3867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In lead origin, maximum conversion happened from Landing Page Submission</a:t>
            </a:r>
            <a:endParaRPr sz="1300">
              <a:latin typeface="Open Sans"/>
              <a:ea typeface="Open Sans"/>
              <a:cs typeface="Open Sans"/>
              <a:sym typeface="Open Sans"/>
            </a:endParaRPr>
          </a:p>
        </p:txBody>
      </p:sp>
      <p:sp>
        <p:nvSpPr>
          <p:cNvPr id="89" name="Google Shape;89;p17"/>
          <p:cNvSpPr txBox="1"/>
          <p:nvPr/>
        </p:nvSpPr>
        <p:spPr>
          <a:xfrm>
            <a:off x="5193025" y="136325"/>
            <a:ext cx="3681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Major conversion has </a:t>
            </a:r>
            <a:r>
              <a:rPr lang="en-GB" sz="1300">
                <a:latin typeface="Open Sans"/>
                <a:ea typeface="Open Sans"/>
                <a:cs typeface="Open Sans"/>
                <a:sym typeface="Open Sans"/>
              </a:rPr>
              <a:t>happened</a:t>
            </a:r>
            <a:r>
              <a:rPr lang="en-GB" sz="1300">
                <a:latin typeface="Open Sans"/>
                <a:ea typeface="Open Sans"/>
                <a:cs typeface="Open Sans"/>
                <a:sym typeface="Open Sans"/>
              </a:rPr>
              <a:t> from Emails sent and calls Made</a:t>
            </a:r>
            <a:endParaRPr sz="1300">
              <a:latin typeface="Open Sans"/>
              <a:ea typeface="Open Sans"/>
              <a:cs typeface="Open Sans"/>
              <a:sym typeface="Open Sans"/>
            </a:endParaRPr>
          </a:p>
        </p:txBody>
      </p:sp>
      <p:sp>
        <p:nvSpPr>
          <p:cNvPr id="90" name="Google Shape;90;p17"/>
          <p:cNvSpPr txBox="1"/>
          <p:nvPr/>
        </p:nvSpPr>
        <p:spPr>
          <a:xfrm>
            <a:off x="384225" y="2478800"/>
            <a:ext cx="4437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Major Conversion in the lead source is from Google</a:t>
            </a:r>
            <a:endParaRPr sz="1300">
              <a:latin typeface="Open Sans"/>
              <a:ea typeface="Open Sans"/>
              <a:cs typeface="Open Sans"/>
              <a:sym typeface="Open Sans"/>
            </a:endParaRPr>
          </a:p>
        </p:txBody>
      </p:sp>
      <p:pic>
        <p:nvPicPr>
          <p:cNvPr id="91" name="Google Shape;91;p17"/>
          <p:cNvPicPr preferRelativeResize="0"/>
          <p:nvPr/>
        </p:nvPicPr>
        <p:blipFill>
          <a:blip r:embed="rId3">
            <a:alphaModFix/>
          </a:blip>
          <a:stretch>
            <a:fillRect/>
          </a:stretch>
        </p:blipFill>
        <p:spPr>
          <a:xfrm>
            <a:off x="251575" y="721325"/>
            <a:ext cx="4086325" cy="1757475"/>
          </a:xfrm>
          <a:prstGeom prst="rect">
            <a:avLst/>
          </a:prstGeom>
          <a:noFill/>
          <a:ln>
            <a:noFill/>
          </a:ln>
        </p:spPr>
      </p:pic>
      <p:pic>
        <p:nvPicPr>
          <p:cNvPr id="92" name="Google Shape;92;p17"/>
          <p:cNvPicPr preferRelativeResize="0"/>
          <p:nvPr/>
        </p:nvPicPr>
        <p:blipFill>
          <a:blip r:embed="rId4">
            <a:alphaModFix/>
          </a:blip>
          <a:stretch>
            <a:fillRect/>
          </a:stretch>
        </p:blipFill>
        <p:spPr>
          <a:xfrm>
            <a:off x="7064575" y="800100"/>
            <a:ext cx="1882325" cy="2397550"/>
          </a:xfrm>
          <a:prstGeom prst="rect">
            <a:avLst/>
          </a:prstGeom>
          <a:noFill/>
          <a:ln>
            <a:noFill/>
          </a:ln>
        </p:spPr>
      </p:pic>
      <p:pic>
        <p:nvPicPr>
          <p:cNvPr id="93" name="Google Shape;93;p17"/>
          <p:cNvPicPr preferRelativeResize="0"/>
          <p:nvPr/>
        </p:nvPicPr>
        <p:blipFill>
          <a:blip r:embed="rId5">
            <a:alphaModFix/>
          </a:blip>
          <a:stretch>
            <a:fillRect/>
          </a:stretch>
        </p:blipFill>
        <p:spPr>
          <a:xfrm>
            <a:off x="5098550" y="800100"/>
            <a:ext cx="1966025" cy="2521475"/>
          </a:xfrm>
          <a:prstGeom prst="rect">
            <a:avLst/>
          </a:prstGeom>
          <a:noFill/>
          <a:ln>
            <a:noFill/>
          </a:ln>
        </p:spPr>
      </p:pic>
      <p:pic>
        <p:nvPicPr>
          <p:cNvPr id="94" name="Google Shape;94;p17"/>
          <p:cNvPicPr preferRelativeResize="0"/>
          <p:nvPr/>
        </p:nvPicPr>
        <p:blipFill>
          <a:blip r:embed="rId6">
            <a:alphaModFix/>
          </a:blip>
          <a:stretch>
            <a:fillRect/>
          </a:stretch>
        </p:blipFill>
        <p:spPr>
          <a:xfrm>
            <a:off x="198275" y="2863700"/>
            <a:ext cx="8006524" cy="207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173525" y="86750"/>
            <a:ext cx="461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Not much impact on conversion rates through Search, digital advertisements and through recommendations</a:t>
            </a:r>
            <a:endParaRPr sz="1200">
              <a:latin typeface="Open Sans"/>
              <a:ea typeface="Open Sans"/>
              <a:cs typeface="Open Sans"/>
              <a:sym typeface="Open Sans"/>
            </a:endParaRPr>
          </a:p>
        </p:txBody>
      </p:sp>
      <p:sp>
        <p:nvSpPr>
          <p:cNvPr id="100" name="Google Shape;100;p18"/>
          <p:cNvSpPr txBox="1"/>
          <p:nvPr/>
        </p:nvSpPr>
        <p:spPr>
          <a:xfrm>
            <a:off x="5416175" y="86750"/>
            <a:ext cx="350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More conversion happened with people who are unemployed</a:t>
            </a:r>
            <a:endParaRPr sz="1200">
              <a:latin typeface="Open Sans"/>
              <a:ea typeface="Open Sans"/>
              <a:cs typeface="Open Sans"/>
              <a:sym typeface="Open Sans"/>
            </a:endParaRPr>
          </a:p>
        </p:txBody>
      </p:sp>
      <p:sp>
        <p:nvSpPr>
          <p:cNvPr id="101" name="Google Shape;101;p18"/>
          <p:cNvSpPr txBox="1"/>
          <p:nvPr/>
        </p:nvSpPr>
        <p:spPr>
          <a:xfrm>
            <a:off x="111600" y="2543075"/>
            <a:ext cx="446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latin typeface="Open Sans"/>
                <a:ea typeface="Open Sans"/>
                <a:cs typeface="Open Sans"/>
                <a:sym typeface="Open Sans"/>
              </a:rPr>
              <a:t>Last Activity value of SMS sent had more conversion</a:t>
            </a:r>
            <a:endParaRPr sz="1200">
              <a:latin typeface="Open Sans"/>
              <a:ea typeface="Open Sans"/>
              <a:cs typeface="Open Sans"/>
              <a:sym typeface="Open Sans"/>
            </a:endParaRPr>
          </a:p>
        </p:txBody>
      </p:sp>
      <p:pic>
        <p:nvPicPr>
          <p:cNvPr id="102" name="Google Shape;102;p18"/>
          <p:cNvPicPr preferRelativeResize="0"/>
          <p:nvPr/>
        </p:nvPicPr>
        <p:blipFill>
          <a:blip r:embed="rId3">
            <a:alphaModFix/>
          </a:blip>
          <a:stretch>
            <a:fillRect/>
          </a:stretch>
        </p:blipFill>
        <p:spPr>
          <a:xfrm>
            <a:off x="3321725" y="640850"/>
            <a:ext cx="1574100" cy="1907379"/>
          </a:xfrm>
          <a:prstGeom prst="rect">
            <a:avLst/>
          </a:prstGeom>
          <a:noFill/>
          <a:ln>
            <a:noFill/>
          </a:ln>
        </p:spPr>
      </p:pic>
      <p:pic>
        <p:nvPicPr>
          <p:cNvPr id="103" name="Google Shape;103;p18"/>
          <p:cNvPicPr preferRelativeResize="0"/>
          <p:nvPr/>
        </p:nvPicPr>
        <p:blipFill>
          <a:blip r:embed="rId4">
            <a:alphaModFix/>
          </a:blip>
          <a:stretch>
            <a:fillRect/>
          </a:stretch>
        </p:blipFill>
        <p:spPr>
          <a:xfrm>
            <a:off x="1747619" y="532950"/>
            <a:ext cx="1574100" cy="1958412"/>
          </a:xfrm>
          <a:prstGeom prst="rect">
            <a:avLst/>
          </a:prstGeom>
          <a:noFill/>
          <a:ln>
            <a:noFill/>
          </a:ln>
        </p:spPr>
      </p:pic>
      <p:pic>
        <p:nvPicPr>
          <p:cNvPr id="104" name="Google Shape;104;p18"/>
          <p:cNvPicPr preferRelativeResize="0"/>
          <p:nvPr/>
        </p:nvPicPr>
        <p:blipFill>
          <a:blip r:embed="rId5">
            <a:alphaModFix/>
          </a:blip>
          <a:stretch>
            <a:fillRect/>
          </a:stretch>
        </p:blipFill>
        <p:spPr>
          <a:xfrm>
            <a:off x="173525" y="532950"/>
            <a:ext cx="1574100" cy="2010125"/>
          </a:xfrm>
          <a:prstGeom prst="rect">
            <a:avLst/>
          </a:prstGeom>
          <a:noFill/>
          <a:ln>
            <a:noFill/>
          </a:ln>
        </p:spPr>
      </p:pic>
      <p:pic>
        <p:nvPicPr>
          <p:cNvPr id="105" name="Google Shape;105;p18"/>
          <p:cNvPicPr preferRelativeResize="0"/>
          <p:nvPr/>
        </p:nvPicPr>
        <p:blipFill>
          <a:blip r:embed="rId6">
            <a:alphaModFix/>
          </a:blip>
          <a:stretch>
            <a:fillRect/>
          </a:stretch>
        </p:blipFill>
        <p:spPr>
          <a:xfrm>
            <a:off x="4998450" y="697500"/>
            <a:ext cx="4018355" cy="1926325"/>
          </a:xfrm>
          <a:prstGeom prst="rect">
            <a:avLst/>
          </a:prstGeom>
          <a:noFill/>
          <a:ln>
            <a:noFill/>
          </a:ln>
        </p:spPr>
      </p:pic>
      <p:pic>
        <p:nvPicPr>
          <p:cNvPr id="106" name="Google Shape;106;p18"/>
          <p:cNvPicPr preferRelativeResize="0"/>
          <p:nvPr/>
        </p:nvPicPr>
        <p:blipFill>
          <a:blip r:embed="rId7">
            <a:alphaModFix/>
          </a:blip>
          <a:stretch>
            <a:fillRect/>
          </a:stretch>
        </p:blipFill>
        <p:spPr>
          <a:xfrm>
            <a:off x="152400" y="2912375"/>
            <a:ext cx="5821499" cy="2078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nvSpPr>
        <p:spPr>
          <a:xfrm>
            <a:off x="111550" y="136350"/>
            <a:ext cx="6692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Open Sans"/>
                <a:ea typeface="Open Sans"/>
                <a:cs typeface="Open Sans"/>
                <a:sym typeface="Open Sans"/>
              </a:rPr>
              <a:t>Variables Impacting the Conversion Rate</a:t>
            </a:r>
            <a:endParaRPr b="1" sz="2400">
              <a:latin typeface="Open Sans"/>
              <a:ea typeface="Open Sans"/>
              <a:cs typeface="Open Sans"/>
              <a:sym typeface="Open Sans"/>
            </a:endParaRPr>
          </a:p>
        </p:txBody>
      </p:sp>
      <p:sp>
        <p:nvSpPr>
          <p:cNvPr id="112" name="Google Shape;112;p19"/>
          <p:cNvSpPr txBox="1"/>
          <p:nvPr/>
        </p:nvSpPr>
        <p:spPr>
          <a:xfrm>
            <a:off x="421400" y="805600"/>
            <a:ext cx="53667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Do not Email</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Total visits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Total </a:t>
            </a:r>
            <a:r>
              <a:rPr lang="en-GB">
                <a:latin typeface="Open Sans"/>
                <a:ea typeface="Open Sans"/>
                <a:cs typeface="Open Sans"/>
                <a:sym typeface="Open Sans"/>
              </a:rPr>
              <a:t>time</a:t>
            </a:r>
            <a:r>
              <a:rPr lang="en-GB">
                <a:latin typeface="Open Sans"/>
                <a:ea typeface="Open Sans"/>
                <a:cs typeface="Open Sans"/>
                <a:sym typeface="Open Sans"/>
              </a:rPr>
              <a:t> spent on website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Lead origin - Lead page submission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Lead Origin - Lead Add form</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Lead source - Olark chat</a:t>
            </a:r>
            <a:endParaRPr>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Lead source - Welingak Website</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Activity - Not Sure</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Activity - Email Bounced</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Activity - Olark chat conversion</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Activity - SMS sent</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Current Occupation - No Information</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Current Occupation - Working Professional</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Notable Activity - Had a phone conversation</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Last Notable Activity - Unreachable</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161125" y="61975"/>
            <a:ext cx="441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The graph depicts an optimal cut off based on accuracy, Sensitivity and Specificity</a:t>
            </a:r>
            <a:endParaRPr sz="1300">
              <a:latin typeface="Open Sans"/>
              <a:ea typeface="Open Sans"/>
              <a:cs typeface="Open Sans"/>
              <a:sym typeface="Open Sans"/>
            </a:endParaRPr>
          </a:p>
        </p:txBody>
      </p:sp>
      <p:sp>
        <p:nvSpPr>
          <p:cNvPr id="118" name="Google Shape;118;p20"/>
          <p:cNvSpPr txBox="1"/>
          <p:nvPr/>
        </p:nvSpPr>
        <p:spPr>
          <a:xfrm>
            <a:off x="5800375" y="371825"/>
            <a:ext cx="20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Confusion Matrix</a:t>
            </a:r>
            <a:endParaRPr>
              <a:latin typeface="Open Sans"/>
              <a:ea typeface="Open Sans"/>
              <a:cs typeface="Open Sans"/>
              <a:sym typeface="Open Sans"/>
            </a:endParaRPr>
          </a:p>
        </p:txBody>
      </p:sp>
      <p:sp>
        <p:nvSpPr>
          <p:cNvPr id="119" name="Google Shape;119;p20"/>
          <p:cNvSpPr txBox="1"/>
          <p:nvPr/>
        </p:nvSpPr>
        <p:spPr>
          <a:xfrm>
            <a:off x="5602075" y="2206125"/>
            <a:ext cx="3296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Accuracy - 0.79</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Sensitivity - 0.79</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Specificity - 0.78</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FPR  - 0.21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GB">
                <a:latin typeface="Open Sans"/>
                <a:ea typeface="Open Sans"/>
                <a:cs typeface="Open Sans"/>
                <a:sym typeface="Open Sans"/>
              </a:rPr>
              <a:t>Positive predictive value - 0.77</a:t>
            </a:r>
            <a:endParaRPr>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en-GB">
                <a:solidFill>
                  <a:schemeClr val="dk1"/>
                </a:solidFill>
                <a:latin typeface="Open Sans"/>
                <a:ea typeface="Open Sans"/>
                <a:cs typeface="Open Sans"/>
                <a:sym typeface="Open Sans"/>
              </a:rPr>
              <a:t>Negative </a:t>
            </a:r>
            <a:r>
              <a:rPr lang="en-GB">
                <a:solidFill>
                  <a:schemeClr val="dk1"/>
                </a:solidFill>
                <a:latin typeface="Open Sans"/>
                <a:ea typeface="Open Sans"/>
                <a:cs typeface="Open Sans"/>
                <a:sym typeface="Open Sans"/>
              </a:rPr>
              <a:t>predictive value - 0.88</a:t>
            </a:r>
            <a:endParaRPr>
              <a:latin typeface="Open Sans"/>
              <a:ea typeface="Open Sans"/>
              <a:cs typeface="Open Sans"/>
              <a:sym typeface="Open Sans"/>
            </a:endParaRPr>
          </a:p>
        </p:txBody>
      </p:sp>
      <p:pic>
        <p:nvPicPr>
          <p:cNvPr id="120" name="Google Shape;120;p20"/>
          <p:cNvPicPr preferRelativeResize="0"/>
          <p:nvPr/>
        </p:nvPicPr>
        <p:blipFill>
          <a:blip r:embed="rId3">
            <a:alphaModFix/>
          </a:blip>
          <a:stretch>
            <a:fillRect/>
          </a:stretch>
        </p:blipFill>
        <p:spPr>
          <a:xfrm>
            <a:off x="152400" y="799375"/>
            <a:ext cx="4966300" cy="3497775"/>
          </a:xfrm>
          <a:prstGeom prst="rect">
            <a:avLst/>
          </a:prstGeom>
          <a:noFill/>
          <a:ln>
            <a:noFill/>
          </a:ln>
        </p:spPr>
      </p:pic>
      <p:sp>
        <p:nvSpPr>
          <p:cNvPr id="121" name="Google Shape;121;p20"/>
          <p:cNvSpPr/>
          <p:nvPr/>
        </p:nvSpPr>
        <p:spPr>
          <a:xfrm>
            <a:off x="5775600" y="95432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1823</a:t>
            </a:r>
            <a:endParaRPr/>
          </a:p>
        </p:txBody>
      </p:sp>
      <p:sp>
        <p:nvSpPr>
          <p:cNvPr id="122" name="Google Shape;122;p20"/>
          <p:cNvSpPr/>
          <p:nvPr/>
        </p:nvSpPr>
        <p:spPr>
          <a:xfrm>
            <a:off x="6584875" y="1515700"/>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1705</a:t>
            </a:r>
            <a:endParaRPr/>
          </a:p>
        </p:txBody>
      </p:sp>
      <p:sp>
        <p:nvSpPr>
          <p:cNvPr id="123" name="Google Shape;123;p20"/>
          <p:cNvSpPr/>
          <p:nvPr/>
        </p:nvSpPr>
        <p:spPr>
          <a:xfrm>
            <a:off x="6576150" y="94927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479</a:t>
            </a:r>
            <a:endParaRPr/>
          </a:p>
        </p:txBody>
      </p:sp>
      <p:sp>
        <p:nvSpPr>
          <p:cNvPr id="124" name="Google Shape;124;p20"/>
          <p:cNvSpPr/>
          <p:nvPr/>
        </p:nvSpPr>
        <p:spPr>
          <a:xfrm>
            <a:off x="5787975" y="151067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444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161125" y="61975"/>
            <a:ext cx="4410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The graph depicts an optimal cut off of 0.42 based on Precision and Recall</a:t>
            </a:r>
            <a:endParaRPr sz="1300">
              <a:latin typeface="Open Sans"/>
              <a:ea typeface="Open Sans"/>
              <a:cs typeface="Open Sans"/>
              <a:sym typeface="Open Sans"/>
            </a:endParaRPr>
          </a:p>
        </p:txBody>
      </p:sp>
      <p:sp>
        <p:nvSpPr>
          <p:cNvPr id="130" name="Google Shape;130;p21"/>
          <p:cNvSpPr txBox="1"/>
          <p:nvPr/>
        </p:nvSpPr>
        <p:spPr>
          <a:xfrm>
            <a:off x="5800375" y="371825"/>
            <a:ext cx="203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Open Sans"/>
                <a:ea typeface="Open Sans"/>
                <a:cs typeface="Open Sans"/>
                <a:sym typeface="Open Sans"/>
              </a:rPr>
              <a:t>Confusion Matrix</a:t>
            </a:r>
            <a:endParaRPr sz="1300">
              <a:latin typeface="Open Sans"/>
              <a:ea typeface="Open Sans"/>
              <a:cs typeface="Open Sans"/>
              <a:sym typeface="Open Sans"/>
            </a:endParaRPr>
          </a:p>
        </p:txBody>
      </p:sp>
      <p:sp>
        <p:nvSpPr>
          <p:cNvPr id="131" name="Google Shape;131;p21"/>
          <p:cNvSpPr txBox="1"/>
          <p:nvPr/>
        </p:nvSpPr>
        <p:spPr>
          <a:xfrm>
            <a:off x="5602075" y="2206125"/>
            <a:ext cx="32967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Open Sans"/>
              <a:buChar char="●"/>
            </a:pPr>
            <a:r>
              <a:rPr lang="en-GB" sz="1300">
                <a:latin typeface="Open Sans"/>
                <a:ea typeface="Open Sans"/>
                <a:cs typeface="Open Sans"/>
                <a:sym typeface="Open Sans"/>
              </a:rPr>
              <a:t>Precision - 0.72</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Recall - 0.78</a:t>
            </a:r>
            <a:endParaRPr sz="1300">
              <a:latin typeface="Open Sans"/>
              <a:ea typeface="Open Sans"/>
              <a:cs typeface="Open Sans"/>
              <a:sym typeface="Open Sans"/>
            </a:endParaRPr>
          </a:p>
        </p:txBody>
      </p:sp>
      <p:sp>
        <p:nvSpPr>
          <p:cNvPr id="132" name="Google Shape;132;p21"/>
          <p:cNvSpPr/>
          <p:nvPr/>
        </p:nvSpPr>
        <p:spPr>
          <a:xfrm>
            <a:off x="5775600" y="95432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1852</a:t>
            </a:r>
            <a:endParaRPr/>
          </a:p>
        </p:txBody>
      </p:sp>
      <p:sp>
        <p:nvSpPr>
          <p:cNvPr id="133" name="Google Shape;133;p21"/>
          <p:cNvSpPr/>
          <p:nvPr/>
        </p:nvSpPr>
        <p:spPr>
          <a:xfrm>
            <a:off x="6584875" y="1515700"/>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1670</a:t>
            </a:r>
            <a:endParaRPr/>
          </a:p>
        </p:txBody>
      </p:sp>
      <p:sp>
        <p:nvSpPr>
          <p:cNvPr id="134" name="Google Shape;134;p21"/>
          <p:cNvSpPr/>
          <p:nvPr/>
        </p:nvSpPr>
        <p:spPr>
          <a:xfrm>
            <a:off x="6576150" y="94927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460</a:t>
            </a:r>
            <a:endParaRPr/>
          </a:p>
        </p:txBody>
      </p:sp>
      <p:sp>
        <p:nvSpPr>
          <p:cNvPr id="135" name="Google Shape;135;p21"/>
          <p:cNvSpPr/>
          <p:nvPr/>
        </p:nvSpPr>
        <p:spPr>
          <a:xfrm>
            <a:off x="5787975" y="1510675"/>
            <a:ext cx="780900" cy="545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479</a:t>
            </a:r>
            <a:endParaRPr/>
          </a:p>
        </p:txBody>
      </p:sp>
      <p:pic>
        <p:nvPicPr>
          <p:cNvPr id="136" name="Google Shape;136;p21"/>
          <p:cNvPicPr preferRelativeResize="0"/>
          <p:nvPr/>
        </p:nvPicPr>
        <p:blipFill>
          <a:blip r:embed="rId3">
            <a:alphaModFix/>
          </a:blip>
          <a:stretch>
            <a:fillRect/>
          </a:stretch>
        </p:blipFill>
        <p:spPr>
          <a:xfrm>
            <a:off x="152400" y="799375"/>
            <a:ext cx="5326350" cy="355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