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8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C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FBE5E-20A8-4A12-A1A7-9F0AFE0863B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A2C51-D803-403F-94D8-F705FDE5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08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A2C51-D803-403F-94D8-F705FDE557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98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A2C51-D803-403F-94D8-F705FDE557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54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A2C51-D803-403F-94D8-F705FDE557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10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A2C51-D803-403F-94D8-F705FDE557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A2C51-D803-403F-94D8-F705FDE557A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6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April 7,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5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April 7,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09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April 7,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12486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April 7,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378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April 7,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0306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April 7,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820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April 7,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005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April 7,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7594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April 7,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349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April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1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April 7,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61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April 7, 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056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April 7,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9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April 7,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2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April 7,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060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April 7,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0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April 7,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06C4-137C-15C8-B650-76115B105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287071"/>
            <a:ext cx="7766936" cy="16463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  <a:highlight>
                  <a:srgbClr val="000000"/>
                </a:highlight>
                <a:latin typeface="Algerian" panose="04020705040A02060702" pitchFamily="82" charset="0"/>
              </a:rPr>
              <a:t>CodeBasics Resume Project Challenge #4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298A8-E476-7F5E-F6C1-48D9B1A77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500" b="1" dirty="0">
                <a:solidFill>
                  <a:schemeClr val="bg1"/>
                </a:solidFill>
                <a:highlight>
                  <a:srgbClr val="000000"/>
                </a:highlight>
              </a:rPr>
              <a:t>Providing Insights to Management in Consumer Goods Domain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4000" b="1" dirty="0">
                <a:solidFill>
                  <a:schemeClr val="bg1"/>
                </a:solidFill>
                <a:highlight>
                  <a:srgbClr val="000000"/>
                </a:highlight>
              </a:rPr>
              <a:t>By:  Ajay Kumar Kandra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FA4723-207B-0F6B-2322-DF77B8445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97" y="4422175"/>
            <a:ext cx="1451113" cy="14511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3693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B4E8-BFE7-384D-D03F-20A7D9AE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Request #3</a:t>
            </a:r>
            <a:br>
              <a:rPr lang="en-US" dirty="0"/>
            </a:br>
            <a:r>
              <a:rPr lang="en-US" sz="2400" dirty="0"/>
              <a:t>Provide a report with all the unique product counts for each segment and sort them in descending order of the product counts.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8672F1-86DB-2663-E7EE-37F068005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12264"/>
            <a:ext cx="8596312" cy="3758184"/>
          </a:xfrm>
        </p:spPr>
      </p:pic>
    </p:spTree>
    <p:extLst>
      <p:ext uri="{BB962C8B-B14F-4D97-AF65-F5344CB8AC3E}">
        <p14:creationId xmlns:p14="http://schemas.microsoft.com/office/powerpoint/2010/main" val="2135117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51F8A5-0E5A-F877-7ED0-776288A40F30}"/>
              </a:ext>
            </a:extLst>
          </p:cNvPr>
          <p:cNvSpPr txBox="1"/>
          <p:nvPr/>
        </p:nvSpPr>
        <p:spPr>
          <a:xfrm>
            <a:off x="4918945" y="1058543"/>
            <a:ext cx="198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highlight>
                  <a:srgbClr val="000000"/>
                </a:highlight>
                <a:latin typeface="+mj-lt"/>
              </a:rPr>
              <a:t>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3D9E1-B367-CD20-F10E-3A2F50FC5BBB}"/>
              </a:ext>
            </a:extLst>
          </p:cNvPr>
          <p:cNvSpPr txBox="1"/>
          <p:nvPr/>
        </p:nvSpPr>
        <p:spPr>
          <a:xfrm>
            <a:off x="1486475" y="5948804"/>
            <a:ext cx="6477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Notebooks, Accessories and Peripherals contribute to </a:t>
            </a:r>
            <a:r>
              <a:rPr lang="en-US" sz="2000" dirty="0">
                <a:solidFill>
                  <a:srgbClr val="FFC000"/>
                </a:solidFill>
                <a:highlight>
                  <a:srgbClr val="000000"/>
                </a:highlight>
                <a:latin typeface="+mj-lt"/>
              </a:rPr>
              <a:t>83%</a:t>
            </a:r>
            <a:r>
              <a:rPr lang="en-US" sz="2000" dirty="0">
                <a:latin typeface="+mj-lt"/>
              </a:rPr>
              <a:t> of the total Unique Product Count.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6F8C19-05CC-B35F-73C5-D2E6E8A82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76" y="2507057"/>
            <a:ext cx="8902287" cy="343762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BBF8FC-454B-0C82-DB10-FAD495369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76" y="91582"/>
            <a:ext cx="4851495" cy="2395586"/>
          </a:xfrm>
        </p:spPr>
      </p:pic>
    </p:spTree>
    <p:extLst>
      <p:ext uri="{BB962C8B-B14F-4D97-AF65-F5344CB8AC3E}">
        <p14:creationId xmlns:p14="http://schemas.microsoft.com/office/powerpoint/2010/main" val="2931834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B4E8-BFE7-384D-D03F-20A7D9AE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123536"/>
            <a:ext cx="9420074" cy="90059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Request #4</a:t>
            </a:r>
            <a:br>
              <a:rPr lang="en-US" dirty="0"/>
            </a:br>
            <a:r>
              <a:rPr lang="en-US" sz="2000" dirty="0"/>
              <a:t>Follow-up: which segment had the most increase in unique products in 2021 v/s 2020?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2CA4FEF-FCA6-6819-9E3E-6A37D9EB4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133856"/>
            <a:ext cx="8403336" cy="5303520"/>
          </a:xfrm>
        </p:spPr>
      </p:pic>
    </p:spTree>
    <p:extLst>
      <p:ext uri="{BB962C8B-B14F-4D97-AF65-F5344CB8AC3E}">
        <p14:creationId xmlns:p14="http://schemas.microsoft.com/office/powerpoint/2010/main" val="115221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51F8A5-0E5A-F877-7ED0-776288A40F30}"/>
              </a:ext>
            </a:extLst>
          </p:cNvPr>
          <p:cNvSpPr txBox="1"/>
          <p:nvPr/>
        </p:nvSpPr>
        <p:spPr>
          <a:xfrm>
            <a:off x="3268021" y="2876998"/>
            <a:ext cx="1987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  <a:highlight>
                  <a:srgbClr val="000000"/>
                </a:highlight>
                <a:latin typeface="+mj-lt"/>
              </a:rPr>
              <a:t>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3D9E1-B367-CD20-F10E-3A2F50FC5BBB}"/>
              </a:ext>
            </a:extLst>
          </p:cNvPr>
          <p:cNvSpPr txBox="1"/>
          <p:nvPr/>
        </p:nvSpPr>
        <p:spPr>
          <a:xfrm>
            <a:off x="2019347" y="3956461"/>
            <a:ext cx="448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C000"/>
                </a:solidFill>
                <a:highlight>
                  <a:srgbClr val="000000"/>
                </a:highlight>
                <a:latin typeface="+mj-lt"/>
              </a:rPr>
              <a:t>Accessories, Notebook </a:t>
            </a:r>
            <a:r>
              <a:rPr lang="en-US" sz="1600" dirty="0">
                <a:latin typeface="+mj-lt"/>
              </a:rPr>
              <a:t>and </a:t>
            </a:r>
            <a:r>
              <a:rPr lang="en-US" sz="1600" dirty="0">
                <a:solidFill>
                  <a:srgbClr val="FFC000"/>
                </a:solidFill>
                <a:highlight>
                  <a:srgbClr val="000000"/>
                </a:highlight>
                <a:latin typeface="+mj-lt"/>
              </a:rPr>
              <a:t>Peripherals</a:t>
            </a:r>
            <a:r>
              <a:rPr lang="en-US" sz="1600" dirty="0">
                <a:latin typeface="+mj-lt"/>
              </a:rPr>
              <a:t> </a:t>
            </a:r>
          </a:p>
          <a:p>
            <a:pPr algn="ctr"/>
            <a:r>
              <a:rPr lang="en-US" sz="1600" dirty="0">
                <a:latin typeface="+mj-lt"/>
              </a:rPr>
              <a:t>had the most increase in unique product because of their higher manufacturing growth.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E1D84F-2A47-D66E-83D7-66191A372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16" y="429768"/>
            <a:ext cx="5212080" cy="2231136"/>
          </a:xfrm>
        </p:spPr>
      </p:pic>
    </p:spTree>
    <p:extLst>
      <p:ext uri="{BB962C8B-B14F-4D97-AF65-F5344CB8AC3E}">
        <p14:creationId xmlns:p14="http://schemas.microsoft.com/office/powerpoint/2010/main" val="190580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B4E8-BFE7-384D-D03F-20A7D9AE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9420074" cy="1332000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 #5</a:t>
            </a:r>
            <a:br>
              <a:rPr lang="en-US" dirty="0"/>
            </a:br>
            <a:r>
              <a:rPr lang="en-US" sz="2400" dirty="0"/>
              <a:t>Get the products that have the highest and lowest manufacturing costs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C874A1-4613-B2C0-847F-F6C8D36F7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801368"/>
            <a:ext cx="8849170" cy="3175358"/>
          </a:xfrm>
        </p:spPr>
      </p:pic>
    </p:spTree>
    <p:extLst>
      <p:ext uri="{BB962C8B-B14F-4D97-AF65-F5344CB8AC3E}">
        <p14:creationId xmlns:p14="http://schemas.microsoft.com/office/powerpoint/2010/main" val="1966031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51F8A5-0E5A-F877-7ED0-776288A40F30}"/>
              </a:ext>
            </a:extLst>
          </p:cNvPr>
          <p:cNvSpPr txBox="1"/>
          <p:nvPr/>
        </p:nvSpPr>
        <p:spPr>
          <a:xfrm>
            <a:off x="3440926" y="2039711"/>
            <a:ext cx="198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highlight>
                  <a:srgbClr val="000000"/>
                </a:highlight>
                <a:latin typeface="+mj-lt"/>
              </a:rPr>
              <a:t>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4E8C9A-CBC0-D7E4-9C51-2B1717E58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24" y="425304"/>
            <a:ext cx="7621108" cy="15142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95F36C-970C-0D3E-8360-3ADE44764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32" y="3063240"/>
            <a:ext cx="7955280" cy="32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93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B4E8-BFE7-384D-D03F-20A7D9AE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6" y="183515"/>
            <a:ext cx="7980490" cy="1535557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 #6</a:t>
            </a:r>
            <a:br>
              <a:rPr lang="en-US" dirty="0"/>
            </a:br>
            <a:r>
              <a:rPr lang="en-US" sz="2400" dirty="0"/>
              <a:t>Generate a report which contains the top 5 customers who received an average high </a:t>
            </a:r>
            <a:r>
              <a:rPr lang="en-US" sz="2400" dirty="0" err="1"/>
              <a:t>pre_invoice_discount_pct</a:t>
            </a:r>
            <a:r>
              <a:rPr lang="en-US" sz="2400" dirty="0"/>
              <a:t> for the fiscal year 2021 and in the Indian market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9BBDE3-EEC5-10BC-FC5A-9B1C99240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" y="1993392"/>
            <a:ext cx="9253728" cy="3529584"/>
          </a:xfrm>
        </p:spPr>
      </p:pic>
    </p:spTree>
    <p:extLst>
      <p:ext uri="{BB962C8B-B14F-4D97-AF65-F5344CB8AC3E}">
        <p14:creationId xmlns:p14="http://schemas.microsoft.com/office/powerpoint/2010/main" val="39714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51F8A5-0E5A-F877-7ED0-776288A40F30}"/>
              </a:ext>
            </a:extLst>
          </p:cNvPr>
          <p:cNvSpPr txBox="1"/>
          <p:nvPr/>
        </p:nvSpPr>
        <p:spPr>
          <a:xfrm>
            <a:off x="3655811" y="3949286"/>
            <a:ext cx="198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highlight>
                  <a:srgbClr val="000000"/>
                </a:highlight>
                <a:latin typeface="+mj-lt"/>
              </a:rPr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9DE5BF-7DC8-B175-083F-7D170F467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6" y="749808"/>
            <a:ext cx="7671816" cy="29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02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B4E8-BFE7-384D-D03F-20A7D9AE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74" y="247523"/>
            <a:ext cx="8291386" cy="1188085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 #7</a:t>
            </a:r>
            <a:br>
              <a:rPr lang="en-US" dirty="0"/>
            </a:br>
            <a:r>
              <a:rPr lang="en-US" sz="2400" dirty="0"/>
              <a:t>Get the complete report of the gross sales amount for the customer “</a:t>
            </a:r>
            <a:r>
              <a:rPr lang="en-US" sz="2400" dirty="0" err="1"/>
              <a:t>Atliq</a:t>
            </a:r>
            <a:r>
              <a:rPr lang="en-US" sz="2400" dirty="0"/>
              <a:t> Exclusive” for each month.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48948F-4AA1-CD85-F625-C8AF156CF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" y="1773936"/>
            <a:ext cx="8871839" cy="4233672"/>
          </a:xfrm>
        </p:spPr>
      </p:pic>
    </p:spTree>
    <p:extLst>
      <p:ext uri="{BB962C8B-B14F-4D97-AF65-F5344CB8AC3E}">
        <p14:creationId xmlns:p14="http://schemas.microsoft.com/office/powerpoint/2010/main" val="3219120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51F8A5-0E5A-F877-7ED0-776288A40F30}"/>
              </a:ext>
            </a:extLst>
          </p:cNvPr>
          <p:cNvSpPr txBox="1"/>
          <p:nvPr/>
        </p:nvSpPr>
        <p:spPr>
          <a:xfrm>
            <a:off x="907145" y="4691881"/>
            <a:ext cx="198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highlight>
                  <a:srgbClr val="000000"/>
                </a:highlight>
                <a:latin typeface="+mj-lt"/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7F330-91F5-3C3C-F332-B60CF12A3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" y="210312"/>
            <a:ext cx="3483864" cy="43410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B6230D-B313-EB5C-AAEC-8977020A9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88" y="320039"/>
            <a:ext cx="5519576" cy="42405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99C116-916F-AECB-2C63-C536E523D958}"/>
              </a:ext>
            </a:extLst>
          </p:cNvPr>
          <p:cNvSpPr txBox="1"/>
          <p:nvPr/>
        </p:nvSpPr>
        <p:spPr>
          <a:xfrm>
            <a:off x="409561" y="5407996"/>
            <a:ext cx="867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The sudden drop in gross sales amount in March FY 2020 (from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$4 Million</a:t>
            </a:r>
            <a:r>
              <a:rPr lang="en-US" sz="1600" dirty="0">
                <a:latin typeface="+mj-lt"/>
              </a:rPr>
              <a:t> to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$0.4 Million</a:t>
            </a:r>
            <a:r>
              <a:rPr lang="en-US" sz="1600" dirty="0">
                <a:latin typeface="+mj-lt"/>
              </a:rPr>
              <a:t> ) was due to the start of the pandemic period of 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COVID-19</a:t>
            </a:r>
            <a:r>
              <a:rPr lang="en-US" sz="1600" dirty="0">
                <a:latin typeface="+mj-lt"/>
              </a:rPr>
              <a:t> virus. </a:t>
            </a:r>
          </a:p>
        </p:txBody>
      </p:sp>
    </p:spTree>
    <p:extLst>
      <p:ext uri="{BB962C8B-B14F-4D97-AF65-F5344CB8AC3E}">
        <p14:creationId xmlns:p14="http://schemas.microsoft.com/office/powerpoint/2010/main" val="250810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FC16-B498-6422-A7BB-9F86C16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9" y="556706"/>
            <a:ext cx="8596668" cy="1063752"/>
          </a:xfrm>
        </p:spPr>
        <p:txBody>
          <a:bodyPr/>
          <a:lstStyle/>
          <a:p>
            <a:r>
              <a:rPr lang="en-US" dirty="0"/>
              <a:t>What is AtliQ Hardwares?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5A3F8-9643-AA5C-55F5-5CBE3DCC6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9" y="1843024"/>
            <a:ext cx="9180576" cy="132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AtliQ Hardware (imaginary company) is one of the leading computer hardware producers in India and well expanded in other countries too.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FF1A7-8C31-6DA6-A388-4BF43CA83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984" y="483554"/>
            <a:ext cx="719390" cy="7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58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B4E8-BFE7-384D-D03F-20A7D9AE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90" y="229235"/>
            <a:ext cx="8648002" cy="1316101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 #8</a:t>
            </a:r>
            <a:br>
              <a:rPr lang="en-US" dirty="0"/>
            </a:br>
            <a:r>
              <a:rPr lang="en-US" sz="2400" dirty="0"/>
              <a:t>In which quarter of 2020, we got the maximum total_sold_quantity?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9F13FB-60C4-98CB-D31E-7B89EFFE3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" y="1737360"/>
            <a:ext cx="9107424" cy="4361688"/>
          </a:xfrm>
        </p:spPr>
      </p:pic>
    </p:spTree>
    <p:extLst>
      <p:ext uri="{BB962C8B-B14F-4D97-AF65-F5344CB8AC3E}">
        <p14:creationId xmlns:p14="http://schemas.microsoft.com/office/powerpoint/2010/main" val="3456378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51F8A5-0E5A-F877-7ED0-776288A40F30}"/>
              </a:ext>
            </a:extLst>
          </p:cNvPr>
          <p:cNvSpPr txBox="1"/>
          <p:nvPr/>
        </p:nvSpPr>
        <p:spPr>
          <a:xfrm>
            <a:off x="1200647" y="3110075"/>
            <a:ext cx="198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highlight>
                  <a:srgbClr val="000000"/>
                </a:highlight>
                <a:latin typeface="+mj-lt"/>
              </a:rPr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9C116-916F-AECB-2C63-C536E523D958}"/>
              </a:ext>
            </a:extLst>
          </p:cNvPr>
          <p:cNvSpPr txBox="1"/>
          <p:nvPr/>
        </p:nvSpPr>
        <p:spPr>
          <a:xfrm>
            <a:off x="503045" y="4183609"/>
            <a:ext cx="88512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-&gt; </a:t>
            </a:r>
            <a:r>
              <a:rPr lang="en-US" sz="2000" dirty="0">
                <a:solidFill>
                  <a:srgbClr val="FFC000"/>
                </a:solidFill>
                <a:highlight>
                  <a:srgbClr val="000000"/>
                </a:highlight>
                <a:latin typeface="+mj-lt"/>
              </a:rPr>
              <a:t>Quarter 1</a:t>
            </a:r>
            <a:r>
              <a:rPr lang="en-US" sz="2000" dirty="0">
                <a:latin typeface="+mj-lt"/>
              </a:rPr>
              <a:t> was the one with the highest total sold quantities(in millions)  </a:t>
            </a:r>
          </a:p>
          <a:p>
            <a:r>
              <a:rPr lang="en-US" sz="2000" dirty="0">
                <a:latin typeface="+mj-lt"/>
              </a:rPr>
              <a:t>    of products in 2020.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-&gt; Sudden drop in Quarter 3 of  2020 because of the lower manufacturing  </a:t>
            </a:r>
          </a:p>
          <a:p>
            <a:r>
              <a:rPr lang="en-US" sz="2000" dirty="0">
                <a:latin typeface="+mj-lt"/>
              </a:rPr>
              <a:t>    growth due to COVID-19 pandemic.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9B22B9-EAF5-2391-FEDA-3BE254C7C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603870"/>
            <a:ext cx="3840480" cy="2356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570392-9600-E39A-5BEA-7758A1194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769" y="347472"/>
            <a:ext cx="5012984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18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B4E8-BFE7-384D-D03F-20A7D9AE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01219"/>
            <a:ext cx="8712010" cy="1288669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 #9</a:t>
            </a:r>
            <a:br>
              <a:rPr lang="en-US" dirty="0"/>
            </a:br>
            <a:r>
              <a:rPr lang="en-US" sz="2400" dirty="0"/>
              <a:t>Which channel helped to bring the most gross sales in fiscal year 2021?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63BCA44-308A-9B91-DF0A-DB2149D2D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" y="1563624"/>
            <a:ext cx="9052560" cy="4478401"/>
          </a:xfrm>
        </p:spPr>
      </p:pic>
    </p:spTree>
    <p:extLst>
      <p:ext uri="{BB962C8B-B14F-4D97-AF65-F5344CB8AC3E}">
        <p14:creationId xmlns:p14="http://schemas.microsoft.com/office/powerpoint/2010/main" val="210134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51F8A5-0E5A-F877-7ED0-776288A40F30}"/>
              </a:ext>
            </a:extLst>
          </p:cNvPr>
          <p:cNvSpPr txBox="1"/>
          <p:nvPr/>
        </p:nvSpPr>
        <p:spPr>
          <a:xfrm>
            <a:off x="1433819" y="3198167"/>
            <a:ext cx="198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highlight>
                  <a:srgbClr val="000000"/>
                </a:highlight>
                <a:latin typeface="+mj-lt"/>
              </a:rPr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9C116-916F-AECB-2C63-C536E523D958}"/>
              </a:ext>
            </a:extLst>
          </p:cNvPr>
          <p:cNvSpPr txBox="1"/>
          <p:nvPr/>
        </p:nvSpPr>
        <p:spPr>
          <a:xfrm>
            <a:off x="3163197" y="4545280"/>
            <a:ext cx="33994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Highest contribution by:</a:t>
            </a:r>
          </a:p>
          <a:p>
            <a:r>
              <a:rPr lang="en-US" sz="2400" dirty="0">
                <a:solidFill>
                  <a:srgbClr val="FFC000"/>
                </a:solidFill>
                <a:highlight>
                  <a:srgbClr val="000000"/>
                </a:highlight>
                <a:latin typeface="+mj-lt"/>
              </a:rPr>
              <a:t>Retailers</a:t>
            </a:r>
            <a:r>
              <a:rPr lang="en-US" sz="2400" dirty="0">
                <a:latin typeface="+mj-lt"/>
              </a:rPr>
              <a:t> (73.22%)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AC5E4-8B2B-BAA0-4DE2-FBFBFEF3A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24" y="402336"/>
            <a:ext cx="4546252" cy="30266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38ACAE-A166-7847-F387-F7D1A8D41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51" y="694944"/>
            <a:ext cx="4259961" cy="204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68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B4E8-BFE7-384D-D03F-20A7D9AE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90" y="229235"/>
            <a:ext cx="8593138" cy="1215517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 #10</a:t>
            </a:r>
            <a:br>
              <a:rPr lang="en-US" dirty="0"/>
            </a:br>
            <a:r>
              <a:rPr lang="en-US" sz="2400" dirty="0"/>
              <a:t>Get the Top 3 products in each division that have a high total_sold_quantity in the fiscal year 2021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DB363D-2114-B750-7B6E-A50D74CE9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" y="1700784"/>
            <a:ext cx="9043416" cy="4471416"/>
          </a:xfrm>
        </p:spPr>
      </p:pic>
    </p:spTree>
    <p:extLst>
      <p:ext uri="{BB962C8B-B14F-4D97-AF65-F5344CB8AC3E}">
        <p14:creationId xmlns:p14="http://schemas.microsoft.com/office/powerpoint/2010/main" val="1387195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51F8A5-0E5A-F877-7ED0-776288A40F30}"/>
              </a:ext>
            </a:extLst>
          </p:cNvPr>
          <p:cNvSpPr txBox="1"/>
          <p:nvPr/>
        </p:nvSpPr>
        <p:spPr>
          <a:xfrm>
            <a:off x="2941386" y="6396335"/>
            <a:ext cx="1987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highlight>
                  <a:srgbClr val="000000"/>
                </a:highlight>
                <a:latin typeface="+mj-lt"/>
              </a:rPr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0CED02-996C-AC03-259C-CB9BA6755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65" y="0"/>
            <a:ext cx="9280764" cy="4008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5990E7-D9D7-166C-F7B3-655CF7F9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55" y="4008266"/>
            <a:ext cx="8034793" cy="236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80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06C4-137C-15C8-B650-76115B105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536" y="2669164"/>
            <a:ext cx="8281987" cy="106247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FC6D9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780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9022-B8E3-79CC-ABD1-EB5ED42E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422648"/>
          </a:xfrm>
        </p:spPr>
        <p:txBody>
          <a:bodyPr>
            <a:normAutofit/>
          </a:bodyPr>
          <a:lstStyle/>
          <a:p>
            <a:r>
              <a:rPr lang="en-US" dirty="0"/>
              <a:t>Problem Statement: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226D82-3AC5-E435-D3EE-E4F2721A6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509695"/>
            <a:ext cx="8913177" cy="3080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management in AtliQ Hardware noticed that they do not get enough insights to make quick and smart data-informed decisions. They want to expand their data analytics team by adding several junior data analysts. </a:t>
            </a:r>
          </a:p>
          <a:p>
            <a:pPr marL="0" indent="0">
              <a:buNone/>
            </a:pPr>
            <a:r>
              <a:rPr lang="en-US" dirty="0"/>
              <a:t>Tony Sharma, their data analytics director wanted to hire someone who is good at both tech and soft skills. Hence, he decided to conduct a SQL challenge which will help him understand both the skills.</a:t>
            </a:r>
          </a:p>
        </p:txBody>
      </p:sp>
    </p:spTree>
    <p:extLst>
      <p:ext uri="{BB962C8B-B14F-4D97-AF65-F5344CB8AC3E}">
        <p14:creationId xmlns:p14="http://schemas.microsoft.com/office/powerpoint/2010/main" val="142320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375B-A325-8E6A-7F68-87D493B9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60" y="1022376"/>
            <a:ext cx="3226008" cy="76269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Tools Used: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ECE50A-4603-11AA-6B65-BCB3EF143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4" y="2376560"/>
            <a:ext cx="2520699" cy="145762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6ABE8D-1C29-5291-A3D9-2BF2A0475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728" y="2090041"/>
            <a:ext cx="1725167" cy="2030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82D382-4207-1598-67FC-D3E6954C6B98}"/>
              </a:ext>
            </a:extLst>
          </p:cNvPr>
          <p:cNvSpPr txBox="1"/>
          <p:nvPr/>
        </p:nvSpPr>
        <p:spPr>
          <a:xfrm>
            <a:off x="1810512" y="4281373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Power BI</a:t>
            </a:r>
            <a:endParaRPr lang="en-IN" b="1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7091A3-AF75-D2FA-8DD1-1F05CA5D4822}"/>
              </a:ext>
            </a:extLst>
          </p:cNvPr>
          <p:cNvSpPr txBox="1"/>
          <p:nvPr/>
        </p:nvSpPr>
        <p:spPr>
          <a:xfrm>
            <a:off x="5065776" y="4281373"/>
            <a:ext cx="124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MySQL</a:t>
            </a:r>
            <a:endParaRPr lang="en-IN" b="1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4435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BA2A-E073-8B6B-9903-B460A2D9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2" y="88392"/>
            <a:ext cx="8596668" cy="633984"/>
          </a:xfrm>
        </p:spPr>
        <p:txBody>
          <a:bodyPr>
            <a:normAutofit fontScale="90000"/>
          </a:bodyPr>
          <a:lstStyle/>
          <a:p>
            <a:r>
              <a:rPr lang="en-IN" dirty="0"/>
              <a:t>Data Model: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0988A1-B329-9EEF-DAC7-A41302A35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" y="786384"/>
            <a:ext cx="9189720" cy="5861304"/>
          </a:xfrm>
        </p:spPr>
      </p:pic>
    </p:spTree>
    <p:extLst>
      <p:ext uri="{BB962C8B-B14F-4D97-AF65-F5344CB8AC3E}">
        <p14:creationId xmlns:p14="http://schemas.microsoft.com/office/powerpoint/2010/main" val="26671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B4E8-BFE7-384D-D03F-20A7D9AE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Request #1</a:t>
            </a:r>
            <a:br>
              <a:rPr lang="en-US" dirty="0"/>
            </a:br>
            <a:r>
              <a:rPr lang="en-US" sz="2400" dirty="0"/>
              <a:t>Provide the list of Markets in which customer “AtliQ Exclusive” operates its business in APAC region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6B62F0-A618-548D-9208-04363D3A4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2176272"/>
            <a:ext cx="8596312" cy="2112264"/>
          </a:xfrm>
        </p:spPr>
      </p:pic>
    </p:spTree>
    <p:extLst>
      <p:ext uri="{BB962C8B-B14F-4D97-AF65-F5344CB8AC3E}">
        <p14:creationId xmlns:p14="http://schemas.microsoft.com/office/powerpoint/2010/main" val="345610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51F8A5-0E5A-F877-7ED0-776288A40F30}"/>
              </a:ext>
            </a:extLst>
          </p:cNvPr>
          <p:cNvSpPr txBox="1"/>
          <p:nvPr/>
        </p:nvSpPr>
        <p:spPr>
          <a:xfrm>
            <a:off x="1042228" y="4688211"/>
            <a:ext cx="198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highlight>
                  <a:srgbClr val="000000"/>
                </a:highlight>
                <a:latin typeface="+mj-lt"/>
              </a:rPr>
              <a:t>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01892F-2802-3652-AB57-B45134130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" y="199925"/>
            <a:ext cx="8039470" cy="3518207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20FC03-9A01-D311-E146-AE95A8FD0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936" y="4070203"/>
            <a:ext cx="3593592" cy="242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9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B4E8-BFE7-384D-D03F-20A7D9AE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45" y="79248"/>
            <a:ext cx="8596668" cy="1255776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 #2</a:t>
            </a:r>
            <a:br>
              <a:rPr lang="en-US" dirty="0"/>
            </a:br>
            <a:r>
              <a:rPr lang="en-US" sz="2400" dirty="0"/>
              <a:t>What is the percentage of unique product increase in 2021 v/s 2020?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8EECB2-F370-1A67-CE9E-5B964E6C4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95" y="1536192"/>
            <a:ext cx="9194021" cy="4636008"/>
          </a:xfrm>
        </p:spPr>
      </p:pic>
    </p:spTree>
    <p:extLst>
      <p:ext uri="{BB962C8B-B14F-4D97-AF65-F5344CB8AC3E}">
        <p14:creationId xmlns:p14="http://schemas.microsoft.com/office/powerpoint/2010/main" val="169278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51F8A5-0E5A-F877-7ED0-776288A40F30}"/>
              </a:ext>
            </a:extLst>
          </p:cNvPr>
          <p:cNvSpPr txBox="1"/>
          <p:nvPr/>
        </p:nvSpPr>
        <p:spPr>
          <a:xfrm>
            <a:off x="4432172" y="271638"/>
            <a:ext cx="198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highlight>
                  <a:srgbClr val="000000"/>
                </a:highlight>
                <a:latin typeface="+mj-lt"/>
              </a:rPr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C2D3C6-3817-B583-C680-522ABA594C55}"/>
              </a:ext>
            </a:extLst>
          </p:cNvPr>
          <p:cNvSpPr txBox="1"/>
          <p:nvPr/>
        </p:nvSpPr>
        <p:spPr>
          <a:xfrm>
            <a:off x="2059998" y="5668261"/>
            <a:ext cx="4744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The company had more unique products in </a:t>
            </a:r>
            <a:r>
              <a:rPr lang="en-US" sz="2000" dirty="0">
                <a:solidFill>
                  <a:srgbClr val="FFC000"/>
                </a:solidFill>
                <a:highlight>
                  <a:srgbClr val="000000"/>
                </a:highlight>
                <a:latin typeface="+mj-lt"/>
              </a:rPr>
              <a:t>2021</a:t>
            </a:r>
            <a:r>
              <a:rPr lang="en-US" sz="2000" dirty="0">
                <a:latin typeface="+mj-lt"/>
              </a:rPr>
              <a:t> than in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+mj-lt"/>
              </a:rPr>
              <a:t>2020</a:t>
            </a:r>
            <a:endParaRPr lang="en-US" sz="2000" dirty="0">
              <a:latin typeface="+mj-lt"/>
            </a:endParaRP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DB39FBD-FC79-ACBD-FAB7-A7C01E0B8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15" y="95996"/>
            <a:ext cx="4443984" cy="100945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41851F-A294-C074-3638-1C9D2FBF3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" y="1105453"/>
            <a:ext cx="7626096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928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1131</TotalTime>
  <Words>512</Words>
  <Application>Microsoft Office PowerPoint</Application>
  <PresentationFormat>Widescreen</PresentationFormat>
  <Paragraphs>52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Algerian</vt:lpstr>
      <vt:lpstr>Arial</vt:lpstr>
      <vt:lpstr>Arial Black</vt:lpstr>
      <vt:lpstr>Calibri</vt:lpstr>
      <vt:lpstr>Trebuchet MS</vt:lpstr>
      <vt:lpstr>Wingdings 3</vt:lpstr>
      <vt:lpstr>Facet</vt:lpstr>
      <vt:lpstr>CodeBasics Resume Project Challenge #4</vt:lpstr>
      <vt:lpstr>What is AtliQ Hardwares?</vt:lpstr>
      <vt:lpstr>Problem Statement: </vt:lpstr>
      <vt:lpstr>Tools Used:</vt:lpstr>
      <vt:lpstr>Data Model:</vt:lpstr>
      <vt:lpstr>Request #1 Provide the list of Markets in which customer “AtliQ Exclusive” operates its business in APAC region</vt:lpstr>
      <vt:lpstr>PowerPoint Presentation</vt:lpstr>
      <vt:lpstr>Request #2 What is the percentage of unique product increase in 2021 v/s 2020?</vt:lpstr>
      <vt:lpstr>PowerPoint Presentation</vt:lpstr>
      <vt:lpstr>Request #3 Provide a report with all the unique product counts for each segment and sort them in descending order of the product counts.</vt:lpstr>
      <vt:lpstr>PowerPoint Presentation</vt:lpstr>
      <vt:lpstr>Request #4 Follow-up: which segment had the most increase in unique products in 2021 v/s 2020?</vt:lpstr>
      <vt:lpstr>PowerPoint Presentation</vt:lpstr>
      <vt:lpstr>Request #5 Get the products that have the highest and lowest manufacturing costs</vt:lpstr>
      <vt:lpstr>PowerPoint Presentation</vt:lpstr>
      <vt:lpstr>Request #6 Generate a report which contains the top 5 customers who received an average high pre_invoice_discount_pct for the fiscal year 2021 and in the Indian market</vt:lpstr>
      <vt:lpstr>PowerPoint Presentation</vt:lpstr>
      <vt:lpstr>Request #7 Get the complete report of the gross sales amount for the customer “Atliq Exclusive” for each month.</vt:lpstr>
      <vt:lpstr>PowerPoint Presentation</vt:lpstr>
      <vt:lpstr>Request #8 In which quarter of 2020, we got the maximum total_sold_quantity?</vt:lpstr>
      <vt:lpstr>PowerPoint Presentation</vt:lpstr>
      <vt:lpstr>Request #9 Which channel helped to bring the most gross sales in fiscal year 2021?</vt:lpstr>
      <vt:lpstr>PowerPoint Presentation</vt:lpstr>
      <vt:lpstr>Request #10 Get the Top 3 products in each division that have a high total_sold_quantity in the fiscal year 2021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CodeBasics Resume Project Challenge #4</dc:title>
  <dc:creator>Aryan Pokhriyal</dc:creator>
  <cp:lastModifiedBy>Ajay Kumar Kandra</cp:lastModifiedBy>
  <cp:revision>31</cp:revision>
  <cp:lastPrinted>2025-04-07T06:43:12Z</cp:lastPrinted>
  <dcterms:created xsi:type="dcterms:W3CDTF">2024-06-12T12:57:17Z</dcterms:created>
  <dcterms:modified xsi:type="dcterms:W3CDTF">2025-04-07T06:58:06Z</dcterms:modified>
</cp:coreProperties>
</file>