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57" r:id="rId5"/>
    <p:sldId id="264" r:id="rId6"/>
    <p:sldId id="258" r:id="rId7"/>
    <p:sldId id="262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earchnetworking.techtarget.com/definition/TCP-I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55699"/>
          </a:xfrm>
        </p:spPr>
        <p:txBody>
          <a:bodyPr>
            <a:normAutofit fontScale="90000"/>
          </a:bodyPr>
          <a:lstStyle/>
          <a:p>
            <a:r>
              <a:rPr lang="en-US" sz="10700" dirty="0" smtClean="0"/>
              <a:t>PUBSUB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Ajay </a:t>
            </a:r>
            <a:r>
              <a:rPr lang="en-US" dirty="0"/>
              <a:t>K</a:t>
            </a:r>
            <a:r>
              <a:rPr lang="en-US" dirty="0" smtClean="0"/>
              <a:t>umar</a:t>
            </a:r>
            <a:endParaRPr lang="en-US" dirty="0" smtClean="0"/>
          </a:p>
          <a:p>
            <a:pPr algn="r"/>
            <a:r>
              <a:rPr lang="en-US" dirty="0" err="1" smtClean="0"/>
              <a:t>Ramya</a:t>
            </a:r>
            <a:r>
              <a:rPr lang="en-US" dirty="0" smtClean="0"/>
              <a:t>  </a:t>
            </a:r>
            <a:r>
              <a:rPr lang="en-US" dirty="0" err="1"/>
              <a:t>C</a:t>
            </a:r>
            <a:r>
              <a:rPr lang="en-US" dirty="0" err="1" smtClean="0"/>
              <a:t>hander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00042"/>
            <a:ext cx="8143932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SOFTWATE TOOLS</a:t>
            </a:r>
            <a:endParaRPr lang="en-US" sz="4400" b="1" u="sng" dirty="0" smtClean="0"/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Language	:	Python</a:t>
            </a:r>
            <a:endParaRPr lang="en-US" sz="4400" dirty="0" smtClean="0"/>
          </a:p>
          <a:p>
            <a:r>
              <a:rPr lang="en-US" sz="4400" dirty="0" smtClean="0"/>
              <a:t>Framework	:	Django</a:t>
            </a:r>
            <a:br>
              <a:rPr lang="en-US" sz="4400" dirty="0" smtClean="0"/>
            </a:br>
            <a:r>
              <a:rPr lang="en-US" sz="4400" dirty="0" smtClean="0"/>
              <a:t>Protocol		:	MQTT</a:t>
            </a:r>
            <a:endParaRPr lang="en-US" sz="4400" dirty="0" smtClean="0"/>
          </a:p>
          <a:p>
            <a:r>
              <a:rPr lang="en-US" sz="4400" dirty="0" smtClean="0"/>
              <a:t>Library 		:    </a:t>
            </a:r>
            <a:r>
              <a:rPr lang="en-US" sz="4400" dirty="0" err="1" smtClean="0"/>
              <a:t>paho-mqtt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428604"/>
            <a:ext cx="8358246" cy="676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is MQTT?</a:t>
            </a:r>
            <a:endParaRPr lang="en-US" sz="2800" b="1" dirty="0" smtClean="0"/>
          </a:p>
          <a:p>
            <a:endParaRPr lang="en-US" sz="2800" dirty="0"/>
          </a:p>
          <a:p>
            <a:pPr algn="ctr"/>
            <a:r>
              <a:rPr lang="en-IN" sz="2800" b="1" dirty="0" smtClean="0"/>
              <a:t>M</a:t>
            </a:r>
            <a:r>
              <a:rPr lang="en-IN" sz="2800" dirty="0" smtClean="0"/>
              <a:t>essage </a:t>
            </a:r>
            <a:r>
              <a:rPr lang="en-IN" sz="2800" b="1" dirty="0" smtClean="0"/>
              <a:t>Q</a:t>
            </a:r>
            <a:r>
              <a:rPr lang="en-IN" sz="2800" dirty="0" smtClean="0"/>
              <a:t>ueuing </a:t>
            </a:r>
            <a:r>
              <a:rPr lang="en-IN" sz="2800" b="1" dirty="0" smtClean="0"/>
              <a:t>T</a:t>
            </a:r>
            <a:r>
              <a:rPr lang="en-IN" sz="2800" dirty="0" smtClean="0"/>
              <a:t>elemetry </a:t>
            </a:r>
            <a:r>
              <a:rPr lang="en-IN" sz="2800" b="1" dirty="0" smtClean="0"/>
              <a:t>T</a:t>
            </a:r>
            <a:r>
              <a:rPr lang="en-IN" sz="2800" dirty="0" smtClean="0"/>
              <a:t>ransport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b="1" dirty="0" smtClean="0"/>
              <a:t>MQTT</a:t>
            </a:r>
            <a:r>
              <a:rPr lang="en-IN" sz="2800" dirty="0"/>
              <a:t> is a machine-to-machine messaging protocol, designed to provide lightweight </a:t>
            </a:r>
            <a:r>
              <a:rPr lang="en-IN" sz="2800" b="1" dirty="0" smtClean="0"/>
              <a:t>Publish/Subscribe</a:t>
            </a:r>
            <a:r>
              <a:rPr lang="en-IN" sz="2800" dirty="0" smtClean="0"/>
              <a:t> </a:t>
            </a:r>
            <a:r>
              <a:rPr lang="en-IN" sz="2800" dirty="0"/>
              <a:t>communication to "</a:t>
            </a:r>
            <a:r>
              <a:rPr lang="en-IN" sz="2800" b="1" dirty="0"/>
              <a:t>Internet of Things</a:t>
            </a:r>
            <a:r>
              <a:rPr lang="en-IN" sz="2800" dirty="0"/>
              <a:t>" devices. It is commonly used for geo-tracking fleets of vehicles, home automation, environmental sensor networks, and utility-scale data collection</a:t>
            </a:r>
            <a:r>
              <a:rPr lang="en-IN" sz="2800" dirty="0" smtClean="0"/>
              <a:t>.  </a:t>
            </a:r>
            <a:r>
              <a:rPr lang="en-IN" sz="2800" b="1" dirty="0" smtClean="0"/>
              <a:t>MQTT</a:t>
            </a:r>
            <a:r>
              <a:rPr lang="en-IN" sz="2800" dirty="0" smtClean="0"/>
              <a:t> invented by </a:t>
            </a:r>
            <a:r>
              <a:rPr lang="en-IN" sz="2800" b="1" dirty="0" smtClean="0"/>
              <a:t>IBM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pPr algn="just"/>
            <a:r>
              <a:rPr lang="en-US" sz="2800" b="1" dirty="0" smtClean="0"/>
              <a:t>Mosquito</a:t>
            </a:r>
            <a:r>
              <a:rPr lang="en-US" sz="2800" dirty="0" smtClean="0"/>
              <a:t> is a message broker that implements the </a:t>
            </a:r>
            <a:r>
              <a:rPr lang="en-US" sz="2800" b="1" dirty="0" smtClean="0"/>
              <a:t>MQTT</a:t>
            </a:r>
            <a:r>
              <a:rPr lang="en-US" sz="2800" dirty="0" smtClean="0"/>
              <a:t> protocol.</a:t>
            </a:r>
            <a:endParaRPr lang="en-US" sz="2800" dirty="0" smtClean="0"/>
          </a:p>
          <a:p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MQTT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86346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Connect</a:t>
            </a:r>
            <a:r>
              <a:rPr lang="en-IN" sz="2800" dirty="0"/>
              <a:t> -Waits for connection to be established with the server.</a:t>
            </a:r>
            <a:endParaRPr lang="en-IN" sz="2800" dirty="0"/>
          </a:p>
          <a:p>
            <a:r>
              <a:rPr lang="en-IN" sz="2800" b="1" dirty="0"/>
              <a:t>Disconnect</a:t>
            </a:r>
            <a:r>
              <a:rPr lang="en-IN" sz="2800" dirty="0"/>
              <a:t> – Waits for the MQTT client to finish any work, which needs to be done  and for the </a:t>
            </a:r>
            <a:r>
              <a:rPr lang="en-IN" sz="2800" dirty="0" smtClean="0">
                <a:hlinkClick r:id="rId1"/>
              </a:rPr>
              <a:t>TCP/IP</a:t>
            </a:r>
            <a:r>
              <a:rPr lang="en-IN" sz="2800" dirty="0" smtClean="0"/>
              <a:t> session </a:t>
            </a:r>
            <a:r>
              <a:rPr lang="en-IN" sz="2800" dirty="0"/>
              <a:t>to disconnect.</a:t>
            </a:r>
            <a:endParaRPr lang="en-IN" sz="2800" dirty="0"/>
          </a:p>
          <a:p>
            <a:r>
              <a:rPr lang="en-IN" sz="2800" b="1" dirty="0"/>
              <a:t>Subscribe</a:t>
            </a:r>
            <a:r>
              <a:rPr lang="en-IN" sz="2800" dirty="0"/>
              <a:t> – Requests the server to let the client subscribe  to one or more topics.</a:t>
            </a:r>
            <a:endParaRPr lang="en-IN" sz="2800" dirty="0"/>
          </a:p>
          <a:p>
            <a:r>
              <a:rPr lang="en-IN" sz="2800" b="1" dirty="0"/>
              <a:t>Unsubscribe</a:t>
            </a:r>
            <a:r>
              <a:rPr lang="en-IN" sz="2800" dirty="0"/>
              <a:t> – Requests the server to let the client unsubscribe  from one or more topics.</a:t>
            </a:r>
            <a:endParaRPr lang="en-IN" sz="2800" dirty="0"/>
          </a:p>
          <a:p>
            <a:r>
              <a:rPr lang="en-IN" sz="2800" b="1" dirty="0"/>
              <a:t>Publish</a:t>
            </a:r>
            <a:r>
              <a:rPr lang="en-IN" sz="2800" dirty="0"/>
              <a:t> –</a:t>
            </a:r>
            <a:r>
              <a:rPr lang="en-IN" sz="2800" b="1" u="sng" dirty="0"/>
              <a:t> </a:t>
            </a:r>
            <a:r>
              <a:rPr lang="en-IN" sz="2800" dirty="0"/>
              <a:t>Returns immediately to application thread after passing request to the MQTT client.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Message </a:t>
            </a:r>
            <a:r>
              <a:rPr lang="en-IN" sz="4000" dirty="0"/>
              <a:t>Queuing Telemetry Transport</a:t>
            </a:r>
          </a:p>
        </p:txBody>
      </p:sp>
      <p:pic>
        <p:nvPicPr>
          <p:cNvPr id="1026" name="Picture 2" descr="Image result for mqtt protocol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785926"/>
            <a:ext cx="7975161" cy="4510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Advantage/Disadvantage of MQTT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Advantage</a:t>
            </a:r>
            <a:endParaRPr lang="en-US" sz="2800" b="1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High latency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Low bandwidth or unreliable network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b="1" dirty="0" smtClean="0"/>
              <a:t>Disadvantage</a:t>
            </a:r>
            <a:endParaRPr lang="en-US" sz="2800" b="1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It operates over TCP/IP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Broker can limit the scale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PUBSUB Works?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71868" y="1285860"/>
            <a:ext cx="121444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Django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14744" y="5500702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99210" y="5502275"/>
            <a:ext cx="14160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4744" y="3429000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643306" y="242886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580380" y="5517515"/>
            <a:ext cx="1464310" cy="85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Broker/</a:t>
            </a:r>
            <a:endParaRPr lang="en-US" dirty="0" smtClean="0"/>
          </a:p>
          <a:p>
            <a:pPr algn="ctr"/>
            <a:r>
              <a:rPr lang="en-US" dirty="0" smtClean="0"/>
              <a:t>Mosquito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4" idx="4"/>
            <a:endCxn id="19" idx="0"/>
          </p:cNvCxnSpPr>
          <p:nvPr/>
        </p:nvCxnSpPr>
        <p:spPr>
          <a:xfrm rot="5400000">
            <a:off x="3893339" y="21431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8" idx="0"/>
          </p:cNvCxnSpPr>
          <p:nvPr/>
        </p:nvCxnSpPr>
        <p:spPr>
          <a:xfrm rot="16200000" flipH="1">
            <a:off x="3911198" y="3125388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19" idx="3"/>
          </p:cNvCxnSpPr>
          <p:nvPr/>
        </p:nvCxnSpPr>
        <p:spPr>
          <a:xfrm rot="16200000" flipV="1">
            <a:off x="3893339" y="3464719"/>
            <a:ext cx="2786082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1714480" y="3500438"/>
            <a:ext cx="2000264" cy="1928826"/>
          </a:xfrm>
          <a:prstGeom prst="bentConnector3">
            <a:avLst>
              <a:gd name="adj1" fmla="val -11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5400000">
            <a:off x="2214546" y="4000504"/>
            <a:ext cx="1643074" cy="1214446"/>
          </a:xfrm>
          <a:prstGeom prst="bentConnector3">
            <a:avLst>
              <a:gd name="adj1" fmla="val 1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86250" y="3929380"/>
            <a:ext cx="112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3714744" y="4643446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</a:t>
            </a:r>
            <a:endParaRPr lang="en-US" sz="1400" dirty="0" smtClean="0"/>
          </a:p>
        </p:txBody>
      </p:sp>
      <p:cxnSp>
        <p:nvCxnSpPr>
          <p:cNvPr id="82" name="Straight Arrow Connector 81"/>
          <p:cNvCxnSpPr>
            <a:stCxn id="8" idx="2"/>
          </p:cNvCxnSpPr>
          <p:nvPr/>
        </p:nvCxnSpPr>
        <p:spPr>
          <a:xfrm rot="5400000">
            <a:off x="3857620" y="421481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9" idx="2"/>
            <a:endCxn id="5" idx="0"/>
          </p:cNvCxnSpPr>
          <p:nvPr/>
        </p:nvCxnSpPr>
        <p:spPr>
          <a:xfrm rot="16200000" flipH="1">
            <a:off x="4054074" y="5268528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60292" y="5660724"/>
            <a:ext cx="714375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>
            <a:off x="4860292" y="602077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3893339" y="525066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643306" y="421481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3750463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62860" y="4000500"/>
            <a:ext cx="14376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 smtClean="0"/>
          </a:p>
          <a:p>
            <a:endParaRPr lang="en-IN" dirty="0"/>
          </a:p>
        </p:txBody>
      </p:sp>
      <p:cxnSp>
        <p:nvCxnSpPr>
          <p:cNvPr id="131" name="Elbow Connector 130"/>
          <p:cNvCxnSpPr/>
          <p:nvPr/>
        </p:nvCxnSpPr>
        <p:spPr>
          <a:xfrm flipV="1">
            <a:off x="2714612" y="4857760"/>
            <a:ext cx="85725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0800000" flipV="1">
            <a:off x="2786050" y="5000636"/>
            <a:ext cx="857256" cy="785818"/>
          </a:xfrm>
          <a:prstGeom prst="bentConnector3">
            <a:avLst>
              <a:gd name="adj1" fmla="val 35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Time MQTT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	</a:t>
            </a:r>
            <a:endParaRPr lang="en-US" sz="4800" b="1" dirty="0" smtClean="0"/>
          </a:p>
          <a:p>
            <a:pPr algn="ctr">
              <a:buNone/>
            </a:pPr>
            <a:r>
              <a:rPr lang="en-US" sz="6000" b="1" dirty="0" err="1" smtClean="0"/>
              <a:t>Facebook</a:t>
            </a:r>
            <a:r>
              <a:rPr lang="en-US" sz="6000" dirty="0" smtClean="0"/>
              <a:t>  has used aspects of MQTT in its </a:t>
            </a:r>
            <a:r>
              <a:rPr lang="en-US" sz="6000" b="1" dirty="0" smtClean="0"/>
              <a:t>Messenger</a:t>
            </a:r>
            <a:r>
              <a:rPr lang="en-US" sz="6000" dirty="0" smtClean="0"/>
              <a:t>.</a:t>
            </a:r>
            <a:endParaRPr lang="en-IN"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714620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Kingsoft Office WPP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PUBSUB </vt:lpstr>
      <vt:lpstr>PowerPoint 演示文稿</vt:lpstr>
      <vt:lpstr>PowerPoint 演示文稿</vt:lpstr>
      <vt:lpstr>Methods in MQTT</vt:lpstr>
      <vt:lpstr>Message Queuing Telemetry Transport</vt:lpstr>
      <vt:lpstr>Advantage/Disadvantage of MQTT</vt:lpstr>
      <vt:lpstr>How PUBSUB Works?</vt:lpstr>
      <vt:lpstr>Real Time MQTT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</dc:creator>
  <cp:lastModifiedBy>empid20</cp:lastModifiedBy>
  <cp:revision>52</cp:revision>
  <dcterms:created xsi:type="dcterms:W3CDTF">2018-11-18T05:33:43Z</dcterms:created>
  <dcterms:modified xsi:type="dcterms:W3CDTF">2018-11-18T05:33:43Z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16393յ-10.1.0.5707</vt:lpwstr>
  </property>
</Properties>
</file>