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5" r:id="rId3"/>
    <p:sldId id="273" r:id="rId4"/>
    <p:sldId id="274" r:id="rId5"/>
    <p:sldId id="258" r:id="rId6"/>
    <p:sldId id="259" r:id="rId7"/>
    <p:sldId id="260" r:id="rId8"/>
    <p:sldId id="270" r:id="rId9"/>
    <p:sldId id="271" r:id="rId10"/>
    <p:sldId id="261" r:id="rId11"/>
    <p:sldId id="262" r:id="rId12"/>
    <p:sldId id="264" r:id="rId13"/>
    <p:sldId id="266" r:id="rId14"/>
    <p:sldId id="267"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20" autoAdjust="0"/>
  </p:normalViewPr>
  <p:slideViewPr>
    <p:cSldViewPr snapToGrid="0">
      <p:cViewPr varScale="1">
        <p:scale>
          <a:sx n="108" d="100"/>
          <a:sy n="108" d="100"/>
        </p:scale>
        <p:origin x="654" y="10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3/18/2021</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3/18/2021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3/18/2021</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mc:Choice>
    <mc:Fallback xmlns="">
      <p:transition/>
    </mc:Fallback>
  </mc:AlternateConten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icrocontrollerslab.com/electronics-projects/" TargetMode="External"/><Relationship Id="rId2" Type="http://schemas.openxmlformats.org/officeDocument/2006/relationships/hyperlink" Target="https://microcontrollerslab.com/pic-microcontroller-projects-for-eee-students/"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E4444"/>
            </a:gs>
            <a:gs pos="100000">
              <a:srgbClr val="832B2B"/>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6175" y="220980"/>
            <a:ext cx="9144000" cy="1505585"/>
          </a:xfrm>
        </p:spPr>
        <p:txBody>
          <a:bodyPr/>
          <a:lstStyle/>
          <a:p>
            <a:br>
              <a:rPr lang="en-US" sz="2000" b="1" dirty="0">
                <a:latin typeface="Times New Roman" panose="02020603050405020304" charset="0"/>
                <a:cs typeface="Times New Roman" panose="02020603050405020304" charset="0"/>
                <a:sym typeface="+mn-ea"/>
              </a:rPr>
            </a:br>
            <a:r>
              <a:rPr lang="en-IN" sz="2800" b="1" spc="-5" dirty="0">
                <a:solidFill>
                  <a:schemeClr val="accent3"/>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A minor Project Presentaion On</a:t>
            </a:r>
            <a:r>
              <a:rPr sz="2800" i="1" spc="-5" dirty="0">
                <a:solidFill>
                  <a:schemeClr val="accent3"/>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a:t>
            </a:r>
            <a:br>
              <a:rPr sz="3600" i="1" spc="20" dirty="0">
                <a:solidFill>
                  <a:schemeClr val="accent3"/>
                </a:solidFill>
                <a:effectLst>
                  <a:outerShdw blurRad="38100" dist="19050" dir="2700000" algn="tl" rotWithShape="0">
                    <a:schemeClr val="dk1">
                      <a:alpha val="40000"/>
                    </a:schemeClr>
                  </a:outerShdw>
                </a:effectLst>
                <a:latin typeface="Arial" panose="020B0604020202020204"/>
                <a:cs typeface="Arial" panose="020B0604020202020204"/>
                <a:sym typeface="+mn-ea"/>
              </a:rPr>
            </a:br>
            <a:r>
              <a:rPr sz="2400" b="1" spc="20" dirty="0">
                <a:solidFill>
                  <a:schemeClr val="accent3"/>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Automated </a:t>
            </a:r>
            <a:r>
              <a:rPr sz="2400" b="1" spc="-30" dirty="0">
                <a:solidFill>
                  <a:schemeClr val="accent3"/>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Railway </a:t>
            </a:r>
            <a:r>
              <a:rPr sz="2400" b="1" spc="-45" dirty="0">
                <a:solidFill>
                  <a:schemeClr val="accent3"/>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Gate </a:t>
            </a:r>
            <a:r>
              <a:rPr sz="2400" b="1" spc="5" dirty="0">
                <a:solidFill>
                  <a:schemeClr val="accent3"/>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Control</a:t>
            </a:r>
            <a:r>
              <a:rPr sz="2400" b="1" spc="-185" dirty="0">
                <a:solidFill>
                  <a:schemeClr val="accent3"/>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a:t>
            </a:r>
            <a:r>
              <a:rPr sz="2400" b="1" spc="-5" dirty="0">
                <a:solidFill>
                  <a:schemeClr val="accent3"/>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System</a:t>
            </a:r>
            <a:r>
              <a:rPr lang="en-IN" sz="2400" b="1" spc="-5" dirty="0">
                <a:solidFill>
                  <a:schemeClr val="accent3"/>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a:t>
            </a:r>
            <a:endParaRPr lang="en-IN" sz="2400" i="1" spc="30" dirty="0">
              <a:solidFill>
                <a:schemeClr val="accent3"/>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p:txBody>
      </p:sp>
      <p:pic>
        <p:nvPicPr>
          <p:cNvPr id="6" name="Picture 5"/>
          <p:cNvPicPr>
            <a:picLocks noChangeAspect="1"/>
          </p:cNvPicPr>
          <p:nvPr/>
        </p:nvPicPr>
        <p:blipFill>
          <a:blip r:embed="rId2"/>
          <a:stretch>
            <a:fillRect/>
          </a:stretch>
        </p:blipFill>
        <p:spPr>
          <a:xfrm>
            <a:off x="4387850" y="1726565"/>
            <a:ext cx="2438400" cy="1847850"/>
          </a:xfrm>
          <a:prstGeom prst="rect">
            <a:avLst/>
          </a:prstGeom>
        </p:spPr>
      </p:pic>
      <p:sp>
        <p:nvSpPr>
          <p:cNvPr id="4" name="Rectangle 4"/>
          <p:cNvSpPr/>
          <p:nvPr/>
        </p:nvSpPr>
        <p:spPr>
          <a:xfrm>
            <a:off x="4911558" y="4154805"/>
            <a:ext cx="1612265" cy="337185"/>
          </a:xfrm>
          <a:prstGeom prst="rect">
            <a:avLst/>
          </a:prstGeom>
        </p:spPr>
        <p:txBody>
          <a:bodyPr wrap="none">
            <a:spAutoFit/>
          </a:bodyPr>
          <a:lstStyle/>
          <a:p>
            <a:pPr algn="ctr"/>
            <a:r>
              <a:rPr lang="en-US" sz="1600" b="1" dirty="0">
                <a:solidFill>
                  <a:schemeClr val="tx1"/>
                </a:solidFill>
                <a:latin typeface="Times New Roman" panose="02020603050405020304" charset="0"/>
                <a:cs typeface="Times New Roman" panose="02020603050405020304" charset="0"/>
              </a:rPr>
              <a:t>Session: 2020-21</a:t>
            </a:r>
          </a:p>
        </p:txBody>
      </p:sp>
      <p:sp>
        <p:nvSpPr>
          <p:cNvPr id="9" name="Rectangle 3"/>
          <p:cNvSpPr/>
          <p:nvPr/>
        </p:nvSpPr>
        <p:spPr>
          <a:xfrm>
            <a:off x="4628252" y="3688715"/>
            <a:ext cx="2445385" cy="398780"/>
          </a:xfrm>
          <a:prstGeom prst="rect">
            <a:avLst/>
          </a:prstGeom>
        </p:spPr>
        <p:txBody>
          <a:bodyPr wrap="none">
            <a:spAutoFit/>
          </a:bodyPr>
          <a:lstStyle/>
          <a:p>
            <a:r>
              <a:rPr lang="en-US" sz="1600" b="1" dirty="0">
                <a:solidFill>
                  <a:schemeClr val="tx1"/>
                </a:solidFill>
              </a:rPr>
              <a:t>[ N.V.P.E.M.I  KANPUR </a:t>
            </a:r>
            <a:r>
              <a:rPr lang="en-US" sz="2000" b="1" dirty="0">
                <a:solidFill>
                  <a:schemeClr val="tx1"/>
                </a:solidFill>
              </a:rPr>
              <a:t>]</a:t>
            </a:r>
          </a:p>
        </p:txBody>
      </p:sp>
      <p:sp>
        <p:nvSpPr>
          <p:cNvPr id="10" name="Rectangle 1"/>
          <p:cNvSpPr/>
          <p:nvPr/>
        </p:nvSpPr>
        <p:spPr>
          <a:xfrm>
            <a:off x="332105" y="5184775"/>
            <a:ext cx="3124200" cy="954107"/>
          </a:xfrm>
          <a:prstGeom prst="rect">
            <a:avLst/>
          </a:prstGeom>
        </p:spPr>
        <p:txBody>
          <a:bodyPr wrap="square">
            <a:spAutoFit/>
          </a:bodyPr>
          <a:lstStyle/>
          <a:p>
            <a:r>
              <a:rPr lang="en-US" sz="1400" b="1" dirty="0">
                <a:solidFill>
                  <a:srgbClr val="002060"/>
                </a:solidFill>
              </a:rPr>
              <a:t>Submitted To-</a:t>
            </a:r>
          </a:p>
          <a:p>
            <a:r>
              <a:rPr lang="en-US" sz="1400" b="1" dirty="0">
                <a:solidFill>
                  <a:schemeClr val="tx1">
                    <a:lumMod val="95000"/>
                    <a:lumOff val="5000"/>
                  </a:schemeClr>
                </a:solidFill>
              </a:rPr>
              <a:t>Prof.Ashish Nigam</a:t>
            </a:r>
          </a:p>
          <a:p>
            <a:r>
              <a:rPr lang="en-US" sz="1400" b="1" dirty="0">
                <a:solidFill>
                  <a:schemeClr val="tx1">
                    <a:lumMod val="95000"/>
                    <a:lumOff val="5000"/>
                  </a:schemeClr>
                </a:solidFill>
              </a:rPr>
              <a:t>HOD (ECE Dept.)</a:t>
            </a:r>
          </a:p>
          <a:p>
            <a:endParaRPr lang="en-US" sz="1400" b="1" dirty="0">
              <a:solidFill>
                <a:schemeClr val="tx1">
                  <a:lumMod val="95000"/>
                  <a:lumOff val="5000"/>
                </a:schemeClr>
              </a:solidFill>
            </a:endParaRPr>
          </a:p>
        </p:txBody>
      </p:sp>
      <p:sp>
        <p:nvSpPr>
          <p:cNvPr id="12" name="Rectangle 2"/>
          <p:cNvSpPr/>
          <p:nvPr/>
        </p:nvSpPr>
        <p:spPr>
          <a:xfrm>
            <a:off x="7964170" y="4809490"/>
            <a:ext cx="2438400" cy="953135"/>
          </a:xfrm>
          <a:prstGeom prst="rect">
            <a:avLst/>
          </a:prstGeom>
        </p:spPr>
        <p:txBody>
          <a:bodyPr wrap="square">
            <a:spAutoFit/>
          </a:bodyPr>
          <a:lstStyle/>
          <a:p>
            <a:r>
              <a:rPr lang="en-US" sz="1400" b="1" dirty="0">
                <a:solidFill>
                  <a:srgbClr val="002060"/>
                </a:solidFill>
              </a:rPr>
              <a:t>Submitted By-</a:t>
            </a:r>
          </a:p>
          <a:p>
            <a:r>
              <a:rPr lang="en-IN" altLang="en-US" sz="1400" b="1" dirty="0">
                <a:solidFill>
                  <a:schemeClr val="tx1">
                    <a:lumMod val="95000"/>
                    <a:lumOff val="5000"/>
                  </a:schemeClr>
                </a:solidFill>
              </a:rPr>
              <a:t>Ajay kumar</a:t>
            </a:r>
            <a:endParaRPr lang="en-US" sz="1400" b="1" dirty="0">
              <a:solidFill>
                <a:schemeClr val="tx1">
                  <a:lumMod val="95000"/>
                  <a:lumOff val="5000"/>
                </a:schemeClr>
              </a:solidFill>
            </a:endParaRPr>
          </a:p>
          <a:p>
            <a:r>
              <a:rPr lang="en-US" sz="1400" b="1" dirty="0">
                <a:solidFill>
                  <a:schemeClr val="tx1">
                    <a:lumMod val="95000"/>
                    <a:lumOff val="5000"/>
                  </a:schemeClr>
                </a:solidFill>
              </a:rPr>
              <a:t>B.Tech(ECE 4</a:t>
            </a:r>
            <a:r>
              <a:rPr lang="en-US" sz="1400" b="1" baseline="30000" dirty="0">
                <a:solidFill>
                  <a:schemeClr val="tx1">
                    <a:lumMod val="95000"/>
                    <a:lumOff val="5000"/>
                  </a:schemeClr>
                </a:solidFill>
              </a:rPr>
              <a:t>th</a:t>
            </a:r>
            <a:r>
              <a:rPr lang="en-US" sz="1400" b="1" dirty="0">
                <a:solidFill>
                  <a:schemeClr val="tx1">
                    <a:lumMod val="95000"/>
                    <a:lumOff val="5000"/>
                  </a:schemeClr>
                </a:solidFill>
              </a:rPr>
              <a:t> year)</a:t>
            </a:r>
          </a:p>
          <a:p>
            <a:r>
              <a:rPr lang="en-US" sz="1400" b="1" dirty="0">
                <a:solidFill>
                  <a:schemeClr val="tx1">
                    <a:lumMod val="95000"/>
                    <a:lumOff val="5000"/>
                  </a:schemeClr>
                </a:solidFill>
              </a:rPr>
              <a:t>17429310</a:t>
            </a:r>
            <a:r>
              <a:rPr lang="en-IN" altLang="en-US" sz="1400" b="1" dirty="0">
                <a:solidFill>
                  <a:schemeClr val="tx1">
                    <a:lumMod val="95000"/>
                    <a:lumOff val="5000"/>
                  </a:schemeClr>
                </a:solidFill>
              </a:rPr>
              <a:t>01</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6052"/>
            <a:ext cx="10972800" cy="582613"/>
          </a:xfrm>
        </p:spPr>
        <p:txBody>
          <a:bodyPr/>
          <a:lstStyle/>
          <a:p>
            <a:pPr algn="ctr"/>
            <a:r>
              <a:rPr sz="1600" b="1" spc="5" dirty="0">
                <a:latin typeface="Times New Roman" panose="02020603050405020304" charset="0"/>
                <a:cs typeface="Times New Roman" panose="02020603050405020304" charset="0"/>
                <a:sym typeface="+mn-ea"/>
              </a:rPr>
              <a:t>Working </a:t>
            </a:r>
            <a:r>
              <a:rPr sz="1600" b="1" spc="15" dirty="0">
                <a:latin typeface="Times New Roman" panose="02020603050405020304" charset="0"/>
                <a:cs typeface="Times New Roman" panose="02020603050405020304" charset="0"/>
                <a:sym typeface="+mn-ea"/>
              </a:rPr>
              <a:t>of </a:t>
            </a:r>
            <a:r>
              <a:rPr sz="1600" b="1" spc="10" dirty="0">
                <a:latin typeface="Times New Roman" panose="02020603050405020304" charset="0"/>
                <a:cs typeface="Times New Roman" panose="02020603050405020304" charset="0"/>
                <a:sym typeface="+mn-ea"/>
              </a:rPr>
              <a:t>automated </a:t>
            </a:r>
            <a:r>
              <a:rPr sz="1600" b="1" spc="-10" dirty="0">
                <a:latin typeface="Times New Roman" panose="02020603050405020304" charset="0"/>
                <a:cs typeface="Times New Roman" panose="02020603050405020304" charset="0"/>
                <a:sym typeface="+mn-ea"/>
              </a:rPr>
              <a:t>railway </a:t>
            </a:r>
            <a:r>
              <a:rPr sz="1600" b="1" spc="20" dirty="0">
                <a:latin typeface="Times New Roman" panose="02020603050405020304" charset="0"/>
                <a:cs typeface="Times New Roman" panose="02020603050405020304" charset="0"/>
                <a:sym typeface="+mn-ea"/>
              </a:rPr>
              <a:t>gate </a:t>
            </a:r>
            <a:r>
              <a:rPr sz="1600" b="1" spc="5" dirty="0">
                <a:latin typeface="Times New Roman" panose="02020603050405020304" charset="0"/>
                <a:cs typeface="Times New Roman" panose="02020603050405020304" charset="0"/>
                <a:sym typeface="+mn-ea"/>
              </a:rPr>
              <a:t>control</a:t>
            </a:r>
            <a:r>
              <a:rPr sz="1600" b="1" spc="-235" dirty="0">
                <a:latin typeface="Times New Roman" panose="02020603050405020304" charset="0"/>
                <a:cs typeface="Times New Roman" panose="02020603050405020304" charset="0"/>
                <a:sym typeface="+mn-ea"/>
              </a:rPr>
              <a:t> </a:t>
            </a:r>
            <a:r>
              <a:rPr sz="1600" b="1" spc="80" dirty="0">
                <a:latin typeface="Times New Roman" panose="02020603050405020304" charset="0"/>
                <a:cs typeface="Times New Roman" panose="02020603050405020304" charset="0"/>
                <a:sym typeface="+mn-ea"/>
              </a:rPr>
              <a:t>system</a:t>
            </a:r>
            <a:br>
              <a:rPr sz="1600" dirty="0">
                <a:latin typeface="Times New Roman" panose="02020603050405020304" charset="0"/>
                <a:cs typeface="Times New Roman" panose="02020603050405020304" charset="0"/>
              </a:rPr>
            </a:br>
            <a:endParaRPr lang="en-US" sz="1600"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384935" y="1331595"/>
            <a:ext cx="8491855" cy="4526280"/>
          </a:xfrm>
        </p:spPr>
        <p:txBody>
          <a:bodyPr/>
          <a:lstStyle/>
          <a:p>
            <a:pPr marL="0" marR="5080" indent="0" algn="just">
              <a:lnSpc>
                <a:spcPct val="150000"/>
              </a:lnSpc>
              <a:buNone/>
            </a:pPr>
            <a:r>
              <a:rPr sz="1400" spc="-10" dirty="0">
                <a:latin typeface="Times New Roman" panose="02020603050405020304" charset="0"/>
                <a:cs typeface="Times New Roman" panose="02020603050405020304" charset="0"/>
                <a:sym typeface="+mn-ea"/>
              </a:rPr>
              <a:t>In </a:t>
            </a:r>
            <a:r>
              <a:rPr sz="1400" spc="20" dirty="0">
                <a:latin typeface="Times New Roman" panose="02020603050405020304" charset="0"/>
                <a:cs typeface="Times New Roman" panose="02020603050405020304" charset="0"/>
                <a:sym typeface="+mn-ea"/>
              </a:rPr>
              <a:t>this </a:t>
            </a:r>
            <a:r>
              <a:rPr sz="1400" spc="10" dirty="0">
                <a:latin typeface="Times New Roman" panose="02020603050405020304" charset="0"/>
                <a:cs typeface="Times New Roman" panose="02020603050405020304" charset="0"/>
                <a:sym typeface="+mn-ea"/>
              </a:rPr>
              <a:t>project </a:t>
            </a:r>
            <a:r>
              <a:rPr sz="1400" spc="35" dirty="0">
                <a:latin typeface="Times New Roman" panose="02020603050405020304" charset="0"/>
                <a:cs typeface="Times New Roman" panose="02020603050405020304" charset="0"/>
                <a:sym typeface="+mn-ea"/>
              </a:rPr>
              <a:t>to </a:t>
            </a:r>
            <a:r>
              <a:rPr sz="1400" spc="25" dirty="0">
                <a:latin typeface="Times New Roman" panose="02020603050405020304" charset="0"/>
                <a:cs typeface="Times New Roman" panose="02020603050405020304" charset="0"/>
                <a:sym typeface="+mn-ea"/>
              </a:rPr>
              <a:t>lift </a:t>
            </a:r>
            <a:r>
              <a:rPr sz="1400" spc="5" dirty="0">
                <a:latin typeface="Times New Roman" panose="02020603050405020304" charset="0"/>
                <a:cs typeface="Times New Roman" panose="02020603050405020304" charset="0"/>
                <a:sym typeface="+mn-ea"/>
              </a:rPr>
              <a:t>the </a:t>
            </a:r>
            <a:r>
              <a:rPr sz="1400" spc="-5" dirty="0">
                <a:latin typeface="Times New Roman" panose="02020603050405020304" charset="0"/>
                <a:cs typeface="Times New Roman" panose="02020603050405020304" charset="0"/>
                <a:sym typeface="+mn-ea"/>
              </a:rPr>
              <a:t>railway </a:t>
            </a:r>
            <a:r>
              <a:rPr sz="1400" spc="10" dirty="0">
                <a:latin typeface="Times New Roman" panose="02020603050405020304" charset="0"/>
                <a:cs typeface="Times New Roman" panose="02020603050405020304" charset="0"/>
                <a:sym typeface="+mn-ea"/>
              </a:rPr>
              <a:t>crossing </a:t>
            </a:r>
            <a:r>
              <a:rPr sz="1400" dirty="0">
                <a:latin typeface="Times New Roman" panose="02020603050405020304" charset="0"/>
                <a:cs typeface="Times New Roman" panose="02020603050405020304" charset="0"/>
                <a:sym typeface="+mn-ea"/>
              </a:rPr>
              <a:t>gate </a:t>
            </a:r>
            <a:r>
              <a:rPr sz="1400" spc="-50" dirty="0">
                <a:latin typeface="Times New Roman" panose="02020603050405020304" charset="0"/>
                <a:cs typeface="Times New Roman" panose="02020603050405020304" charset="0"/>
                <a:sym typeface="+mn-ea"/>
              </a:rPr>
              <a:t>D.C. </a:t>
            </a:r>
            <a:r>
              <a:rPr sz="1400" spc="-5" dirty="0">
                <a:latin typeface="Times New Roman" panose="02020603050405020304" charset="0"/>
                <a:cs typeface="Times New Roman" panose="02020603050405020304" charset="0"/>
                <a:sym typeface="+mn-ea"/>
              </a:rPr>
              <a:t>series </a:t>
            </a:r>
            <a:r>
              <a:rPr sz="1400" spc="20" dirty="0">
                <a:latin typeface="Times New Roman" panose="02020603050405020304" charset="0"/>
                <a:cs typeface="Times New Roman" panose="02020603050405020304" charset="0"/>
                <a:sym typeface="+mn-ea"/>
              </a:rPr>
              <a:t>motor. </a:t>
            </a:r>
            <a:r>
              <a:rPr sz="1400" spc="-45" dirty="0">
                <a:latin typeface="Times New Roman" panose="02020603050405020304" charset="0"/>
                <a:cs typeface="Times New Roman" panose="02020603050405020304" charset="0"/>
                <a:sym typeface="+mn-ea"/>
              </a:rPr>
              <a:t>Gear </a:t>
            </a:r>
            <a:r>
              <a:rPr sz="1400" spc="-5" dirty="0">
                <a:latin typeface="Times New Roman" panose="02020603050405020304" charset="0"/>
                <a:cs typeface="Times New Roman" panose="02020603050405020304" charset="0"/>
                <a:sym typeface="+mn-ea"/>
              </a:rPr>
              <a:t>arrangement </a:t>
            </a:r>
            <a:r>
              <a:rPr sz="1400" spc="10" dirty="0">
                <a:latin typeface="Times New Roman" panose="02020603050405020304" charset="0"/>
                <a:cs typeface="Times New Roman" panose="02020603050405020304" charset="0"/>
                <a:sym typeface="+mn-ea"/>
              </a:rPr>
              <a:t>is </a:t>
            </a:r>
            <a:r>
              <a:rPr sz="1400" spc="-10" dirty="0">
                <a:latin typeface="Times New Roman" panose="02020603050405020304" charset="0"/>
                <a:cs typeface="Times New Roman" panose="02020603050405020304" charset="0"/>
                <a:sym typeface="+mn-ea"/>
              </a:rPr>
              <a:t>used. </a:t>
            </a:r>
            <a:r>
              <a:rPr sz="1400" spc="-20" dirty="0">
                <a:latin typeface="Times New Roman" panose="02020603050405020304" charset="0"/>
                <a:cs typeface="Times New Roman" panose="02020603050405020304" charset="0"/>
                <a:sym typeface="+mn-ea"/>
              </a:rPr>
              <a:t>The  </a:t>
            </a:r>
            <a:r>
              <a:rPr sz="1400" spc="-5" dirty="0">
                <a:latin typeface="Times New Roman" panose="02020603050405020304" charset="0"/>
                <a:cs typeface="Times New Roman" panose="02020603050405020304" charset="0"/>
                <a:sym typeface="+mn-ea"/>
              </a:rPr>
              <a:t>Crystal </a:t>
            </a:r>
            <a:r>
              <a:rPr sz="1400" spc="15" dirty="0">
                <a:latin typeface="Times New Roman" panose="02020603050405020304" charset="0"/>
                <a:cs typeface="Times New Roman" panose="02020603050405020304" charset="0"/>
                <a:sym typeface="+mn-ea"/>
              </a:rPr>
              <a:t>oscillator </a:t>
            </a:r>
            <a:r>
              <a:rPr sz="1400" spc="10" dirty="0">
                <a:latin typeface="Times New Roman" panose="02020603050405020304" charset="0"/>
                <a:cs typeface="Times New Roman" panose="02020603050405020304" charset="0"/>
                <a:sym typeface="+mn-ea"/>
              </a:rPr>
              <a:t>at </a:t>
            </a:r>
            <a:r>
              <a:rPr sz="1400" spc="35" dirty="0">
                <a:latin typeface="Times New Roman" panose="02020603050405020304" charset="0"/>
                <a:cs typeface="Times New Roman" panose="02020603050405020304" charset="0"/>
                <a:sym typeface="+mn-ea"/>
              </a:rPr>
              <a:t>two </a:t>
            </a:r>
            <a:r>
              <a:rPr sz="1400" spc="15" dirty="0">
                <a:latin typeface="Times New Roman" panose="02020603050405020304" charset="0"/>
                <a:cs typeface="Times New Roman" panose="02020603050405020304" charset="0"/>
                <a:sym typeface="+mn-ea"/>
              </a:rPr>
              <a:t>points </a:t>
            </a:r>
            <a:r>
              <a:rPr sz="1400" spc="5" dirty="0">
                <a:latin typeface="Times New Roman" panose="02020603050405020304" charset="0"/>
                <a:cs typeface="Times New Roman" panose="02020603050405020304" charset="0"/>
                <a:sym typeface="+mn-ea"/>
              </a:rPr>
              <a:t>on </a:t>
            </a:r>
            <a:r>
              <a:rPr sz="1400" spc="-15" dirty="0">
                <a:latin typeface="Times New Roman" panose="02020603050405020304" charset="0"/>
                <a:cs typeface="Times New Roman" panose="02020603050405020304" charset="0"/>
                <a:sym typeface="+mn-ea"/>
              </a:rPr>
              <a:t>away </a:t>
            </a:r>
            <a:r>
              <a:rPr sz="1400" spc="35" dirty="0">
                <a:latin typeface="Times New Roman" panose="02020603050405020304" charset="0"/>
                <a:cs typeface="Times New Roman" panose="02020603050405020304" charset="0"/>
                <a:sym typeface="+mn-ea"/>
              </a:rPr>
              <a:t>from </a:t>
            </a:r>
            <a:r>
              <a:rPr sz="1400" spc="-5" dirty="0">
                <a:latin typeface="Times New Roman" panose="02020603050405020304" charset="0"/>
                <a:cs typeface="Times New Roman" panose="02020603050405020304" charset="0"/>
                <a:sym typeface="+mn-ea"/>
              </a:rPr>
              <a:t>railway </a:t>
            </a:r>
            <a:r>
              <a:rPr sz="1400" spc="10" dirty="0">
                <a:latin typeface="Times New Roman" panose="02020603050405020304" charset="0"/>
                <a:cs typeface="Times New Roman" panose="02020603050405020304" charset="0"/>
                <a:sym typeface="+mn-ea"/>
              </a:rPr>
              <a:t>crossing </a:t>
            </a:r>
            <a:r>
              <a:rPr sz="1400" dirty="0">
                <a:latin typeface="Times New Roman" panose="02020603050405020304" charset="0"/>
                <a:cs typeface="Times New Roman" panose="02020603050405020304" charset="0"/>
                <a:sym typeface="+mn-ea"/>
              </a:rPr>
              <a:t>gate </a:t>
            </a:r>
            <a:r>
              <a:rPr sz="1400" spc="10" dirty="0">
                <a:latin typeface="Times New Roman" panose="02020603050405020304" charset="0"/>
                <a:cs typeface="Times New Roman" panose="02020603050405020304" charset="0"/>
                <a:sym typeface="+mn-ea"/>
              </a:rPr>
              <a:t>is </a:t>
            </a:r>
            <a:r>
              <a:rPr sz="1400" spc="-10" dirty="0">
                <a:latin typeface="Times New Roman" panose="02020603050405020304" charset="0"/>
                <a:cs typeface="Times New Roman" panose="02020603050405020304" charset="0"/>
                <a:sym typeface="+mn-ea"/>
              </a:rPr>
              <a:t>used. </a:t>
            </a:r>
            <a:r>
              <a:rPr sz="1400" spc="-20" dirty="0">
                <a:latin typeface="Times New Roman" panose="02020603050405020304" charset="0"/>
                <a:cs typeface="Times New Roman" panose="02020603050405020304" charset="0"/>
                <a:sym typeface="+mn-ea"/>
              </a:rPr>
              <a:t>A </a:t>
            </a:r>
            <a:r>
              <a:rPr sz="1400" spc="10" dirty="0">
                <a:latin typeface="Times New Roman" panose="02020603050405020304" charset="0"/>
                <a:cs typeface="Times New Roman" panose="02020603050405020304" charset="0"/>
                <a:sym typeface="+mn-ea"/>
              </a:rPr>
              <a:t>crystal </a:t>
            </a:r>
            <a:r>
              <a:rPr sz="1400" spc="15" dirty="0">
                <a:latin typeface="Times New Roman" panose="02020603050405020304" charset="0"/>
                <a:cs typeface="Times New Roman" panose="02020603050405020304" charset="0"/>
                <a:sym typeface="+mn-ea"/>
              </a:rPr>
              <a:t>oscillator  is </a:t>
            </a:r>
            <a:r>
              <a:rPr sz="1400" spc="-15" dirty="0">
                <a:latin typeface="Times New Roman" panose="02020603050405020304" charset="0"/>
                <a:cs typeface="Times New Roman" panose="02020603050405020304" charset="0"/>
                <a:sym typeface="+mn-ea"/>
              </a:rPr>
              <a:t>an </a:t>
            </a:r>
            <a:r>
              <a:rPr sz="1400" spc="5" dirty="0">
                <a:latin typeface="Times New Roman" panose="02020603050405020304" charset="0"/>
                <a:cs typeface="Times New Roman" panose="02020603050405020304" charset="0"/>
                <a:sym typeface="+mn-ea"/>
              </a:rPr>
              <a:t>electronic </a:t>
            </a:r>
            <a:r>
              <a:rPr sz="1400" spc="15" dirty="0">
                <a:latin typeface="Times New Roman" panose="02020603050405020304" charset="0"/>
                <a:cs typeface="Times New Roman" panose="02020603050405020304" charset="0"/>
                <a:sym typeface="+mn-ea"/>
              </a:rPr>
              <a:t>oscillator circuit </a:t>
            </a:r>
            <a:r>
              <a:rPr sz="1400" spc="20" dirty="0">
                <a:latin typeface="Times New Roman" panose="02020603050405020304" charset="0"/>
                <a:cs typeface="Times New Roman" panose="02020603050405020304" charset="0"/>
                <a:sym typeface="+mn-ea"/>
              </a:rPr>
              <a:t>that </a:t>
            </a:r>
            <a:r>
              <a:rPr sz="1400" spc="-5" dirty="0">
                <a:latin typeface="Times New Roman" panose="02020603050405020304" charset="0"/>
                <a:cs typeface="Times New Roman" panose="02020603050405020304" charset="0"/>
                <a:sym typeface="+mn-ea"/>
              </a:rPr>
              <a:t>uses </a:t>
            </a:r>
            <a:r>
              <a:rPr sz="1400" spc="5" dirty="0">
                <a:latin typeface="Times New Roman" panose="02020603050405020304" charset="0"/>
                <a:cs typeface="Times New Roman" panose="02020603050405020304" charset="0"/>
                <a:sym typeface="+mn-ea"/>
              </a:rPr>
              <a:t>the </a:t>
            </a:r>
            <a:r>
              <a:rPr sz="1400" dirty="0">
                <a:latin typeface="Times New Roman" panose="02020603050405020304" charset="0"/>
                <a:cs typeface="Times New Roman" panose="02020603050405020304" charset="0"/>
                <a:sym typeface="+mn-ea"/>
              </a:rPr>
              <a:t>mechanical </a:t>
            </a:r>
            <a:r>
              <a:rPr sz="1400" spc="-5" dirty="0">
                <a:latin typeface="Times New Roman" panose="02020603050405020304" charset="0"/>
                <a:cs typeface="Times New Roman" panose="02020603050405020304" charset="0"/>
                <a:sym typeface="+mn-ea"/>
              </a:rPr>
              <a:t>resonance </a:t>
            </a:r>
            <a:r>
              <a:rPr sz="1400" spc="50" dirty="0">
                <a:latin typeface="Times New Roman" panose="02020603050405020304" charset="0"/>
                <a:cs typeface="Times New Roman" panose="02020603050405020304" charset="0"/>
                <a:sym typeface="+mn-ea"/>
              </a:rPr>
              <a:t>of </a:t>
            </a:r>
            <a:r>
              <a:rPr sz="1400" spc="-15" dirty="0">
                <a:latin typeface="Times New Roman" panose="02020603050405020304" charset="0"/>
                <a:cs typeface="Times New Roman" panose="02020603050405020304" charset="0"/>
                <a:sym typeface="+mn-ea"/>
              </a:rPr>
              <a:t>a </a:t>
            </a:r>
            <a:r>
              <a:rPr sz="1400" spc="5" dirty="0">
                <a:latin typeface="Times New Roman" panose="02020603050405020304" charset="0"/>
                <a:cs typeface="Times New Roman" panose="02020603050405020304" charset="0"/>
                <a:sym typeface="+mn-ea"/>
              </a:rPr>
              <a:t>vibrating </a:t>
            </a:r>
            <a:r>
              <a:rPr sz="1400" spc="10" dirty="0">
                <a:latin typeface="Times New Roman" panose="02020603050405020304" charset="0"/>
                <a:cs typeface="Times New Roman" panose="02020603050405020304" charset="0"/>
                <a:sym typeface="+mn-ea"/>
              </a:rPr>
              <a:t>crystal </a:t>
            </a:r>
            <a:r>
              <a:rPr sz="1400" spc="50" dirty="0">
                <a:latin typeface="Times New Roman" panose="02020603050405020304" charset="0"/>
                <a:cs typeface="Times New Roman" panose="02020603050405020304" charset="0"/>
                <a:sym typeface="+mn-ea"/>
              </a:rPr>
              <a:t>of  </a:t>
            </a:r>
            <a:r>
              <a:rPr sz="1400" spc="5" dirty="0">
                <a:latin typeface="Times New Roman" panose="02020603050405020304" charset="0"/>
                <a:cs typeface="Times New Roman" panose="02020603050405020304" charset="0"/>
                <a:sym typeface="+mn-ea"/>
              </a:rPr>
              <a:t>piezoelectric </a:t>
            </a:r>
            <a:r>
              <a:rPr sz="1400" spc="10" dirty="0">
                <a:latin typeface="Times New Roman" panose="02020603050405020304" charset="0"/>
                <a:cs typeface="Times New Roman" panose="02020603050405020304" charset="0"/>
                <a:sym typeface="+mn-ea"/>
              </a:rPr>
              <a:t>material </a:t>
            </a:r>
            <a:r>
              <a:rPr sz="1400" spc="35" dirty="0">
                <a:latin typeface="Times New Roman" panose="02020603050405020304" charset="0"/>
                <a:cs typeface="Times New Roman" panose="02020603050405020304" charset="0"/>
                <a:sym typeface="+mn-ea"/>
              </a:rPr>
              <a:t>to </a:t>
            </a:r>
            <a:r>
              <a:rPr sz="1400" spc="-5" dirty="0">
                <a:latin typeface="Times New Roman" panose="02020603050405020304" charset="0"/>
                <a:cs typeface="Times New Roman" panose="02020603050405020304" charset="0"/>
                <a:sym typeface="+mn-ea"/>
              </a:rPr>
              <a:t>create </a:t>
            </a:r>
            <a:r>
              <a:rPr sz="1400" spc="-15" dirty="0">
                <a:latin typeface="Times New Roman" panose="02020603050405020304" charset="0"/>
                <a:cs typeface="Times New Roman" panose="02020603050405020304" charset="0"/>
                <a:sym typeface="+mn-ea"/>
              </a:rPr>
              <a:t>an </a:t>
            </a:r>
            <a:r>
              <a:rPr sz="1400" spc="5" dirty="0">
                <a:latin typeface="Times New Roman" panose="02020603050405020304" charset="0"/>
                <a:cs typeface="Times New Roman" panose="02020603050405020304" charset="0"/>
                <a:sym typeface="+mn-ea"/>
              </a:rPr>
              <a:t>electrical signal </a:t>
            </a:r>
            <a:r>
              <a:rPr sz="1400" spc="25" dirty="0">
                <a:latin typeface="Times New Roman" panose="02020603050405020304" charset="0"/>
                <a:cs typeface="Times New Roman" panose="02020603050405020304" charset="0"/>
                <a:sym typeface="+mn-ea"/>
              </a:rPr>
              <a:t>with </a:t>
            </a:r>
            <a:r>
              <a:rPr sz="1400" spc="-15" dirty="0">
                <a:latin typeface="Times New Roman" panose="02020603050405020304" charset="0"/>
                <a:cs typeface="Times New Roman" panose="02020603050405020304" charset="0"/>
                <a:sym typeface="+mn-ea"/>
              </a:rPr>
              <a:t>a </a:t>
            </a:r>
            <a:r>
              <a:rPr sz="1400" spc="15" dirty="0">
                <a:latin typeface="Times New Roman" panose="02020603050405020304" charset="0"/>
                <a:cs typeface="Times New Roman" panose="02020603050405020304" charset="0"/>
                <a:sym typeface="+mn-ea"/>
              </a:rPr>
              <a:t>constant </a:t>
            </a:r>
            <a:r>
              <a:rPr sz="1400" dirty="0">
                <a:latin typeface="Times New Roman" panose="02020603050405020304" charset="0"/>
                <a:cs typeface="Times New Roman" panose="02020603050405020304" charset="0"/>
                <a:sym typeface="+mn-ea"/>
              </a:rPr>
              <a:t>frequency.This frequency </a:t>
            </a:r>
            <a:r>
              <a:rPr sz="1400" spc="15" dirty="0">
                <a:latin typeface="Times New Roman" panose="02020603050405020304" charset="0"/>
                <a:cs typeface="Times New Roman" panose="02020603050405020304" charset="0"/>
                <a:sym typeface="+mn-ea"/>
              </a:rPr>
              <a:t>is  </a:t>
            </a:r>
            <a:r>
              <a:rPr sz="1400" spc="20" dirty="0">
                <a:latin typeface="Times New Roman" panose="02020603050405020304" charset="0"/>
                <a:cs typeface="Times New Roman" panose="02020603050405020304" charset="0"/>
                <a:sym typeface="+mn-ea"/>
              </a:rPr>
              <a:t>often </a:t>
            </a:r>
            <a:r>
              <a:rPr sz="1400" spc="-5" dirty="0">
                <a:latin typeface="Times New Roman" panose="02020603050405020304" charset="0"/>
                <a:cs typeface="Times New Roman" panose="02020603050405020304" charset="0"/>
                <a:sym typeface="+mn-ea"/>
              </a:rPr>
              <a:t>used </a:t>
            </a:r>
            <a:r>
              <a:rPr sz="1400" spc="35" dirty="0">
                <a:latin typeface="Times New Roman" panose="02020603050405020304" charset="0"/>
                <a:cs typeface="Times New Roman" panose="02020603050405020304" charset="0"/>
                <a:sym typeface="+mn-ea"/>
              </a:rPr>
              <a:t>to </a:t>
            </a:r>
            <a:r>
              <a:rPr sz="1400" spc="-15" dirty="0">
                <a:latin typeface="Times New Roman" panose="02020603050405020304" charset="0"/>
                <a:cs typeface="Times New Roman" panose="02020603050405020304" charset="0"/>
                <a:sym typeface="+mn-ea"/>
              </a:rPr>
              <a:t>keep </a:t>
            </a:r>
            <a:r>
              <a:rPr sz="1400" spc="10" dirty="0">
                <a:latin typeface="Times New Roman" panose="02020603050405020304" charset="0"/>
                <a:cs typeface="Times New Roman" panose="02020603050405020304" charset="0"/>
                <a:sym typeface="+mn-ea"/>
              </a:rPr>
              <a:t>track </a:t>
            </a:r>
            <a:r>
              <a:rPr sz="1400" spc="45" dirty="0">
                <a:latin typeface="Times New Roman" panose="02020603050405020304" charset="0"/>
                <a:cs typeface="Times New Roman" panose="02020603050405020304" charset="0"/>
                <a:sym typeface="+mn-ea"/>
              </a:rPr>
              <a:t>of </a:t>
            </a:r>
            <a:r>
              <a:rPr sz="1400" dirty="0">
                <a:latin typeface="Times New Roman" panose="02020603050405020304" charset="0"/>
                <a:cs typeface="Times New Roman" panose="02020603050405020304" charset="0"/>
                <a:sym typeface="+mn-ea"/>
              </a:rPr>
              <a:t>time, </a:t>
            </a:r>
            <a:r>
              <a:rPr sz="1400" spc="-5" dirty="0">
                <a:latin typeface="Times New Roman" panose="02020603050405020304" charset="0"/>
                <a:cs typeface="Times New Roman" panose="02020603050405020304" charset="0"/>
                <a:sym typeface="+mn-ea"/>
              </a:rPr>
              <a:t>as </a:t>
            </a:r>
            <a:r>
              <a:rPr sz="1400" spc="5" dirty="0">
                <a:latin typeface="Times New Roman" panose="02020603050405020304" charset="0"/>
                <a:cs typeface="Times New Roman" panose="02020603050405020304" charset="0"/>
                <a:sym typeface="+mn-ea"/>
              </a:rPr>
              <a:t>in quartz wristwatches, </a:t>
            </a:r>
            <a:r>
              <a:rPr sz="1400" spc="35" dirty="0">
                <a:latin typeface="Times New Roman" panose="02020603050405020304" charset="0"/>
                <a:cs typeface="Times New Roman" panose="02020603050405020304" charset="0"/>
                <a:sym typeface="+mn-ea"/>
              </a:rPr>
              <a:t>to </a:t>
            </a:r>
            <a:r>
              <a:rPr sz="1400" spc="-5" dirty="0">
                <a:latin typeface="Times New Roman" panose="02020603050405020304" charset="0"/>
                <a:cs typeface="Times New Roman" panose="02020603050405020304" charset="0"/>
                <a:sym typeface="+mn-ea"/>
              </a:rPr>
              <a:t>provide </a:t>
            </a:r>
            <a:r>
              <a:rPr sz="1400" spc="-15" dirty="0">
                <a:latin typeface="Times New Roman" panose="02020603050405020304" charset="0"/>
                <a:cs typeface="Times New Roman" panose="02020603050405020304" charset="0"/>
                <a:sym typeface="+mn-ea"/>
              </a:rPr>
              <a:t>a </a:t>
            </a:r>
            <a:r>
              <a:rPr sz="1400" spc="5" dirty="0">
                <a:latin typeface="Times New Roman" panose="02020603050405020304" charset="0"/>
                <a:cs typeface="Times New Roman" panose="02020603050405020304" charset="0"/>
                <a:sym typeface="+mn-ea"/>
              </a:rPr>
              <a:t>stable </a:t>
            </a:r>
            <a:r>
              <a:rPr sz="1400" spc="15" dirty="0">
                <a:latin typeface="Times New Roman" panose="02020603050405020304" charset="0"/>
                <a:cs typeface="Times New Roman" panose="02020603050405020304" charset="0"/>
                <a:sym typeface="+mn-ea"/>
              </a:rPr>
              <a:t>clock </a:t>
            </a:r>
            <a:r>
              <a:rPr sz="1400" spc="5" dirty="0">
                <a:latin typeface="Times New Roman" panose="02020603050405020304" charset="0"/>
                <a:cs typeface="Times New Roman" panose="02020603050405020304" charset="0"/>
                <a:sym typeface="+mn-ea"/>
              </a:rPr>
              <a:t>signal </a:t>
            </a:r>
            <a:r>
              <a:rPr sz="1400" spc="35" dirty="0">
                <a:latin typeface="Times New Roman" panose="02020603050405020304" charset="0"/>
                <a:cs typeface="Times New Roman" panose="02020603050405020304" charset="0"/>
                <a:sym typeface="+mn-ea"/>
              </a:rPr>
              <a:t>for  </a:t>
            </a:r>
            <a:r>
              <a:rPr sz="1400" spc="15" dirty="0">
                <a:latin typeface="Times New Roman" panose="02020603050405020304" charset="0"/>
                <a:cs typeface="Times New Roman" panose="02020603050405020304" charset="0"/>
                <a:sym typeface="+mn-ea"/>
              </a:rPr>
              <a:t>digital</a:t>
            </a:r>
            <a:r>
              <a:rPr sz="1400" spc="-40"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integrated</a:t>
            </a:r>
            <a:r>
              <a:rPr sz="1400" spc="-45" dirty="0">
                <a:latin typeface="Times New Roman" panose="02020603050405020304" charset="0"/>
                <a:cs typeface="Times New Roman" panose="02020603050405020304" charset="0"/>
                <a:sym typeface="+mn-ea"/>
              </a:rPr>
              <a:t> </a:t>
            </a:r>
            <a:r>
              <a:rPr sz="1400" spc="15" dirty="0">
                <a:latin typeface="Times New Roman" panose="02020603050405020304" charset="0"/>
                <a:cs typeface="Times New Roman" panose="02020603050405020304" charset="0"/>
                <a:sym typeface="+mn-ea"/>
              </a:rPr>
              <a:t>circuits.</a:t>
            </a:r>
            <a:r>
              <a:rPr sz="1400" spc="-30" dirty="0">
                <a:latin typeface="Times New Roman" panose="02020603050405020304" charset="0"/>
                <a:cs typeface="Times New Roman" panose="02020603050405020304" charset="0"/>
                <a:sym typeface="+mn-ea"/>
              </a:rPr>
              <a:t> </a:t>
            </a:r>
            <a:r>
              <a:rPr sz="1400" dirty="0">
                <a:latin typeface="Times New Roman" panose="02020603050405020304" charset="0"/>
                <a:cs typeface="Times New Roman" panose="02020603050405020304" charset="0"/>
                <a:sym typeface="+mn-ea"/>
              </a:rPr>
              <a:t>To</a:t>
            </a:r>
            <a:r>
              <a:rPr sz="1400" spc="-35"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send</a:t>
            </a:r>
            <a:r>
              <a:rPr sz="1400" spc="-35"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response</a:t>
            </a:r>
            <a:r>
              <a:rPr sz="1400" spc="-35"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on</a:t>
            </a:r>
            <a:r>
              <a:rPr sz="1400" spc="-40" dirty="0">
                <a:latin typeface="Times New Roman" panose="02020603050405020304" charset="0"/>
                <a:cs typeface="Times New Roman" panose="02020603050405020304" charset="0"/>
                <a:sym typeface="+mn-ea"/>
              </a:rPr>
              <a:t> </a:t>
            </a:r>
            <a:r>
              <a:rPr sz="1400" spc="20" dirty="0">
                <a:latin typeface="Times New Roman" panose="02020603050405020304" charset="0"/>
                <a:cs typeface="Times New Roman" panose="02020603050405020304" charset="0"/>
                <a:sym typeface="+mn-ea"/>
              </a:rPr>
              <a:t>micro</a:t>
            </a:r>
            <a:r>
              <a:rPr sz="1400" spc="-35" dirty="0">
                <a:latin typeface="Times New Roman" panose="02020603050405020304" charset="0"/>
                <a:cs typeface="Times New Roman" panose="02020603050405020304" charset="0"/>
                <a:sym typeface="+mn-ea"/>
              </a:rPr>
              <a:t> </a:t>
            </a:r>
            <a:r>
              <a:rPr sz="1400" spc="10" dirty="0">
                <a:latin typeface="Times New Roman" panose="02020603050405020304" charset="0"/>
                <a:cs typeface="Times New Roman" panose="02020603050405020304" charset="0"/>
                <a:sym typeface="+mn-ea"/>
              </a:rPr>
              <a:t>controller</a:t>
            </a:r>
            <a:r>
              <a:rPr sz="1400" spc="-30" dirty="0">
                <a:latin typeface="Times New Roman" panose="02020603050405020304" charset="0"/>
                <a:cs typeface="Times New Roman" panose="02020603050405020304" charset="0"/>
                <a:sym typeface="+mn-ea"/>
              </a:rPr>
              <a:t> </a:t>
            </a:r>
            <a:r>
              <a:rPr sz="1400" dirty="0">
                <a:latin typeface="Times New Roman" panose="02020603050405020304" charset="0"/>
                <a:cs typeface="Times New Roman" panose="02020603050405020304" charset="0"/>
                <a:sym typeface="+mn-ea"/>
              </a:rPr>
              <a:t>then</a:t>
            </a:r>
            <a:r>
              <a:rPr sz="1400" spc="-40" dirty="0">
                <a:latin typeface="Times New Roman" panose="02020603050405020304" charset="0"/>
                <a:cs typeface="Times New Roman" panose="02020603050405020304" charset="0"/>
                <a:sym typeface="+mn-ea"/>
              </a:rPr>
              <a:t> </a:t>
            </a:r>
            <a:r>
              <a:rPr sz="1400" spc="20" dirty="0">
                <a:latin typeface="Times New Roman" panose="02020603050405020304" charset="0"/>
                <a:cs typeface="Times New Roman" panose="02020603050405020304" charset="0"/>
                <a:sym typeface="+mn-ea"/>
              </a:rPr>
              <a:t>micro</a:t>
            </a:r>
            <a:r>
              <a:rPr sz="1400" spc="-35" dirty="0">
                <a:latin typeface="Times New Roman" panose="02020603050405020304" charset="0"/>
                <a:cs typeface="Times New Roman" panose="02020603050405020304" charset="0"/>
                <a:sym typeface="+mn-ea"/>
              </a:rPr>
              <a:t> </a:t>
            </a:r>
            <a:r>
              <a:rPr sz="1400" spc="10" dirty="0">
                <a:latin typeface="Times New Roman" panose="02020603050405020304" charset="0"/>
                <a:cs typeface="Times New Roman" panose="02020603050405020304" charset="0"/>
                <a:sym typeface="+mn-ea"/>
              </a:rPr>
              <a:t>controllerwhich </a:t>
            </a:r>
            <a:r>
              <a:rPr sz="1400" spc="-10" dirty="0">
                <a:latin typeface="Times New Roman" panose="02020603050405020304" charset="0"/>
                <a:cs typeface="Times New Roman" panose="02020603050405020304" charset="0"/>
                <a:sym typeface="+mn-ea"/>
              </a:rPr>
              <a:t>received </a:t>
            </a:r>
            <a:r>
              <a:rPr sz="1400" spc="-15" dirty="0">
                <a:latin typeface="Times New Roman" panose="02020603050405020304" charset="0"/>
                <a:cs typeface="Times New Roman" panose="02020603050405020304" charset="0"/>
                <a:sym typeface="+mn-ea"/>
              </a:rPr>
              <a:t>a </a:t>
            </a:r>
            <a:r>
              <a:rPr sz="1400" spc="5" dirty="0">
                <a:latin typeface="Times New Roman" panose="02020603050405020304" charset="0"/>
                <a:cs typeface="Times New Roman" panose="02020603050405020304" charset="0"/>
                <a:sym typeface="+mn-ea"/>
              </a:rPr>
              <a:t>data </a:t>
            </a:r>
            <a:r>
              <a:rPr sz="1400" spc="-10" dirty="0">
                <a:latin typeface="Times New Roman" panose="02020603050405020304" charset="0"/>
                <a:cs typeface="Times New Roman" panose="02020603050405020304" charset="0"/>
                <a:sym typeface="+mn-ea"/>
              </a:rPr>
              <a:t>and </a:t>
            </a:r>
            <a:r>
              <a:rPr sz="1400" spc="10" dirty="0">
                <a:latin typeface="Times New Roman" panose="02020603050405020304" charset="0"/>
                <a:cs typeface="Times New Roman" panose="02020603050405020304" charset="0"/>
                <a:sym typeface="+mn-ea"/>
              </a:rPr>
              <a:t>complete </a:t>
            </a:r>
            <a:r>
              <a:rPr sz="1400" spc="5" dirty="0">
                <a:latin typeface="Times New Roman" panose="02020603050405020304" charset="0"/>
                <a:cs typeface="Times New Roman" panose="02020603050405020304" charset="0"/>
                <a:sym typeface="+mn-ea"/>
              </a:rPr>
              <a:t>the </a:t>
            </a:r>
            <a:r>
              <a:rPr sz="1400" spc="15" dirty="0">
                <a:latin typeface="Times New Roman" panose="02020603050405020304" charset="0"/>
                <a:cs typeface="Times New Roman" panose="02020603050405020304" charset="0"/>
                <a:sym typeface="+mn-ea"/>
              </a:rPr>
              <a:t>circuit </a:t>
            </a:r>
            <a:r>
              <a:rPr sz="1400" spc="-10" dirty="0">
                <a:latin typeface="Times New Roman" panose="02020603050405020304" charset="0"/>
                <a:cs typeface="Times New Roman" panose="02020603050405020304" charset="0"/>
                <a:sym typeface="+mn-ea"/>
              </a:rPr>
              <a:t>when </a:t>
            </a:r>
            <a:r>
              <a:rPr sz="1400" spc="-5" dirty="0">
                <a:latin typeface="Times New Roman" panose="02020603050405020304" charset="0"/>
                <a:cs typeface="Times New Roman" panose="02020603050405020304" charset="0"/>
                <a:sym typeface="+mn-ea"/>
              </a:rPr>
              <a:t>railway </a:t>
            </a:r>
            <a:r>
              <a:rPr sz="1400" spc="20" dirty="0">
                <a:latin typeface="Times New Roman" panose="02020603050405020304" charset="0"/>
                <a:cs typeface="Times New Roman" panose="02020603050405020304" charset="0"/>
                <a:sym typeface="+mn-ea"/>
              </a:rPr>
              <a:t>will </a:t>
            </a:r>
            <a:r>
              <a:rPr sz="1400" spc="5" dirty="0">
                <a:latin typeface="Times New Roman" panose="02020603050405020304" charset="0"/>
                <a:cs typeface="Times New Roman" panose="02020603050405020304" charset="0"/>
                <a:sym typeface="+mn-ea"/>
              </a:rPr>
              <a:t>pass through </a:t>
            </a:r>
            <a:r>
              <a:rPr sz="1400" spc="20" dirty="0">
                <a:latin typeface="Times New Roman" panose="02020603050405020304" charset="0"/>
                <a:cs typeface="Times New Roman" panose="02020603050405020304" charset="0"/>
                <a:sym typeface="+mn-ea"/>
              </a:rPr>
              <a:t>it </a:t>
            </a:r>
            <a:r>
              <a:rPr sz="1400" spc="-10" dirty="0">
                <a:latin typeface="Times New Roman" panose="02020603050405020304" charset="0"/>
                <a:cs typeface="Times New Roman" panose="02020603050405020304" charset="0"/>
                <a:sym typeface="+mn-ea"/>
              </a:rPr>
              <a:t>and </a:t>
            </a:r>
            <a:r>
              <a:rPr sz="1400" spc="5" dirty="0">
                <a:latin typeface="Times New Roman" panose="02020603050405020304" charset="0"/>
                <a:cs typeface="Times New Roman" panose="02020603050405020304" charset="0"/>
                <a:sym typeface="+mn-ea"/>
              </a:rPr>
              <a:t>the  </a:t>
            </a:r>
            <a:r>
              <a:rPr sz="1400" dirty="0">
                <a:latin typeface="Times New Roman" panose="02020603050405020304" charset="0"/>
                <a:cs typeface="Times New Roman" panose="02020603050405020304" charset="0"/>
                <a:sym typeface="+mn-ea"/>
              </a:rPr>
              <a:t>gate </a:t>
            </a:r>
            <a:r>
              <a:rPr sz="1400" spc="20" dirty="0">
                <a:latin typeface="Times New Roman" panose="02020603050405020304" charset="0"/>
                <a:cs typeface="Times New Roman" panose="02020603050405020304" charset="0"/>
                <a:sym typeface="+mn-ea"/>
              </a:rPr>
              <a:t>will </a:t>
            </a:r>
            <a:r>
              <a:rPr sz="1400" spc="-25" dirty="0">
                <a:latin typeface="Times New Roman" panose="02020603050405020304" charset="0"/>
                <a:cs typeface="Times New Roman" panose="02020603050405020304" charset="0"/>
                <a:sym typeface="+mn-ea"/>
              </a:rPr>
              <a:t>be </a:t>
            </a:r>
            <a:r>
              <a:rPr sz="1400" spc="5" dirty="0">
                <a:latin typeface="Times New Roman" panose="02020603050405020304" charset="0"/>
                <a:cs typeface="Times New Roman" panose="02020603050405020304" charset="0"/>
                <a:sym typeface="+mn-ea"/>
              </a:rPr>
              <a:t>closed </a:t>
            </a:r>
            <a:r>
              <a:rPr sz="1400" spc="-10" dirty="0">
                <a:latin typeface="Times New Roman" panose="02020603050405020304" charset="0"/>
                <a:cs typeface="Times New Roman" panose="02020603050405020304" charset="0"/>
                <a:sym typeface="+mn-ea"/>
              </a:rPr>
              <a:t>and </a:t>
            </a:r>
            <a:r>
              <a:rPr sz="1400" spc="10" dirty="0">
                <a:latin typeface="Times New Roman" panose="02020603050405020304" charset="0"/>
                <a:cs typeface="Times New Roman" panose="02020603050405020304" charset="0"/>
                <a:sym typeface="+mn-ea"/>
              </a:rPr>
              <a:t>similarly </a:t>
            </a:r>
            <a:r>
              <a:rPr sz="1400" spc="-10" dirty="0">
                <a:latin typeface="Times New Roman" panose="02020603050405020304" charset="0"/>
                <a:cs typeface="Times New Roman" panose="02020603050405020304" charset="0"/>
                <a:sym typeface="+mn-ea"/>
              </a:rPr>
              <a:t>when </a:t>
            </a:r>
            <a:r>
              <a:rPr sz="1400" spc="5" dirty="0">
                <a:latin typeface="Times New Roman" panose="02020603050405020304" charset="0"/>
                <a:cs typeface="Times New Roman" panose="02020603050405020304" charset="0"/>
                <a:sym typeface="+mn-ea"/>
              </a:rPr>
              <a:t>the rail </a:t>
            </a:r>
            <a:r>
              <a:rPr sz="1400" spc="20" dirty="0">
                <a:latin typeface="Times New Roman" panose="02020603050405020304" charset="0"/>
                <a:cs typeface="Times New Roman" panose="02020603050405020304" charset="0"/>
                <a:sym typeface="+mn-ea"/>
              </a:rPr>
              <a:t>will </a:t>
            </a:r>
            <a:r>
              <a:rPr sz="1400" spc="5" dirty="0">
                <a:latin typeface="Times New Roman" panose="02020603050405020304" charset="0"/>
                <a:cs typeface="Times New Roman" panose="02020603050405020304" charset="0"/>
                <a:sym typeface="+mn-ea"/>
              </a:rPr>
              <a:t>pass through the </a:t>
            </a:r>
            <a:r>
              <a:rPr sz="1400" dirty="0">
                <a:latin typeface="Times New Roman" panose="02020603050405020304" charset="0"/>
                <a:cs typeface="Times New Roman" panose="02020603050405020304" charset="0"/>
                <a:sym typeface="+mn-ea"/>
              </a:rPr>
              <a:t>gate then </a:t>
            </a:r>
            <a:r>
              <a:rPr sz="1400" spc="15" dirty="0">
                <a:latin typeface="Times New Roman" panose="02020603050405020304" charset="0"/>
                <a:cs typeface="Times New Roman" panose="02020603050405020304" charset="0"/>
                <a:sym typeface="+mn-ea"/>
              </a:rPr>
              <a:t>after some  </a:t>
            </a:r>
            <a:r>
              <a:rPr sz="1400" spc="-15" dirty="0">
                <a:latin typeface="Times New Roman" panose="02020603050405020304" charset="0"/>
                <a:cs typeface="Times New Roman" panose="02020603050405020304" charset="0"/>
                <a:sym typeface="+mn-ea"/>
              </a:rPr>
              <a:t>delay </a:t>
            </a:r>
            <a:r>
              <a:rPr sz="1400" spc="-5" dirty="0">
                <a:latin typeface="Times New Roman" panose="02020603050405020304" charset="0"/>
                <a:cs typeface="Times New Roman" panose="02020603050405020304" charset="0"/>
                <a:sym typeface="+mn-ea"/>
              </a:rPr>
              <a:t>open</a:t>
            </a:r>
            <a:r>
              <a:rPr sz="1400" spc="-20"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the</a:t>
            </a:r>
            <a:r>
              <a:rPr sz="1400" spc="-20" dirty="0">
                <a:latin typeface="Times New Roman" panose="02020603050405020304" charset="0"/>
                <a:cs typeface="Times New Roman" panose="02020603050405020304" charset="0"/>
                <a:sym typeface="+mn-ea"/>
              </a:rPr>
              <a:t> </a:t>
            </a:r>
            <a:r>
              <a:rPr sz="1400" dirty="0">
                <a:latin typeface="Times New Roman" panose="02020603050405020304" charset="0"/>
                <a:cs typeface="Times New Roman" panose="02020603050405020304" charset="0"/>
                <a:sym typeface="+mn-ea"/>
              </a:rPr>
              <a:t>gate</a:t>
            </a:r>
            <a:r>
              <a:rPr sz="1400" spc="-15" dirty="0">
                <a:latin typeface="Times New Roman" panose="02020603050405020304" charset="0"/>
                <a:cs typeface="Times New Roman" panose="02020603050405020304" charset="0"/>
                <a:sym typeface="+mn-ea"/>
              </a:rPr>
              <a:t> </a:t>
            </a:r>
            <a:r>
              <a:rPr sz="1400" spc="-20" dirty="0">
                <a:latin typeface="Times New Roman" panose="02020603050405020304" charset="0"/>
                <a:cs typeface="Times New Roman" panose="02020603050405020304" charset="0"/>
                <a:sym typeface="+mn-ea"/>
              </a:rPr>
              <a:t>.</a:t>
            </a:r>
            <a:r>
              <a:rPr sz="1400" spc="-5" dirty="0">
                <a:latin typeface="Times New Roman" panose="02020603050405020304" charset="0"/>
                <a:cs typeface="Times New Roman" panose="02020603050405020304" charset="0"/>
                <a:sym typeface="+mn-ea"/>
              </a:rPr>
              <a:t> </a:t>
            </a:r>
            <a:r>
              <a:rPr sz="1400" spc="-15" dirty="0">
                <a:latin typeface="Times New Roman" panose="02020603050405020304" charset="0"/>
                <a:cs typeface="Times New Roman" panose="02020603050405020304" charset="0"/>
                <a:sym typeface="+mn-ea"/>
              </a:rPr>
              <a:t>Hence </a:t>
            </a:r>
            <a:r>
              <a:rPr sz="1400" spc="5" dirty="0">
                <a:latin typeface="Times New Roman" panose="02020603050405020304" charset="0"/>
                <a:cs typeface="Times New Roman" panose="02020603050405020304" charset="0"/>
                <a:sym typeface="+mn-ea"/>
              </a:rPr>
              <a:t>the</a:t>
            </a:r>
            <a:r>
              <a:rPr sz="1400" spc="-15" dirty="0">
                <a:latin typeface="Times New Roman" panose="02020603050405020304" charset="0"/>
                <a:cs typeface="Times New Roman" panose="02020603050405020304" charset="0"/>
                <a:sym typeface="+mn-ea"/>
              </a:rPr>
              <a:t> </a:t>
            </a:r>
            <a:r>
              <a:rPr sz="1400" spc="30" dirty="0">
                <a:latin typeface="Times New Roman" panose="02020603050405020304" charset="0"/>
                <a:cs typeface="Times New Roman" panose="02020603050405020304" charset="0"/>
                <a:sym typeface="+mn-ea"/>
              </a:rPr>
              <a:t>motor</a:t>
            </a:r>
            <a:r>
              <a:rPr sz="1400" spc="-15" dirty="0">
                <a:latin typeface="Times New Roman" panose="02020603050405020304" charset="0"/>
                <a:cs typeface="Times New Roman" panose="02020603050405020304" charset="0"/>
                <a:sym typeface="+mn-ea"/>
              </a:rPr>
              <a:t> </a:t>
            </a:r>
            <a:r>
              <a:rPr sz="1400" spc="10" dirty="0">
                <a:latin typeface="Times New Roman" panose="02020603050405020304" charset="0"/>
                <a:cs typeface="Times New Roman" panose="02020603050405020304" charset="0"/>
                <a:sym typeface="+mn-ea"/>
              </a:rPr>
              <a:t>will</a:t>
            </a:r>
            <a:r>
              <a:rPr sz="1400" spc="-35"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operate</a:t>
            </a:r>
            <a:r>
              <a:rPr sz="1400" spc="-15" dirty="0">
                <a:latin typeface="Times New Roman" panose="02020603050405020304" charset="0"/>
                <a:cs typeface="Times New Roman" panose="02020603050405020304" charset="0"/>
                <a:sym typeface="+mn-ea"/>
              </a:rPr>
              <a:t> </a:t>
            </a:r>
            <a:r>
              <a:rPr sz="1400" spc="-10" dirty="0">
                <a:latin typeface="Times New Roman" panose="02020603050405020304" charset="0"/>
                <a:cs typeface="Times New Roman" panose="02020603050405020304" charset="0"/>
                <a:sym typeface="+mn-ea"/>
              </a:rPr>
              <a:t>and</a:t>
            </a:r>
            <a:r>
              <a:rPr sz="1400" spc="-20" dirty="0">
                <a:latin typeface="Times New Roman" panose="02020603050405020304" charset="0"/>
                <a:cs typeface="Times New Roman" panose="02020603050405020304" charset="0"/>
                <a:sym typeface="+mn-ea"/>
              </a:rPr>
              <a:t> </a:t>
            </a:r>
            <a:r>
              <a:rPr sz="1400" spc="20" dirty="0">
                <a:latin typeface="Times New Roman" panose="02020603050405020304" charset="0"/>
                <a:cs typeface="Times New Roman" panose="02020603050405020304" charset="0"/>
                <a:sym typeface="+mn-ea"/>
              </a:rPr>
              <a:t>with</a:t>
            </a:r>
            <a:r>
              <a:rPr sz="1400" spc="-20" dirty="0">
                <a:latin typeface="Times New Roman" panose="02020603050405020304" charset="0"/>
                <a:cs typeface="Times New Roman" panose="02020603050405020304" charset="0"/>
                <a:sym typeface="+mn-ea"/>
              </a:rPr>
              <a:t> </a:t>
            </a:r>
            <a:r>
              <a:rPr sz="1400" spc="-10" dirty="0">
                <a:latin typeface="Times New Roman" panose="02020603050405020304" charset="0"/>
                <a:cs typeface="Times New Roman" panose="02020603050405020304" charset="0"/>
                <a:sym typeface="+mn-ea"/>
              </a:rPr>
              <a:t>help</a:t>
            </a:r>
            <a:r>
              <a:rPr sz="1400" spc="-15" dirty="0">
                <a:latin typeface="Times New Roman" panose="02020603050405020304" charset="0"/>
                <a:cs typeface="Times New Roman" panose="02020603050405020304" charset="0"/>
                <a:sym typeface="+mn-ea"/>
              </a:rPr>
              <a:t> </a:t>
            </a:r>
            <a:r>
              <a:rPr sz="1400" spc="45" dirty="0">
                <a:latin typeface="Times New Roman" panose="02020603050405020304" charset="0"/>
                <a:cs typeface="Times New Roman" panose="02020603050405020304" charset="0"/>
                <a:sym typeface="+mn-ea"/>
              </a:rPr>
              <a:t>of</a:t>
            </a:r>
            <a:r>
              <a:rPr sz="1400" spc="-10" dirty="0">
                <a:latin typeface="Times New Roman" panose="02020603050405020304" charset="0"/>
                <a:cs typeface="Times New Roman" panose="02020603050405020304" charset="0"/>
                <a:sym typeface="+mn-ea"/>
              </a:rPr>
              <a:t> </a:t>
            </a:r>
            <a:r>
              <a:rPr sz="1400" spc="-30" dirty="0">
                <a:latin typeface="Times New Roman" panose="02020603050405020304" charset="0"/>
                <a:cs typeface="Times New Roman" panose="02020603050405020304" charset="0"/>
                <a:sym typeface="+mn-ea"/>
              </a:rPr>
              <a:t>gear,</a:t>
            </a:r>
            <a:r>
              <a:rPr sz="1400" spc="-15" dirty="0">
                <a:latin typeface="Times New Roman" panose="02020603050405020304" charset="0"/>
                <a:cs typeface="Times New Roman" panose="02020603050405020304" charset="0"/>
                <a:sym typeface="+mn-ea"/>
              </a:rPr>
              <a:t> </a:t>
            </a:r>
            <a:r>
              <a:rPr sz="1400" spc="-10" dirty="0">
                <a:latin typeface="Times New Roman" panose="02020603050405020304" charset="0"/>
                <a:cs typeface="Times New Roman" panose="02020603050405020304" charset="0"/>
                <a:sym typeface="+mn-ea"/>
              </a:rPr>
              <a:t>and</a:t>
            </a:r>
            <a:r>
              <a:rPr sz="1400" spc="-25"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the</a:t>
            </a:r>
            <a:r>
              <a:rPr sz="1400" spc="-15" dirty="0">
                <a:latin typeface="Times New Roman" panose="02020603050405020304" charset="0"/>
                <a:cs typeface="Times New Roman" panose="02020603050405020304" charset="0"/>
                <a:sym typeface="+mn-ea"/>
              </a:rPr>
              <a:t> </a:t>
            </a:r>
            <a:r>
              <a:rPr sz="1400" dirty="0">
                <a:latin typeface="Times New Roman" panose="02020603050405020304" charset="0"/>
                <a:cs typeface="Times New Roman" panose="02020603050405020304" charset="0"/>
                <a:sym typeface="+mn-ea"/>
              </a:rPr>
              <a:t>gate</a:t>
            </a:r>
            <a:r>
              <a:rPr sz="1400" spc="-15" dirty="0">
                <a:latin typeface="Times New Roman" panose="02020603050405020304" charset="0"/>
                <a:cs typeface="Times New Roman" panose="02020603050405020304" charset="0"/>
                <a:sym typeface="+mn-ea"/>
              </a:rPr>
              <a:t> </a:t>
            </a:r>
            <a:r>
              <a:rPr sz="1400" spc="20" dirty="0">
                <a:latin typeface="Times New Roman" panose="02020603050405020304" charset="0"/>
                <a:cs typeface="Times New Roman" panose="02020603050405020304" charset="0"/>
                <a:sym typeface="+mn-ea"/>
              </a:rPr>
              <a:t>will  </a:t>
            </a:r>
            <a:r>
              <a:rPr sz="1400" spc="-10" dirty="0">
                <a:latin typeface="Times New Roman" panose="02020603050405020304" charset="0"/>
                <a:cs typeface="Times New Roman" panose="02020603050405020304" charset="0"/>
                <a:sym typeface="+mn-ea"/>
              </a:rPr>
              <a:t>open.</a:t>
            </a:r>
            <a:r>
              <a:rPr sz="1400" spc="-30" dirty="0">
                <a:latin typeface="Times New Roman" panose="02020603050405020304" charset="0"/>
                <a:cs typeface="Times New Roman" panose="02020603050405020304" charset="0"/>
                <a:sym typeface="+mn-ea"/>
              </a:rPr>
              <a:t> </a:t>
            </a:r>
            <a:r>
              <a:rPr sz="1400" spc="-10" dirty="0">
                <a:latin typeface="Times New Roman" panose="02020603050405020304" charset="0"/>
                <a:cs typeface="Times New Roman" panose="02020603050405020304" charset="0"/>
                <a:sym typeface="+mn-ea"/>
              </a:rPr>
              <a:t>In</a:t>
            </a:r>
            <a:r>
              <a:rPr sz="1400" spc="-40" dirty="0">
                <a:latin typeface="Times New Roman" panose="02020603050405020304" charset="0"/>
                <a:cs typeface="Times New Roman" panose="02020603050405020304" charset="0"/>
                <a:sym typeface="+mn-ea"/>
              </a:rPr>
              <a:t> </a:t>
            </a:r>
            <a:r>
              <a:rPr sz="1400" spc="20" dirty="0">
                <a:latin typeface="Times New Roman" panose="02020603050405020304" charset="0"/>
                <a:cs typeface="Times New Roman" panose="02020603050405020304" charset="0"/>
                <a:sym typeface="+mn-ea"/>
              </a:rPr>
              <a:t>this</a:t>
            </a:r>
            <a:r>
              <a:rPr sz="1400" spc="-35"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way</a:t>
            </a:r>
            <a:r>
              <a:rPr sz="1400" spc="-20"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the</a:t>
            </a:r>
            <a:r>
              <a:rPr sz="1400" spc="-30" dirty="0">
                <a:latin typeface="Times New Roman" panose="02020603050405020304" charset="0"/>
                <a:cs typeface="Times New Roman" panose="02020603050405020304" charset="0"/>
                <a:sym typeface="+mn-ea"/>
              </a:rPr>
              <a:t> </a:t>
            </a:r>
            <a:r>
              <a:rPr sz="1400" spc="20" dirty="0">
                <a:latin typeface="Times New Roman" panose="02020603050405020304" charset="0"/>
                <a:cs typeface="Times New Roman" panose="02020603050405020304" charset="0"/>
                <a:sym typeface="+mn-ea"/>
              </a:rPr>
              <a:t>automatic</a:t>
            </a:r>
            <a:r>
              <a:rPr sz="1400" spc="-40"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operation</a:t>
            </a:r>
            <a:r>
              <a:rPr sz="1400" spc="-40" dirty="0">
                <a:latin typeface="Times New Roman" panose="02020603050405020304" charset="0"/>
                <a:cs typeface="Times New Roman" panose="02020603050405020304" charset="0"/>
                <a:sym typeface="+mn-ea"/>
              </a:rPr>
              <a:t> </a:t>
            </a:r>
            <a:r>
              <a:rPr sz="1400" spc="60" dirty="0">
                <a:latin typeface="Times New Roman" panose="02020603050405020304" charset="0"/>
                <a:cs typeface="Times New Roman" panose="02020603050405020304" charset="0"/>
                <a:sym typeface="+mn-ea"/>
              </a:rPr>
              <a:t>of</a:t>
            </a:r>
            <a:r>
              <a:rPr sz="1400" spc="-15" dirty="0">
                <a:latin typeface="Times New Roman" panose="02020603050405020304" charset="0"/>
                <a:cs typeface="Times New Roman" panose="02020603050405020304" charset="0"/>
                <a:sym typeface="+mn-ea"/>
              </a:rPr>
              <a:t> </a:t>
            </a:r>
            <a:r>
              <a:rPr sz="1400" dirty="0">
                <a:latin typeface="Times New Roman" panose="02020603050405020304" charset="0"/>
                <a:cs typeface="Times New Roman" panose="02020603050405020304" charset="0"/>
                <a:sym typeface="+mn-ea"/>
              </a:rPr>
              <a:t>gate</a:t>
            </a:r>
            <a:r>
              <a:rPr sz="1400" spc="-40"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takes</a:t>
            </a:r>
            <a:r>
              <a:rPr sz="1400" spc="-30"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place.</a:t>
            </a:r>
            <a:endParaRPr sz="1400" dirty="0">
              <a:latin typeface="Times New Roman" panose="02020603050405020304" charset="0"/>
              <a:cs typeface="Times New Roman" panose="02020603050405020304" charset="0"/>
            </a:endParaRPr>
          </a:p>
          <a:p>
            <a:pPr marL="0" indent="0" algn="just">
              <a:lnSpc>
                <a:spcPct val="114000"/>
              </a:lnSpc>
              <a:buNone/>
            </a:pPr>
            <a:endParaRPr lang="en-US" sz="14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137" y="866239"/>
            <a:ext cx="10972800" cy="582613"/>
          </a:xfrm>
        </p:spPr>
        <p:txBody>
          <a:bodyPr/>
          <a:lstStyle/>
          <a:p>
            <a:pPr algn="ctr"/>
            <a:br>
              <a:rPr sz="1600" dirty="0">
                <a:latin typeface="Times New Roman" panose="02020603050405020304" charset="0"/>
                <a:cs typeface="Times New Roman" panose="02020603050405020304" charset="0"/>
              </a:rPr>
            </a:br>
            <a:r>
              <a:rPr lang="en-IN" sz="1600" b="1" spc="-20" dirty="0">
                <a:solidFill>
                  <a:srgbClr val="252525"/>
                </a:solidFill>
                <a:latin typeface="Times New Roman" panose="02020603050405020304" charset="0"/>
                <a:cs typeface="Times New Roman" panose="02020603050405020304" charset="0"/>
                <a:sym typeface="+mn-ea"/>
              </a:rPr>
              <a:t>INTRODUCTION OF</a:t>
            </a:r>
            <a:r>
              <a:rPr sz="1600" b="1" spc="-85" dirty="0">
                <a:solidFill>
                  <a:srgbClr val="252525"/>
                </a:solidFill>
                <a:latin typeface="Times New Roman" panose="02020603050405020304" charset="0"/>
                <a:cs typeface="Times New Roman" panose="02020603050405020304" charset="0"/>
                <a:sym typeface="+mn-ea"/>
              </a:rPr>
              <a:t> </a:t>
            </a:r>
            <a:r>
              <a:rPr lang="en-IN" sz="1600" b="1" spc="-85" dirty="0">
                <a:solidFill>
                  <a:srgbClr val="252525"/>
                </a:solidFill>
                <a:latin typeface="Times New Roman" panose="02020603050405020304" charset="0"/>
                <a:cs typeface="Times New Roman" panose="02020603050405020304" charset="0"/>
                <a:sym typeface="+mn-ea"/>
              </a:rPr>
              <a:t> </a:t>
            </a:r>
            <a:r>
              <a:rPr sz="1600" b="1" spc="35" dirty="0">
                <a:solidFill>
                  <a:srgbClr val="252525"/>
                </a:solidFill>
                <a:latin typeface="Times New Roman" panose="02020603050405020304" charset="0"/>
                <a:cs typeface="Times New Roman" panose="02020603050405020304" charset="0"/>
                <a:sym typeface="+mn-ea"/>
              </a:rPr>
              <a:t>PIC16F877A</a:t>
            </a:r>
            <a:r>
              <a:rPr sz="1600" b="1" spc="105" dirty="0">
                <a:solidFill>
                  <a:srgbClr val="252525"/>
                </a:solidFill>
                <a:latin typeface="Times New Roman" panose="02020603050405020304" charset="0"/>
                <a:cs typeface="Times New Roman" panose="02020603050405020304" charset="0"/>
                <a:sym typeface="+mn-ea"/>
              </a:rPr>
              <a:t> </a:t>
            </a:r>
            <a:r>
              <a:rPr sz="1600" b="1" spc="10" dirty="0">
                <a:solidFill>
                  <a:srgbClr val="252525"/>
                </a:solidFill>
                <a:latin typeface="Times New Roman" panose="02020603050405020304" charset="0"/>
                <a:cs typeface="Times New Roman" panose="02020603050405020304" charset="0"/>
                <a:sym typeface="+mn-ea"/>
              </a:rPr>
              <a:t>microcontroller</a:t>
            </a:r>
            <a:br>
              <a:rPr sz="1600" dirty="0">
                <a:latin typeface="Times New Roman" panose="02020603050405020304" charset="0"/>
                <a:cs typeface="Times New Roman" panose="02020603050405020304" charset="0"/>
              </a:rPr>
            </a:br>
            <a:endParaRPr lang="en-US" sz="1600" dirty="0">
              <a:latin typeface="Times New Roman" panose="02020603050405020304" charset="0"/>
              <a:cs typeface="Times New Roman" panose="02020603050405020304" charset="0"/>
            </a:endParaRPr>
          </a:p>
        </p:txBody>
      </p:sp>
      <p:sp>
        <p:nvSpPr>
          <p:cNvPr id="5" name="Text Box 4"/>
          <p:cNvSpPr txBox="1"/>
          <p:nvPr/>
        </p:nvSpPr>
        <p:spPr>
          <a:xfrm>
            <a:off x="1149292" y="1893454"/>
            <a:ext cx="9722840" cy="2031325"/>
          </a:xfrm>
          <a:prstGeom prst="rect">
            <a:avLst/>
          </a:prstGeom>
          <a:noFill/>
        </p:spPr>
        <p:txBody>
          <a:bodyPr wrap="square" rtlCol="0">
            <a:spAutoFit/>
          </a:bodyPr>
          <a:lstStyle/>
          <a:p>
            <a:pPr algn="just"/>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The PIC microcontroller </a:t>
            </a:r>
            <a:r>
              <a:rPr kumimoji="0" lang="en-US" altLang="en-US" sz="1400" b="1" i="0" u="none" strike="noStrike" cap="none" normalizeH="0" baseline="0" dirty="0">
                <a:ln>
                  <a:noFill/>
                </a:ln>
                <a:effectLst/>
                <a:latin typeface="Times New Roman" panose="02020603050405020304" pitchFamily="18" charset="0"/>
                <a:cs typeface="Times New Roman" panose="02020603050405020304" pitchFamily="18" charset="0"/>
              </a:rPr>
              <a:t>PIC16f877a</a:t>
            </a: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 is one of the most renowned microcontrollers in the industry. This microcontroller is very convenient to use, the coding or programming of this controller is also easier. One of the main advantages is that it can be write-erase as many times as possible because it uses </a:t>
            </a:r>
            <a:r>
              <a:rPr kumimoji="0" lang="en-US" altLang="en-US" sz="1400" b="1" i="0" u="none" strike="noStrike" cap="none" normalizeH="0" baseline="0" dirty="0">
                <a:ln>
                  <a:noFill/>
                </a:ln>
                <a:effectLst/>
                <a:latin typeface="Times New Roman" panose="02020603050405020304" pitchFamily="18" charset="0"/>
                <a:cs typeface="Times New Roman" panose="02020603050405020304" pitchFamily="18" charset="0"/>
              </a:rPr>
              <a:t>FLASH memory technology</a:t>
            </a: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 It has a total number of 40 pins and there are 33 pins for input and output. PIC16F877A is used in many </a:t>
            </a:r>
            <a:r>
              <a:rPr kumimoji="0" lang="en-US" altLang="en-US" sz="1400" b="1" i="0" u="none" strike="noStrike" cap="none" normalizeH="0" baseline="0" dirty="0">
                <a:ln>
                  <a:noFill/>
                </a:ln>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pic microcontroller projects</a:t>
            </a: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 PIC16F877A also have much application in digital </a:t>
            </a:r>
            <a:r>
              <a:rPr kumimoji="0" lang="en-US" altLang="en-US" sz="1400" b="1" i="0" u="none" strike="noStrike" cap="none" normalizeH="0" baseline="0" dirty="0">
                <a:ln>
                  <a:noFill/>
                </a:ln>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electronics circuits</a:t>
            </a: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 PIC16f877a It is used in remote sensors, security and safety devices, home automation and many industrial instruments. The cost of this controller is low and its handling is also easy. It is flexible and can be used in areas.</a:t>
            </a:r>
          </a:p>
          <a:p>
            <a:pPr algn="just"/>
            <a:endPar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endParaRPr>
          </a:p>
          <a:p>
            <a:pPr algn="just"/>
            <a:endParaRPr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p:txBody>
      </p:sp>
      <p:pic>
        <p:nvPicPr>
          <p:cNvPr id="2050" name="Picture 2" descr="Image result for pic16f877a microcontroller working">
            <a:extLst>
              <a:ext uri="{FF2B5EF4-FFF2-40B4-BE49-F238E27FC236}">
                <a16:creationId xmlns:a16="http://schemas.microsoft.com/office/drawing/2014/main" id="{2697F578-D689-404F-9033-86931C5C90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2990" y="3775045"/>
            <a:ext cx="6545901" cy="29319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75970"/>
            <a:ext cx="10972800" cy="4525963"/>
          </a:xfrm>
        </p:spPr>
        <p:txBody>
          <a:bodyPr/>
          <a:lstStyle/>
          <a:p>
            <a:pPr marL="0" indent="0" algn="ctr">
              <a:buNone/>
            </a:pPr>
            <a:r>
              <a:rPr lang="en-IN" sz="1600" b="1" spc="10" dirty="0">
                <a:solidFill>
                  <a:srgbClr val="252525"/>
                </a:solidFill>
                <a:latin typeface="Times New Roman" panose="02020603050405020304" charset="0"/>
                <a:cs typeface="Times New Roman" panose="02020603050405020304" charset="0"/>
                <a:sym typeface="+mn-ea"/>
              </a:rPr>
              <a:t>  </a:t>
            </a:r>
            <a:r>
              <a:rPr sz="1600" b="1" spc="10" dirty="0">
                <a:solidFill>
                  <a:srgbClr val="252525"/>
                </a:solidFill>
                <a:latin typeface="Times New Roman" panose="02020603050405020304" charset="0"/>
                <a:cs typeface="Times New Roman" panose="02020603050405020304" charset="0"/>
                <a:sym typeface="+mn-ea"/>
              </a:rPr>
              <a:t>L2</a:t>
            </a:r>
            <a:r>
              <a:rPr lang="en-IN" sz="1600" b="1" spc="10" dirty="0">
                <a:solidFill>
                  <a:srgbClr val="252525"/>
                </a:solidFill>
                <a:latin typeface="Times New Roman" panose="02020603050405020304" charset="0"/>
                <a:cs typeface="Times New Roman" panose="02020603050405020304" charset="0"/>
                <a:sym typeface="+mn-ea"/>
              </a:rPr>
              <a:t>9</a:t>
            </a:r>
            <a:r>
              <a:rPr sz="1600" b="1" spc="10" dirty="0">
                <a:solidFill>
                  <a:srgbClr val="252525"/>
                </a:solidFill>
                <a:latin typeface="Times New Roman" panose="02020603050405020304" charset="0"/>
                <a:cs typeface="Times New Roman" panose="02020603050405020304" charset="0"/>
                <a:sym typeface="+mn-ea"/>
              </a:rPr>
              <a:t>3D </a:t>
            </a:r>
            <a:r>
              <a:rPr sz="1600" b="1" spc="-25" dirty="0">
                <a:solidFill>
                  <a:srgbClr val="252525"/>
                </a:solidFill>
                <a:latin typeface="Times New Roman" panose="02020603050405020304" charset="0"/>
                <a:cs typeface="Times New Roman" panose="02020603050405020304" charset="0"/>
                <a:sym typeface="+mn-ea"/>
              </a:rPr>
              <a:t>Motor </a:t>
            </a:r>
            <a:r>
              <a:rPr sz="1600" b="1" spc="-20" dirty="0">
                <a:solidFill>
                  <a:srgbClr val="252525"/>
                </a:solidFill>
                <a:latin typeface="Times New Roman" panose="02020603050405020304" charset="0"/>
                <a:cs typeface="Times New Roman" panose="02020603050405020304" charset="0"/>
                <a:sym typeface="+mn-ea"/>
              </a:rPr>
              <a:t>Driver</a:t>
            </a:r>
            <a:r>
              <a:rPr sz="1600" b="1" spc="-65" dirty="0">
                <a:solidFill>
                  <a:srgbClr val="252525"/>
                </a:solidFill>
                <a:latin typeface="Times New Roman" panose="02020603050405020304" charset="0"/>
                <a:cs typeface="Times New Roman" panose="02020603050405020304" charset="0"/>
                <a:sym typeface="+mn-ea"/>
              </a:rPr>
              <a:t> </a:t>
            </a:r>
            <a:r>
              <a:rPr sz="1600" b="1" dirty="0">
                <a:solidFill>
                  <a:srgbClr val="252525"/>
                </a:solidFill>
                <a:latin typeface="Times New Roman" panose="02020603050405020304" charset="0"/>
                <a:cs typeface="Times New Roman" panose="02020603050405020304" charset="0"/>
                <a:sym typeface="+mn-ea"/>
              </a:rPr>
              <a:t>Introduction</a:t>
            </a:r>
            <a:endParaRPr lang="en-IN" sz="1600" b="1" dirty="0">
              <a:solidFill>
                <a:srgbClr val="252525"/>
              </a:solidFill>
              <a:latin typeface="Times New Roman" panose="02020603050405020304" charset="0"/>
              <a:cs typeface="Times New Roman" panose="02020603050405020304" charset="0"/>
              <a:sym typeface="+mn-ea"/>
            </a:endParaRPr>
          </a:p>
          <a:p>
            <a:pPr marL="0" indent="0">
              <a:buNone/>
            </a:pPr>
            <a:endParaRPr sz="1600" dirty="0">
              <a:latin typeface="Times New Roman" panose="02020603050405020304" charset="0"/>
              <a:cs typeface="Times New Roman" panose="02020603050405020304" charset="0"/>
            </a:endParaRPr>
          </a:p>
          <a:p>
            <a:endParaRPr lang="en-US" sz="1600" dirty="0">
              <a:latin typeface="Times New Roman" panose="02020603050405020304" charset="0"/>
              <a:cs typeface="Times New Roman" panose="02020603050405020304" charset="0"/>
            </a:endParaRPr>
          </a:p>
        </p:txBody>
      </p:sp>
      <p:sp>
        <p:nvSpPr>
          <p:cNvPr id="4" name="object 4"/>
          <p:cNvSpPr/>
          <p:nvPr/>
        </p:nvSpPr>
        <p:spPr>
          <a:xfrm>
            <a:off x="3992626" y="3124940"/>
            <a:ext cx="4552276" cy="3134415"/>
          </a:xfrm>
          <a:prstGeom prst="rect">
            <a:avLst/>
          </a:prstGeom>
          <a:blipFill>
            <a:blip r:embed="rId2" cstate="print"/>
            <a:stretch>
              <a:fillRect/>
            </a:stretch>
          </a:blipFill>
        </p:spPr>
        <p:txBody>
          <a:bodyPr wrap="square" lIns="0" tIns="0" rIns="0" bIns="0" rtlCol="0"/>
          <a:lstStyle/>
          <a:p>
            <a:endParaRPr/>
          </a:p>
        </p:txBody>
      </p:sp>
      <p:sp>
        <p:nvSpPr>
          <p:cNvPr id="8" name="Text Box 7"/>
          <p:cNvSpPr txBox="1"/>
          <p:nvPr/>
        </p:nvSpPr>
        <p:spPr>
          <a:xfrm>
            <a:off x="707390" y="1449070"/>
            <a:ext cx="5798820" cy="1938020"/>
          </a:xfrm>
          <a:prstGeom prst="rect">
            <a:avLst/>
          </a:prstGeom>
          <a:noFill/>
        </p:spPr>
        <p:txBody>
          <a:bodyPr wrap="square" rtlCol="0">
            <a:spAutoFit/>
          </a:bodyPr>
          <a:lstStyle/>
          <a:p>
            <a:pPr marL="12700" marR="73025" algn="just">
              <a:lnSpc>
                <a:spcPct val="100000"/>
              </a:lnSpc>
              <a:spcBef>
                <a:spcPts val="525"/>
              </a:spcBef>
            </a:pPr>
            <a:r>
              <a:rPr sz="1400" spc="-5" dirty="0">
                <a:solidFill>
                  <a:srgbClr val="393939"/>
                </a:solidFill>
                <a:latin typeface="Times New Roman" panose="02020603050405020304" charset="0"/>
                <a:cs typeface="Times New Roman" panose="02020603050405020304" charset="0"/>
                <a:sym typeface="+mn-ea"/>
              </a:rPr>
              <a:t>L293d </a:t>
            </a:r>
            <a:r>
              <a:rPr sz="1400" spc="-50" dirty="0">
                <a:solidFill>
                  <a:srgbClr val="393939"/>
                </a:solidFill>
                <a:latin typeface="Times New Roman" panose="02020603050405020304" charset="0"/>
                <a:cs typeface="Times New Roman" panose="02020603050405020304" charset="0"/>
                <a:sym typeface="+mn-ea"/>
              </a:rPr>
              <a:t>IC </a:t>
            </a:r>
            <a:r>
              <a:rPr sz="1400" spc="15" dirty="0">
                <a:solidFill>
                  <a:srgbClr val="393939"/>
                </a:solidFill>
                <a:latin typeface="Times New Roman" panose="02020603050405020304" charset="0"/>
                <a:cs typeface="Times New Roman" panose="02020603050405020304" charset="0"/>
                <a:sym typeface="+mn-ea"/>
              </a:rPr>
              <a:t>is </a:t>
            </a:r>
            <a:r>
              <a:rPr sz="1400" spc="5" dirty="0">
                <a:solidFill>
                  <a:srgbClr val="393939"/>
                </a:solidFill>
                <a:latin typeface="Times New Roman" panose="02020603050405020304" charset="0"/>
                <a:cs typeface="Times New Roman" panose="02020603050405020304" charset="0"/>
                <a:sym typeface="+mn-ea"/>
              </a:rPr>
              <a:t>known </a:t>
            </a:r>
            <a:r>
              <a:rPr sz="1400" spc="-5" dirty="0">
                <a:solidFill>
                  <a:srgbClr val="393939"/>
                </a:solidFill>
                <a:latin typeface="Times New Roman" panose="02020603050405020304" charset="0"/>
                <a:cs typeface="Times New Roman" panose="02020603050405020304" charset="0"/>
                <a:sym typeface="+mn-ea"/>
              </a:rPr>
              <a:t>as </a:t>
            </a:r>
            <a:r>
              <a:rPr sz="1400" spc="-15" dirty="0">
                <a:solidFill>
                  <a:srgbClr val="393939"/>
                </a:solidFill>
                <a:latin typeface="Times New Roman" panose="02020603050405020304" charset="0"/>
                <a:cs typeface="Times New Roman" panose="02020603050405020304" charset="0"/>
                <a:sym typeface="+mn-ea"/>
              </a:rPr>
              <a:t>a </a:t>
            </a:r>
            <a:r>
              <a:rPr sz="1400" spc="30" dirty="0">
                <a:solidFill>
                  <a:srgbClr val="393939"/>
                </a:solidFill>
                <a:latin typeface="Times New Roman" panose="02020603050405020304" charset="0"/>
                <a:cs typeface="Times New Roman" panose="02020603050405020304" charset="0"/>
                <a:sym typeface="+mn-ea"/>
              </a:rPr>
              <a:t>motor </a:t>
            </a:r>
            <a:r>
              <a:rPr sz="1400" spc="-10" dirty="0">
                <a:solidFill>
                  <a:srgbClr val="393939"/>
                </a:solidFill>
                <a:latin typeface="Times New Roman" panose="02020603050405020304" charset="0"/>
                <a:cs typeface="Times New Roman" panose="02020603050405020304" charset="0"/>
                <a:sym typeface="+mn-ea"/>
              </a:rPr>
              <a:t>driver. </a:t>
            </a:r>
            <a:r>
              <a:rPr sz="1400" spc="20" dirty="0">
                <a:solidFill>
                  <a:srgbClr val="393939"/>
                </a:solidFill>
                <a:latin typeface="Times New Roman" panose="02020603050405020304" charset="0"/>
                <a:cs typeface="Times New Roman" panose="02020603050405020304" charset="0"/>
                <a:sym typeface="+mn-ea"/>
              </a:rPr>
              <a:t>It </a:t>
            </a:r>
            <a:r>
              <a:rPr sz="1400" spc="15" dirty="0">
                <a:solidFill>
                  <a:srgbClr val="393939"/>
                </a:solidFill>
                <a:latin typeface="Times New Roman" panose="02020603050405020304" charset="0"/>
                <a:cs typeface="Times New Roman" panose="02020603050405020304" charset="0"/>
                <a:sym typeface="+mn-ea"/>
              </a:rPr>
              <a:t>is </a:t>
            </a:r>
            <a:r>
              <a:rPr sz="1400" spc="-15" dirty="0">
                <a:solidFill>
                  <a:srgbClr val="393939"/>
                </a:solidFill>
                <a:latin typeface="Times New Roman" panose="02020603050405020304" charset="0"/>
                <a:cs typeface="Times New Roman" panose="02020603050405020304" charset="0"/>
                <a:sym typeface="+mn-ea"/>
              </a:rPr>
              <a:t>a </a:t>
            </a:r>
            <a:r>
              <a:rPr sz="1400" spc="20" dirty="0">
                <a:solidFill>
                  <a:srgbClr val="393939"/>
                </a:solidFill>
                <a:latin typeface="Times New Roman" panose="02020603050405020304" charset="0"/>
                <a:cs typeface="Times New Roman" panose="02020603050405020304" charset="0"/>
                <a:sym typeface="+mn-ea"/>
              </a:rPr>
              <a:t>low </a:t>
            </a:r>
            <a:r>
              <a:rPr sz="1400" dirty="0">
                <a:solidFill>
                  <a:srgbClr val="393939"/>
                </a:solidFill>
                <a:latin typeface="Times New Roman" panose="02020603050405020304" charset="0"/>
                <a:cs typeface="Times New Roman" panose="02020603050405020304" charset="0"/>
                <a:sym typeface="+mn-ea"/>
              </a:rPr>
              <a:t>voltage operating </a:t>
            </a:r>
            <a:r>
              <a:rPr sz="1400" spc="-10" dirty="0">
                <a:solidFill>
                  <a:srgbClr val="393939"/>
                </a:solidFill>
                <a:latin typeface="Times New Roman" panose="02020603050405020304" charset="0"/>
                <a:cs typeface="Times New Roman" panose="02020603050405020304" charset="0"/>
                <a:sym typeface="+mn-ea"/>
              </a:rPr>
              <a:t>device </a:t>
            </a:r>
            <a:r>
              <a:rPr sz="1400" dirty="0">
                <a:solidFill>
                  <a:srgbClr val="393939"/>
                </a:solidFill>
                <a:latin typeface="Times New Roman" panose="02020603050405020304" charset="0"/>
                <a:cs typeface="Times New Roman" panose="02020603050405020304" charset="0"/>
                <a:sym typeface="+mn-ea"/>
              </a:rPr>
              <a:t>like </a:t>
            </a:r>
            <a:r>
              <a:rPr sz="1400" spc="5" dirty="0">
                <a:solidFill>
                  <a:srgbClr val="393939"/>
                </a:solidFill>
                <a:latin typeface="Times New Roman" panose="02020603050405020304" charset="0"/>
                <a:cs typeface="Times New Roman" panose="02020603050405020304" charset="0"/>
                <a:sym typeface="+mn-ea"/>
              </a:rPr>
              <a:t>other </a:t>
            </a:r>
            <a:r>
              <a:rPr sz="1400" spc="-25" dirty="0">
                <a:solidFill>
                  <a:srgbClr val="393939"/>
                </a:solidFill>
                <a:latin typeface="Times New Roman" panose="02020603050405020304" charset="0"/>
                <a:cs typeface="Times New Roman" panose="02020603050405020304" charset="0"/>
                <a:sym typeface="+mn-ea"/>
              </a:rPr>
              <a:t>ICs. </a:t>
            </a:r>
            <a:r>
              <a:rPr sz="1400" spc="-20" dirty="0">
                <a:solidFill>
                  <a:srgbClr val="393939"/>
                </a:solidFill>
                <a:latin typeface="Times New Roman" panose="02020603050405020304" charset="0"/>
                <a:cs typeface="Times New Roman" panose="02020603050405020304" charset="0"/>
                <a:sym typeface="+mn-ea"/>
              </a:rPr>
              <a:t>The  </a:t>
            </a:r>
            <a:r>
              <a:rPr sz="1400" spc="5" dirty="0">
                <a:solidFill>
                  <a:srgbClr val="393939"/>
                </a:solidFill>
                <a:latin typeface="Times New Roman" panose="02020603050405020304" charset="0"/>
                <a:cs typeface="Times New Roman" panose="02020603050405020304" charset="0"/>
                <a:sym typeface="+mn-ea"/>
              </a:rPr>
              <a:t>other </a:t>
            </a:r>
            <a:r>
              <a:rPr sz="1400" spc="-30" dirty="0">
                <a:solidFill>
                  <a:srgbClr val="393939"/>
                </a:solidFill>
                <a:latin typeface="Times New Roman" panose="02020603050405020304" charset="0"/>
                <a:cs typeface="Times New Roman" panose="02020603050405020304" charset="0"/>
                <a:sym typeface="+mn-ea"/>
              </a:rPr>
              <a:t>ICs </a:t>
            </a:r>
            <a:r>
              <a:rPr sz="1400" spc="10" dirty="0">
                <a:solidFill>
                  <a:srgbClr val="393939"/>
                </a:solidFill>
                <a:latin typeface="Times New Roman" panose="02020603050405020304" charset="0"/>
                <a:cs typeface="Times New Roman" panose="02020603050405020304" charset="0"/>
                <a:sym typeface="+mn-ea"/>
              </a:rPr>
              <a:t>could </a:t>
            </a:r>
            <a:r>
              <a:rPr sz="1400" spc="-25" dirty="0">
                <a:solidFill>
                  <a:srgbClr val="393939"/>
                </a:solidFill>
                <a:latin typeface="Times New Roman" panose="02020603050405020304" charset="0"/>
                <a:cs typeface="Times New Roman" panose="02020603050405020304" charset="0"/>
                <a:sym typeface="+mn-ea"/>
              </a:rPr>
              <a:t>have </a:t>
            </a:r>
            <a:r>
              <a:rPr sz="1400" spc="5" dirty="0">
                <a:solidFill>
                  <a:srgbClr val="393939"/>
                </a:solidFill>
                <a:latin typeface="Times New Roman" panose="02020603050405020304" charset="0"/>
                <a:cs typeface="Times New Roman" panose="02020603050405020304" charset="0"/>
                <a:sym typeface="+mn-ea"/>
              </a:rPr>
              <a:t>the same </a:t>
            </a:r>
            <a:r>
              <a:rPr sz="1400" spc="20" dirty="0">
                <a:solidFill>
                  <a:srgbClr val="393939"/>
                </a:solidFill>
                <a:latin typeface="Times New Roman" panose="02020603050405020304" charset="0"/>
                <a:cs typeface="Times New Roman" panose="02020603050405020304" charset="0"/>
                <a:sym typeface="+mn-ea"/>
              </a:rPr>
              <a:t>functions </a:t>
            </a:r>
            <a:r>
              <a:rPr sz="1400" dirty="0">
                <a:solidFill>
                  <a:srgbClr val="393939"/>
                </a:solidFill>
                <a:latin typeface="Times New Roman" panose="02020603050405020304" charset="0"/>
                <a:cs typeface="Times New Roman" panose="02020603050405020304" charset="0"/>
                <a:sym typeface="+mn-ea"/>
              </a:rPr>
              <a:t>like </a:t>
            </a:r>
            <a:r>
              <a:rPr sz="1400" spc="-5" dirty="0">
                <a:solidFill>
                  <a:srgbClr val="393939"/>
                </a:solidFill>
                <a:latin typeface="Times New Roman" panose="02020603050405020304" charset="0"/>
                <a:cs typeface="Times New Roman" panose="02020603050405020304" charset="0"/>
                <a:sym typeface="+mn-ea"/>
              </a:rPr>
              <a:t>L293d </a:t>
            </a:r>
            <a:r>
              <a:rPr sz="1400" spc="15" dirty="0">
                <a:solidFill>
                  <a:srgbClr val="393939"/>
                </a:solidFill>
                <a:latin typeface="Times New Roman" panose="02020603050405020304" charset="0"/>
                <a:cs typeface="Times New Roman" panose="02020603050405020304" charset="0"/>
                <a:sym typeface="+mn-ea"/>
              </a:rPr>
              <a:t>but </a:t>
            </a:r>
            <a:r>
              <a:rPr sz="1400" spc="-10" dirty="0">
                <a:solidFill>
                  <a:srgbClr val="393939"/>
                </a:solidFill>
                <a:latin typeface="Times New Roman" panose="02020603050405020304" charset="0"/>
                <a:cs typeface="Times New Roman" panose="02020603050405020304" charset="0"/>
                <a:sym typeface="+mn-ea"/>
              </a:rPr>
              <a:t>they </a:t>
            </a:r>
            <a:r>
              <a:rPr sz="1400" spc="5" dirty="0">
                <a:solidFill>
                  <a:srgbClr val="393939"/>
                </a:solidFill>
                <a:latin typeface="Times New Roman" panose="02020603050405020304" charset="0"/>
                <a:cs typeface="Times New Roman" panose="02020603050405020304" charset="0"/>
                <a:sym typeface="+mn-ea"/>
              </a:rPr>
              <a:t>cannot </a:t>
            </a:r>
            <a:r>
              <a:rPr sz="1400" spc="-5" dirty="0">
                <a:solidFill>
                  <a:srgbClr val="393939"/>
                </a:solidFill>
                <a:latin typeface="Times New Roman" panose="02020603050405020304" charset="0"/>
                <a:cs typeface="Times New Roman" panose="02020603050405020304" charset="0"/>
                <a:sym typeface="+mn-ea"/>
              </a:rPr>
              <a:t>provide </a:t>
            </a:r>
            <a:r>
              <a:rPr sz="1400" spc="5" dirty="0">
                <a:solidFill>
                  <a:srgbClr val="393939"/>
                </a:solidFill>
                <a:latin typeface="Times New Roman" panose="02020603050405020304" charset="0"/>
                <a:cs typeface="Times New Roman" panose="02020603050405020304" charset="0"/>
                <a:sym typeface="+mn-ea"/>
              </a:rPr>
              <a:t>the </a:t>
            </a:r>
            <a:r>
              <a:rPr sz="1400" dirty="0">
                <a:solidFill>
                  <a:srgbClr val="393939"/>
                </a:solidFill>
                <a:latin typeface="Times New Roman" panose="02020603050405020304" charset="0"/>
                <a:cs typeface="Times New Roman" panose="02020603050405020304" charset="0"/>
                <a:sym typeface="+mn-ea"/>
              </a:rPr>
              <a:t>high voltage </a:t>
            </a:r>
            <a:r>
              <a:rPr sz="1400" spc="40" dirty="0">
                <a:solidFill>
                  <a:srgbClr val="393939"/>
                </a:solidFill>
                <a:latin typeface="Times New Roman" panose="02020603050405020304" charset="0"/>
                <a:cs typeface="Times New Roman" panose="02020603050405020304" charset="0"/>
                <a:sym typeface="+mn-ea"/>
              </a:rPr>
              <a:t>to  </a:t>
            </a:r>
            <a:r>
              <a:rPr sz="1400" spc="5" dirty="0">
                <a:solidFill>
                  <a:srgbClr val="393939"/>
                </a:solidFill>
                <a:latin typeface="Times New Roman" panose="02020603050405020304" charset="0"/>
                <a:cs typeface="Times New Roman" panose="02020603050405020304" charset="0"/>
                <a:sym typeface="+mn-ea"/>
              </a:rPr>
              <a:t>the</a:t>
            </a:r>
            <a:r>
              <a:rPr sz="1400" spc="-30" dirty="0">
                <a:solidFill>
                  <a:srgbClr val="393939"/>
                </a:solidFill>
                <a:latin typeface="Times New Roman" panose="02020603050405020304" charset="0"/>
                <a:cs typeface="Times New Roman" panose="02020603050405020304" charset="0"/>
                <a:sym typeface="+mn-ea"/>
              </a:rPr>
              <a:t> </a:t>
            </a:r>
            <a:r>
              <a:rPr sz="1400" spc="20" dirty="0">
                <a:solidFill>
                  <a:srgbClr val="393939"/>
                </a:solidFill>
                <a:latin typeface="Times New Roman" panose="02020603050405020304" charset="0"/>
                <a:cs typeface="Times New Roman" panose="02020603050405020304" charset="0"/>
                <a:sym typeface="+mn-ea"/>
              </a:rPr>
              <a:t>motor.</a:t>
            </a:r>
            <a:r>
              <a:rPr sz="1400" spc="-15" dirty="0">
                <a:solidFill>
                  <a:srgbClr val="393939"/>
                </a:solidFill>
                <a:latin typeface="Times New Roman" panose="02020603050405020304" charset="0"/>
                <a:cs typeface="Times New Roman" panose="02020603050405020304" charset="0"/>
                <a:sym typeface="+mn-ea"/>
              </a:rPr>
              <a:t> </a:t>
            </a:r>
            <a:r>
              <a:rPr sz="1400" spc="-5" dirty="0">
                <a:solidFill>
                  <a:srgbClr val="393939"/>
                </a:solidFill>
                <a:latin typeface="Times New Roman" panose="02020603050405020304" charset="0"/>
                <a:cs typeface="Times New Roman" panose="02020603050405020304" charset="0"/>
                <a:sym typeface="+mn-ea"/>
              </a:rPr>
              <a:t>L293d</a:t>
            </a:r>
            <a:r>
              <a:rPr sz="1400" spc="-40" dirty="0">
                <a:solidFill>
                  <a:srgbClr val="393939"/>
                </a:solidFill>
                <a:latin typeface="Times New Roman" panose="02020603050405020304" charset="0"/>
                <a:cs typeface="Times New Roman" panose="02020603050405020304" charset="0"/>
                <a:sym typeface="+mn-ea"/>
              </a:rPr>
              <a:t> </a:t>
            </a:r>
            <a:r>
              <a:rPr sz="1400" dirty="0">
                <a:solidFill>
                  <a:srgbClr val="393939"/>
                </a:solidFill>
                <a:latin typeface="Times New Roman" panose="02020603050405020304" charset="0"/>
                <a:cs typeface="Times New Roman" panose="02020603050405020304" charset="0"/>
                <a:sym typeface="+mn-ea"/>
              </a:rPr>
              <a:t>provides</a:t>
            </a:r>
            <a:r>
              <a:rPr sz="1400" spc="-20" dirty="0">
                <a:solidFill>
                  <a:srgbClr val="393939"/>
                </a:solidFill>
                <a:latin typeface="Times New Roman" panose="02020603050405020304" charset="0"/>
                <a:cs typeface="Times New Roman" panose="02020603050405020304" charset="0"/>
                <a:sym typeface="+mn-ea"/>
              </a:rPr>
              <a:t> </a:t>
            </a:r>
            <a:r>
              <a:rPr sz="1400" spc="5" dirty="0">
                <a:solidFill>
                  <a:srgbClr val="393939"/>
                </a:solidFill>
                <a:latin typeface="Times New Roman" panose="02020603050405020304" charset="0"/>
                <a:cs typeface="Times New Roman" panose="02020603050405020304" charset="0"/>
                <a:sym typeface="+mn-ea"/>
              </a:rPr>
              <a:t>the</a:t>
            </a:r>
            <a:r>
              <a:rPr sz="1400" spc="-30" dirty="0">
                <a:solidFill>
                  <a:srgbClr val="393939"/>
                </a:solidFill>
                <a:latin typeface="Times New Roman" panose="02020603050405020304" charset="0"/>
                <a:cs typeface="Times New Roman" panose="02020603050405020304" charset="0"/>
                <a:sym typeface="+mn-ea"/>
              </a:rPr>
              <a:t> </a:t>
            </a:r>
            <a:r>
              <a:rPr sz="1400" spc="10" dirty="0">
                <a:solidFill>
                  <a:srgbClr val="393939"/>
                </a:solidFill>
                <a:latin typeface="Times New Roman" panose="02020603050405020304" charset="0"/>
                <a:cs typeface="Times New Roman" panose="02020603050405020304" charset="0"/>
                <a:sym typeface="+mn-ea"/>
              </a:rPr>
              <a:t>continuous</a:t>
            </a:r>
            <a:r>
              <a:rPr sz="1400" spc="-20" dirty="0">
                <a:solidFill>
                  <a:srgbClr val="393939"/>
                </a:solidFill>
                <a:latin typeface="Times New Roman" panose="02020603050405020304" charset="0"/>
                <a:cs typeface="Times New Roman" panose="02020603050405020304" charset="0"/>
                <a:sym typeface="+mn-ea"/>
              </a:rPr>
              <a:t> </a:t>
            </a:r>
            <a:r>
              <a:rPr sz="1400" spc="5" dirty="0">
                <a:solidFill>
                  <a:srgbClr val="393939"/>
                </a:solidFill>
                <a:latin typeface="Times New Roman" panose="02020603050405020304" charset="0"/>
                <a:cs typeface="Times New Roman" panose="02020603050405020304" charset="0"/>
                <a:sym typeface="+mn-ea"/>
              </a:rPr>
              <a:t>bidirectional</a:t>
            </a:r>
            <a:r>
              <a:rPr sz="1400" spc="-35" dirty="0">
                <a:solidFill>
                  <a:srgbClr val="393939"/>
                </a:solidFill>
                <a:latin typeface="Times New Roman" panose="02020603050405020304" charset="0"/>
                <a:cs typeface="Times New Roman" panose="02020603050405020304" charset="0"/>
                <a:sym typeface="+mn-ea"/>
              </a:rPr>
              <a:t> </a:t>
            </a:r>
            <a:r>
              <a:rPr sz="1400" spc="-5" dirty="0">
                <a:solidFill>
                  <a:srgbClr val="393939"/>
                </a:solidFill>
                <a:latin typeface="Times New Roman" panose="02020603050405020304" charset="0"/>
                <a:cs typeface="Times New Roman" panose="02020603050405020304" charset="0"/>
                <a:sym typeface="+mn-ea"/>
              </a:rPr>
              <a:t>Direct</a:t>
            </a:r>
            <a:r>
              <a:rPr sz="1400" spc="-25" dirty="0">
                <a:solidFill>
                  <a:srgbClr val="393939"/>
                </a:solidFill>
                <a:latin typeface="Times New Roman" panose="02020603050405020304" charset="0"/>
                <a:cs typeface="Times New Roman" panose="02020603050405020304" charset="0"/>
                <a:sym typeface="+mn-ea"/>
              </a:rPr>
              <a:t> </a:t>
            </a:r>
            <a:r>
              <a:rPr sz="1400" spc="-15" dirty="0">
                <a:solidFill>
                  <a:srgbClr val="393939"/>
                </a:solidFill>
                <a:latin typeface="Times New Roman" panose="02020603050405020304" charset="0"/>
                <a:cs typeface="Times New Roman" panose="02020603050405020304" charset="0"/>
                <a:sym typeface="+mn-ea"/>
              </a:rPr>
              <a:t>Current</a:t>
            </a:r>
            <a:r>
              <a:rPr sz="1400" spc="-30" dirty="0">
                <a:solidFill>
                  <a:srgbClr val="393939"/>
                </a:solidFill>
                <a:latin typeface="Times New Roman" panose="02020603050405020304" charset="0"/>
                <a:cs typeface="Times New Roman" panose="02020603050405020304" charset="0"/>
                <a:sym typeface="+mn-ea"/>
              </a:rPr>
              <a:t> </a:t>
            </a:r>
            <a:r>
              <a:rPr sz="1400" spc="35" dirty="0">
                <a:solidFill>
                  <a:srgbClr val="393939"/>
                </a:solidFill>
                <a:latin typeface="Times New Roman" panose="02020603050405020304" charset="0"/>
                <a:cs typeface="Times New Roman" panose="02020603050405020304" charset="0"/>
                <a:sym typeface="+mn-ea"/>
              </a:rPr>
              <a:t>to</a:t>
            </a:r>
            <a:r>
              <a:rPr sz="1400" spc="-25" dirty="0">
                <a:solidFill>
                  <a:srgbClr val="393939"/>
                </a:solidFill>
                <a:latin typeface="Times New Roman" panose="02020603050405020304" charset="0"/>
                <a:cs typeface="Times New Roman" panose="02020603050405020304" charset="0"/>
                <a:sym typeface="+mn-ea"/>
              </a:rPr>
              <a:t> </a:t>
            </a:r>
            <a:r>
              <a:rPr sz="1400" spc="5" dirty="0">
                <a:solidFill>
                  <a:srgbClr val="393939"/>
                </a:solidFill>
                <a:latin typeface="Times New Roman" panose="02020603050405020304" charset="0"/>
                <a:cs typeface="Times New Roman" panose="02020603050405020304" charset="0"/>
                <a:sym typeface="+mn-ea"/>
              </a:rPr>
              <a:t>the</a:t>
            </a:r>
            <a:r>
              <a:rPr sz="1400" spc="-30" dirty="0">
                <a:solidFill>
                  <a:srgbClr val="393939"/>
                </a:solidFill>
                <a:latin typeface="Times New Roman" panose="02020603050405020304" charset="0"/>
                <a:cs typeface="Times New Roman" panose="02020603050405020304" charset="0"/>
                <a:sym typeface="+mn-ea"/>
              </a:rPr>
              <a:t> </a:t>
            </a:r>
            <a:r>
              <a:rPr sz="1400" spc="20" dirty="0">
                <a:solidFill>
                  <a:srgbClr val="393939"/>
                </a:solidFill>
                <a:latin typeface="Times New Roman" panose="02020603050405020304" charset="0"/>
                <a:cs typeface="Times New Roman" panose="02020603050405020304" charset="0"/>
                <a:sym typeface="+mn-ea"/>
              </a:rPr>
              <a:t>Motor.</a:t>
            </a:r>
            <a:r>
              <a:rPr sz="1400" spc="-20" dirty="0">
                <a:solidFill>
                  <a:srgbClr val="393939"/>
                </a:solidFill>
                <a:latin typeface="Times New Roman" panose="02020603050405020304" charset="0"/>
                <a:cs typeface="Times New Roman" panose="02020603050405020304" charset="0"/>
                <a:sym typeface="+mn-ea"/>
              </a:rPr>
              <a:t> The</a:t>
            </a:r>
            <a:r>
              <a:rPr sz="1400" spc="-25" dirty="0">
                <a:solidFill>
                  <a:srgbClr val="393939"/>
                </a:solidFill>
                <a:latin typeface="Times New Roman" panose="02020603050405020304" charset="0"/>
                <a:cs typeface="Times New Roman" panose="02020603050405020304" charset="0"/>
                <a:sym typeface="+mn-ea"/>
              </a:rPr>
              <a:t> </a:t>
            </a:r>
            <a:r>
              <a:rPr sz="1400" dirty="0">
                <a:solidFill>
                  <a:srgbClr val="393939"/>
                </a:solidFill>
                <a:latin typeface="Times New Roman" panose="02020603050405020304" charset="0"/>
                <a:cs typeface="Times New Roman" panose="02020603050405020304" charset="0"/>
                <a:sym typeface="+mn-ea"/>
              </a:rPr>
              <a:t>Polarity  </a:t>
            </a:r>
            <a:r>
              <a:rPr sz="1400" spc="50" dirty="0">
                <a:solidFill>
                  <a:srgbClr val="393939"/>
                </a:solidFill>
                <a:latin typeface="Times New Roman" panose="02020603050405020304" charset="0"/>
                <a:cs typeface="Times New Roman" panose="02020603050405020304" charset="0"/>
                <a:sym typeface="+mn-ea"/>
              </a:rPr>
              <a:t>of</a:t>
            </a:r>
            <a:r>
              <a:rPr sz="1400" spc="-35" dirty="0">
                <a:solidFill>
                  <a:srgbClr val="393939"/>
                </a:solidFill>
                <a:latin typeface="Times New Roman" panose="02020603050405020304" charset="0"/>
                <a:cs typeface="Times New Roman" panose="02020603050405020304" charset="0"/>
                <a:sym typeface="+mn-ea"/>
              </a:rPr>
              <a:t> </a:t>
            </a:r>
            <a:r>
              <a:rPr sz="1400" spc="5" dirty="0">
                <a:solidFill>
                  <a:srgbClr val="393939"/>
                </a:solidFill>
                <a:latin typeface="Times New Roman" panose="02020603050405020304" charset="0"/>
                <a:cs typeface="Times New Roman" panose="02020603050405020304" charset="0"/>
                <a:sym typeface="+mn-ea"/>
              </a:rPr>
              <a:t>current</a:t>
            </a:r>
            <a:r>
              <a:rPr sz="1400" spc="-30" dirty="0">
                <a:solidFill>
                  <a:srgbClr val="393939"/>
                </a:solidFill>
                <a:latin typeface="Times New Roman" panose="02020603050405020304" charset="0"/>
                <a:cs typeface="Times New Roman" panose="02020603050405020304" charset="0"/>
                <a:sym typeface="+mn-ea"/>
              </a:rPr>
              <a:t> </a:t>
            </a:r>
            <a:r>
              <a:rPr sz="1400" spc="-5" dirty="0">
                <a:solidFill>
                  <a:srgbClr val="393939"/>
                </a:solidFill>
                <a:latin typeface="Times New Roman" panose="02020603050405020304" charset="0"/>
                <a:cs typeface="Times New Roman" panose="02020603050405020304" charset="0"/>
                <a:sym typeface="+mn-ea"/>
              </a:rPr>
              <a:t>can</a:t>
            </a:r>
            <a:r>
              <a:rPr sz="1400" spc="-35" dirty="0">
                <a:solidFill>
                  <a:srgbClr val="393939"/>
                </a:solidFill>
                <a:latin typeface="Times New Roman" panose="02020603050405020304" charset="0"/>
                <a:cs typeface="Times New Roman" panose="02020603050405020304" charset="0"/>
                <a:sym typeface="+mn-ea"/>
              </a:rPr>
              <a:t> </a:t>
            </a:r>
            <a:r>
              <a:rPr sz="1400" spc="-10" dirty="0">
                <a:solidFill>
                  <a:srgbClr val="393939"/>
                </a:solidFill>
                <a:latin typeface="Times New Roman" panose="02020603050405020304" charset="0"/>
                <a:cs typeface="Times New Roman" panose="02020603050405020304" charset="0"/>
                <a:sym typeface="+mn-ea"/>
              </a:rPr>
              <a:t>change</a:t>
            </a:r>
            <a:r>
              <a:rPr sz="1400" spc="-35" dirty="0">
                <a:solidFill>
                  <a:srgbClr val="393939"/>
                </a:solidFill>
                <a:latin typeface="Times New Roman" panose="02020603050405020304" charset="0"/>
                <a:cs typeface="Times New Roman" panose="02020603050405020304" charset="0"/>
                <a:sym typeface="+mn-ea"/>
              </a:rPr>
              <a:t> </a:t>
            </a:r>
            <a:r>
              <a:rPr sz="1400" spc="15" dirty="0">
                <a:solidFill>
                  <a:srgbClr val="393939"/>
                </a:solidFill>
                <a:latin typeface="Times New Roman" panose="02020603050405020304" charset="0"/>
                <a:cs typeface="Times New Roman" panose="02020603050405020304" charset="0"/>
                <a:sym typeface="+mn-ea"/>
              </a:rPr>
              <a:t>at</a:t>
            </a:r>
            <a:r>
              <a:rPr sz="1400" spc="-30" dirty="0">
                <a:solidFill>
                  <a:srgbClr val="393939"/>
                </a:solidFill>
                <a:latin typeface="Times New Roman" panose="02020603050405020304" charset="0"/>
                <a:cs typeface="Times New Roman" panose="02020603050405020304" charset="0"/>
                <a:sym typeface="+mn-ea"/>
              </a:rPr>
              <a:t> </a:t>
            </a:r>
            <a:r>
              <a:rPr sz="1400" spc="-25" dirty="0">
                <a:solidFill>
                  <a:srgbClr val="393939"/>
                </a:solidFill>
                <a:latin typeface="Times New Roman" panose="02020603050405020304" charset="0"/>
                <a:cs typeface="Times New Roman" panose="02020603050405020304" charset="0"/>
                <a:sym typeface="+mn-ea"/>
              </a:rPr>
              <a:t>any </a:t>
            </a:r>
            <a:r>
              <a:rPr sz="1400" spc="25" dirty="0">
                <a:solidFill>
                  <a:srgbClr val="393939"/>
                </a:solidFill>
                <a:latin typeface="Times New Roman" panose="02020603050405020304" charset="0"/>
                <a:cs typeface="Times New Roman" panose="02020603050405020304" charset="0"/>
                <a:sym typeface="+mn-ea"/>
              </a:rPr>
              <a:t>time</a:t>
            </a:r>
            <a:r>
              <a:rPr sz="1400" spc="-35" dirty="0">
                <a:solidFill>
                  <a:srgbClr val="393939"/>
                </a:solidFill>
                <a:latin typeface="Times New Roman" panose="02020603050405020304" charset="0"/>
                <a:cs typeface="Times New Roman" panose="02020603050405020304" charset="0"/>
                <a:sym typeface="+mn-ea"/>
              </a:rPr>
              <a:t> </a:t>
            </a:r>
            <a:r>
              <a:rPr sz="1400" spc="20" dirty="0">
                <a:solidFill>
                  <a:srgbClr val="393939"/>
                </a:solidFill>
                <a:latin typeface="Times New Roman" panose="02020603050405020304" charset="0"/>
                <a:cs typeface="Times New Roman" panose="02020603050405020304" charset="0"/>
                <a:sym typeface="+mn-ea"/>
              </a:rPr>
              <a:t>without</a:t>
            </a:r>
            <a:r>
              <a:rPr sz="1400" spc="-25" dirty="0">
                <a:solidFill>
                  <a:srgbClr val="393939"/>
                </a:solidFill>
                <a:latin typeface="Times New Roman" panose="02020603050405020304" charset="0"/>
                <a:cs typeface="Times New Roman" panose="02020603050405020304" charset="0"/>
                <a:sym typeface="+mn-ea"/>
              </a:rPr>
              <a:t> </a:t>
            </a:r>
            <a:r>
              <a:rPr sz="1400" spc="20" dirty="0">
                <a:solidFill>
                  <a:srgbClr val="393939"/>
                </a:solidFill>
                <a:latin typeface="Times New Roman" panose="02020603050405020304" charset="0"/>
                <a:cs typeface="Times New Roman" panose="02020603050405020304" charset="0"/>
                <a:sym typeface="+mn-ea"/>
              </a:rPr>
              <a:t>affecting</a:t>
            </a:r>
            <a:r>
              <a:rPr sz="1400" spc="-40" dirty="0">
                <a:solidFill>
                  <a:srgbClr val="393939"/>
                </a:solidFill>
                <a:latin typeface="Times New Roman" panose="02020603050405020304" charset="0"/>
                <a:cs typeface="Times New Roman" panose="02020603050405020304" charset="0"/>
                <a:sym typeface="+mn-ea"/>
              </a:rPr>
              <a:t> </a:t>
            </a:r>
            <a:r>
              <a:rPr sz="1400" spc="5" dirty="0">
                <a:solidFill>
                  <a:srgbClr val="393939"/>
                </a:solidFill>
                <a:latin typeface="Times New Roman" panose="02020603050405020304" charset="0"/>
                <a:cs typeface="Times New Roman" panose="02020603050405020304" charset="0"/>
                <a:sym typeface="+mn-ea"/>
              </a:rPr>
              <a:t>the</a:t>
            </a:r>
            <a:r>
              <a:rPr sz="1400" spc="-30" dirty="0">
                <a:solidFill>
                  <a:srgbClr val="393939"/>
                </a:solidFill>
                <a:latin typeface="Times New Roman" panose="02020603050405020304" charset="0"/>
                <a:cs typeface="Times New Roman" panose="02020603050405020304" charset="0"/>
                <a:sym typeface="+mn-ea"/>
              </a:rPr>
              <a:t> </a:t>
            </a:r>
            <a:r>
              <a:rPr sz="1400" dirty="0">
                <a:solidFill>
                  <a:srgbClr val="393939"/>
                </a:solidFill>
                <a:latin typeface="Times New Roman" panose="02020603050405020304" charset="0"/>
                <a:cs typeface="Times New Roman" panose="02020603050405020304" charset="0"/>
                <a:sym typeface="+mn-ea"/>
              </a:rPr>
              <a:t>whole</a:t>
            </a:r>
            <a:r>
              <a:rPr sz="1400" spc="-35" dirty="0">
                <a:solidFill>
                  <a:srgbClr val="393939"/>
                </a:solidFill>
                <a:latin typeface="Times New Roman" panose="02020603050405020304" charset="0"/>
                <a:cs typeface="Times New Roman" panose="02020603050405020304" charset="0"/>
                <a:sym typeface="+mn-ea"/>
              </a:rPr>
              <a:t> </a:t>
            </a:r>
            <a:r>
              <a:rPr sz="1400" spc="-50" dirty="0">
                <a:solidFill>
                  <a:srgbClr val="393939"/>
                </a:solidFill>
                <a:latin typeface="Times New Roman" panose="02020603050405020304" charset="0"/>
                <a:cs typeface="Times New Roman" panose="02020603050405020304" charset="0"/>
                <a:sym typeface="+mn-ea"/>
              </a:rPr>
              <a:t>IC</a:t>
            </a:r>
            <a:r>
              <a:rPr sz="1400" spc="-30" dirty="0">
                <a:solidFill>
                  <a:srgbClr val="393939"/>
                </a:solidFill>
                <a:latin typeface="Times New Roman" panose="02020603050405020304" charset="0"/>
                <a:cs typeface="Times New Roman" panose="02020603050405020304" charset="0"/>
                <a:sym typeface="+mn-ea"/>
              </a:rPr>
              <a:t> </a:t>
            </a:r>
            <a:r>
              <a:rPr sz="1400" spc="10" dirty="0">
                <a:solidFill>
                  <a:srgbClr val="393939"/>
                </a:solidFill>
                <a:latin typeface="Times New Roman" panose="02020603050405020304" charset="0"/>
                <a:cs typeface="Times New Roman" panose="02020603050405020304" charset="0"/>
                <a:sym typeface="+mn-ea"/>
              </a:rPr>
              <a:t>or</a:t>
            </a:r>
            <a:r>
              <a:rPr sz="1400" spc="-30" dirty="0">
                <a:solidFill>
                  <a:srgbClr val="393939"/>
                </a:solidFill>
                <a:latin typeface="Times New Roman" panose="02020603050405020304" charset="0"/>
                <a:cs typeface="Times New Roman" panose="02020603050405020304" charset="0"/>
                <a:sym typeface="+mn-ea"/>
              </a:rPr>
              <a:t> </a:t>
            </a:r>
            <a:r>
              <a:rPr sz="1400" spc="-25" dirty="0">
                <a:solidFill>
                  <a:srgbClr val="393939"/>
                </a:solidFill>
                <a:latin typeface="Times New Roman" panose="02020603050405020304" charset="0"/>
                <a:cs typeface="Times New Roman" panose="02020603050405020304" charset="0"/>
                <a:sym typeface="+mn-ea"/>
              </a:rPr>
              <a:t>any</a:t>
            </a:r>
            <a:r>
              <a:rPr sz="1400" spc="-30" dirty="0">
                <a:solidFill>
                  <a:srgbClr val="393939"/>
                </a:solidFill>
                <a:latin typeface="Times New Roman" panose="02020603050405020304" charset="0"/>
                <a:cs typeface="Times New Roman" panose="02020603050405020304" charset="0"/>
                <a:sym typeface="+mn-ea"/>
              </a:rPr>
              <a:t> </a:t>
            </a:r>
            <a:r>
              <a:rPr sz="1400" spc="5" dirty="0">
                <a:solidFill>
                  <a:srgbClr val="393939"/>
                </a:solidFill>
                <a:latin typeface="Times New Roman" panose="02020603050405020304" charset="0"/>
                <a:cs typeface="Times New Roman" panose="02020603050405020304" charset="0"/>
                <a:sym typeface="+mn-ea"/>
              </a:rPr>
              <a:t>other</a:t>
            </a:r>
            <a:r>
              <a:rPr sz="1400" spc="-30" dirty="0">
                <a:solidFill>
                  <a:srgbClr val="393939"/>
                </a:solidFill>
                <a:latin typeface="Times New Roman" panose="02020603050405020304" charset="0"/>
                <a:cs typeface="Times New Roman" panose="02020603050405020304" charset="0"/>
                <a:sym typeface="+mn-ea"/>
              </a:rPr>
              <a:t> </a:t>
            </a:r>
            <a:r>
              <a:rPr sz="1400" spc="-10" dirty="0">
                <a:solidFill>
                  <a:srgbClr val="393939"/>
                </a:solidFill>
                <a:latin typeface="Times New Roman" panose="02020603050405020304" charset="0"/>
                <a:cs typeface="Times New Roman" panose="02020603050405020304" charset="0"/>
                <a:sym typeface="+mn-ea"/>
              </a:rPr>
              <a:t>device</a:t>
            </a:r>
            <a:r>
              <a:rPr sz="1400" spc="-35" dirty="0">
                <a:solidFill>
                  <a:srgbClr val="393939"/>
                </a:solidFill>
                <a:latin typeface="Times New Roman" panose="02020603050405020304" charset="0"/>
                <a:cs typeface="Times New Roman" panose="02020603050405020304" charset="0"/>
                <a:sym typeface="+mn-ea"/>
              </a:rPr>
              <a:t> </a:t>
            </a:r>
            <a:r>
              <a:rPr sz="1400" spc="5" dirty="0">
                <a:solidFill>
                  <a:srgbClr val="393939"/>
                </a:solidFill>
                <a:latin typeface="Times New Roman" panose="02020603050405020304" charset="0"/>
                <a:cs typeface="Times New Roman" panose="02020603050405020304" charset="0"/>
                <a:sym typeface="+mn-ea"/>
              </a:rPr>
              <a:t>inthe</a:t>
            </a:r>
            <a:r>
              <a:rPr sz="1400" spc="-35" dirty="0">
                <a:solidFill>
                  <a:srgbClr val="393939"/>
                </a:solidFill>
                <a:latin typeface="Times New Roman" panose="02020603050405020304" charset="0"/>
                <a:cs typeface="Times New Roman" panose="02020603050405020304" charset="0"/>
                <a:sym typeface="+mn-ea"/>
              </a:rPr>
              <a:t> </a:t>
            </a:r>
            <a:r>
              <a:rPr sz="1400" spc="15" dirty="0">
                <a:solidFill>
                  <a:srgbClr val="393939"/>
                </a:solidFill>
                <a:latin typeface="Times New Roman" panose="02020603050405020304" charset="0"/>
                <a:cs typeface="Times New Roman" panose="02020603050405020304" charset="0"/>
                <a:sym typeface="+mn-ea"/>
              </a:rPr>
              <a:t>circuit.</a:t>
            </a:r>
            <a:r>
              <a:rPr sz="1400" spc="-30" dirty="0">
                <a:solidFill>
                  <a:srgbClr val="393939"/>
                </a:solidFill>
                <a:latin typeface="Times New Roman" panose="02020603050405020304" charset="0"/>
                <a:cs typeface="Times New Roman" panose="02020603050405020304" charset="0"/>
                <a:sym typeface="+mn-ea"/>
              </a:rPr>
              <a:t> </a:t>
            </a:r>
            <a:r>
              <a:rPr sz="1400" spc="-5" dirty="0">
                <a:solidFill>
                  <a:srgbClr val="393939"/>
                </a:solidFill>
                <a:latin typeface="Times New Roman" panose="02020603050405020304" charset="0"/>
                <a:cs typeface="Times New Roman" panose="02020603050405020304" charset="0"/>
                <a:sym typeface="+mn-ea"/>
              </a:rPr>
              <a:t>L293d</a:t>
            </a:r>
            <a:r>
              <a:rPr sz="1400" spc="-40" dirty="0">
                <a:solidFill>
                  <a:srgbClr val="393939"/>
                </a:solidFill>
                <a:latin typeface="Times New Roman" panose="02020603050405020304" charset="0"/>
                <a:cs typeface="Times New Roman" panose="02020603050405020304" charset="0"/>
                <a:sym typeface="+mn-ea"/>
              </a:rPr>
              <a:t> </a:t>
            </a:r>
            <a:r>
              <a:rPr sz="1400" spc="-10" dirty="0">
                <a:solidFill>
                  <a:srgbClr val="393939"/>
                </a:solidFill>
                <a:latin typeface="Times New Roman" panose="02020603050405020304" charset="0"/>
                <a:cs typeface="Times New Roman" panose="02020603050405020304" charset="0"/>
                <a:sym typeface="+mn-ea"/>
              </a:rPr>
              <a:t>has</a:t>
            </a:r>
            <a:r>
              <a:rPr sz="1400" spc="-30" dirty="0">
                <a:solidFill>
                  <a:srgbClr val="393939"/>
                </a:solidFill>
                <a:latin typeface="Times New Roman" panose="02020603050405020304" charset="0"/>
                <a:cs typeface="Times New Roman" panose="02020603050405020304" charset="0"/>
                <a:sym typeface="+mn-ea"/>
              </a:rPr>
              <a:t> </a:t>
            </a:r>
            <a:r>
              <a:rPr sz="1400" spc="-15" dirty="0">
                <a:solidFill>
                  <a:srgbClr val="393939"/>
                </a:solidFill>
                <a:latin typeface="Times New Roman" panose="02020603050405020304" charset="0"/>
                <a:cs typeface="Times New Roman" panose="02020603050405020304" charset="0"/>
                <a:sym typeface="+mn-ea"/>
              </a:rPr>
              <a:t>an</a:t>
            </a:r>
            <a:r>
              <a:rPr sz="1400" spc="-40" dirty="0">
                <a:solidFill>
                  <a:srgbClr val="393939"/>
                </a:solidFill>
                <a:latin typeface="Times New Roman" panose="02020603050405020304" charset="0"/>
                <a:cs typeface="Times New Roman" panose="02020603050405020304" charset="0"/>
                <a:sym typeface="+mn-ea"/>
              </a:rPr>
              <a:t> </a:t>
            </a:r>
            <a:r>
              <a:rPr sz="1400" dirty="0">
                <a:solidFill>
                  <a:srgbClr val="393939"/>
                </a:solidFill>
                <a:latin typeface="Times New Roman" panose="02020603050405020304" charset="0"/>
                <a:cs typeface="Times New Roman" panose="02020603050405020304" charset="0"/>
                <a:sym typeface="+mn-ea"/>
              </a:rPr>
              <a:t>internal</a:t>
            </a:r>
            <a:r>
              <a:rPr sz="1400" spc="-40" dirty="0">
                <a:solidFill>
                  <a:srgbClr val="393939"/>
                </a:solidFill>
                <a:latin typeface="Times New Roman" panose="02020603050405020304" charset="0"/>
                <a:cs typeface="Times New Roman" panose="02020603050405020304" charset="0"/>
                <a:sym typeface="+mn-ea"/>
              </a:rPr>
              <a:t> </a:t>
            </a:r>
            <a:r>
              <a:rPr sz="1400" spc="-10" dirty="0">
                <a:solidFill>
                  <a:srgbClr val="393939"/>
                </a:solidFill>
                <a:latin typeface="Times New Roman" panose="02020603050405020304" charset="0"/>
                <a:cs typeface="Times New Roman" panose="02020603050405020304" charset="0"/>
                <a:sym typeface="+mn-ea"/>
              </a:rPr>
              <a:t>H-bridge</a:t>
            </a:r>
            <a:r>
              <a:rPr sz="1400" spc="-35" dirty="0">
                <a:solidFill>
                  <a:srgbClr val="393939"/>
                </a:solidFill>
                <a:latin typeface="Times New Roman" panose="02020603050405020304" charset="0"/>
                <a:cs typeface="Times New Roman" panose="02020603050405020304" charset="0"/>
                <a:sym typeface="+mn-ea"/>
              </a:rPr>
              <a:t> </a:t>
            </a:r>
            <a:r>
              <a:rPr sz="1400" spc="5" dirty="0">
                <a:solidFill>
                  <a:srgbClr val="393939"/>
                </a:solidFill>
                <a:latin typeface="Times New Roman" panose="02020603050405020304" charset="0"/>
                <a:cs typeface="Times New Roman" panose="02020603050405020304" charset="0"/>
                <a:sym typeface="+mn-ea"/>
              </a:rPr>
              <a:t>installed</a:t>
            </a:r>
            <a:r>
              <a:rPr sz="1400" spc="-45" dirty="0">
                <a:solidFill>
                  <a:srgbClr val="393939"/>
                </a:solidFill>
                <a:latin typeface="Times New Roman" panose="02020603050405020304" charset="0"/>
                <a:cs typeface="Times New Roman" panose="02020603050405020304" charset="0"/>
                <a:sym typeface="+mn-ea"/>
              </a:rPr>
              <a:t> </a:t>
            </a:r>
            <a:r>
              <a:rPr sz="1400" spc="35" dirty="0">
                <a:solidFill>
                  <a:srgbClr val="393939"/>
                </a:solidFill>
                <a:latin typeface="Times New Roman" panose="02020603050405020304" charset="0"/>
                <a:cs typeface="Times New Roman" panose="02020603050405020304" charset="0"/>
                <a:sym typeface="+mn-ea"/>
              </a:rPr>
              <a:t>for</a:t>
            </a:r>
            <a:r>
              <a:rPr sz="1400" spc="-35" dirty="0">
                <a:solidFill>
                  <a:srgbClr val="393939"/>
                </a:solidFill>
                <a:latin typeface="Times New Roman" panose="02020603050405020304" charset="0"/>
                <a:cs typeface="Times New Roman" panose="02020603050405020304" charset="0"/>
                <a:sym typeface="+mn-ea"/>
              </a:rPr>
              <a:t> </a:t>
            </a:r>
            <a:r>
              <a:rPr sz="1400" spc="35" dirty="0">
                <a:solidFill>
                  <a:srgbClr val="393939"/>
                </a:solidFill>
                <a:latin typeface="Times New Roman" panose="02020603050405020304" charset="0"/>
                <a:cs typeface="Times New Roman" panose="02020603050405020304" charset="0"/>
                <a:sym typeface="+mn-ea"/>
              </a:rPr>
              <a:t>two</a:t>
            </a:r>
            <a:r>
              <a:rPr sz="1400" spc="-40" dirty="0">
                <a:solidFill>
                  <a:srgbClr val="393939"/>
                </a:solidFill>
                <a:latin typeface="Times New Roman" panose="02020603050405020304" charset="0"/>
                <a:cs typeface="Times New Roman" panose="02020603050405020304" charset="0"/>
                <a:sym typeface="+mn-ea"/>
              </a:rPr>
              <a:t> </a:t>
            </a:r>
            <a:r>
              <a:rPr sz="1400" spc="20" dirty="0">
                <a:solidFill>
                  <a:srgbClr val="393939"/>
                </a:solidFill>
                <a:latin typeface="Times New Roman" panose="02020603050405020304" charset="0"/>
                <a:cs typeface="Times New Roman" panose="02020603050405020304" charset="0"/>
                <a:sym typeface="+mn-ea"/>
              </a:rPr>
              <a:t>motors.</a:t>
            </a:r>
            <a:endParaRPr sz="1400">
              <a:latin typeface="Times New Roman" panose="02020603050405020304" charset="0"/>
              <a:cs typeface="Times New Roman" panose="02020603050405020304" charset="0"/>
            </a:endParaRPr>
          </a:p>
          <a:p>
            <a:endParaRPr lang="en-US"/>
          </a:p>
          <a:p>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1055" y="1012190"/>
            <a:ext cx="5384800" cy="4953000"/>
          </a:xfrm>
        </p:spPr>
        <p:txBody>
          <a:bodyPr/>
          <a:lstStyle/>
          <a:p>
            <a:pPr marL="0" indent="0" algn="ctr">
              <a:buNone/>
            </a:pPr>
            <a:r>
              <a:rPr sz="1800" b="1" spc="10" dirty="0">
                <a:latin typeface="Times New Roman" panose="02020603050405020304" charset="0"/>
                <a:cs typeface="Times New Roman" panose="02020603050405020304" charset="0"/>
                <a:sym typeface="+mn-ea"/>
              </a:rPr>
              <a:t>Crystal</a:t>
            </a:r>
            <a:r>
              <a:rPr sz="1800" b="1" spc="55" dirty="0">
                <a:latin typeface="Times New Roman" panose="02020603050405020304" charset="0"/>
                <a:cs typeface="Times New Roman" panose="02020603050405020304" charset="0"/>
                <a:sym typeface="+mn-ea"/>
              </a:rPr>
              <a:t> </a:t>
            </a:r>
            <a:r>
              <a:rPr sz="1800" b="1" spc="20" dirty="0">
                <a:latin typeface="Times New Roman" panose="02020603050405020304" charset="0"/>
                <a:cs typeface="Times New Roman" panose="02020603050405020304" charset="0"/>
                <a:sym typeface="+mn-ea"/>
              </a:rPr>
              <a:t>oscillator</a:t>
            </a:r>
            <a:endParaRPr lang="en-IN" sz="1800" b="1" spc="20" dirty="0">
              <a:latin typeface="Times New Roman" panose="02020603050405020304" charset="0"/>
              <a:cs typeface="Times New Roman" panose="02020603050405020304" charset="0"/>
              <a:sym typeface="+mn-ea"/>
            </a:endParaRPr>
          </a:p>
          <a:p>
            <a:pPr marL="0" marR="212725" indent="0" algn="just">
              <a:lnSpc>
                <a:spcPct val="100000"/>
              </a:lnSpc>
              <a:spcBef>
                <a:spcPts val="1370"/>
              </a:spcBef>
              <a:buNone/>
            </a:pPr>
            <a:r>
              <a:rPr sz="1400" spc="-20" dirty="0">
                <a:latin typeface="Times New Roman" panose="02020603050405020304" charset="0"/>
                <a:cs typeface="Times New Roman" panose="02020603050405020304" charset="0"/>
                <a:sym typeface="+mn-ea"/>
              </a:rPr>
              <a:t>A</a:t>
            </a:r>
            <a:r>
              <a:rPr sz="1400" spc="-35" dirty="0">
                <a:latin typeface="Times New Roman" panose="02020603050405020304" charset="0"/>
                <a:cs typeface="Times New Roman" panose="02020603050405020304" charset="0"/>
                <a:sym typeface="+mn-ea"/>
              </a:rPr>
              <a:t> </a:t>
            </a:r>
            <a:r>
              <a:rPr sz="1400" b="1" spc="25" dirty="0">
                <a:latin typeface="Times New Roman" panose="02020603050405020304" charset="0"/>
                <a:cs typeface="Times New Roman" panose="02020603050405020304" charset="0"/>
                <a:sym typeface="+mn-ea"/>
              </a:rPr>
              <a:t>crystal</a:t>
            </a:r>
            <a:r>
              <a:rPr sz="1400" b="1" spc="-20" dirty="0">
                <a:latin typeface="Times New Roman" panose="02020603050405020304" charset="0"/>
                <a:cs typeface="Times New Roman" panose="02020603050405020304" charset="0"/>
                <a:sym typeface="+mn-ea"/>
              </a:rPr>
              <a:t> </a:t>
            </a:r>
            <a:r>
              <a:rPr sz="1400" b="1" spc="15" dirty="0">
                <a:latin typeface="Times New Roman" panose="02020603050405020304" charset="0"/>
                <a:cs typeface="Times New Roman" panose="02020603050405020304" charset="0"/>
                <a:sym typeface="+mn-ea"/>
              </a:rPr>
              <a:t>oscillator</a:t>
            </a:r>
            <a:r>
              <a:rPr sz="1400" b="1" spc="-10" dirty="0">
                <a:latin typeface="Times New Roman" panose="02020603050405020304" charset="0"/>
                <a:cs typeface="Times New Roman" panose="02020603050405020304" charset="0"/>
                <a:sym typeface="+mn-ea"/>
              </a:rPr>
              <a:t> </a:t>
            </a:r>
            <a:r>
              <a:rPr sz="1400" spc="15" dirty="0">
                <a:latin typeface="Times New Roman" panose="02020603050405020304" charset="0"/>
                <a:cs typeface="Times New Roman" panose="02020603050405020304" charset="0"/>
                <a:sym typeface="+mn-ea"/>
              </a:rPr>
              <a:t>is</a:t>
            </a:r>
            <a:r>
              <a:rPr sz="1400" spc="-30" dirty="0">
                <a:latin typeface="Times New Roman" panose="02020603050405020304" charset="0"/>
                <a:cs typeface="Times New Roman" panose="02020603050405020304" charset="0"/>
                <a:sym typeface="+mn-ea"/>
              </a:rPr>
              <a:t> </a:t>
            </a:r>
            <a:r>
              <a:rPr sz="1400" spc="-15" dirty="0">
                <a:latin typeface="Times New Roman" panose="02020603050405020304" charset="0"/>
                <a:cs typeface="Times New Roman" panose="02020603050405020304" charset="0"/>
                <a:sym typeface="+mn-ea"/>
              </a:rPr>
              <a:t>an</a:t>
            </a:r>
            <a:r>
              <a:rPr sz="1400" spc="-30"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electronic</a:t>
            </a:r>
            <a:r>
              <a:rPr sz="1400" spc="-30" dirty="0">
                <a:latin typeface="Times New Roman" panose="02020603050405020304" charset="0"/>
                <a:cs typeface="Times New Roman" panose="02020603050405020304" charset="0"/>
                <a:sym typeface="+mn-ea"/>
              </a:rPr>
              <a:t> </a:t>
            </a:r>
            <a:r>
              <a:rPr sz="1400" spc="15" dirty="0">
                <a:latin typeface="Times New Roman" panose="02020603050405020304" charset="0"/>
                <a:cs typeface="Times New Roman" panose="02020603050405020304" charset="0"/>
                <a:sym typeface="+mn-ea"/>
              </a:rPr>
              <a:t>oscillator</a:t>
            </a:r>
            <a:r>
              <a:rPr sz="1400" spc="-30" dirty="0">
                <a:latin typeface="Times New Roman" panose="02020603050405020304" charset="0"/>
                <a:cs typeface="Times New Roman" panose="02020603050405020304" charset="0"/>
                <a:sym typeface="+mn-ea"/>
              </a:rPr>
              <a:t> </a:t>
            </a:r>
            <a:r>
              <a:rPr sz="1400" spc="15" dirty="0">
                <a:latin typeface="Times New Roman" panose="02020603050405020304" charset="0"/>
                <a:cs typeface="Times New Roman" panose="02020603050405020304" charset="0"/>
                <a:sym typeface="+mn-ea"/>
              </a:rPr>
              <a:t>circuit</a:t>
            </a:r>
            <a:r>
              <a:rPr sz="1400" spc="-25" dirty="0">
                <a:latin typeface="Times New Roman" panose="02020603050405020304" charset="0"/>
                <a:cs typeface="Times New Roman" panose="02020603050405020304" charset="0"/>
                <a:sym typeface="+mn-ea"/>
              </a:rPr>
              <a:t> </a:t>
            </a:r>
            <a:r>
              <a:rPr sz="1400" spc="20" dirty="0">
                <a:latin typeface="Times New Roman" panose="02020603050405020304" charset="0"/>
                <a:cs typeface="Times New Roman" panose="02020603050405020304" charset="0"/>
                <a:sym typeface="+mn-ea"/>
              </a:rPr>
              <a:t>that</a:t>
            </a:r>
            <a:r>
              <a:rPr sz="1400" spc="-25"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uses</a:t>
            </a:r>
            <a:r>
              <a:rPr sz="1400" spc="-25"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the</a:t>
            </a:r>
            <a:r>
              <a:rPr sz="1400" spc="-25" dirty="0">
                <a:latin typeface="Times New Roman" panose="02020603050405020304" charset="0"/>
                <a:cs typeface="Times New Roman" panose="02020603050405020304" charset="0"/>
                <a:sym typeface="+mn-ea"/>
              </a:rPr>
              <a:t> </a:t>
            </a:r>
            <a:r>
              <a:rPr sz="1400" dirty="0">
                <a:latin typeface="Times New Roman" panose="02020603050405020304" charset="0"/>
                <a:cs typeface="Times New Roman" panose="02020603050405020304" charset="0"/>
                <a:sym typeface="+mn-ea"/>
              </a:rPr>
              <a:t>mechanical</a:t>
            </a:r>
            <a:r>
              <a:rPr sz="1400" spc="-35"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resonance</a:t>
            </a:r>
            <a:r>
              <a:rPr sz="1400" spc="-30" dirty="0">
                <a:latin typeface="Times New Roman" panose="02020603050405020304" charset="0"/>
                <a:cs typeface="Times New Roman" panose="02020603050405020304" charset="0"/>
                <a:sym typeface="+mn-ea"/>
              </a:rPr>
              <a:t> </a:t>
            </a:r>
            <a:r>
              <a:rPr sz="1400" spc="50" dirty="0">
                <a:latin typeface="Times New Roman" panose="02020603050405020304" charset="0"/>
                <a:cs typeface="Times New Roman" panose="02020603050405020304" charset="0"/>
                <a:sym typeface="+mn-ea"/>
              </a:rPr>
              <a:t>of</a:t>
            </a:r>
            <a:r>
              <a:rPr sz="1400" spc="-25" dirty="0">
                <a:latin typeface="Times New Roman" panose="02020603050405020304" charset="0"/>
                <a:cs typeface="Times New Roman" panose="02020603050405020304" charset="0"/>
                <a:sym typeface="+mn-ea"/>
              </a:rPr>
              <a:t> </a:t>
            </a:r>
            <a:r>
              <a:rPr sz="1400" spc="-15" dirty="0">
                <a:latin typeface="Times New Roman" panose="02020603050405020304" charset="0"/>
                <a:cs typeface="Times New Roman" panose="02020603050405020304" charset="0"/>
                <a:sym typeface="+mn-ea"/>
              </a:rPr>
              <a:t>a  </a:t>
            </a:r>
            <a:r>
              <a:rPr sz="1400" spc="5" dirty="0">
                <a:latin typeface="Times New Roman" panose="02020603050405020304" charset="0"/>
                <a:cs typeface="Times New Roman" panose="02020603050405020304" charset="0"/>
                <a:sym typeface="+mn-ea"/>
              </a:rPr>
              <a:t>vibrating</a:t>
            </a:r>
            <a:r>
              <a:rPr sz="1400" spc="-35" dirty="0">
                <a:latin typeface="Times New Roman" panose="02020603050405020304" charset="0"/>
                <a:cs typeface="Times New Roman" panose="02020603050405020304" charset="0"/>
                <a:sym typeface="+mn-ea"/>
              </a:rPr>
              <a:t> </a:t>
            </a:r>
            <a:r>
              <a:rPr sz="1400" spc="10" dirty="0">
                <a:latin typeface="Times New Roman" panose="02020603050405020304" charset="0"/>
                <a:cs typeface="Times New Roman" panose="02020603050405020304" charset="0"/>
                <a:sym typeface="+mn-ea"/>
              </a:rPr>
              <a:t>crystal</a:t>
            </a:r>
            <a:r>
              <a:rPr sz="1400" spc="-40" dirty="0">
                <a:latin typeface="Times New Roman" panose="02020603050405020304" charset="0"/>
                <a:cs typeface="Times New Roman" panose="02020603050405020304" charset="0"/>
                <a:sym typeface="+mn-ea"/>
              </a:rPr>
              <a:t> </a:t>
            </a:r>
            <a:r>
              <a:rPr sz="1400" spc="45" dirty="0">
                <a:latin typeface="Times New Roman" panose="02020603050405020304" charset="0"/>
                <a:cs typeface="Times New Roman" panose="02020603050405020304" charset="0"/>
                <a:sym typeface="+mn-ea"/>
              </a:rPr>
              <a:t>of</a:t>
            </a:r>
            <a:r>
              <a:rPr sz="1400" spc="-35"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piezoelectric</a:t>
            </a:r>
            <a:r>
              <a:rPr sz="1400" spc="-45" dirty="0">
                <a:latin typeface="Times New Roman" panose="02020603050405020304" charset="0"/>
                <a:cs typeface="Times New Roman" panose="02020603050405020304" charset="0"/>
                <a:sym typeface="+mn-ea"/>
              </a:rPr>
              <a:t> </a:t>
            </a:r>
            <a:r>
              <a:rPr sz="1400" spc="10" dirty="0">
                <a:latin typeface="Times New Roman" panose="02020603050405020304" charset="0"/>
                <a:cs typeface="Times New Roman" panose="02020603050405020304" charset="0"/>
                <a:sym typeface="+mn-ea"/>
              </a:rPr>
              <a:t>material</a:t>
            </a:r>
            <a:r>
              <a:rPr sz="1400" spc="-35" dirty="0">
                <a:latin typeface="Times New Roman" panose="02020603050405020304" charset="0"/>
                <a:cs typeface="Times New Roman" panose="02020603050405020304" charset="0"/>
                <a:sym typeface="+mn-ea"/>
              </a:rPr>
              <a:t> </a:t>
            </a:r>
            <a:r>
              <a:rPr sz="1400" spc="35" dirty="0">
                <a:latin typeface="Times New Roman" panose="02020603050405020304" charset="0"/>
                <a:cs typeface="Times New Roman" panose="02020603050405020304" charset="0"/>
                <a:sym typeface="+mn-ea"/>
              </a:rPr>
              <a:t>to</a:t>
            </a:r>
            <a:r>
              <a:rPr sz="1400" spc="-35"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create</a:t>
            </a:r>
            <a:r>
              <a:rPr sz="1400" spc="-30" dirty="0">
                <a:latin typeface="Times New Roman" panose="02020603050405020304" charset="0"/>
                <a:cs typeface="Times New Roman" panose="02020603050405020304" charset="0"/>
                <a:sym typeface="+mn-ea"/>
              </a:rPr>
              <a:t> </a:t>
            </a:r>
            <a:r>
              <a:rPr sz="1400" spc="-15" dirty="0">
                <a:latin typeface="Times New Roman" panose="02020603050405020304" charset="0"/>
                <a:cs typeface="Times New Roman" panose="02020603050405020304" charset="0"/>
                <a:sym typeface="+mn-ea"/>
              </a:rPr>
              <a:t>an</a:t>
            </a:r>
            <a:r>
              <a:rPr sz="1400" spc="-40"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electrical</a:t>
            </a:r>
            <a:r>
              <a:rPr sz="1400" spc="-45"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signal</a:t>
            </a:r>
            <a:r>
              <a:rPr sz="1400" spc="-40" dirty="0">
                <a:latin typeface="Times New Roman" panose="02020603050405020304" charset="0"/>
                <a:cs typeface="Times New Roman" panose="02020603050405020304" charset="0"/>
                <a:sym typeface="+mn-ea"/>
              </a:rPr>
              <a:t> </a:t>
            </a:r>
            <a:r>
              <a:rPr sz="1400" spc="25" dirty="0">
                <a:latin typeface="Times New Roman" panose="02020603050405020304" charset="0"/>
                <a:cs typeface="Times New Roman" panose="02020603050405020304" charset="0"/>
                <a:sym typeface="+mn-ea"/>
              </a:rPr>
              <a:t>with</a:t>
            </a:r>
            <a:r>
              <a:rPr sz="1400" spc="-35" dirty="0">
                <a:latin typeface="Times New Roman" panose="02020603050405020304" charset="0"/>
                <a:cs typeface="Times New Roman" panose="02020603050405020304" charset="0"/>
                <a:sym typeface="+mn-ea"/>
              </a:rPr>
              <a:t> </a:t>
            </a:r>
            <a:r>
              <a:rPr sz="1400" spc="-15" dirty="0">
                <a:latin typeface="Times New Roman" panose="02020603050405020304" charset="0"/>
                <a:cs typeface="Times New Roman" panose="02020603050405020304" charset="0"/>
                <a:sym typeface="+mn-ea"/>
              </a:rPr>
              <a:t>a</a:t>
            </a:r>
            <a:r>
              <a:rPr sz="1400" spc="15" dirty="0">
                <a:latin typeface="Times New Roman" panose="02020603050405020304" charset="0"/>
                <a:cs typeface="Times New Roman" panose="02020603050405020304" charset="0"/>
                <a:sym typeface="+mn-ea"/>
              </a:rPr>
              <a:t>constant </a:t>
            </a:r>
            <a:r>
              <a:rPr sz="1400" spc="-5" dirty="0">
                <a:latin typeface="Times New Roman" panose="02020603050405020304" charset="0"/>
                <a:cs typeface="Times New Roman" panose="02020603050405020304" charset="0"/>
                <a:sym typeface="+mn-ea"/>
              </a:rPr>
              <a:t>frequency. </a:t>
            </a:r>
            <a:r>
              <a:rPr sz="1400" dirty="0">
                <a:latin typeface="Times New Roman" panose="02020603050405020304" charset="0"/>
                <a:cs typeface="Times New Roman" panose="02020603050405020304" charset="0"/>
                <a:sym typeface="+mn-ea"/>
              </a:rPr>
              <a:t>This frequency </a:t>
            </a:r>
            <a:r>
              <a:rPr sz="1400" spc="15" dirty="0">
                <a:latin typeface="Times New Roman" panose="02020603050405020304" charset="0"/>
                <a:cs typeface="Times New Roman" panose="02020603050405020304" charset="0"/>
                <a:sym typeface="+mn-ea"/>
              </a:rPr>
              <a:t>is </a:t>
            </a:r>
            <a:r>
              <a:rPr sz="1400" spc="20" dirty="0">
                <a:latin typeface="Times New Roman" panose="02020603050405020304" charset="0"/>
                <a:cs typeface="Times New Roman" panose="02020603050405020304" charset="0"/>
                <a:sym typeface="+mn-ea"/>
              </a:rPr>
              <a:t>often </a:t>
            </a:r>
            <a:r>
              <a:rPr sz="1400" spc="-5" dirty="0">
                <a:latin typeface="Times New Roman" panose="02020603050405020304" charset="0"/>
                <a:cs typeface="Times New Roman" panose="02020603050405020304" charset="0"/>
                <a:sym typeface="+mn-ea"/>
              </a:rPr>
              <a:t>used </a:t>
            </a:r>
            <a:r>
              <a:rPr sz="1400" spc="35" dirty="0">
                <a:latin typeface="Times New Roman" panose="02020603050405020304" charset="0"/>
                <a:cs typeface="Times New Roman" panose="02020603050405020304" charset="0"/>
                <a:sym typeface="+mn-ea"/>
              </a:rPr>
              <a:t>to </a:t>
            </a:r>
            <a:r>
              <a:rPr sz="1400" spc="-15" dirty="0">
                <a:latin typeface="Times New Roman" panose="02020603050405020304" charset="0"/>
                <a:cs typeface="Times New Roman" panose="02020603050405020304" charset="0"/>
                <a:sym typeface="+mn-ea"/>
              </a:rPr>
              <a:t>keep </a:t>
            </a:r>
            <a:r>
              <a:rPr sz="1400" spc="10" dirty="0">
                <a:latin typeface="Times New Roman" panose="02020603050405020304" charset="0"/>
                <a:cs typeface="Times New Roman" panose="02020603050405020304" charset="0"/>
                <a:sym typeface="+mn-ea"/>
              </a:rPr>
              <a:t>track </a:t>
            </a:r>
            <a:r>
              <a:rPr sz="1400" spc="50" dirty="0">
                <a:latin typeface="Times New Roman" panose="02020603050405020304" charset="0"/>
                <a:cs typeface="Times New Roman" panose="02020603050405020304" charset="0"/>
                <a:sym typeface="+mn-ea"/>
              </a:rPr>
              <a:t>of </a:t>
            </a:r>
            <a:r>
              <a:rPr sz="1400" spc="-5" dirty="0">
                <a:latin typeface="Times New Roman" panose="02020603050405020304" charset="0"/>
                <a:cs typeface="Times New Roman" panose="02020603050405020304" charset="0"/>
                <a:sym typeface="+mn-ea"/>
              </a:rPr>
              <a:t>time, as </a:t>
            </a:r>
            <a:r>
              <a:rPr sz="1400" spc="5" dirty="0">
                <a:latin typeface="Times New Roman" panose="02020603050405020304" charset="0"/>
                <a:cs typeface="Times New Roman" panose="02020603050405020304" charset="0"/>
                <a:sym typeface="+mn-ea"/>
              </a:rPr>
              <a:t>in quartz  wristwatches, </a:t>
            </a:r>
            <a:r>
              <a:rPr sz="1400" spc="35" dirty="0">
                <a:latin typeface="Times New Roman" panose="02020603050405020304" charset="0"/>
                <a:cs typeface="Times New Roman" panose="02020603050405020304" charset="0"/>
                <a:sym typeface="+mn-ea"/>
              </a:rPr>
              <a:t>to </a:t>
            </a:r>
            <a:r>
              <a:rPr sz="1400" spc="-5" dirty="0">
                <a:latin typeface="Times New Roman" panose="02020603050405020304" charset="0"/>
                <a:cs typeface="Times New Roman" panose="02020603050405020304" charset="0"/>
                <a:sym typeface="+mn-ea"/>
              </a:rPr>
              <a:t>provide </a:t>
            </a:r>
            <a:r>
              <a:rPr sz="1400" spc="-15" dirty="0">
                <a:latin typeface="Times New Roman" panose="02020603050405020304" charset="0"/>
                <a:cs typeface="Times New Roman" panose="02020603050405020304" charset="0"/>
                <a:sym typeface="+mn-ea"/>
              </a:rPr>
              <a:t>a </a:t>
            </a:r>
            <a:r>
              <a:rPr sz="1400" spc="5" dirty="0">
                <a:latin typeface="Times New Roman" panose="02020603050405020304" charset="0"/>
                <a:cs typeface="Times New Roman" panose="02020603050405020304" charset="0"/>
                <a:sym typeface="+mn-ea"/>
              </a:rPr>
              <a:t>stable </a:t>
            </a:r>
            <a:r>
              <a:rPr sz="1400" spc="15" dirty="0">
                <a:latin typeface="Times New Roman" panose="02020603050405020304" charset="0"/>
                <a:cs typeface="Times New Roman" panose="02020603050405020304" charset="0"/>
                <a:sym typeface="+mn-ea"/>
              </a:rPr>
              <a:t>clock </a:t>
            </a:r>
            <a:r>
              <a:rPr sz="1400" spc="5" dirty="0">
                <a:latin typeface="Times New Roman" panose="02020603050405020304" charset="0"/>
                <a:cs typeface="Times New Roman" panose="02020603050405020304" charset="0"/>
                <a:sym typeface="+mn-ea"/>
              </a:rPr>
              <a:t>signal </a:t>
            </a:r>
            <a:r>
              <a:rPr sz="1400" spc="35" dirty="0">
                <a:latin typeface="Times New Roman" panose="02020603050405020304" charset="0"/>
                <a:cs typeface="Times New Roman" panose="02020603050405020304" charset="0"/>
                <a:sym typeface="+mn-ea"/>
              </a:rPr>
              <a:t>for </a:t>
            </a:r>
            <a:r>
              <a:rPr sz="1400" spc="10" dirty="0">
                <a:latin typeface="Times New Roman" panose="02020603050405020304" charset="0"/>
                <a:cs typeface="Times New Roman" panose="02020603050405020304" charset="0"/>
                <a:sym typeface="+mn-ea"/>
              </a:rPr>
              <a:t>digital </a:t>
            </a:r>
            <a:r>
              <a:rPr sz="1400" spc="5" dirty="0">
                <a:latin typeface="Times New Roman" panose="02020603050405020304" charset="0"/>
                <a:cs typeface="Times New Roman" panose="02020603050405020304" charset="0"/>
                <a:sym typeface="+mn-ea"/>
              </a:rPr>
              <a:t>integrated circuits, </a:t>
            </a:r>
            <a:r>
              <a:rPr sz="1400" spc="-10" dirty="0">
                <a:latin typeface="Times New Roman" panose="02020603050405020304" charset="0"/>
                <a:cs typeface="Times New Roman" panose="02020603050405020304" charset="0"/>
                <a:sym typeface="+mn-ea"/>
              </a:rPr>
              <a:t>and </a:t>
            </a:r>
            <a:r>
              <a:rPr sz="1400" spc="35" dirty="0">
                <a:latin typeface="Times New Roman" panose="02020603050405020304" charset="0"/>
                <a:cs typeface="Times New Roman" panose="02020603050405020304" charset="0"/>
                <a:sym typeface="+mn-ea"/>
              </a:rPr>
              <a:t>to </a:t>
            </a:r>
            <a:r>
              <a:rPr sz="1400" spc="5" dirty="0">
                <a:latin typeface="Times New Roman" panose="02020603050405020304" charset="0"/>
                <a:cs typeface="Times New Roman" panose="02020603050405020304" charset="0"/>
                <a:sym typeface="+mn-ea"/>
              </a:rPr>
              <a:t>stabilize  </a:t>
            </a:r>
            <a:r>
              <a:rPr sz="1400" dirty="0">
                <a:latin typeface="Times New Roman" panose="02020603050405020304" charset="0"/>
                <a:cs typeface="Times New Roman" panose="02020603050405020304" charset="0"/>
                <a:sym typeface="+mn-ea"/>
              </a:rPr>
              <a:t>frequencies </a:t>
            </a:r>
            <a:r>
              <a:rPr sz="1400" spc="35" dirty="0">
                <a:latin typeface="Times New Roman" panose="02020603050405020304" charset="0"/>
                <a:cs typeface="Times New Roman" panose="02020603050405020304" charset="0"/>
                <a:sym typeface="+mn-ea"/>
              </a:rPr>
              <a:t>for </a:t>
            </a:r>
            <a:r>
              <a:rPr sz="1400" dirty="0">
                <a:latin typeface="Times New Roman" panose="02020603050405020304" charset="0"/>
                <a:cs typeface="Times New Roman" panose="02020603050405020304" charset="0"/>
                <a:sym typeface="+mn-ea"/>
              </a:rPr>
              <a:t>radio </a:t>
            </a:r>
            <a:r>
              <a:rPr sz="1400" spc="20" dirty="0">
                <a:latin typeface="Times New Roman" panose="02020603050405020304" charset="0"/>
                <a:cs typeface="Times New Roman" panose="02020603050405020304" charset="0"/>
                <a:sym typeface="+mn-ea"/>
              </a:rPr>
              <a:t>transmitters </a:t>
            </a:r>
            <a:r>
              <a:rPr sz="1400" spc="-10" dirty="0">
                <a:latin typeface="Times New Roman" panose="02020603050405020304" charset="0"/>
                <a:cs typeface="Times New Roman" panose="02020603050405020304" charset="0"/>
                <a:sym typeface="+mn-ea"/>
              </a:rPr>
              <a:t>and receivers. </a:t>
            </a:r>
            <a:r>
              <a:rPr sz="1400" spc="-20" dirty="0">
                <a:latin typeface="Times New Roman" panose="02020603050405020304" charset="0"/>
                <a:cs typeface="Times New Roman" panose="02020603050405020304" charset="0"/>
                <a:sym typeface="+mn-ea"/>
              </a:rPr>
              <a:t>The </a:t>
            </a:r>
            <a:r>
              <a:rPr sz="1400" spc="35" dirty="0">
                <a:latin typeface="Times New Roman" panose="02020603050405020304" charset="0"/>
                <a:cs typeface="Times New Roman" panose="02020603050405020304" charset="0"/>
                <a:sym typeface="+mn-ea"/>
              </a:rPr>
              <a:t>most </a:t>
            </a:r>
            <a:r>
              <a:rPr sz="1400" spc="25" dirty="0">
                <a:latin typeface="Times New Roman" panose="02020603050405020304" charset="0"/>
                <a:cs typeface="Times New Roman" panose="02020603050405020304" charset="0"/>
                <a:sym typeface="+mn-ea"/>
              </a:rPr>
              <a:t>common </a:t>
            </a:r>
            <a:r>
              <a:rPr sz="1400" dirty="0">
                <a:latin typeface="Times New Roman" panose="02020603050405020304" charset="0"/>
                <a:cs typeface="Times New Roman" panose="02020603050405020304" charset="0"/>
                <a:sym typeface="+mn-ea"/>
              </a:rPr>
              <a:t>type </a:t>
            </a:r>
            <a:r>
              <a:rPr sz="1400" spc="50" dirty="0">
                <a:latin typeface="Times New Roman" panose="02020603050405020304" charset="0"/>
                <a:cs typeface="Times New Roman" panose="02020603050405020304" charset="0"/>
                <a:sym typeface="+mn-ea"/>
              </a:rPr>
              <a:t>of </a:t>
            </a:r>
            <a:r>
              <a:rPr sz="1400" spc="5" dirty="0">
                <a:latin typeface="Times New Roman" panose="02020603050405020304" charset="0"/>
                <a:cs typeface="Times New Roman" panose="02020603050405020304" charset="0"/>
                <a:sym typeface="+mn-ea"/>
              </a:rPr>
              <a:t>piezoelectric  resonator</a:t>
            </a:r>
            <a:r>
              <a:rPr sz="1400" spc="-30"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used</a:t>
            </a:r>
            <a:r>
              <a:rPr sz="1400" spc="-35" dirty="0">
                <a:latin typeface="Times New Roman" panose="02020603050405020304" charset="0"/>
                <a:cs typeface="Times New Roman" panose="02020603050405020304" charset="0"/>
                <a:sym typeface="+mn-ea"/>
              </a:rPr>
              <a:t> </a:t>
            </a:r>
            <a:r>
              <a:rPr sz="1400" spc="15" dirty="0">
                <a:latin typeface="Times New Roman" panose="02020603050405020304" charset="0"/>
                <a:cs typeface="Times New Roman" panose="02020603050405020304" charset="0"/>
                <a:sym typeface="+mn-ea"/>
              </a:rPr>
              <a:t>is</a:t>
            </a:r>
            <a:r>
              <a:rPr sz="1400" spc="-25"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the</a:t>
            </a:r>
            <a:r>
              <a:rPr sz="1400" spc="-25"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quartz</a:t>
            </a:r>
            <a:r>
              <a:rPr sz="1400" spc="-25"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crystal,</a:t>
            </a:r>
            <a:r>
              <a:rPr sz="1400" spc="-25" dirty="0">
                <a:latin typeface="Times New Roman" panose="02020603050405020304" charset="0"/>
                <a:cs typeface="Times New Roman" panose="02020603050405020304" charset="0"/>
                <a:sym typeface="+mn-ea"/>
              </a:rPr>
              <a:t> </a:t>
            </a:r>
            <a:r>
              <a:rPr sz="1400" spc="20" dirty="0">
                <a:latin typeface="Times New Roman" panose="02020603050405020304" charset="0"/>
                <a:cs typeface="Times New Roman" panose="02020603050405020304" charset="0"/>
                <a:sym typeface="+mn-ea"/>
              </a:rPr>
              <a:t>so</a:t>
            </a:r>
            <a:r>
              <a:rPr sz="1400" spc="-30" dirty="0">
                <a:latin typeface="Times New Roman" panose="02020603050405020304" charset="0"/>
                <a:cs typeface="Times New Roman" panose="02020603050405020304" charset="0"/>
                <a:sym typeface="+mn-ea"/>
              </a:rPr>
              <a:t> </a:t>
            </a:r>
            <a:r>
              <a:rPr sz="1400" spc="15" dirty="0">
                <a:latin typeface="Times New Roman" panose="02020603050405020304" charset="0"/>
                <a:cs typeface="Times New Roman" panose="02020603050405020304" charset="0"/>
                <a:sym typeface="+mn-ea"/>
              </a:rPr>
              <a:t>oscillator</a:t>
            </a:r>
            <a:r>
              <a:rPr sz="1400" spc="-25" dirty="0">
                <a:latin typeface="Times New Roman" panose="02020603050405020304" charset="0"/>
                <a:cs typeface="Times New Roman" panose="02020603050405020304" charset="0"/>
                <a:sym typeface="+mn-ea"/>
              </a:rPr>
              <a:t> </a:t>
            </a:r>
            <a:r>
              <a:rPr sz="1400" spc="15" dirty="0">
                <a:latin typeface="Times New Roman" panose="02020603050405020304" charset="0"/>
                <a:cs typeface="Times New Roman" panose="02020603050405020304" charset="0"/>
                <a:sym typeface="+mn-ea"/>
              </a:rPr>
              <a:t>circuits</a:t>
            </a:r>
            <a:r>
              <a:rPr sz="1400" spc="-25" dirty="0">
                <a:latin typeface="Times New Roman" panose="02020603050405020304" charset="0"/>
                <a:cs typeface="Times New Roman" panose="02020603050405020304" charset="0"/>
                <a:sym typeface="+mn-ea"/>
              </a:rPr>
              <a:t> </a:t>
            </a:r>
            <a:r>
              <a:rPr sz="1400" spc="10" dirty="0">
                <a:latin typeface="Times New Roman" panose="02020603050405020304" charset="0"/>
                <a:cs typeface="Times New Roman" panose="02020603050405020304" charset="0"/>
                <a:sym typeface="+mn-ea"/>
              </a:rPr>
              <a:t>incorporating</a:t>
            </a:r>
            <a:r>
              <a:rPr sz="1400" spc="-35" dirty="0">
                <a:latin typeface="Times New Roman" panose="02020603050405020304" charset="0"/>
                <a:cs typeface="Times New Roman" panose="02020603050405020304" charset="0"/>
                <a:sym typeface="+mn-ea"/>
              </a:rPr>
              <a:t> </a:t>
            </a:r>
            <a:r>
              <a:rPr sz="1400" spc="15" dirty="0">
                <a:latin typeface="Times New Roman" panose="02020603050405020304" charset="0"/>
                <a:cs typeface="Times New Roman" panose="02020603050405020304" charset="0"/>
                <a:sym typeface="+mn-ea"/>
              </a:rPr>
              <a:t>them</a:t>
            </a:r>
            <a:r>
              <a:rPr sz="1400" spc="-30"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became</a:t>
            </a:r>
            <a:r>
              <a:rPr sz="1400" spc="-25"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known</a:t>
            </a:r>
            <a:r>
              <a:rPr sz="1400" spc="-35"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as  </a:t>
            </a:r>
            <a:r>
              <a:rPr sz="1400" spc="10" dirty="0">
                <a:latin typeface="Times New Roman" panose="02020603050405020304" charset="0"/>
                <a:cs typeface="Times New Roman" panose="02020603050405020304" charset="0"/>
                <a:sym typeface="+mn-ea"/>
              </a:rPr>
              <a:t>crystal </a:t>
            </a:r>
            <a:r>
              <a:rPr sz="1400" spc="5" dirty="0">
                <a:latin typeface="Times New Roman" panose="02020603050405020304" charset="0"/>
                <a:cs typeface="Times New Roman" panose="02020603050405020304" charset="0"/>
                <a:sym typeface="+mn-ea"/>
              </a:rPr>
              <a:t>oscillators, </a:t>
            </a:r>
            <a:r>
              <a:rPr sz="1400" spc="15" dirty="0">
                <a:latin typeface="Times New Roman" panose="02020603050405020304" charset="0"/>
                <a:cs typeface="Times New Roman" panose="02020603050405020304" charset="0"/>
                <a:sym typeface="+mn-ea"/>
              </a:rPr>
              <a:t>but </a:t>
            </a:r>
            <a:r>
              <a:rPr sz="1400" spc="5" dirty="0">
                <a:latin typeface="Times New Roman" panose="02020603050405020304" charset="0"/>
                <a:cs typeface="Times New Roman" panose="02020603050405020304" charset="0"/>
                <a:sym typeface="+mn-ea"/>
              </a:rPr>
              <a:t>other piezoelectric </a:t>
            </a:r>
            <a:r>
              <a:rPr sz="1400" spc="10" dirty="0">
                <a:latin typeface="Times New Roman" panose="02020603050405020304" charset="0"/>
                <a:cs typeface="Times New Roman" panose="02020603050405020304" charset="0"/>
                <a:sym typeface="+mn-ea"/>
              </a:rPr>
              <a:t>materials </a:t>
            </a:r>
            <a:r>
              <a:rPr sz="1400" spc="5" dirty="0">
                <a:latin typeface="Times New Roman" panose="02020603050405020304" charset="0"/>
                <a:cs typeface="Times New Roman" panose="02020603050405020304" charset="0"/>
                <a:sym typeface="+mn-ea"/>
              </a:rPr>
              <a:t>including polycrystalline </a:t>
            </a:r>
            <a:r>
              <a:rPr sz="1400" spc="10" dirty="0">
                <a:latin typeface="Times New Roman" panose="02020603050405020304" charset="0"/>
                <a:cs typeface="Times New Roman" panose="02020603050405020304" charset="0"/>
                <a:sym typeface="+mn-ea"/>
              </a:rPr>
              <a:t>ceramics </a:t>
            </a:r>
            <a:r>
              <a:rPr sz="1400" spc="-20" dirty="0">
                <a:latin typeface="Times New Roman" panose="02020603050405020304" charset="0"/>
                <a:cs typeface="Times New Roman" panose="02020603050405020304" charset="0"/>
                <a:sym typeface="+mn-ea"/>
              </a:rPr>
              <a:t>are </a:t>
            </a:r>
            <a:r>
              <a:rPr sz="1400" spc="-5" dirty="0">
                <a:latin typeface="Times New Roman" panose="02020603050405020304" charset="0"/>
                <a:cs typeface="Times New Roman" panose="02020603050405020304" charset="0"/>
                <a:sym typeface="+mn-ea"/>
              </a:rPr>
              <a:t>used  </a:t>
            </a:r>
            <a:r>
              <a:rPr sz="1400" spc="5" dirty="0">
                <a:latin typeface="Times New Roman" panose="02020603050405020304" charset="0"/>
                <a:cs typeface="Times New Roman" panose="02020603050405020304" charset="0"/>
                <a:sym typeface="+mn-ea"/>
              </a:rPr>
              <a:t>in </a:t>
            </a:r>
            <a:r>
              <a:rPr sz="1400" spc="15" dirty="0">
                <a:latin typeface="Times New Roman" panose="02020603050405020304" charset="0"/>
                <a:cs typeface="Times New Roman" panose="02020603050405020304" charset="0"/>
                <a:sym typeface="+mn-ea"/>
              </a:rPr>
              <a:t>similar</a:t>
            </a:r>
            <a:r>
              <a:rPr sz="1400" spc="-85" dirty="0">
                <a:latin typeface="Times New Roman" panose="02020603050405020304" charset="0"/>
                <a:cs typeface="Times New Roman" panose="02020603050405020304" charset="0"/>
                <a:sym typeface="+mn-ea"/>
              </a:rPr>
              <a:t> </a:t>
            </a:r>
            <a:r>
              <a:rPr sz="1400" spc="15" dirty="0">
                <a:latin typeface="Times New Roman" panose="02020603050405020304" charset="0"/>
                <a:cs typeface="Times New Roman" panose="02020603050405020304" charset="0"/>
                <a:sym typeface="+mn-ea"/>
              </a:rPr>
              <a:t>circuits.</a:t>
            </a:r>
            <a:endParaRPr sz="1400" dirty="0">
              <a:latin typeface="Times New Roman" panose="02020603050405020304" charset="0"/>
              <a:cs typeface="Times New Roman" panose="02020603050405020304" charset="0"/>
            </a:endParaRPr>
          </a:p>
          <a:p>
            <a:endParaRPr lang="en-IN" sz="1400" b="1" spc="20" dirty="0">
              <a:latin typeface="Times New Roman" panose="02020603050405020304" charset="0"/>
              <a:cs typeface="Times New Roman" panose="02020603050405020304" charset="0"/>
              <a:sym typeface="+mn-ea"/>
            </a:endParaRPr>
          </a:p>
        </p:txBody>
      </p:sp>
      <p:pic>
        <p:nvPicPr>
          <p:cNvPr id="4" name="Content Placeholder 3"/>
          <p:cNvPicPr>
            <a:picLocks noGrp="1" noChangeAspect="1"/>
          </p:cNvPicPr>
          <p:nvPr>
            <p:ph sz="half" idx="2"/>
          </p:nvPr>
        </p:nvPicPr>
        <p:blipFill>
          <a:blip r:embed="rId2"/>
          <a:stretch>
            <a:fillRect/>
          </a:stretch>
        </p:blipFill>
        <p:spPr>
          <a:xfrm>
            <a:off x="6205855" y="2070735"/>
            <a:ext cx="5376545" cy="3583940"/>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142761" y="1737534"/>
            <a:ext cx="5713095" cy="2462213"/>
          </a:xfrm>
          <a:prstGeom prst="rect">
            <a:avLst/>
          </a:prstGeom>
          <a:noFill/>
        </p:spPr>
        <p:txBody>
          <a:bodyPr wrap="square" rtlCol="0">
            <a:spAutoFit/>
          </a:bodyPr>
          <a:lstStyle/>
          <a:p>
            <a:endParaRPr lang="en-IN" sz="1400" b="1" spc="-25" dirty="0">
              <a:latin typeface="Times New Roman" panose="02020603050405020304" charset="0"/>
              <a:cs typeface="Times New Roman" panose="02020603050405020304" charset="0"/>
              <a:sym typeface="+mn-ea"/>
            </a:endParaRPr>
          </a:p>
          <a:p>
            <a:endParaRPr lang="en-IN" sz="1400" b="1" spc="-25" dirty="0">
              <a:latin typeface="Times New Roman" panose="02020603050405020304" charset="0"/>
              <a:cs typeface="Times New Roman" panose="02020603050405020304" charset="0"/>
              <a:sym typeface="+mn-ea"/>
            </a:endParaRPr>
          </a:p>
          <a:p>
            <a:pPr algn="just">
              <a:lnSpc>
                <a:spcPct val="100000"/>
              </a:lnSpc>
            </a:pPr>
            <a:r>
              <a:rPr lang="en-IN" sz="1400" spc="10" dirty="0">
                <a:latin typeface="Times New Roman" panose="02020603050405020304" charset="0"/>
                <a:cs typeface="Times New Roman" panose="02020603050405020304" charset="0"/>
                <a:sym typeface="+mn-ea"/>
              </a:rPr>
              <a:t>Se</a:t>
            </a:r>
            <a:r>
              <a:rPr sz="1400" spc="10" dirty="0" err="1">
                <a:latin typeface="Times New Roman" panose="02020603050405020304" charset="0"/>
                <a:cs typeface="Times New Roman" panose="02020603050405020304" charset="0"/>
                <a:sym typeface="+mn-ea"/>
              </a:rPr>
              <a:t>rvomotor</a:t>
            </a:r>
            <a:r>
              <a:rPr sz="1400" spc="10" dirty="0">
                <a:latin typeface="Times New Roman" panose="02020603050405020304" charset="0"/>
                <a:cs typeface="Times New Roman" panose="02020603050405020304" charset="0"/>
                <a:sym typeface="+mn-ea"/>
              </a:rPr>
              <a:t> </a:t>
            </a:r>
            <a:r>
              <a:rPr sz="1400" spc="15" dirty="0">
                <a:latin typeface="Times New Roman" panose="02020603050405020304" charset="0"/>
                <a:cs typeface="Times New Roman" panose="02020603050405020304" charset="0"/>
                <a:sym typeface="+mn-ea"/>
              </a:rPr>
              <a:t>is </a:t>
            </a:r>
            <a:r>
              <a:rPr sz="1400" spc="-15" dirty="0">
                <a:latin typeface="Times New Roman" panose="02020603050405020304" charset="0"/>
                <a:cs typeface="Times New Roman" panose="02020603050405020304" charset="0"/>
                <a:sym typeface="+mn-ea"/>
              </a:rPr>
              <a:t>a </a:t>
            </a:r>
            <a:r>
              <a:rPr sz="1400" dirty="0">
                <a:latin typeface="Times New Roman" panose="02020603050405020304" charset="0"/>
                <a:cs typeface="Times New Roman" panose="02020603050405020304" charset="0"/>
                <a:sym typeface="+mn-ea"/>
              </a:rPr>
              <a:t>rotary </a:t>
            </a:r>
            <a:r>
              <a:rPr sz="1400" spc="10" dirty="0">
                <a:latin typeface="Times New Roman" panose="02020603050405020304" charset="0"/>
                <a:cs typeface="Times New Roman" panose="02020603050405020304" charset="0"/>
                <a:sym typeface="+mn-ea"/>
              </a:rPr>
              <a:t>actuator or </a:t>
            </a:r>
            <a:r>
              <a:rPr sz="1400" spc="-5" dirty="0">
                <a:latin typeface="Times New Roman" panose="02020603050405020304" charset="0"/>
                <a:cs typeface="Times New Roman" panose="02020603050405020304" charset="0"/>
                <a:sym typeface="+mn-ea"/>
              </a:rPr>
              <a:t>linear </a:t>
            </a:r>
            <a:r>
              <a:rPr sz="1400" spc="10" dirty="0">
                <a:latin typeface="Times New Roman" panose="02020603050405020304" charset="0"/>
                <a:cs typeface="Times New Roman" panose="02020603050405020304" charset="0"/>
                <a:sym typeface="+mn-ea"/>
              </a:rPr>
              <a:t>actuator </a:t>
            </a:r>
            <a:r>
              <a:rPr sz="1400" spc="20" dirty="0">
                <a:latin typeface="Times New Roman" panose="02020603050405020304" charset="0"/>
                <a:cs typeface="Times New Roman" panose="02020603050405020304" charset="0"/>
                <a:sym typeface="+mn-ea"/>
              </a:rPr>
              <a:t>that </a:t>
            </a:r>
            <a:r>
              <a:rPr sz="1400" spc="10" dirty="0">
                <a:latin typeface="Times New Roman" panose="02020603050405020304" charset="0"/>
                <a:cs typeface="Times New Roman" panose="02020603050405020304" charset="0"/>
                <a:sym typeface="+mn-ea"/>
              </a:rPr>
              <a:t>allows </a:t>
            </a:r>
            <a:r>
              <a:rPr sz="1400" spc="30" dirty="0">
                <a:latin typeface="Times New Roman" panose="02020603050405020304" charset="0"/>
                <a:cs typeface="Times New Roman" panose="02020603050405020304" charset="0"/>
                <a:sym typeface="+mn-ea"/>
              </a:rPr>
              <a:t>for </a:t>
            </a:r>
            <a:r>
              <a:rPr sz="1400" dirty="0">
                <a:latin typeface="Times New Roman" panose="02020603050405020304" charset="0"/>
                <a:cs typeface="Times New Roman" panose="02020603050405020304" charset="0"/>
                <a:sym typeface="+mn-ea"/>
              </a:rPr>
              <a:t>precise </a:t>
            </a:r>
            <a:r>
              <a:rPr sz="1400" spc="15" dirty="0">
                <a:latin typeface="Times New Roman" panose="02020603050405020304" charset="0"/>
                <a:cs typeface="Times New Roman" panose="02020603050405020304" charset="0"/>
                <a:sym typeface="+mn-ea"/>
              </a:rPr>
              <a:t>control </a:t>
            </a:r>
            <a:r>
              <a:rPr sz="1400" spc="50" dirty="0">
                <a:latin typeface="Times New Roman" panose="02020603050405020304" charset="0"/>
                <a:cs typeface="Times New Roman" panose="02020603050405020304" charset="0"/>
                <a:sym typeface="+mn-ea"/>
              </a:rPr>
              <a:t>of </a:t>
            </a:r>
            <a:r>
              <a:rPr sz="1400" spc="-10" dirty="0">
                <a:latin typeface="Times New Roman" panose="02020603050405020304" charset="0"/>
                <a:cs typeface="Times New Roman" panose="02020603050405020304" charset="0"/>
                <a:sym typeface="+mn-ea"/>
              </a:rPr>
              <a:t>angular </a:t>
            </a:r>
            <a:r>
              <a:rPr sz="1400" spc="10" dirty="0">
                <a:latin typeface="Times New Roman" panose="02020603050405020304" charset="0"/>
                <a:cs typeface="Times New Roman" panose="02020603050405020304" charset="0"/>
                <a:sym typeface="+mn-ea"/>
              </a:rPr>
              <a:t>or  </a:t>
            </a:r>
            <a:r>
              <a:rPr sz="1400" spc="-5" dirty="0">
                <a:latin typeface="Times New Roman" panose="02020603050405020304" charset="0"/>
                <a:cs typeface="Times New Roman" panose="02020603050405020304" charset="0"/>
                <a:sym typeface="+mn-ea"/>
              </a:rPr>
              <a:t>linear </a:t>
            </a:r>
            <a:r>
              <a:rPr sz="1400" spc="5" dirty="0">
                <a:latin typeface="Times New Roman" panose="02020603050405020304" charset="0"/>
                <a:cs typeface="Times New Roman" panose="02020603050405020304" charset="0"/>
                <a:sym typeface="+mn-ea"/>
              </a:rPr>
              <a:t>position, velocity </a:t>
            </a:r>
            <a:r>
              <a:rPr sz="1400" spc="-10" dirty="0">
                <a:latin typeface="Times New Roman" panose="02020603050405020304" charset="0"/>
                <a:cs typeface="Times New Roman" panose="02020603050405020304" charset="0"/>
                <a:sym typeface="+mn-ea"/>
              </a:rPr>
              <a:t>and </a:t>
            </a:r>
            <a:r>
              <a:rPr sz="1400" dirty="0">
                <a:latin typeface="Times New Roman" panose="02020603050405020304" charset="0"/>
                <a:cs typeface="Times New Roman" panose="02020603050405020304" charset="0"/>
                <a:sym typeface="+mn-ea"/>
              </a:rPr>
              <a:t>acceleration. </a:t>
            </a:r>
            <a:r>
              <a:rPr sz="1400" spc="20" dirty="0">
                <a:latin typeface="Times New Roman" panose="02020603050405020304" charset="0"/>
                <a:cs typeface="Times New Roman" panose="02020603050405020304" charset="0"/>
                <a:sym typeface="+mn-ea"/>
              </a:rPr>
              <a:t>It consists </a:t>
            </a:r>
            <a:r>
              <a:rPr sz="1400" spc="50" dirty="0">
                <a:latin typeface="Times New Roman" panose="02020603050405020304" charset="0"/>
                <a:cs typeface="Times New Roman" panose="02020603050405020304" charset="0"/>
                <a:sym typeface="+mn-ea"/>
              </a:rPr>
              <a:t>of </a:t>
            </a:r>
            <a:r>
              <a:rPr sz="1400" spc="-15" dirty="0">
                <a:latin typeface="Times New Roman" panose="02020603050405020304" charset="0"/>
                <a:cs typeface="Times New Roman" panose="02020603050405020304" charset="0"/>
                <a:sym typeface="+mn-ea"/>
              </a:rPr>
              <a:t>a </a:t>
            </a:r>
            <a:r>
              <a:rPr sz="1400" spc="5" dirty="0">
                <a:latin typeface="Times New Roman" panose="02020603050405020304" charset="0"/>
                <a:cs typeface="Times New Roman" panose="02020603050405020304" charset="0"/>
                <a:sym typeface="+mn-ea"/>
              </a:rPr>
              <a:t>suitable </a:t>
            </a:r>
            <a:r>
              <a:rPr sz="1400" spc="30" dirty="0">
                <a:latin typeface="Times New Roman" panose="02020603050405020304" charset="0"/>
                <a:cs typeface="Times New Roman" panose="02020603050405020304" charset="0"/>
                <a:sym typeface="+mn-ea"/>
              </a:rPr>
              <a:t>motor </a:t>
            </a:r>
            <a:r>
              <a:rPr sz="1400" dirty="0">
                <a:latin typeface="Times New Roman" panose="02020603050405020304" charset="0"/>
                <a:cs typeface="Times New Roman" panose="02020603050405020304" charset="0"/>
                <a:sym typeface="+mn-ea"/>
              </a:rPr>
              <a:t>coupled </a:t>
            </a:r>
            <a:r>
              <a:rPr sz="1400" spc="40" dirty="0">
                <a:latin typeface="Times New Roman" panose="02020603050405020304" charset="0"/>
                <a:cs typeface="Times New Roman" panose="02020603050405020304" charset="0"/>
                <a:sym typeface="+mn-ea"/>
              </a:rPr>
              <a:t>to </a:t>
            </a:r>
            <a:r>
              <a:rPr sz="1400" spc="-15" dirty="0">
                <a:latin typeface="Times New Roman" panose="02020603050405020304" charset="0"/>
                <a:cs typeface="Times New Roman" panose="02020603050405020304" charset="0"/>
                <a:sym typeface="+mn-ea"/>
              </a:rPr>
              <a:t>a </a:t>
            </a:r>
            <a:r>
              <a:rPr sz="1400" dirty="0">
                <a:latin typeface="Times New Roman" panose="02020603050405020304" charset="0"/>
                <a:cs typeface="Times New Roman" panose="02020603050405020304" charset="0"/>
                <a:sym typeface="+mn-ea"/>
              </a:rPr>
              <a:t>sensor  </a:t>
            </a:r>
            <a:r>
              <a:rPr sz="1400" spc="35" dirty="0">
                <a:latin typeface="Times New Roman" panose="02020603050405020304" charset="0"/>
                <a:cs typeface="Times New Roman" panose="02020603050405020304" charset="0"/>
                <a:sym typeface="+mn-ea"/>
              </a:rPr>
              <a:t>for </a:t>
            </a:r>
            <a:r>
              <a:rPr sz="1400" spc="15" dirty="0">
                <a:latin typeface="Times New Roman" panose="02020603050405020304" charset="0"/>
                <a:cs typeface="Times New Roman" panose="02020603050405020304" charset="0"/>
                <a:sym typeface="+mn-ea"/>
              </a:rPr>
              <a:t>position </a:t>
            </a:r>
            <a:r>
              <a:rPr sz="1400" dirty="0">
                <a:latin typeface="Times New Roman" panose="02020603050405020304" charset="0"/>
                <a:cs typeface="Times New Roman" panose="02020603050405020304" charset="0"/>
                <a:sym typeface="+mn-ea"/>
              </a:rPr>
              <a:t>feedback. </a:t>
            </a:r>
            <a:r>
              <a:rPr sz="1400" spc="20" dirty="0">
                <a:latin typeface="Times New Roman" panose="02020603050405020304" charset="0"/>
                <a:cs typeface="Times New Roman" panose="02020603050405020304" charset="0"/>
                <a:sym typeface="+mn-ea"/>
              </a:rPr>
              <a:t>It </a:t>
            </a:r>
            <a:r>
              <a:rPr sz="1400" spc="5" dirty="0">
                <a:latin typeface="Times New Roman" panose="02020603050405020304" charset="0"/>
                <a:cs typeface="Times New Roman" panose="02020603050405020304" charset="0"/>
                <a:sym typeface="+mn-ea"/>
              </a:rPr>
              <a:t>also </a:t>
            </a:r>
            <a:r>
              <a:rPr sz="1400" spc="-5" dirty="0">
                <a:latin typeface="Times New Roman" panose="02020603050405020304" charset="0"/>
                <a:cs typeface="Times New Roman" panose="02020603050405020304" charset="0"/>
                <a:sym typeface="+mn-ea"/>
              </a:rPr>
              <a:t>requires </a:t>
            </a:r>
            <a:r>
              <a:rPr sz="1400" spc="-15" dirty="0">
                <a:latin typeface="Times New Roman" panose="02020603050405020304" charset="0"/>
                <a:cs typeface="Times New Roman" panose="02020603050405020304" charset="0"/>
                <a:sym typeface="+mn-ea"/>
              </a:rPr>
              <a:t>a </a:t>
            </a:r>
            <a:r>
              <a:rPr sz="1400" spc="-5" dirty="0">
                <a:latin typeface="Times New Roman" panose="02020603050405020304" charset="0"/>
                <a:cs typeface="Times New Roman" panose="02020603050405020304" charset="0"/>
                <a:sym typeface="+mn-ea"/>
              </a:rPr>
              <a:t>relatively </a:t>
            </a:r>
            <a:r>
              <a:rPr sz="1400" spc="10" dirty="0">
                <a:latin typeface="Times New Roman" panose="02020603050405020304" charset="0"/>
                <a:cs typeface="Times New Roman" panose="02020603050405020304" charset="0"/>
                <a:sym typeface="+mn-ea"/>
              </a:rPr>
              <a:t>sophisticated </a:t>
            </a:r>
            <a:r>
              <a:rPr sz="1400" dirty="0">
                <a:latin typeface="Times New Roman" panose="02020603050405020304" charset="0"/>
                <a:cs typeface="Times New Roman" panose="02020603050405020304" charset="0"/>
                <a:sym typeface="+mn-ea"/>
              </a:rPr>
              <a:t>controller, </a:t>
            </a:r>
            <a:r>
              <a:rPr sz="1400" spc="20" dirty="0">
                <a:latin typeface="Times New Roman" panose="02020603050405020304" charset="0"/>
                <a:cs typeface="Times New Roman" panose="02020603050405020304" charset="0"/>
                <a:sym typeface="+mn-ea"/>
              </a:rPr>
              <a:t>often </a:t>
            </a:r>
            <a:r>
              <a:rPr sz="1400" spc="-15" dirty="0">
                <a:latin typeface="Times New Roman" panose="02020603050405020304" charset="0"/>
                <a:cs typeface="Times New Roman" panose="02020603050405020304" charset="0"/>
                <a:sym typeface="+mn-ea"/>
              </a:rPr>
              <a:t>a </a:t>
            </a:r>
            <a:r>
              <a:rPr sz="1400" dirty="0">
                <a:latin typeface="Times New Roman" panose="02020603050405020304" charset="0"/>
                <a:cs typeface="Times New Roman" panose="02020603050405020304" charset="0"/>
                <a:sym typeface="+mn-ea"/>
              </a:rPr>
              <a:t>dedicated  </a:t>
            </a:r>
            <a:r>
              <a:rPr sz="1400" spc="5" dirty="0">
                <a:latin typeface="Times New Roman" panose="02020603050405020304" charset="0"/>
                <a:cs typeface="Times New Roman" panose="02020603050405020304" charset="0"/>
                <a:sym typeface="+mn-ea"/>
              </a:rPr>
              <a:t>module</a:t>
            </a:r>
            <a:r>
              <a:rPr sz="1400" spc="-30"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designed</a:t>
            </a:r>
            <a:r>
              <a:rPr sz="1400" spc="-35" dirty="0">
                <a:latin typeface="Times New Roman" panose="02020603050405020304" charset="0"/>
                <a:cs typeface="Times New Roman" panose="02020603050405020304" charset="0"/>
                <a:sym typeface="+mn-ea"/>
              </a:rPr>
              <a:t> </a:t>
            </a:r>
            <a:r>
              <a:rPr sz="1400" spc="10" dirty="0">
                <a:latin typeface="Times New Roman" panose="02020603050405020304" charset="0"/>
                <a:cs typeface="Times New Roman" panose="02020603050405020304" charset="0"/>
                <a:sym typeface="+mn-ea"/>
              </a:rPr>
              <a:t>specifically</a:t>
            </a:r>
            <a:r>
              <a:rPr sz="1400" spc="-30" dirty="0">
                <a:latin typeface="Times New Roman" panose="02020603050405020304" charset="0"/>
                <a:cs typeface="Times New Roman" panose="02020603050405020304" charset="0"/>
                <a:sym typeface="+mn-ea"/>
              </a:rPr>
              <a:t> </a:t>
            </a:r>
            <a:r>
              <a:rPr sz="1400" spc="35" dirty="0">
                <a:latin typeface="Times New Roman" panose="02020603050405020304" charset="0"/>
                <a:cs typeface="Times New Roman" panose="02020603050405020304" charset="0"/>
                <a:sym typeface="+mn-ea"/>
              </a:rPr>
              <a:t>for</a:t>
            </a:r>
            <a:r>
              <a:rPr sz="1400" spc="-30" dirty="0">
                <a:latin typeface="Times New Roman" panose="02020603050405020304" charset="0"/>
                <a:cs typeface="Times New Roman" panose="02020603050405020304" charset="0"/>
                <a:sym typeface="+mn-ea"/>
              </a:rPr>
              <a:t> </a:t>
            </a:r>
            <a:r>
              <a:rPr sz="1400" spc="-10" dirty="0">
                <a:latin typeface="Times New Roman" panose="02020603050405020304" charset="0"/>
                <a:cs typeface="Times New Roman" panose="02020603050405020304" charset="0"/>
                <a:sym typeface="+mn-ea"/>
              </a:rPr>
              <a:t>use</a:t>
            </a:r>
            <a:r>
              <a:rPr sz="1400" spc="-35" dirty="0">
                <a:latin typeface="Times New Roman" panose="02020603050405020304" charset="0"/>
                <a:cs typeface="Times New Roman" panose="02020603050405020304" charset="0"/>
                <a:sym typeface="+mn-ea"/>
              </a:rPr>
              <a:t> </a:t>
            </a:r>
            <a:r>
              <a:rPr sz="1400" spc="25" dirty="0">
                <a:latin typeface="Times New Roman" panose="02020603050405020304" charset="0"/>
                <a:cs typeface="Times New Roman" panose="02020603050405020304" charset="0"/>
                <a:sym typeface="+mn-ea"/>
              </a:rPr>
              <a:t>with</a:t>
            </a:r>
            <a:r>
              <a:rPr sz="1400" spc="-30"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servo</a:t>
            </a:r>
            <a:r>
              <a:rPr sz="1400" spc="-35" dirty="0">
                <a:latin typeface="Times New Roman" panose="02020603050405020304" charset="0"/>
                <a:cs typeface="Times New Roman" panose="02020603050405020304" charset="0"/>
                <a:sym typeface="+mn-ea"/>
              </a:rPr>
              <a:t> </a:t>
            </a:r>
            <a:r>
              <a:rPr sz="1400" spc="20" dirty="0">
                <a:latin typeface="Times New Roman" panose="02020603050405020304" charset="0"/>
                <a:cs typeface="Times New Roman" panose="02020603050405020304" charset="0"/>
                <a:sym typeface="+mn-ea"/>
              </a:rPr>
              <a:t>motors.</a:t>
            </a:r>
            <a:r>
              <a:rPr sz="1400" spc="-20"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Servomotors</a:t>
            </a:r>
            <a:r>
              <a:rPr sz="1400" spc="-30" dirty="0">
                <a:latin typeface="Times New Roman" panose="02020603050405020304" charset="0"/>
                <a:cs typeface="Times New Roman" panose="02020603050405020304" charset="0"/>
                <a:sym typeface="+mn-ea"/>
              </a:rPr>
              <a:t> </a:t>
            </a:r>
            <a:r>
              <a:rPr sz="1400" spc="-20" dirty="0">
                <a:latin typeface="Times New Roman" panose="02020603050405020304" charset="0"/>
                <a:cs typeface="Times New Roman" panose="02020603050405020304" charset="0"/>
                <a:sym typeface="+mn-ea"/>
              </a:rPr>
              <a:t>are</a:t>
            </a:r>
            <a:r>
              <a:rPr sz="1400" spc="-30" dirty="0">
                <a:latin typeface="Times New Roman" panose="02020603050405020304" charset="0"/>
                <a:cs typeface="Times New Roman" panose="02020603050405020304" charset="0"/>
                <a:sym typeface="+mn-ea"/>
              </a:rPr>
              <a:t> </a:t>
            </a:r>
            <a:r>
              <a:rPr sz="1400" spc="20" dirty="0">
                <a:latin typeface="Times New Roman" panose="02020603050405020304" charset="0"/>
                <a:cs typeface="Times New Roman" panose="02020603050405020304" charset="0"/>
                <a:sym typeface="+mn-ea"/>
              </a:rPr>
              <a:t>not</a:t>
            </a:r>
            <a:r>
              <a:rPr sz="1400" spc="-35" dirty="0">
                <a:latin typeface="Times New Roman" panose="02020603050405020304" charset="0"/>
                <a:cs typeface="Times New Roman" panose="02020603050405020304" charset="0"/>
                <a:sym typeface="+mn-ea"/>
              </a:rPr>
              <a:t> </a:t>
            </a:r>
            <a:r>
              <a:rPr sz="1400" spc="-15" dirty="0">
                <a:latin typeface="Times New Roman" panose="02020603050405020304" charset="0"/>
                <a:cs typeface="Times New Roman" panose="02020603050405020304" charset="0"/>
                <a:sym typeface="+mn-ea"/>
              </a:rPr>
              <a:t>a</a:t>
            </a:r>
            <a:r>
              <a:rPr sz="1400" spc="-35" dirty="0">
                <a:latin typeface="Times New Roman" panose="02020603050405020304" charset="0"/>
                <a:cs typeface="Times New Roman" panose="02020603050405020304" charset="0"/>
                <a:sym typeface="+mn-ea"/>
              </a:rPr>
              <a:t> </a:t>
            </a:r>
            <a:r>
              <a:rPr sz="1400" spc="20" dirty="0">
                <a:latin typeface="Times New Roman" panose="02020603050405020304" charset="0"/>
                <a:cs typeface="Times New Roman" panose="02020603050405020304" charset="0"/>
                <a:sym typeface="+mn-ea"/>
              </a:rPr>
              <a:t>specific</a:t>
            </a:r>
            <a:r>
              <a:rPr sz="1400" spc="-40" dirty="0">
                <a:latin typeface="Times New Roman" panose="02020603050405020304" charset="0"/>
                <a:cs typeface="Times New Roman" panose="02020603050405020304" charset="0"/>
                <a:sym typeface="+mn-ea"/>
              </a:rPr>
              <a:t> </a:t>
            </a:r>
            <a:r>
              <a:rPr sz="1400" spc="10" dirty="0">
                <a:latin typeface="Times New Roman" panose="02020603050405020304" charset="0"/>
                <a:cs typeface="Times New Roman" panose="02020603050405020304" charset="0"/>
                <a:sym typeface="+mn-ea"/>
              </a:rPr>
              <a:t>class  </a:t>
            </a:r>
            <a:r>
              <a:rPr sz="1400" spc="30" dirty="0">
                <a:latin typeface="Times New Roman" panose="02020603050405020304" charset="0"/>
                <a:cs typeface="Times New Roman" panose="02020603050405020304" charset="0"/>
                <a:sym typeface="+mn-ea"/>
              </a:rPr>
              <a:t>motor </a:t>
            </a:r>
            <a:r>
              <a:rPr sz="1400" spc="5" dirty="0">
                <a:latin typeface="Times New Roman" panose="02020603050405020304" charset="0"/>
                <a:cs typeface="Times New Roman" panose="02020603050405020304" charset="0"/>
                <a:sym typeface="+mn-ea"/>
              </a:rPr>
              <a:t>although the </a:t>
            </a:r>
            <a:r>
              <a:rPr sz="1400" spc="20" dirty="0">
                <a:latin typeface="Times New Roman" panose="02020603050405020304" charset="0"/>
                <a:cs typeface="Times New Roman" panose="02020603050405020304" charset="0"/>
                <a:sym typeface="+mn-ea"/>
              </a:rPr>
              <a:t>term </a:t>
            </a:r>
            <a:r>
              <a:rPr sz="1400" spc="10" dirty="0">
                <a:latin typeface="Times New Roman" panose="02020603050405020304" charset="0"/>
                <a:cs typeface="Times New Roman" panose="02020603050405020304" charset="0"/>
                <a:sym typeface="+mn-ea"/>
              </a:rPr>
              <a:t>servomotor </a:t>
            </a:r>
            <a:r>
              <a:rPr sz="1400" spc="15" dirty="0">
                <a:latin typeface="Times New Roman" panose="02020603050405020304" charset="0"/>
                <a:cs typeface="Times New Roman" panose="02020603050405020304" charset="0"/>
                <a:sym typeface="+mn-ea"/>
              </a:rPr>
              <a:t>is </a:t>
            </a:r>
            <a:r>
              <a:rPr sz="1400" spc="20" dirty="0">
                <a:latin typeface="Times New Roman" panose="02020603050405020304" charset="0"/>
                <a:cs typeface="Times New Roman" panose="02020603050405020304" charset="0"/>
                <a:sym typeface="+mn-ea"/>
              </a:rPr>
              <a:t>often </a:t>
            </a:r>
            <a:r>
              <a:rPr sz="1400" spc="-5" dirty="0">
                <a:latin typeface="Times New Roman" panose="02020603050405020304" charset="0"/>
                <a:cs typeface="Times New Roman" panose="02020603050405020304" charset="0"/>
                <a:sym typeface="+mn-ea"/>
              </a:rPr>
              <a:t>used </a:t>
            </a:r>
            <a:r>
              <a:rPr sz="1400" spc="35" dirty="0">
                <a:latin typeface="Times New Roman" panose="02020603050405020304" charset="0"/>
                <a:cs typeface="Times New Roman" panose="02020603050405020304" charset="0"/>
                <a:sym typeface="+mn-ea"/>
              </a:rPr>
              <a:t>to </a:t>
            </a:r>
            <a:r>
              <a:rPr sz="1400" spc="5" dirty="0">
                <a:latin typeface="Times New Roman" panose="02020603050405020304" charset="0"/>
                <a:cs typeface="Times New Roman" panose="02020603050405020304" charset="0"/>
                <a:sym typeface="+mn-ea"/>
              </a:rPr>
              <a:t>refer </a:t>
            </a:r>
            <a:r>
              <a:rPr sz="1400" spc="35" dirty="0">
                <a:latin typeface="Times New Roman" panose="02020603050405020304" charset="0"/>
                <a:cs typeface="Times New Roman" panose="02020603050405020304" charset="0"/>
                <a:sym typeface="+mn-ea"/>
              </a:rPr>
              <a:t>to </a:t>
            </a:r>
            <a:r>
              <a:rPr sz="1400" spc="-15" dirty="0">
                <a:latin typeface="Times New Roman" panose="02020603050405020304" charset="0"/>
                <a:cs typeface="Times New Roman" panose="02020603050405020304" charset="0"/>
                <a:sym typeface="+mn-ea"/>
              </a:rPr>
              <a:t>a </a:t>
            </a:r>
            <a:r>
              <a:rPr sz="1400" spc="30" dirty="0">
                <a:latin typeface="Times New Roman" panose="02020603050405020304" charset="0"/>
                <a:cs typeface="Times New Roman" panose="02020603050405020304" charset="0"/>
                <a:sym typeface="+mn-ea"/>
              </a:rPr>
              <a:t>motor </a:t>
            </a:r>
            <a:r>
              <a:rPr sz="1400" spc="5" dirty="0">
                <a:latin typeface="Times New Roman" panose="02020603050405020304" charset="0"/>
                <a:cs typeface="Times New Roman" panose="02020603050405020304" charset="0"/>
                <a:sym typeface="+mn-ea"/>
              </a:rPr>
              <a:t>suitable </a:t>
            </a:r>
            <a:r>
              <a:rPr sz="1400" spc="35" dirty="0">
                <a:latin typeface="Times New Roman" panose="02020603050405020304" charset="0"/>
                <a:cs typeface="Times New Roman" panose="02020603050405020304" charset="0"/>
                <a:sym typeface="+mn-ea"/>
              </a:rPr>
              <a:t>for </a:t>
            </a:r>
            <a:r>
              <a:rPr sz="1400" spc="-10" dirty="0">
                <a:latin typeface="Times New Roman" panose="02020603050405020304" charset="0"/>
                <a:cs typeface="Times New Roman" panose="02020603050405020304" charset="0"/>
                <a:sym typeface="+mn-ea"/>
              </a:rPr>
              <a:t>use </a:t>
            </a:r>
            <a:r>
              <a:rPr sz="1400" spc="5" dirty="0">
                <a:latin typeface="Times New Roman" panose="02020603050405020304" charset="0"/>
                <a:cs typeface="Times New Roman" panose="02020603050405020304" charset="0"/>
                <a:sym typeface="+mn-ea"/>
              </a:rPr>
              <a:t>in </a:t>
            </a:r>
            <a:r>
              <a:rPr sz="1400" spc="-15" dirty="0">
                <a:latin typeface="Times New Roman" panose="02020603050405020304" charset="0"/>
                <a:cs typeface="Times New Roman" panose="02020603050405020304" charset="0"/>
                <a:sym typeface="+mn-ea"/>
              </a:rPr>
              <a:t>a  </a:t>
            </a:r>
            <a:r>
              <a:rPr sz="1400" dirty="0">
                <a:latin typeface="Times New Roman" panose="02020603050405020304" charset="0"/>
                <a:cs typeface="Times New Roman" panose="02020603050405020304" charset="0"/>
                <a:sym typeface="+mn-ea"/>
              </a:rPr>
              <a:t>closed-loop </a:t>
            </a:r>
            <a:r>
              <a:rPr sz="1400" spc="15" dirty="0">
                <a:latin typeface="Times New Roman" panose="02020603050405020304" charset="0"/>
                <a:cs typeface="Times New Roman" panose="02020603050405020304" charset="0"/>
                <a:sym typeface="+mn-ea"/>
              </a:rPr>
              <a:t>control</a:t>
            </a:r>
            <a:r>
              <a:rPr sz="1400" spc="-85" dirty="0">
                <a:latin typeface="Times New Roman" panose="02020603050405020304" charset="0"/>
                <a:cs typeface="Times New Roman" panose="02020603050405020304" charset="0"/>
                <a:sym typeface="+mn-ea"/>
              </a:rPr>
              <a:t> </a:t>
            </a:r>
            <a:r>
              <a:rPr sz="1400" spc="10" dirty="0">
                <a:latin typeface="Times New Roman" panose="02020603050405020304" charset="0"/>
                <a:cs typeface="Times New Roman" panose="02020603050405020304" charset="0"/>
                <a:sym typeface="+mn-ea"/>
              </a:rPr>
              <a:t>system.</a:t>
            </a:r>
            <a:endParaRPr sz="1400" dirty="0">
              <a:latin typeface="Times New Roman" panose="02020603050405020304" charset="0"/>
              <a:cs typeface="Times New Roman" panose="02020603050405020304" charset="0"/>
            </a:endParaRPr>
          </a:p>
          <a:p>
            <a:endParaRPr sz="1400" dirty="0">
              <a:latin typeface="Times New Roman" panose="02020603050405020304" charset="0"/>
              <a:cs typeface="Times New Roman" panose="02020603050405020304" charset="0"/>
            </a:endParaRPr>
          </a:p>
          <a:p>
            <a:endParaRPr lang="en-US" sz="1400" dirty="0">
              <a:latin typeface="Times New Roman" panose="02020603050405020304" charset="0"/>
              <a:cs typeface="Times New Roman" panose="02020603050405020304" charset="0"/>
            </a:endParaRPr>
          </a:p>
        </p:txBody>
      </p:sp>
      <p:sp>
        <p:nvSpPr>
          <p:cNvPr id="6" name="object 5"/>
          <p:cNvSpPr/>
          <p:nvPr/>
        </p:nvSpPr>
        <p:spPr>
          <a:xfrm>
            <a:off x="6990080" y="1884045"/>
            <a:ext cx="3811270" cy="2169192"/>
          </a:xfrm>
          <a:prstGeom prst="rect">
            <a:avLst/>
          </a:prstGeom>
          <a:blipFill>
            <a:blip r:embed="rId2" cstate="print"/>
            <a:stretch>
              <a:fillRect/>
            </a:stretch>
          </a:blipFill>
        </p:spPr>
        <p:txBody>
          <a:bodyPr wrap="square" lIns="0" tIns="0" rIns="0" bIns="0" rtlCol="0"/>
          <a:lstStyle/>
          <a:p>
            <a:endParaRPr/>
          </a:p>
        </p:txBody>
      </p:sp>
      <p:sp>
        <p:nvSpPr>
          <p:cNvPr id="2" name="TextBox 1">
            <a:extLst>
              <a:ext uri="{FF2B5EF4-FFF2-40B4-BE49-F238E27FC236}">
                <a16:creationId xmlns:a16="http://schemas.microsoft.com/office/drawing/2014/main" id="{6DD4F786-BC52-4C04-BA21-FF724FDB4987}"/>
              </a:ext>
            </a:extLst>
          </p:cNvPr>
          <p:cNvSpPr txBox="1"/>
          <p:nvPr/>
        </p:nvSpPr>
        <p:spPr>
          <a:xfrm>
            <a:off x="3196206" y="469783"/>
            <a:ext cx="4244829" cy="645953"/>
          </a:xfrm>
          <a:prstGeom prst="rect">
            <a:avLst/>
          </a:prstGeom>
          <a:noFill/>
        </p:spPr>
        <p:txBody>
          <a:bodyPr wrap="square" rtlCol="0">
            <a:spAutoFit/>
          </a:bodyPr>
          <a:lstStyle/>
          <a:p>
            <a:pPr algn="ctr"/>
            <a:r>
              <a:rPr lang="en-IN" b="1" spc="40" dirty="0">
                <a:latin typeface="Times New Roman" panose="02020603050405020304" charset="0"/>
                <a:cs typeface="Times New Roman" panose="02020603050405020304" charset="0"/>
                <a:sym typeface="+mn-ea"/>
              </a:rPr>
              <a:t>Servo</a:t>
            </a:r>
            <a:r>
              <a:rPr lang="en-IN" b="1" spc="-35" dirty="0">
                <a:latin typeface="Times New Roman" panose="02020603050405020304" charset="0"/>
                <a:cs typeface="Times New Roman" panose="02020603050405020304" charset="0"/>
                <a:sym typeface="+mn-ea"/>
              </a:rPr>
              <a:t> </a:t>
            </a:r>
            <a:r>
              <a:rPr lang="en-IN" b="1" spc="-25" dirty="0">
                <a:latin typeface="Times New Roman" panose="02020603050405020304" charset="0"/>
                <a:cs typeface="Times New Roman" panose="02020603050405020304" charset="0"/>
                <a:sym typeface="+mn-ea"/>
              </a:rPr>
              <a:t>Motor</a:t>
            </a:r>
          </a:p>
          <a:p>
            <a:pPr algn="ctr"/>
            <a:endParaRPr lang="en-IN"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340" y="610235"/>
            <a:ext cx="9603105" cy="5465445"/>
          </a:xfrm>
        </p:spPr>
        <p:txBody>
          <a:bodyPr/>
          <a:lstStyle/>
          <a:p>
            <a:pPr algn="ctr"/>
            <a:r>
              <a:rPr lang="en-IN" altLang="en-US" sz="9600"/>
              <a:t>THANK </a:t>
            </a:r>
            <a:br>
              <a:rPr lang="en-IN" altLang="en-US" sz="9600"/>
            </a:br>
            <a:r>
              <a:rPr lang="en-IN" altLang="en-US" sz="9600"/>
              <a:t>YOU</a:t>
            </a:r>
          </a:p>
        </p:txBody>
      </p:sp>
    </p:spTree>
  </p:cSld>
  <p:clrMapOvr>
    <a:masterClrMapping/>
  </p:clrMapOvr>
  <mc:AlternateContent xmlns:mc="http://schemas.openxmlformats.org/markup-compatibility/2006" xmlns:p14="http://schemas.microsoft.com/office/powerpoint/2010/main">
    <mc:Choice Requires="p14">
      <p:transition>
        <p:randomBar dir="vert"/>
      </p:transition>
    </mc:Choice>
    <mc:Fallback xmlns="">
      <p:transition>
        <p:randomBar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4C7DDC-A4A1-4401-B574-460C96E8C34B}"/>
              </a:ext>
            </a:extLst>
          </p:cNvPr>
          <p:cNvSpPr txBox="1">
            <a:spLocks/>
          </p:cNvSpPr>
          <p:nvPr/>
        </p:nvSpPr>
        <p:spPr>
          <a:xfrm>
            <a:off x="1146175" y="220980"/>
            <a:ext cx="9144000" cy="1505585"/>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br>
              <a:rPr lang="en-GB" sz="2000" b="1" dirty="0">
                <a:latin typeface="Times New Roman" panose="02020603050405020304" charset="0"/>
                <a:cs typeface="Times New Roman" panose="02020603050405020304" charset="0"/>
                <a:sym typeface="+mn-ea"/>
              </a:rPr>
            </a:br>
            <a:r>
              <a:rPr lang="en-GB" sz="2800" b="1" spc="-5" dirty="0">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A minor Project Presentation On</a:t>
            </a:r>
            <a:r>
              <a:rPr lang="en-GB" sz="2800" i="1" spc="-5" dirty="0">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a:t>
            </a:r>
            <a:br>
              <a:rPr lang="en-GB" i="1" spc="20" dirty="0">
                <a:effectLst>
                  <a:outerShdw blurRad="38100" dist="19050" dir="2700000" algn="tl" rotWithShape="0">
                    <a:schemeClr val="dk1">
                      <a:alpha val="40000"/>
                    </a:schemeClr>
                  </a:outerShdw>
                </a:effectLst>
                <a:latin typeface="Arial" panose="020B0604020202020204"/>
                <a:cs typeface="Arial" panose="020B0604020202020204"/>
                <a:sym typeface="+mn-ea"/>
              </a:rPr>
            </a:br>
            <a:r>
              <a:rPr lang="en-GB" sz="2400" b="1" spc="20" dirty="0">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Automated </a:t>
            </a:r>
            <a:r>
              <a:rPr lang="en-GB" sz="2400" b="1" spc="-30" dirty="0">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Railway </a:t>
            </a:r>
            <a:r>
              <a:rPr lang="en-GB" sz="2400" b="1" spc="-45" dirty="0">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Gate </a:t>
            </a:r>
            <a:r>
              <a:rPr lang="en-GB" sz="2400" b="1" spc="5" dirty="0">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Control</a:t>
            </a:r>
            <a:r>
              <a:rPr lang="en-GB" sz="2400" b="1" spc="-185" dirty="0">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a:t>
            </a:r>
            <a:r>
              <a:rPr lang="en-GB" sz="2400" b="1" spc="-5" dirty="0">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System </a:t>
            </a:r>
            <a:endParaRPr lang="en-GB" sz="2400" i="1" spc="30" dirty="0">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p:txBody>
      </p:sp>
      <p:pic>
        <p:nvPicPr>
          <p:cNvPr id="5" name="Picture 4">
            <a:extLst>
              <a:ext uri="{FF2B5EF4-FFF2-40B4-BE49-F238E27FC236}">
                <a16:creationId xmlns:a16="http://schemas.microsoft.com/office/drawing/2014/main" id="{3A77CF17-73FC-4F60-980A-BBFCA58A01AD}"/>
              </a:ext>
            </a:extLst>
          </p:cNvPr>
          <p:cNvPicPr>
            <a:picLocks noChangeAspect="1"/>
          </p:cNvPicPr>
          <p:nvPr/>
        </p:nvPicPr>
        <p:blipFill>
          <a:blip r:embed="rId2"/>
          <a:stretch>
            <a:fillRect/>
          </a:stretch>
        </p:blipFill>
        <p:spPr>
          <a:xfrm>
            <a:off x="4387850" y="1726565"/>
            <a:ext cx="2438400" cy="1847850"/>
          </a:xfrm>
          <a:prstGeom prst="rect">
            <a:avLst/>
          </a:prstGeom>
        </p:spPr>
      </p:pic>
      <p:sp>
        <p:nvSpPr>
          <p:cNvPr id="6" name="Rectangle 4">
            <a:extLst>
              <a:ext uri="{FF2B5EF4-FFF2-40B4-BE49-F238E27FC236}">
                <a16:creationId xmlns:a16="http://schemas.microsoft.com/office/drawing/2014/main" id="{737F22FF-D522-46B6-941E-75AE7EF61ECD}"/>
              </a:ext>
            </a:extLst>
          </p:cNvPr>
          <p:cNvSpPr/>
          <p:nvPr/>
        </p:nvSpPr>
        <p:spPr>
          <a:xfrm>
            <a:off x="4911558" y="4154805"/>
            <a:ext cx="1612265" cy="337185"/>
          </a:xfrm>
          <a:prstGeom prst="rect">
            <a:avLst/>
          </a:prstGeom>
        </p:spPr>
        <p:txBody>
          <a:bodyPr wrap="none">
            <a:spAutoFit/>
          </a:bodyPr>
          <a:lstStyle/>
          <a:p>
            <a:pPr algn="ctr"/>
            <a:r>
              <a:rPr lang="en-US" sz="1600" b="1" dirty="0">
                <a:solidFill>
                  <a:schemeClr val="tx1"/>
                </a:solidFill>
                <a:latin typeface="Times New Roman" panose="02020603050405020304" charset="0"/>
                <a:cs typeface="Times New Roman" panose="02020603050405020304" charset="0"/>
              </a:rPr>
              <a:t>Session: 2020-21</a:t>
            </a:r>
          </a:p>
        </p:txBody>
      </p:sp>
      <p:sp>
        <p:nvSpPr>
          <p:cNvPr id="7" name="Rectangle 3">
            <a:extLst>
              <a:ext uri="{FF2B5EF4-FFF2-40B4-BE49-F238E27FC236}">
                <a16:creationId xmlns:a16="http://schemas.microsoft.com/office/drawing/2014/main" id="{03C1D37D-2E0A-4D3C-8E85-F109169BA455}"/>
              </a:ext>
            </a:extLst>
          </p:cNvPr>
          <p:cNvSpPr/>
          <p:nvPr/>
        </p:nvSpPr>
        <p:spPr>
          <a:xfrm>
            <a:off x="4628252" y="3688715"/>
            <a:ext cx="2445385" cy="398780"/>
          </a:xfrm>
          <a:prstGeom prst="rect">
            <a:avLst/>
          </a:prstGeom>
        </p:spPr>
        <p:txBody>
          <a:bodyPr wrap="none">
            <a:spAutoFit/>
          </a:bodyPr>
          <a:lstStyle/>
          <a:p>
            <a:r>
              <a:rPr lang="en-US" sz="1600" b="1" dirty="0">
                <a:solidFill>
                  <a:schemeClr val="tx1"/>
                </a:solidFill>
              </a:rPr>
              <a:t>[ N.V.P.E.M.I  KANPUR </a:t>
            </a:r>
            <a:r>
              <a:rPr lang="en-US" sz="2000" b="1" dirty="0">
                <a:solidFill>
                  <a:schemeClr val="tx1"/>
                </a:solidFill>
              </a:rPr>
              <a:t>]</a:t>
            </a:r>
          </a:p>
        </p:txBody>
      </p:sp>
      <p:sp>
        <p:nvSpPr>
          <p:cNvPr id="8" name="Rectangle 1">
            <a:extLst>
              <a:ext uri="{FF2B5EF4-FFF2-40B4-BE49-F238E27FC236}">
                <a16:creationId xmlns:a16="http://schemas.microsoft.com/office/drawing/2014/main" id="{10E1C580-351F-46B8-A1E8-7B4947A1A41A}"/>
              </a:ext>
            </a:extLst>
          </p:cNvPr>
          <p:cNvSpPr/>
          <p:nvPr/>
        </p:nvSpPr>
        <p:spPr>
          <a:xfrm>
            <a:off x="332105" y="5184775"/>
            <a:ext cx="3124200" cy="954107"/>
          </a:xfrm>
          <a:prstGeom prst="rect">
            <a:avLst/>
          </a:prstGeom>
        </p:spPr>
        <p:txBody>
          <a:bodyPr wrap="square">
            <a:spAutoFit/>
          </a:bodyPr>
          <a:lstStyle/>
          <a:p>
            <a:r>
              <a:rPr lang="en-US" sz="1400" b="1" dirty="0">
                <a:solidFill>
                  <a:srgbClr val="002060"/>
                </a:solidFill>
              </a:rPr>
              <a:t>Submitted To-</a:t>
            </a:r>
          </a:p>
          <a:p>
            <a:r>
              <a:rPr lang="en-US" sz="1400" b="1" dirty="0">
                <a:solidFill>
                  <a:schemeClr val="tx1">
                    <a:lumMod val="95000"/>
                    <a:lumOff val="5000"/>
                  </a:schemeClr>
                </a:solidFill>
              </a:rPr>
              <a:t>Prof.Ashish Nigam</a:t>
            </a:r>
          </a:p>
          <a:p>
            <a:r>
              <a:rPr lang="en-US" sz="1400" b="1" dirty="0">
                <a:solidFill>
                  <a:schemeClr val="tx1">
                    <a:lumMod val="95000"/>
                    <a:lumOff val="5000"/>
                  </a:schemeClr>
                </a:solidFill>
              </a:rPr>
              <a:t>HOD (ECE Dept.)</a:t>
            </a:r>
          </a:p>
          <a:p>
            <a:endParaRPr lang="en-US" sz="1400" b="1" dirty="0">
              <a:solidFill>
                <a:schemeClr val="tx1">
                  <a:lumMod val="95000"/>
                  <a:lumOff val="5000"/>
                </a:schemeClr>
              </a:solidFill>
            </a:endParaRPr>
          </a:p>
        </p:txBody>
      </p:sp>
      <p:sp>
        <p:nvSpPr>
          <p:cNvPr id="9" name="Rectangle 2">
            <a:extLst>
              <a:ext uri="{FF2B5EF4-FFF2-40B4-BE49-F238E27FC236}">
                <a16:creationId xmlns:a16="http://schemas.microsoft.com/office/drawing/2014/main" id="{EDD50A9D-9A42-43B3-A456-4614826003B8}"/>
              </a:ext>
            </a:extLst>
          </p:cNvPr>
          <p:cNvSpPr/>
          <p:nvPr/>
        </p:nvSpPr>
        <p:spPr>
          <a:xfrm>
            <a:off x="7964170" y="4809490"/>
            <a:ext cx="2438400" cy="953135"/>
          </a:xfrm>
          <a:prstGeom prst="rect">
            <a:avLst/>
          </a:prstGeom>
        </p:spPr>
        <p:txBody>
          <a:bodyPr wrap="square">
            <a:spAutoFit/>
          </a:bodyPr>
          <a:lstStyle/>
          <a:p>
            <a:r>
              <a:rPr lang="en-US" sz="1400" b="1" dirty="0">
                <a:solidFill>
                  <a:srgbClr val="002060"/>
                </a:solidFill>
              </a:rPr>
              <a:t>Submitted By-</a:t>
            </a:r>
          </a:p>
          <a:p>
            <a:r>
              <a:rPr lang="en-IN" altLang="en-US" sz="1400" b="1" dirty="0">
                <a:solidFill>
                  <a:schemeClr val="tx1">
                    <a:lumMod val="95000"/>
                    <a:lumOff val="5000"/>
                  </a:schemeClr>
                </a:solidFill>
              </a:rPr>
              <a:t>Ajay kumar</a:t>
            </a:r>
            <a:endParaRPr lang="en-US" sz="1400" b="1" dirty="0">
              <a:solidFill>
                <a:schemeClr val="tx1">
                  <a:lumMod val="95000"/>
                  <a:lumOff val="5000"/>
                </a:schemeClr>
              </a:solidFill>
            </a:endParaRPr>
          </a:p>
          <a:p>
            <a:r>
              <a:rPr lang="en-US" sz="1400" b="1" dirty="0">
                <a:solidFill>
                  <a:schemeClr val="tx1">
                    <a:lumMod val="95000"/>
                    <a:lumOff val="5000"/>
                  </a:schemeClr>
                </a:solidFill>
              </a:rPr>
              <a:t>B.Tech(ECE 4</a:t>
            </a:r>
            <a:r>
              <a:rPr lang="en-US" sz="1400" b="1" baseline="30000" dirty="0">
                <a:solidFill>
                  <a:schemeClr val="tx1">
                    <a:lumMod val="95000"/>
                    <a:lumOff val="5000"/>
                  </a:schemeClr>
                </a:solidFill>
              </a:rPr>
              <a:t>th</a:t>
            </a:r>
            <a:r>
              <a:rPr lang="en-US" sz="1400" b="1" dirty="0">
                <a:solidFill>
                  <a:schemeClr val="tx1">
                    <a:lumMod val="95000"/>
                    <a:lumOff val="5000"/>
                  </a:schemeClr>
                </a:solidFill>
              </a:rPr>
              <a:t> year)</a:t>
            </a:r>
          </a:p>
          <a:p>
            <a:r>
              <a:rPr lang="en-US" sz="1400" b="1" dirty="0">
                <a:solidFill>
                  <a:schemeClr val="tx1">
                    <a:lumMod val="95000"/>
                    <a:lumOff val="5000"/>
                  </a:schemeClr>
                </a:solidFill>
              </a:rPr>
              <a:t>17429310</a:t>
            </a:r>
            <a:r>
              <a:rPr lang="en-IN" altLang="en-US" sz="1400" b="1" dirty="0">
                <a:solidFill>
                  <a:schemeClr val="tx1">
                    <a:lumMod val="95000"/>
                    <a:lumOff val="5000"/>
                  </a:schemeClr>
                </a:solidFill>
              </a:rPr>
              <a:t>01</a:t>
            </a:r>
          </a:p>
        </p:txBody>
      </p:sp>
    </p:spTree>
    <p:extLst>
      <p:ext uri="{BB962C8B-B14F-4D97-AF65-F5344CB8AC3E}">
        <p14:creationId xmlns:p14="http://schemas.microsoft.com/office/powerpoint/2010/main" val="295509960"/>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582" y="649611"/>
            <a:ext cx="10972800" cy="582613"/>
          </a:xfrm>
        </p:spPr>
        <p:txBody>
          <a:bodyPr/>
          <a:lstStyle/>
          <a:p>
            <a:pPr algn="ctr"/>
            <a:r>
              <a:rPr lang="en-IN" altLang="en-US" sz="1600" b="1" dirty="0"/>
              <a:t>Contents</a:t>
            </a:r>
          </a:p>
        </p:txBody>
      </p:sp>
      <p:sp>
        <p:nvSpPr>
          <p:cNvPr id="3" name="Content Placeholder 2"/>
          <p:cNvSpPr>
            <a:spLocks noGrp="1"/>
          </p:cNvSpPr>
          <p:nvPr>
            <p:ph idx="1"/>
          </p:nvPr>
        </p:nvSpPr>
        <p:spPr>
          <a:xfrm>
            <a:off x="1244367" y="1735880"/>
            <a:ext cx="8872756" cy="4472509"/>
          </a:xfrm>
        </p:spPr>
        <p:txBody>
          <a:bodyPr/>
          <a:lstStyle/>
          <a:p>
            <a:pPr>
              <a:buFont typeface="Wingdings" panose="05000000000000000000" charset="0"/>
              <a:buChar char="Ø"/>
            </a:pPr>
            <a:r>
              <a:rPr lang="en-IN" altLang="en-US" sz="1400" dirty="0"/>
              <a:t>Objective</a:t>
            </a:r>
          </a:p>
          <a:p>
            <a:pPr>
              <a:buFont typeface="Wingdings" panose="05000000000000000000" charset="0"/>
              <a:buChar char="Ø"/>
            </a:pPr>
            <a:r>
              <a:rPr lang="en-IN" altLang="en-US" sz="1400" dirty="0"/>
              <a:t>Components</a:t>
            </a:r>
          </a:p>
          <a:p>
            <a:pPr>
              <a:buFont typeface="Wingdings" panose="05000000000000000000" charset="0"/>
              <a:buChar char="Ø"/>
            </a:pPr>
            <a:r>
              <a:rPr lang="en-IN" altLang="en-US" sz="1400" dirty="0"/>
              <a:t>Circuit diagram</a:t>
            </a:r>
          </a:p>
          <a:p>
            <a:pPr>
              <a:buFont typeface="Wingdings" panose="05000000000000000000" charset="0"/>
              <a:buChar char="Ø"/>
            </a:pPr>
            <a:r>
              <a:rPr lang="en-IN" altLang="en-US" sz="1400" dirty="0"/>
              <a:t>Software Used In Projects</a:t>
            </a:r>
          </a:p>
          <a:p>
            <a:pPr>
              <a:buFont typeface="Wingdings" panose="05000000000000000000" charset="0"/>
              <a:buChar char="Ø"/>
            </a:pPr>
            <a:r>
              <a:rPr lang="en-IN" altLang="en-US" sz="1400" dirty="0"/>
              <a:t>Simulation </a:t>
            </a:r>
          </a:p>
          <a:p>
            <a:pPr>
              <a:buFont typeface="Wingdings" panose="05000000000000000000" charset="0"/>
              <a:buChar char="Ø"/>
            </a:pPr>
            <a:r>
              <a:rPr lang="en-IN" altLang="en-US" sz="1400" dirty="0"/>
              <a:t>Working</a:t>
            </a:r>
          </a:p>
          <a:p>
            <a:pPr>
              <a:buFont typeface="Wingdings" panose="05000000000000000000" charset="0"/>
              <a:buChar char="Ø"/>
            </a:pPr>
            <a:r>
              <a:rPr lang="en-IN" altLang="en-US" sz="1400" dirty="0"/>
              <a:t>Microcontroller </a:t>
            </a:r>
            <a:r>
              <a:rPr sz="1400" spc="35" dirty="0">
                <a:latin typeface="Times New Roman" panose="02020603050405020304" charset="0"/>
                <a:cs typeface="Times New Roman" panose="02020603050405020304" charset="0"/>
                <a:sym typeface="+mn-ea"/>
              </a:rPr>
              <a:t>PIC16F877A</a:t>
            </a:r>
          </a:p>
          <a:p>
            <a:pPr>
              <a:buFont typeface="Wingdings" panose="05000000000000000000" charset="0"/>
              <a:buChar char="Ø"/>
            </a:pPr>
            <a:r>
              <a:rPr sz="1400" spc="10" dirty="0">
                <a:latin typeface="Times New Roman" panose="02020603050405020304" charset="0"/>
                <a:cs typeface="Times New Roman" panose="02020603050405020304" charset="0"/>
                <a:sym typeface="+mn-ea"/>
              </a:rPr>
              <a:t>L293D </a:t>
            </a:r>
            <a:r>
              <a:rPr sz="1400" spc="-25" dirty="0">
                <a:latin typeface="Times New Roman" panose="02020603050405020304" charset="0"/>
                <a:cs typeface="Times New Roman" panose="02020603050405020304" charset="0"/>
                <a:sym typeface="+mn-ea"/>
              </a:rPr>
              <a:t>Motor </a:t>
            </a:r>
            <a:r>
              <a:rPr sz="1400" spc="-20" dirty="0">
                <a:latin typeface="Times New Roman" panose="02020603050405020304" charset="0"/>
                <a:cs typeface="Times New Roman" panose="02020603050405020304" charset="0"/>
                <a:sym typeface="+mn-ea"/>
              </a:rPr>
              <a:t>Driver</a:t>
            </a:r>
          </a:p>
          <a:p>
            <a:pPr>
              <a:buFont typeface="Wingdings" panose="05000000000000000000" charset="0"/>
              <a:buChar char="Ø"/>
            </a:pPr>
            <a:r>
              <a:rPr sz="1400" spc="10" dirty="0">
                <a:latin typeface="Times New Roman" panose="02020603050405020304" charset="0"/>
                <a:cs typeface="Times New Roman" panose="02020603050405020304" charset="0"/>
                <a:sym typeface="+mn-ea"/>
              </a:rPr>
              <a:t>Crystal</a:t>
            </a:r>
            <a:r>
              <a:rPr sz="1400" spc="55" dirty="0">
                <a:latin typeface="Times New Roman" panose="02020603050405020304" charset="0"/>
                <a:cs typeface="Times New Roman" panose="02020603050405020304" charset="0"/>
                <a:sym typeface="+mn-ea"/>
              </a:rPr>
              <a:t> </a:t>
            </a:r>
            <a:r>
              <a:rPr sz="1400" spc="20" dirty="0">
                <a:latin typeface="Times New Roman" panose="02020603050405020304" charset="0"/>
                <a:cs typeface="Times New Roman" panose="02020603050405020304" charset="0"/>
                <a:sym typeface="+mn-ea"/>
              </a:rPr>
              <a:t>oscillator</a:t>
            </a:r>
            <a:endParaRPr sz="1400" spc="35" dirty="0">
              <a:latin typeface="Times New Roman" panose="02020603050405020304" charset="0"/>
              <a:cs typeface="Times New Roman" panose="02020603050405020304" charset="0"/>
              <a:sym typeface="+mn-ea"/>
            </a:endParaRPr>
          </a:p>
          <a:p>
            <a:pPr>
              <a:buFont typeface="Wingdings" panose="05000000000000000000" charset="0"/>
              <a:buChar char="Ø"/>
            </a:pPr>
            <a:r>
              <a:rPr lang="en-IN" sz="1400" spc="35" dirty="0">
                <a:latin typeface="Times New Roman" panose="02020603050405020304" charset="0"/>
                <a:cs typeface="Times New Roman" panose="02020603050405020304" charset="0"/>
                <a:sym typeface="+mn-ea"/>
              </a:rPr>
              <a:t>Servo motor </a:t>
            </a:r>
            <a:endParaRPr lang="en-IN" altLang="en-US" sz="1400" dirty="0"/>
          </a:p>
          <a:p>
            <a:pPr>
              <a:buFont typeface="Wingdings" panose="05000000000000000000" charset="0"/>
              <a:buChar char="Ø"/>
            </a:pPr>
            <a:endParaRPr lang="en-IN" altLang="en-US" sz="2000" dirty="0"/>
          </a:p>
          <a:p>
            <a:pPr>
              <a:buFont typeface="Wingdings" panose="05000000000000000000" charset="0"/>
              <a:buChar char="Ø"/>
            </a:pPr>
            <a:endParaRPr lang="en-IN" altLang="en-US" sz="2000"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5270" y="852170"/>
            <a:ext cx="9141460" cy="4526280"/>
          </a:xfrm>
        </p:spPr>
        <p:txBody>
          <a:bodyPr/>
          <a:lstStyle/>
          <a:p>
            <a:pPr marL="0" indent="0" algn="ctr">
              <a:lnSpc>
                <a:spcPct val="100000"/>
              </a:lnSpc>
              <a:spcBef>
                <a:spcPts val="100"/>
              </a:spcBef>
              <a:buNone/>
            </a:pPr>
            <a:r>
              <a:rPr sz="1600" b="1" spc="-10" dirty="0">
                <a:latin typeface="Gill Sans MT" panose="020B0502020104020203"/>
                <a:cs typeface="Gill Sans MT" panose="020B0502020104020203"/>
                <a:sym typeface="+mn-ea"/>
              </a:rPr>
              <a:t>Objective</a:t>
            </a:r>
            <a:endParaRPr lang="en-IN" sz="1600" b="1" spc="-10" dirty="0">
              <a:latin typeface="Gill Sans MT" panose="020B0502020104020203"/>
              <a:cs typeface="Gill Sans MT" panose="020B0502020104020203"/>
              <a:sym typeface="+mn-ea"/>
            </a:endParaRPr>
          </a:p>
          <a:p>
            <a:pPr marL="0" indent="0" algn="ctr">
              <a:lnSpc>
                <a:spcPct val="100000"/>
              </a:lnSpc>
              <a:spcBef>
                <a:spcPts val="100"/>
              </a:spcBef>
              <a:buNone/>
            </a:pPr>
            <a:endParaRPr lang="en-IN" sz="1600" b="1" spc="-10" dirty="0">
              <a:latin typeface="Gill Sans MT" panose="020B0502020104020203"/>
              <a:cs typeface="Arial" panose="020B0604020202020204"/>
              <a:sym typeface="+mn-ea"/>
            </a:endParaRPr>
          </a:p>
          <a:p>
            <a:pPr marL="0" indent="0" algn="ctr">
              <a:lnSpc>
                <a:spcPct val="100000"/>
              </a:lnSpc>
              <a:spcBef>
                <a:spcPts val="100"/>
              </a:spcBef>
              <a:buNone/>
            </a:pPr>
            <a:endParaRPr sz="1600" dirty="0">
              <a:latin typeface="Arial" panose="020B0604020202020204"/>
              <a:cs typeface="Arial" panose="020B0604020202020204"/>
            </a:endParaRPr>
          </a:p>
          <a:p>
            <a:pPr marL="0" marR="5080" indent="0" algn="just">
              <a:lnSpc>
                <a:spcPct val="140000"/>
              </a:lnSpc>
              <a:spcBef>
                <a:spcPts val="625"/>
              </a:spcBef>
              <a:buNone/>
            </a:pPr>
            <a:r>
              <a:rPr sz="1400" spc="-20" dirty="0">
                <a:latin typeface="Times New Roman" panose="02020603050405020304" charset="0"/>
                <a:cs typeface="Times New Roman" panose="02020603050405020304" charset="0"/>
                <a:sym typeface="+mn-ea"/>
              </a:rPr>
              <a:t>The</a:t>
            </a:r>
            <a:r>
              <a:rPr sz="1400" spc="-35"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objective</a:t>
            </a:r>
            <a:r>
              <a:rPr sz="1400" spc="-25" dirty="0">
                <a:latin typeface="Times New Roman" panose="02020603050405020304" charset="0"/>
                <a:cs typeface="Times New Roman" panose="02020603050405020304" charset="0"/>
                <a:sym typeface="+mn-ea"/>
              </a:rPr>
              <a:t> </a:t>
            </a:r>
            <a:r>
              <a:rPr sz="1400" spc="45" dirty="0">
                <a:latin typeface="Times New Roman" panose="02020603050405020304" charset="0"/>
                <a:cs typeface="Times New Roman" panose="02020603050405020304" charset="0"/>
                <a:sym typeface="+mn-ea"/>
              </a:rPr>
              <a:t>of</a:t>
            </a:r>
            <a:r>
              <a:rPr sz="1400" spc="-30" dirty="0">
                <a:latin typeface="Times New Roman" panose="02020603050405020304" charset="0"/>
                <a:cs typeface="Times New Roman" panose="02020603050405020304" charset="0"/>
                <a:sym typeface="+mn-ea"/>
              </a:rPr>
              <a:t> </a:t>
            </a:r>
            <a:r>
              <a:rPr sz="1400" spc="20" dirty="0">
                <a:latin typeface="Times New Roman" panose="02020603050405020304" charset="0"/>
                <a:cs typeface="Times New Roman" panose="02020603050405020304" charset="0"/>
                <a:sym typeface="+mn-ea"/>
              </a:rPr>
              <a:t>this</a:t>
            </a:r>
            <a:r>
              <a:rPr sz="1400" spc="-25" dirty="0">
                <a:latin typeface="Times New Roman" panose="02020603050405020304" charset="0"/>
                <a:cs typeface="Times New Roman" panose="02020603050405020304" charset="0"/>
                <a:sym typeface="+mn-ea"/>
              </a:rPr>
              <a:t> </a:t>
            </a:r>
            <a:r>
              <a:rPr sz="1400" spc="10" dirty="0">
                <a:latin typeface="Times New Roman" panose="02020603050405020304" charset="0"/>
                <a:cs typeface="Times New Roman" panose="02020603050405020304" charset="0"/>
                <a:sym typeface="+mn-ea"/>
              </a:rPr>
              <a:t>project</a:t>
            </a:r>
            <a:r>
              <a:rPr sz="1400" spc="-25" dirty="0">
                <a:latin typeface="Times New Roman" panose="02020603050405020304" charset="0"/>
                <a:cs typeface="Times New Roman" panose="02020603050405020304" charset="0"/>
                <a:sym typeface="+mn-ea"/>
              </a:rPr>
              <a:t> </a:t>
            </a:r>
            <a:r>
              <a:rPr sz="1400" spc="15" dirty="0">
                <a:latin typeface="Times New Roman" panose="02020603050405020304" charset="0"/>
                <a:cs typeface="Times New Roman" panose="02020603050405020304" charset="0"/>
                <a:sym typeface="+mn-ea"/>
              </a:rPr>
              <a:t>is</a:t>
            </a:r>
            <a:r>
              <a:rPr sz="1400" spc="-25" dirty="0">
                <a:latin typeface="Times New Roman" panose="02020603050405020304" charset="0"/>
                <a:cs typeface="Times New Roman" panose="02020603050405020304" charset="0"/>
                <a:sym typeface="+mn-ea"/>
              </a:rPr>
              <a:t> </a:t>
            </a:r>
            <a:r>
              <a:rPr sz="1400" spc="35" dirty="0">
                <a:latin typeface="Times New Roman" panose="02020603050405020304" charset="0"/>
                <a:cs typeface="Times New Roman" panose="02020603050405020304" charset="0"/>
                <a:sym typeface="+mn-ea"/>
              </a:rPr>
              <a:t>to</a:t>
            </a:r>
            <a:r>
              <a:rPr sz="1400" spc="-30"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create</a:t>
            </a:r>
            <a:r>
              <a:rPr sz="1400" spc="-25" dirty="0">
                <a:latin typeface="Times New Roman" panose="02020603050405020304" charset="0"/>
                <a:cs typeface="Times New Roman" panose="02020603050405020304" charset="0"/>
                <a:sym typeface="+mn-ea"/>
              </a:rPr>
              <a:t> </a:t>
            </a:r>
            <a:r>
              <a:rPr sz="1400" spc="-15" dirty="0">
                <a:latin typeface="Times New Roman" panose="02020603050405020304" charset="0"/>
                <a:cs typeface="Times New Roman" panose="02020603050405020304" charset="0"/>
                <a:sym typeface="+mn-ea"/>
              </a:rPr>
              <a:t>an</a:t>
            </a:r>
            <a:r>
              <a:rPr sz="1400" spc="-35" dirty="0">
                <a:latin typeface="Times New Roman" panose="02020603050405020304" charset="0"/>
                <a:cs typeface="Times New Roman" panose="02020603050405020304" charset="0"/>
                <a:sym typeface="+mn-ea"/>
              </a:rPr>
              <a:t> </a:t>
            </a:r>
            <a:r>
              <a:rPr sz="1400" spc="20" dirty="0">
                <a:latin typeface="Times New Roman" panose="02020603050405020304" charset="0"/>
                <a:cs typeface="Times New Roman" panose="02020603050405020304" charset="0"/>
                <a:sym typeface="+mn-ea"/>
              </a:rPr>
              <a:t>automatic</a:t>
            </a:r>
            <a:r>
              <a:rPr sz="1400" spc="-35"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railway</a:t>
            </a:r>
            <a:r>
              <a:rPr sz="1400" spc="-25" dirty="0">
                <a:latin typeface="Times New Roman" panose="02020603050405020304" charset="0"/>
                <a:cs typeface="Times New Roman" panose="02020603050405020304" charset="0"/>
                <a:sym typeface="+mn-ea"/>
              </a:rPr>
              <a:t> </a:t>
            </a:r>
            <a:r>
              <a:rPr sz="1400" dirty="0">
                <a:latin typeface="Times New Roman" panose="02020603050405020304" charset="0"/>
                <a:cs typeface="Times New Roman" panose="02020603050405020304" charset="0"/>
                <a:sym typeface="+mn-ea"/>
              </a:rPr>
              <a:t>gate</a:t>
            </a:r>
            <a:r>
              <a:rPr sz="1400" spc="-30" dirty="0">
                <a:latin typeface="Times New Roman" panose="02020603050405020304" charset="0"/>
                <a:cs typeface="Times New Roman" panose="02020603050405020304" charset="0"/>
                <a:sym typeface="+mn-ea"/>
              </a:rPr>
              <a:t> </a:t>
            </a:r>
            <a:r>
              <a:rPr sz="1400" spc="15" dirty="0">
                <a:latin typeface="Times New Roman" panose="02020603050405020304" charset="0"/>
                <a:cs typeface="Times New Roman" panose="02020603050405020304" charset="0"/>
                <a:sym typeface="+mn-ea"/>
              </a:rPr>
              <a:t>control</a:t>
            </a:r>
            <a:r>
              <a:rPr sz="1400" spc="-35" dirty="0">
                <a:latin typeface="Times New Roman" panose="02020603050405020304" charset="0"/>
                <a:cs typeface="Times New Roman" panose="02020603050405020304" charset="0"/>
                <a:sym typeface="+mn-ea"/>
              </a:rPr>
              <a:t> </a:t>
            </a:r>
            <a:r>
              <a:rPr sz="1400" spc="15" dirty="0">
                <a:latin typeface="Times New Roman" panose="02020603050405020304" charset="0"/>
                <a:cs typeface="Times New Roman" panose="02020603050405020304" charset="0"/>
                <a:sym typeface="+mn-ea"/>
              </a:rPr>
              <a:t>system</a:t>
            </a:r>
            <a:r>
              <a:rPr sz="1400" spc="-30" dirty="0">
                <a:latin typeface="Times New Roman" panose="02020603050405020304" charset="0"/>
                <a:cs typeface="Times New Roman" panose="02020603050405020304" charset="0"/>
                <a:sym typeface="+mn-ea"/>
              </a:rPr>
              <a:t> </a:t>
            </a:r>
            <a:r>
              <a:rPr sz="1400" spc="10" dirty="0">
                <a:latin typeface="Times New Roman" panose="02020603050405020304" charset="0"/>
                <a:cs typeface="Times New Roman" panose="02020603050405020304" charset="0"/>
                <a:sym typeface="+mn-ea"/>
              </a:rPr>
              <a:t>which</a:t>
            </a:r>
            <a:r>
              <a:rPr sz="1400" spc="-30"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can</a:t>
            </a:r>
            <a:r>
              <a:rPr sz="1400" spc="-35" dirty="0">
                <a:latin typeface="Times New Roman" panose="02020603050405020304" charset="0"/>
                <a:cs typeface="Times New Roman" panose="02020603050405020304" charset="0"/>
                <a:sym typeface="+mn-ea"/>
              </a:rPr>
              <a:t> </a:t>
            </a:r>
            <a:r>
              <a:rPr sz="1400" spc="-15" dirty="0">
                <a:latin typeface="Times New Roman" panose="02020603050405020304" charset="0"/>
                <a:cs typeface="Times New Roman" panose="02020603050405020304" charset="0"/>
                <a:sym typeface="+mn-ea"/>
              </a:rPr>
              <a:t>be  </a:t>
            </a:r>
            <a:r>
              <a:rPr sz="1400" spc="5" dirty="0">
                <a:latin typeface="Times New Roman" panose="02020603050405020304" charset="0"/>
                <a:cs typeface="Times New Roman" panose="02020603050405020304" charset="0"/>
                <a:sym typeface="+mn-ea"/>
              </a:rPr>
              <a:t>implemented </a:t>
            </a:r>
            <a:r>
              <a:rPr sz="1400" spc="-10" dirty="0">
                <a:latin typeface="Times New Roman" panose="02020603050405020304" charset="0"/>
                <a:cs typeface="Times New Roman" panose="02020603050405020304" charset="0"/>
                <a:sym typeface="+mn-ea"/>
              </a:rPr>
              <a:t>easily </a:t>
            </a:r>
            <a:r>
              <a:rPr sz="1400" spc="5" dirty="0">
                <a:latin typeface="Times New Roman" panose="02020603050405020304" charset="0"/>
                <a:cs typeface="Times New Roman" panose="02020603050405020304" charset="0"/>
                <a:sym typeface="+mn-ea"/>
              </a:rPr>
              <a:t>in </a:t>
            </a:r>
            <a:r>
              <a:rPr sz="1400" dirty="0">
                <a:latin typeface="Times New Roman" panose="02020603050405020304" charset="0"/>
                <a:cs typeface="Times New Roman" panose="02020603050405020304" charset="0"/>
                <a:sym typeface="+mn-ea"/>
              </a:rPr>
              <a:t>roads. </a:t>
            </a:r>
            <a:r>
              <a:rPr sz="1400" spc="-25" dirty="0">
                <a:latin typeface="Times New Roman" panose="02020603050405020304" charset="0"/>
                <a:cs typeface="Times New Roman" panose="02020603050405020304" charset="0"/>
                <a:sym typeface="+mn-ea"/>
              </a:rPr>
              <a:t>Generally </a:t>
            </a:r>
            <a:r>
              <a:rPr sz="1400" spc="-5" dirty="0">
                <a:latin typeface="Times New Roman" panose="02020603050405020304" charset="0"/>
                <a:cs typeface="Times New Roman" panose="02020603050405020304" charset="0"/>
                <a:sym typeface="+mn-ea"/>
              </a:rPr>
              <a:t>there </a:t>
            </a:r>
            <a:r>
              <a:rPr sz="1400" spc="-20" dirty="0">
                <a:latin typeface="Times New Roman" panose="02020603050405020304" charset="0"/>
                <a:cs typeface="Times New Roman" panose="02020603050405020304" charset="0"/>
                <a:sym typeface="+mn-ea"/>
              </a:rPr>
              <a:t>are </a:t>
            </a:r>
            <a:r>
              <a:rPr sz="1400" dirty="0">
                <a:latin typeface="Times New Roman" panose="02020603050405020304" charset="0"/>
                <a:cs typeface="Times New Roman" panose="02020603050405020304" charset="0"/>
                <a:sym typeface="+mn-ea"/>
              </a:rPr>
              <a:t>manual gate </a:t>
            </a:r>
            <a:r>
              <a:rPr sz="1400" spc="15" dirty="0">
                <a:latin typeface="Times New Roman" panose="02020603050405020304" charset="0"/>
                <a:cs typeface="Times New Roman" panose="02020603050405020304" charset="0"/>
                <a:sym typeface="+mn-ea"/>
              </a:rPr>
              <a:t>control system </a:t>
            </a:r>
            <a:r>
              <a:rPr sz="1400" spc="10" dirty="0">
                <a:latin typeface="Times New Roman" panose="02020603050405020304" charset="0"/>
                <a:cs typeface="Times New Roman" panose="02020603050405020304" charset="0"/>
                <a:sym typeface="+mn-ea"/>
              </a:rPr>
              <a:t>which </a:t>
            </a:r>
            <a:r>
              <a:rPr sz="1400" spc="-20" dirty="0">
                <a:latin typeface="Times New Roman" panose="02020603050405020304" charset="0"/>
                <a:cs typeface="Times New Roman" panose="02020603050405020304" charset="0"/>
                <a:sym typeface="+mn-ea"/>
              </a:rPr>
              <a:t>are  </a:t>
            </a:r>
            <a:r>
              <a:rPr sz="1400" spc="5" dirty="0">
                <a:latin typeface="Times New Roman" panose="02020603050405020304" charset="0"/>
                <a:cs typeface="Times New Roman" panose="02020603050405020304" charset="0"/>
                <a:sym typeface="+mn-ea"/>
              </a:rPr>
              <a:t>maintained </a:t>
            </a:r>
            <a:r>
              <a:rPr sz="1400" spc="-20" dirty="0">
                <a:latin typeface="Times New Roman" panose="02020603050405020304" charset="0"/>
                <a:cs typeface="Times New Roman" panose="02020603050405020304" charset="0"/>
                <a:sym typeface="+mn-ea"/>
              </a:rPr>
              <a:t>by </a:t>
            </a:r>
            <a:r>
              <a:rPr sz="1400" spc="-5" dirty="0">
                <a:latin typeface="Times New Roman" panose="02020603050405020304" charset="0"/>
                <a:cs typeface="Times New Roman" panose="02020603050405020304" charset="0"/>
                <a:sym typeface="+mn-ea"/>
              </a:rPr>
              <a:t>person.As vehicles </a:t>
            </a:r>
            <a:r>
              <a:rPr sz="1400" spc="-20" dirty="0">
                <a:latin typeface="Times New Roman" panose="02020603050405020304" charset="0"/>
                <a:cs typeface="Times New Roman" panose="02020603050405020304" charset="0"/>
                <a:sym typeface="+mn-ea"/>
              </a:rPr>
              <a:t>are </a:t>
            </a:r>
            <a:r>
              <a:rPr sz="1400" dirty="0">
                <a:latin typeface="Times New Roman" panose="02020603050405020304" charset="0"/>
                <a:cs typeface="Times New Roman" panose="02020603050405020304" charset="0"/>
                <a:sym typeface="+mn-ea"/>
              </a:rPr>
              <a:t>increasing </a:t>
            </a:r>
            <a:r>
              <a:rPr sz="1400" spc="-20" dirty="0">
                <a:latin typeface="Times New Roman" panose="02020603050405020304" charset="0"/>
                <a:cs typeface="Times New Roman" panose="02020603050405020304" charset="0"/>
                <a:sym typeface="+mn-ea"/>
              </a:rPr>
              <a:t>day by day </a:t>
            </a:r>
            <a:r>
              <a:rPr sz="1400" spc="35" dirty="0">
                <a:latin typeface="Times New Roman" panose="02020603050405020304" charset="0"/>
                <a:cs typeface="Times New Roman" panose="02020603050405020304" charset="0"/>
                <a:sym typeface="+mn-ea"/>
              </a:rPr>
              <a:t>it </a:t>
            </a:r>
            <a:r>
              <a:rPr sz="1400" spc="-5" dirty="0">
                <a:latin typeface="Times New Roman" panose="02020603050405020304" charset="0"/>
                <a:cs typeface="Times New Roman" panose="02020603050405020304" charset="0"/>
                <a:sym typeface="+mn-ea"/>
              </a:rPr>
              <a:t>has </a:t>
            </a:r>
            <a:r>
              <a:rPr sz="1400" dirty="0">
                <a:latin typeface="Times New Roman" panose="02020603050405020304" charset="0"/>
                <a:cs typeface="Times New Roman" panose="02020603050405020304" charset="0"/>
                <a:sym typeface="+mn-ea"/>
              </a:rPr>
              <a:t>become </a:t>
            </a:r>
            <a:r>
              <a:rPr sz="1400" spc="10" dirty="0">
                <a:latin typeface="Times New Roman" panose="02020603050405020304" charset="0"/>
                <a:cs typeface="Times New Roman" panose="02020603050405020304" charset="0"/>
                <a:sym typeface="+mn-ea"/>
              </a:rPr>
              <a:t>more </a:t>
            </a:r>
            <a:r>
              <a:rPr sz="1400" spc="30" dirty="0">
                <a:latin typeface="Times New Roman" panose="02020603050405020304" charset="0"/>
                <a:cs typeface="Times New Roman" panose="02020603050405020304" charset="0"/>
                <a:sym typeface="+mn-ea"/>
              </a:rPr>
              <a:t>difficult </a:t>
            </a:r>
            <a:r>
              <a:rPr sz="1400" spc="40" dirty="0">
                <a:latin typeface="Times New Roman" panose="02020603050405020304" charset="0"/>
                <a:cs typeface="Times New Roman" panose="02020603050405020304" charset="0"/>
                <a:sym typeface="+mn-ea"/>
              </a:rPr>
              <a:t>to  </a:t>
            </a:r>
            <a:r>
              <a:rPr sz="1400" spc="15" dirty="0">
                <a:latin typeface="Times New Roman" panose="02020603050405020304" charset="0"/>
                <a:cs typeface="Times New Roman" panose="02020603050405020304" charset="0"/>
                <a:sym typeface="+mn-ea"/>
              </a:rPr>
              <a:t>control </a:t>
            </a:r>
            <a:r>
              <a:rPr sz="1400" spc="5" dirty="0">
                <a:latin typeface="Times New Roman" panose="02020603050405020304" charset="0"/>
                <a:cs typeface="Times New Roman" panose="02020603050405020304" charset="0"/>
                <a:sym typeface="+mn-ea"/>
              </a:rPr>
              <a:t>the </a:t>
            </a:r>
            <a:r>
              <a:rPr sz="1400" dirty="0">
                <a:latin typeface="Times New Roman" panose="02020603050405020304" charset="0"/>
                <a:cs typeface="Times New Roman" panose="02020603050405020304" charset="0"/>
                <a:sym typeface="+mn-ea"/>
              </a:rPr>
              <a:t>gate </a:t>
            </a:r>
            <a:r>
              <a:rPr sz="1400" spc="-5" dirty="0">
                <a:latin typeface="Times New Roman" panose="02020603050405020304" charset="0"/>
                <a:cs typeface="Times New Roman" panose="02020603050405020304" charset="0"/>
                <a:sym typeface="+mn-ea"/>
              </a:rPr>
              <a:t>manually.As </a:t>
            </a:r>
            <a:r>
              <a:rPr sz="1400" spc="-15" dirty="0">
                <a:latin typeface="Times New Roman" panose="02020603050405020304" charset="0"/>
                <a:cs typeface="Times New Roman" panose="02020603050405020304" charset="0"/>
                <a:sym typeface="+mn-ea"/>
              </a:rPr>
              <a:t>a </a:t>
            </a:r>
            <a:r>
              <a:rPr sz="1400" spc="5" dirty="0">
                <a:latin typeface="Times New Roman" panose="02020603050405020304" charset="0"/>
                <a:cs typeface="Times New Roman" panose="02020603050405020304" charset="0"/>
                <a:sym typeface="+mn-ea"/>
              </a:rPr>
              <a:t>result </a:t>
            </a:r>
            <a:r>
              <a:rPr sz="1400" spc="20" dirty="0">
                <a:latin typeface="Times New Roman" panose="02020603050405020304" charset="0"/>
                <a:cs typeface="Times New Roman" panose="02020603050405020304" charset="0"/>
                <a:sym typeface="+mn-ea"/>
              </a:rPr>
              <a:t>often </a:t>
            </a:r>
            <a:r>
              <a:rPr sz="1400" spc="5" dirty="0">
                <a:latin typeface="Times New Roman" panose="02020603050405020304" charset="0"/>
                <a:cs typeface="Times New Roman" panose="02020603050405020304" charset="0"/>
                <a:sym typeface="+mn-ea"/>
              </a:rPr>
              <a:t>accident </a:t>
            </a:r>
            <a:r>
              <a:rPr sz="1400" spc="10" dirty="0">
                <a:latin typeface="Times New Roman" panose="02020603050405020304" charset="0"/>
                <a:cs typeface="Times New Roman" panose="02020603050405020304" charset="0"/>
                <a:sym typeface="+mn-ea"/>
              </a:rPr>
              <a:t>occurs </a:t>
            </a:r>
            <a:r>
              <a:rPr sz="1400" spc="-10" dirty="0">
                <a:latin typeface="Times New Roman" panose="02020603050405020304" charset="0"/>
                <a:cs typeface="Times New Roman" panose="02020603050405020304" charset="0"/>
                <a:sym typeface="+mn-ea"/>
              </a:rPr>
              <a:t>and </a:t>
            </a:r>
            <a:r>
              <a:rPr sz="1400" spc="-5" dirty="0">
                <a:latin typeface="Times New Roman" panose="02020603050405020304" charset="0"/>
                <a:cs typeface="Times New Roman" panose="02020603050405020304" charset="0"/>
                <a:sym typeface="+mn-ea"/>
              </a:rPr>
              <a:t>many people </a:t>
            </a:r>
            <a:r>
              <a:rPr sz="1400" dirty="0">
                <a:latin typeface="Times New Roman" panose="02020603050405020304" charset="0"/>
                <a:cs typeface="Times New Roman" panose="02020603050405020304" charset="0"/>
                <a:sym typeface="+mn-ea"/>
              </a:rPr>
              <a:t>become </a:t>
            </a:r>
            <a:r>
              <a:rPr sz="1400" spc="-5" dirty="0">
                <a:latin typeface="Times New Roman" panose="02020603050405020304" charset="0"/>
                <a:cs typeface="Times New Roman" panose="02020603050405020304" charset="0"/>
                <a:sym typeface="+mn-ea"/>
              </a:rPr>
              <a:t>injured  </a:t>
            </a:r>
            <a:r>
              <a:rPr sz="1400" spc="-10" dirty="0">
                <a:latin typeface="Times New Roman" panose="02020603050405020304" charset="0"/>
                <a:cs typeface="Times New Roman" panose="02020603050405020304" charset="0"/>
                <a:sym typeface="+mn-ea"/>
              </a:rPr>
              <a:t>badly</a:t>
            </a:r>
            <a:r>
              <a:rPr sz="1400" spc="-30" dirty="0">
                <a:latin typeface="Times New Roman" panose="02020603050405020304" charset="0"/>
                <a:cs typeface="Times New Roman" panose="02020603050405020304" charset="0"/>
                <a:sym typeface="+mn-ea"/>
              </a:rPr>
              <a:t> </a:t>
            </a:r>
            <a:r>
              <a:rPr sz="1400" spc="-10" dirty="0">
                <a:latin typeface="Times New Roman" panose="02020603050405020304" charset="0"/>
                <a:cs typeface="Times New Roman" panose="02020603050405020304" charset="0"/>
                <a:sym typeface="+mn-ea"/>
              </a:rPr>
              <a:t>and</a:t>
            </a:r>
            <a:r>
              <a:rPr sz="1400" spc="-35" dirty="0">
                <a:latin typeface="Times New Roman" panose="02020603050405020304" charset="0"/>
                <a:cs typeface="Times New Roman" panose="02020603050405020304" charset="0"/>
                <a:sym typeface="+mn-ea"/>
              </a:rPr>
              <a:t> </a:t>
            </a:r>
            <a:r>
              <a:rPr sz="1400" spc="15" dirty="0">
                <a:latin typeface="Times New Roman" panose="02020603050405020304" charset="0"/>
                <a:cs typeface="Times New Roman" panose="02020603050405020304" charset="0"/>
                <a:sym typeface="+mn-ea"/>
              </a:rPr>
              <a:t>sometimes</a:t>
            </a:r>
            <a:r>
              <a:rPr sz="1400" spc="-25" dirty="0">
                <a:latin typeface="Times New Roman" panose="02020603050405020304" charset="0"/>
                <a:cs typeface="Times New Roman" panose="02020603050405020304" charset="0"/>
                <a:sym typeface="+mn-ea"/>
              </a:rPr>
              <a:t> </a:t>
            </a:r>
            <a:r>
              <a:rPr sz="1400" spc="35" dirty="0">
                <a:latin typeface="Times New Roman" panose="02020603050405020304" charset="0"/>
                <a:cs typeface="Times New Roman" panose="02020603050405020304" charset="0"/>
                <a:sym typeface="+mn-ea"/>
              </a:rPr>
              <a:t>it</a:t>
            </a:r>
            <a:r>
              <a:rPr sz="1400" spc="-30" dirty="0">
                <a:latin typeface="Times New Roman" panose="02020603050405020304" charset="0"/>
                <a:cs typeface="Times New Roman" panose="02020603050405020304" charset="0"/>
                <a:sym typeface="+mn-ea"/>
              </a:rPr>
              <a:t> </a:t>
            </a:r>
            <a:r>
              <a:rPr sz="1400" dirty="0">
                <a:latin typeface="Times New Roman" panose="02020603050405020304" charset="0"/>
                <a:cs typeface="Times New Roman" panose="02020603050405020304" charset="0"/>
                <a:sym typeface="+mn-ea"/>
              </a:rPr>
              <a:t>become</a:t>
            </a:r>
            <a:r>
              <a:rPr sz="1400" spc="-30" dirty="0">
                <a:latin typeface="Times New Roman" panose="02020603050405020304" charset="0"/>
                <a:cs typeface="Times New Roman" panose="02020603050405020304" charset="0"/>
                <a:sym typeface="+mn-ea"/>
              </a:rPr>
              <a:t> </a:t>
            </a:r>
            <a:r>
              <a:rPr sz="1400" spc="-20" dirty="0">
                <a:latin typeface="Times New Roman" panose="02020603050405020304" charset="0"/>
                <a:cs typeface="Times New Roman" panose="02020603050405020304" charset="0"/>
                <a:sym typeface="+mn-ea"/>
              </a:rPr>
              <a:t>very</a:t>
            </a:r>
            <a:r>
              <a:rPr sz="1400" spc="-25"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serious</a:t>
            </a:r>
            <a:r>
              <a:rPr sz="1400" spc="-30" dirty="0">
                <a:latin typeface="Times New Roman" panose="02020603050405020304" charset="0"/>
                <a:cs typeface="Times New Roman" panose="02020603050405020304" charset="0"/>
                <a:sym typeface="+mn-ea"/>
              </a:rPr>
              <a:t> </a:t>
            </a:r>
            <a:r>
              <a:rPr sz="1400" spc="-10" dirty="0">
                <a:latin typeface="Times New Roman" panose="02020603050405020304" charset="0"/>
                <a:cs typeface="Times New Roman" panose="02020603050405020304" charset="0"/>
                <a:sym typeface="+mn-ea"/>
              </a:rPr>
              <a:t>when</a:t>
            </a:r>
            <a:r>
              <a:rPr sz="1400" spc="-35"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people</a:t>
            </a:r>
            <a:r>
              <a:rPr sz="1400" spc="-30"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died</a:t>
            </a:r>
            <a:r>
              <a:rPr sz="1400" spc="-45" dirty="0">
                <a:latin typeface="Times New Roman" panose="02020603050405020304" charset="0"/>
                <a:cs typeface="Times New Roman" panose="02020603050405020304" charset="0"/>
                <a:sym typeface="+mn-ea"/>
              </a:rPr>
              <a:t> </a:t>
            </a:r>
            <a:r>
              <a:rPr sz="1400" spc="-15" dirty="0">
                <a:latin typeface="Times New Roman" panose="02020603050405020304" charset="0"/>
                <a:cs typeface="Times New Roman" panose="02020603050405020304" charset="0"/>
                <a:sym typeface="+mn-ea"/>
              </a:rPr>
              <a:t>due</a:t>
            </a:r>
            <a:r>
              <a:rPr sz="1400" spc="-25" dirty="0">
                <a:latin typeface="Times New Roman" panose="02020603050405020304" charset="0"/>
                <a:cs typeface="Times New Roman" panose="02020603050405020304" charset="0"/>
                <a:sym typeface="+mn-ea"/>
              </a:rPr>
              <a:t> </a:t>
            </a:r>
            <a:r>
              <a:rPr sz="1400" spc="35" dirty="0">
                <a:latin typeface="Times New Roman" panose="02020603050405020304" charset="0"/>
                <a:cs typeface="Times New Roman" panose="02020603050405020304" charset="0"/>
                <a:sym typeface="+mn-ea"/>
              </a:rPr>
              <a:t>to</a:t>
            </a:r>
            <a:r>
              <a:rPr sz="1400" spc="-30" dirty="0">
                <a:latin typeface="Times New Roman" panose="02020603050405020304" charset="0"/>
                <a:cs typeface="Times New Roman" panose="02020603050405020304" charset="0"/>
                <a:sym typeface="+mn-ea"/>
              </a:rPr>
              <a:t> </a:t>
            </a:r>
            <a:r>
              <a:rPr sz="1400" spc="20" dirty="0">
                <a:latin typeface="Times New Roman" panose="02020603050405020304" charset="0"/>
                <a:cs typeface="Times New Roman" panose="02020603050405020304" charset="0"/>
                <a:sym typeface="+mn-ea"/>
              </a:rPr>
              <a:t>this</a:t>
            </a:r>
            <a:r>
              <a:rPr sz="1400" spc="-30" dirty="0">
                <a:latin typeface="Times New Roman" panose="02020603050405020304" charset="0"/>
                <a:cs typeface="Times New Roman" panose="02020603050405020304" charset="0"/>
                <a:sym typeface="+mn-ea"/>
              </a:rPr>
              <a:t> </a:t>
            </a:r>
            <a:r>
              <a:rPr sz="1400" dirty="0">
                <a:latin typeface="Times New Roman" panose="02020603050405020304" charset="0"/>
                <a:cs typeface="Times New Roman" panose="02020603050405020304" charset="0"/>
                <a:sym typeface="+mn-ea"/>
              </a:rPr>
              <a:t>type</a:t>
            </a:r>
            <a:r>
              <a:rPr sz="1400" spc="-30" dirty="0">
                <a:latin typeface="Times New Roman" panose="02020603050405020304" charset="0"/>
                <a:cs typeface="Times New Roman" panose="02020603050405020304" charset="0"/>
                <a:sym typeface="+mn-ea"/>
              </a:rPr>
              <a:t> </a:t>
            </a:r>
            <a:r>
              <a:rPr sz="1400" spc="50" dirty="0">
                <a:latin typeface="Times New Roman" panose="02020603050405020304" charset="0"/>
                <a:cs typeface="Times New Roman" panose="02020603050405020304" charset="0"/>
                <a:sym typeface="+mn-ea"/>
              </a:rPr>
              <a:t>of</a:t>
            </a:r>
            <a:r>
              <a:rPr sz="1400" spc="-30"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accidents.</a:t>
            </a:r>
            <a:endParaRPr sz="1400" dirty="0">
              <a:latin typeface="Times New Roman" panose="02020603050405020304" charset="0"/>
              <a:cs typeface="Times New Roman" panose="02020603050405020304" charset="0"/>
            </a:endParaRPr>
          </a:p>
          <a:p>
            <a:pPr marL="0" marR="247650" indent="0" algn="just">
              <a:lnSpc>
                <a:spcPct val="140000"/>
              </a:lnSpc>
              <a:buNone/>
            </a:pPr>
            <a:r>
              <a:rPr sz="1400" dirty="0">
                <a:latin typeface="Times New Roman" panose="02020603050405020304" charset="0"/>
                <a:cs typeface="Times New Roman" panose="02020603050405020304" charset="0"/>
                <a:sym typeface="+mn-ea"/>
              </a:rPr>
              <a:t>This</a:t>
            </a:r>
            <a:r>
              <a:rPr sz="1400" spc="-25" dirty="0">
                <a:latin typeface="Times New Roman" panose="02020603050405020304" charset="0"/>
                <a:cs typeface="Times New Roman" panose="02020603050405020304" charset="0"/>
                <a:sym typeface="+mn-ea"/>
              </a:rPr>
              <a:t> </a:t>
            </a:r>
            <a:r>
              <a:rPr sz="1400" spc="10" dirty="0">
                <a:latin typeface="Times New Roman" panose="02020603050405020304" charset="0"/>
                <a:cs typeface="Times New Roman" panose="02020603050405020304" charset="0"/>
                <a:sym typeface="+mn-ea"/>
              </a:rPr>
              <a:t>project</a:t>
            </a:r>
            <a:r>
              <a:rPr sz="1400" spc="-30"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can</a:t>
            </a:r>
            <a:r>
              <a:rPr sz="1400" spc="-35" dirty="0">
                <a:latin typeface="Times New Roman" panose="02020603050405020304" charset="0"/>
                <a:cs typeface="Times New Roman" panose="02020603050405020304" charset="0"/>
                <a:sym typeface="+mn-ea"/>
              </a:rPr>
              <a:t> </a:t>
            </a:r>
            <a:r>
              <a:rPr sz="1400" spc="-10" dirty="0">
                <a:latin typeface="Times New Roman" panose="02020603050405020304" charset="0"/>
                <a:cs typeface="Times New Roman" panose="02020603050405020304" charset="0"/>
                <a:sym typeface="+mn-ea"/>
              </a:rPr>
              <a:t>help</a:t>
            </a:r>
            <a:r>
              <a:rPr sz="1400" spc="-25" dirty="0">
                <a:latin typeface="Times New Roman" panose="02020603050405020304" charset="0"/>
                <a:cs typeface="Times New Roman" panose="02020603050405020304" charset="0"/>
                <a:sym typeface="+mn-ea"/>
              </a:rPr>
              <a:t> </a:t>
            </a:r>
            <a:r>
              <a:rPr sz="1400" dirty="0">
                <a:latin typeface="Times New Roman" panose="02020603050405020304" charset="0"/>
                <a:cs typeface="Times New Roman" panose="02020603050405020304" charset="0"/>
                <a:sym typeface="+mn-ea"/>
              </a:rPr>
              <a:t>us</a:t>
            </a:r>
            <a:r>
              <a:rPr sz="1400" spc="-25" dirty="0">
                <a:latin typeface="Times New Roman" panose="02020603050405020304" charset="0"/>
                <a:cs typeface="Times New Roman" panose="02020603050405020304" charset="0"/>
                <a:sym typeface="+mn-ea"/>
              </a:rPr>
              <a:t> </a:t>
            </a:r>
            <a:r>
              <a:rPr sz="1400" spc="35" dirty="0">
                <a:latin typeface="Times New Roman" panose="02020603050405020304" charset="0"/>
                <a:cs typeface="Times New Roman" panose="02020603050405020304" charset="0"/>
                <a:sym typeface="+mn-ea"/>
              </a:rPr>
              <a:t>to</a:t>
            </a:r>
            <a:r>
              <a:rPr sz="1400" spc="-30" dirty="0">
                <a:latin typeface="Times New Roman" panose="02020603050405020304" charset="0"/>
                <a:cs typeface="Times New Roman" panose="02020603050405020304" charset="0"/>
                <a:sym typeface="+mn-ea"/>
              </a:rPr>
              <a:t> </a:t>
            </a:r>
            <a:r>
              <a:rPr sz="1400" spc="-10" dirty="0">
                <a:latin typeface="Times New Roman" panose="02020603050405020304" charset="0"/>
                <a:cs typeface="Times New Roman" panose="02020603050405020304" charset="0"/>
                <a:sym typeface="+mn-ea"/>
              </a:rPr>
              <a:t>reduce</a:t>
            </a:r>
            <a:r>
              <a:rPr sz="1400" spc="-25"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accidents</a:t>
            </a:r>
            <a:r>
              <a:rPr sz="1400" spc="-25"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in</a:t>
            </a:r>
            <a:r>
              <a:rPr sz="1400" spc="-35" dirty="0">
                <a:latin typeface="Times New Roman" panose="02020603050405020304" charset="0"/>
                <a:cs typeface="Times New Roman" panose="02020603050405020304" charset="0"/>
                <a:sym typeface="+mn-ea"/>
              </a:rPr>
              <a:t> </a:t>
            </a:r>
            <a:r>
              <a:rPr sz="1400" dirty="0">
                <a:latin typeface="Times New Roman" panose="02020603050405020304" charset="0"/>
                <a:cs typeface="Times New Roman" panose="02020603050405020304" charset="0"/>
                <a:sym typeface="+mn-ea"/>
              </a:rPr>
              <a:t>our</a:t>
            </a:r>
            <a:r>
              <a:rPr sz="1400" spc="-25"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country</a:t>
            </a:r>
            <a:r>
              <a:rPr sz="1400" spc="-25" dirty="0">
                <a:latin typeface="Times New Roman" panose="02020603050405020304" charset="0"/>
                <a:cs typeface="Times New Roman" panose="02020603050405020304" charset="0"/>
                <a:sym typeface="+mn-ea"/>
              </a:rPr>
              <a:t> </a:t>
            </a:r>
            <a:r>
              <a:rPr sz="1400" spc="-20" dirty="0">
                <a:latin typeface="Times New Roman" panose="02020603050405020304" charset="0"/>
                <a:cs typeface="Times New Roman" panose="02020603050405020304" charset="0"/>
                <a:sym typeface="+mn-ea"/>
              </a:rPr>
              <a:t>by</a:t>
            </a:r>
            <a:r>
              <a:rPr sz="1400" spc="-25" dirty="0">
                <a:latin typeface="Times New Roman" panose="02020603050405020304" charset="0"/>
                <a:cs typeface="Times New Roman" panose="02020603050405020304" charset="0"/>
                <a:sym typeface="+mn-ea"/>
              </a:rPr>
              <a:t> </a:t>
            </a:r>
            <a:r>
              <a:rPr sz="1400" spc="10" dirty="0">
                <a:latin typeface="Times New Roman" panose="02020603050405020304" charset="0"/>
                <a:cs typeface="Times New Roman" panose="02020603050405020304" charset="0"/>
                <a:sym typeface="+mn-ea"/>
              </a:rPr>
              <a:t>introducing</a:t>
            </a:r>
            <a:r>
              <a:rPr sz="1400" spc="-25" dirty="0">
                <a:latin typeface="Times New Roman" panose="02020603050405020304" charset="0"/>
                <a:cs typeface="Times New Roman" panose="02020603050405020304" charset="0"/>
                <a:sym typeface="+mn-ea"/>
              </a:rPr>
              <a:t> </a:t>
            </a:r>
            <a:r>
              <a:rPr sz="1400" spc="20" dirty="0">
                <a:latin typeface="Times New Roman" panose="02020603050405020304" charset="0"/>
                <a:cs typeface="Times New Roman" panose="02020603050405020304" charset="0"/>
                <a:sym typeface="+mn-ea"/>
              </a:rPr>
              <a:t>automatic</a:t>
            </a:r>
            <a:r>
              <a:rPr sz="1400" spc="-35"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railway  </a:t>
            </a:r>
            <a:r>
              <a:rPr sz="1400" dirty="0">
                <a:latin typeface="Times New Roman" panose="02020603050405020304" charset="0"/>
                <a:cs typeface="Times New Roman" panose="02020603050405020304" charset="0"/>
                <a:sym typeface="+mn-ea"/>
              </a:rPr>
              <a:t>gate </a:t>
            </a:r>
            <a:r>
              <a:rPr sz="1400" spc="15" dirty="0">
                <a:latin typeface="Times New Roman" panose="02020603050405020304" charset="0"/>
                <a:cs typeface="Times New Roman" panose="02020603050405020304" charset="0"/>
                <a:sym typeface="+mn-ea"/>
              </a:rPr>
              <a:t>control</a:t>
            </a:r>
            <a:r>
              <a:rPr sz="1400" spc="-85" dirty="0">
                <a:latin typeface="Times New Roman" panose="02020603050405020304" charset="0"/>
                <a:cs typeface="Times New Roman" panose="02020603050405020304" charset="0"/>
                <a:sym typeface="+mn-ea"/>
              </a:rPr>
              <a:t> </a:t>
            </a:r>
            <a:r>
              <a:rPr sz="1400" spc="15" dirty="0">
                <a:latin typeface="Times New Roman" panose="02020603050405020304" charset="0"/>
                <a:cs typeface="Times New Roman" panose="02020603050405020304" charset="0"/>
                <a:sym typeface="+mn-ea"/>
              </a:rPr>
              <a:t>system</a:t>
            </a:r>
            <a:endParaRPr sz="1400" dirty="0">
              <a:latin typeface="Times New Roman" panose="02020603050405020304" charset="0"/>
              <a:cs typeface="Times New Roman" panose="02020603050405020304" charset="0"/>
            </a:endParaRPr>
          </a:p>
          <a:p>
            <a:endParaRPr lang="en-US" sz="18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4175" y="1021080"/>
            <a:ext cx="8011160" cy="4953000"/>
          </a:xfrm>
        </p:spPr>
        <p:txBody>
          <a:bodyPr/>
          <a:lstStyle/>
          <a:p>
            <a:pPr marL="12700" indent="0" algn="ctr">
              <a:lnSpc>
                <a:spcPct val="100000"/>
              </a:lnSpc>
              <a:spcBef>
                <a:spcPts val="315"/>
              </a:spcBef>
              <a:buFont typeface="Arial" panose="020B0604020202020204"/>
              <a:buNone/>
              <a:tabLst>
                <a:tab pos="278765" algn="l"/>
              </a:tabLst>
            </a:pPr>
            <a:r>
              <a:rPr lang="en-IN" sz="1600" b="1" spc="25" dirty="0">
                <a:latin typeface="Times New Roman" panose="02020603050405020304" pitchFamily="18" charset="0"/>
                <a:cs typeface="Times New Roman" panose="02020603050405020304" pitchFamily="18" charset="0"/>
                <a:sym typeface="+mn-ea"/>
              </a:rPr>
              <a:t>Components</a:t>
            </a:r>
            <a:r>
              <a:rPr sz="1600" b="1" spc="-30" dirty="0">
                <a:latin typeface="Times New Roman" panose="02020603050405020304" pitchFamily="18" charset="0"/>
                <a:cs typeface="Times New Roman" panose="02020603050405020304" pitchFamily="18" charset="0"/>
                <a:sym typeface="+mn-ea"/>
              </a:rPr>
              <a:t> </a:t>
            </a:r>
            <a:endParaRPr lang="en-IN" sz="1600" b="1" spc="-25" dirty="0">
              <a:latin typeface="Times New Roman" panose="02020603050405020304" pitchFamily="18" charset="0"/>
              <a:cs typeface="Times New Roman" panose="02020603050405020304" pitchFamily="18" charset="0"/>
              <a:sym typeface="+mn-ea"/>
            </a:endParaRPr>
          </a:p>
          <a:p>
            <a:pPr marL="12700" indent="0" algn="ctr">
              <a:lnSpc>
                <a:spcPct val="100000"/>
              </a:lnSpc>
              <a:spcBef>
                <a:spcPts val="315"/>
              </a:spcBef>
              <a:buFont typeface="Arial" panose="020B0604020202020204"/>
              <a:buNone/>
              <a:tabLst>
                <a:tab pos="278765" algn="l"/>
              </a:tabLst>
            </a:pPr>
            <a:endParaRPr lang="en-GB" sz="1600" b="1" spc="-25" dirty="0">
              <a:latin typeface="Times New Roman" panose="02020603050405020304" pitchFamily="18" charset="0"/>
              <a:cs typeface="Times New Roman" panose="02020603050405020304" pitchFamily="18" charset="0"/>
              <a:sym typeface="+mn-ea"/>
            </a:endParaRPr>
          </a:p>
          <a:p>
            <a:pPr marL="12700" indent="0" algn="ctr">
              <a:lnSpc>
                <a:spcPct val="100000"/>
              </a:lnSpc>
              <a:spcBef>
                <a:spcPts val="315"/>
              </a:spcBef>
              <a:buFont typeface="Arial" panose="020B0604020202020204"/>
              <a:buNone/>
              <a:tabLst>
                <a:tab pos="278765" algn="l"/>
              </a:tabLst>
            </a:pPr>
            <a:endParaRPr lang="en-IN" sz="1600" b="1" spc="-25" dirty="0">
              <a:latin typeface="Times New Roman" panose="02020603050405020304" pitchFamily="18" charset="0"/>
              <a:cs typeface="Times New Roman" panose="02020603050405020304" pitchFamily="18" charset="0"/>
              <a:sym typeface="+mn-ea"/>
            </a:endParaRPr>
          </a:p>
          <a:p>
            <a:pPr marL="12700" indent="0">
              <a:lnSpc>
                <a:spcPct val="100000"/>
              </a:lnSpc>
              <a:spcBef>
                <a:spcPts val="315"/>
              </a:spcBef>
              <a:buFont typeface="Arial" panose="020B0604020202020204"/>
              <a:buNone/>
              <a:tabLst>
                <a:tab pos="278765" algn="l"/>
              </a:tabLst>
            </a:pPr>
            <a:endParaRPr sz="1600" b="1" dirty="0">
              <a:latin typeface="Times New Roman" panose="02020603050405020304" pitchFamily="18" charset="0"/>
              <a:cs typeface="Times New Roman" panose="02020603050405020304" pitchFamily="18" charset="0"/>
            </a:endParaRPr>
          </a:p>
          <a:p>
            <a:pPr marL="304165">
              <a:lnSpc>
                <a:spcPct val="100000"/>
              </a:lnSpc>
              <a:spcBef>
                <a:spcPts val="210"/>
              </a:spcBef>
              <a:buFont typeface="Wingdings" panose="05000000000000000000" pitchFamily="2" charset="2"/>
              <a:buChar char="Ø"/>
            </a:pPr>
            <a:r>
              <a:rPr sz="1400" spc="250" dirty="0">
                <a:latin typeface="Times New Roman" panose="02020603050405020304" pitchFamily="18" charset="0"/>
                <a:cs typeface="Times New Roman" panose="02020603050405020304" pitchFamily="18" charset="0"/>
                <a:sym typeface="+mn-ea"/>
              </a:rPr>
              <a:t> </a:t>
            </a:r>
            <a:r>
              <a:rPr sz="1400" spc="-25" dirty="0">
                <a:latin typeface="Times New Roman" panose="02020603050405020304" pitchFamily="18" charset="0"/>
                <a:cs typeface="Times New Roman" panose="02020603050405020304" pitchFamily="18" charset="0"/>
                <a:sym typeface="+mn-ea"/>
              </a:rPr>
              <a:t>PIC16F877A</a:t>
            </a:r>
            <a:r>
              <a:rPr sz="1400" spc="-75" dirty="0">
                <a:latin typeface="Times New Roman" panose="02020603050405020304" pitchFamily="18" charset="0"/>
                <a:cs typeface="Times New Roman" panose="02020603050405020304" pitchFamily="18" charset="0"/>
                <a:sym typeface="+mn-ea"/>
              </a:rPr>
              <a:t> </a:t>
            </a:r>
            <a:r>
              <a:rPr sz="1400" spc="10" dirty="0">
                <a:latin typeface="Times New Roman" panose="02020603050405020304" pitchFamily="18" charset="0"/>
                <a:cs typeface="Times New Roman" panose="02020603050405020304" pitchFamily="18" charset="0"/>
                <a:sym typeface="+mn-ea"/>
              </a:rPr>
              <a:t>Micro-controller</a:t>
            </a:r>
            <a:endParaRPr sz="1400" dirty="0">
              <a:latin typeface="Times New Roman" panose="02020603050405020304" pitchFamily="18" charset="0"/>
              <a:cs typeface="Times New Roman" panose="02020603050405020304" pitchFamily="18" charset="0"/>
            </a:endParaRPr>
          </a:p>
          <a:p>
            <a:pPr marL="304165">
              <a:lnSpc>
                <a:spcPct val="100000"/>
              </a:lnSpc>
              <a:spcBef>
                <a:spcPts val="190"/>
              </a:spcBef>
              <a:buFont typeface="Wingdings" panose="05000000000000000000" pitchFamily="2" charset="2"/>
              <a:buChar char="Ø"/>
            </a:pPr>
            <a:r>
              <a:rPr sz="1400" spc="250" dirty="0">
                <a:latin typeface="Times New Roman" panose="02020603050405020304" pitchFamily="18" charset="0"/>
                <a:cs typeface="Times New Roman" panose="02020603050405020304" pitchFamily="18" charset="0"/>
                <a:sym typeface="+mn-ea"/>
              </a:rPr>
              <a:t> </a:t>
            </a:r>
            <a:r>
              <a:rPr sz="1400" spc="-25" dirty="0">
                <a:latin typeface="Times New Roman" panose="02020603050405020304" pitchFamily="18" charset="0"/>
                <a:cs typeface="Times New Roman" panose="02020603050405020304" pitchFamily="18" charset="0"/>
                <a:sym typeface="+mn-ea"/>
              </a:rPr>
              <a:t>Servo</a:t>
            </a:r>
            <a:r>
              <a:rPr sz="1400" spc="-60" dirty="0">
                <a:latin typeface="Times New Roman" panose="02020603050405020304" pitchFamily="18" charset="0"/>
                <a:cs typeface="Times New Roman" panose="02020603050405020304" pitchFamily="18" charset="0"/>
                <a:sym typeface="+mn-ea"/>
              </a:rPr>
              <a:t> </a:t>
            </a:r>
            <a:r>
              <a:rPr sz="1400" spc="25" dirty="0">
                <a:latin typeface="Times New Roman" panose="02020603050405020304" pitchFamily="18" charset="0"/>
                <a:cs typeface="Times New Roman" panose="02020603050405020304" pitchFamily="18" charset="0"/>
                <a:sym typeface="+mn-ea"/>
              </a:rPr>
              <a:t>Motor</a:t>
            </a:r>
            <a:endParaRPr sz="1400" dirty="0">
              <a:latin typeface="Times New Roman" panose="02020603050405020304" pitchFamily="18" charset="0"/>
              <a:cs typeface="Times New Roman" panose="02020603050405020304" pitchFamily="18" charset="0"/>
            </a:endParaRPr>
          </a:p>
          <a:p>
            <a:pPr marL="304165">
              <a:lnSpc>
                <a:spcPct val="100000"/>
              </a:lnSpc>
              <a:spcBef>
                <a:spcPts val="190"/>
              </a:spcBef>
              <a:buFont typeface="Wingdings" panose="05000000000000000000" pitchFamily="2" charset="2"/>
              <a:buChar char="Ø"/>
            </a:pPr>
            <a:r>
              <a:rPr sz="1400" spc="250" dirty="0">
                <a:solidFill>
                  <a:srgbClr val="202020"/>
                </a:solidFill>
                <a:latin typeface="Times New Roman" panose="02020603050405020304" pitchFamily="18" charset="0"/>
                <a:cs typeface="Times New Roman" panose="02020603050405020304" pitchFamily="18" charset="0"/>
                <a:sym typeface="+mn-ea"/>
              </a:rPr>
              <a:t> </a:t>
            </a:r>
            <a:r>
              <a:rPr sz="1400" spc="-5" dirty="0">
                <a:latin typeface="Times New Roman" panose="02020603050405020304" pitchFamily="18" charset="0"/>
                <a:cs typeface="Times New Roman" panose="02020603050405020304" pitchFamily="18" charset="0"/>
                <a:sym typeface="+mn-ea"/>
              </a:rPr>
              <a:t>Crystal</a:t>
            </a:r>
            <a:r>
              <a:rPr sz="1400" spc="-65" dirty="0">
                <a:latin typeface="Times New Roman" panose="02020603050405020304" pitchFamily="18" charset="0"/>
                <a:cs typeface="Times New Roman" panose="02020603050405020304" pitchFamily="18" charset="0"/>
                <a:sym typeface="+mn-ea"/>
              </a:rPr>
              <a:t> </a:t>
            </a:r>
            <a:r>
              <a:rPr sz="1400" spc="15" dirty="0">
                <a:latin typeface="Times New Roman" panose="02020603050405020304" pitchFamily="18" charset="0"/>
                <a:cs typeface="Times New Roman" panose="02020603050405020304" pitchFamily="18" charset="0"/>
                <a:sym typeface="+mn-ea"/>
              </a:rPr>
              <a:t>oscillator</a:t>
            </a:r>
            <a:endParaRPr sz="1400" dirty="0">
              <a:latin typeface="Times New Roman" panose="02020603050405020304" pitchFamily="18" charset="0"/>
              <a:cs typeface="Times New Roman" panose="02020603050405020304" pitchFamily="18" charset="0"/>
            </a:endParaRPr>
          </a:p>
          <a:p>
            <a:pPr marL="304165">
              <a:lnSpc>
                <a:spcPct val="100000"/>
              </a:lnSpc>
              <a:spcBef>
                <a:spcPts val="190"/>
              </a:spcBef>
              <a:buFont typeface="Wingdings" panose="05000000000000000000" pitchFamily="2" charset="2"/>
              <a:buChar char="Ø"/>
            </a:pPr>
            <a:r>
              <a:rPr sz="1400" spc="250" dirty="0">
                <a:latin typeface="Times New Roman" panose="02020603050405020304" pitchFamily="18" charset="0"/>
                <a:cs typeface="Times New Roman" panose="02020603050405020304" pitchFamily="18" charset="0"/>
                <a:sym typeface="+mn-ea"/>
              </a:rPr>
              <a:t> </a:t>
            </a:r>
            <a:r>
              <a:rPr sz="1400" spc="-20" dirty="0">
                <a:latin typeface="Times New Roman" panose="02020603050405020304" pitchFamily="18" charset="0"/>
                <a:cs typeface="Times New Roman" panose="02020603050405020304" pitchFamily="18" charset="0"/>
                <a:sym typeface="+mn-ea"/>
              </a:rPr>
              <a:t>L293D </a:t>
            </a:r>
            <a:r>
              <a:rPr sz="1400" spc="-50" dirty="0">
                <a:latin typeface="Times New Roman" panose="02020603050405020304" pitchFamily="18" charset="0"/>
                <a:cs typeface="Times New Roman" panose="02020603050405020304" pitchFamily="18" charset="0"/>
                <a:sym typeface="+mn-ea"/>
              </a:rPr>
              <a:t>IC </a:t>
            </a:r>
            <a:r>
              <a:rPr sz="1400" spc="-100" dirty="0">
                <a:latin typeface="Times New Roman" panose="02020603050405020304" pitchFamily="18" charset="0"/>
                <a:cs typeface="Times New Roman" panose="02020603050405020304" pitchFamily="18" charset="0"/>
                <a:sym typeface="+mn-ea"/>
              </a:rPr>
              <a:t>, </a:t>
            </a:r>
            <a:r>
              <a:rPr sz="1400" spc="-25" dirty="0">
                <a:latin typeface="Times New Roman" panose="02020603050405020304" pitchFamily="18" charset="0"/>
                <a:cs typeface="Times New Roman" panose="02020603050405020304" pitchFamily="18" charset="0"/>
                <a:sym typeface="+mn-ea"/>
              </a:rPr>
              <a:t>Dual </a:t>
            </a:r>
            <a:r>
              <a:rPr sz="1400" spc="-20" dirty="0">
                <a:latin typeface="Times New Roman" panose="02020603050405020304" pitchFamily="18" charset="0"/>
                <a:cs typeface="Times New Roman" panose="02020603050405020304" pitchFamily="18" charset="0"/>
                <a:sym typeface="+mn-ea"/>
              </a:rPr>
              <a:t>H-Bridge </a:t>
            </a:r>
            <a:r>
              <a:rPr sz="1400" spc="25" dirty="0">
                <a:latin typeface="Times New Roman" panose="02020603050405020304" pitchFamily="18" charset="0"/>
                <a:cs typeface="Times New Roman" panose="02020603050405020304" pitchFamily="18" charset="0"/>
                <a:sym typeface="+mn-ea"/>
              </a:rPr>
              <a:t>Motor</a:t>
            </a:r>
            <a:r>
              <a:rPr sz="1400" spc="-5" dirty="0">
                <a:latin typeface="Times New Roman" panose="02020603050405020304" pitchFamily="18" charset="0"/>
                <a:cs typeface="Times New Roman" panose="02020603050405020304" pitchFamily="18" charset="0"/>
                <a:sym typeface="+mn-ea"/>
              </a:rPr>
              <a:t> </a:t>
            </a:r>
            <a:r>
              <a:rPr sz="1400" spc="-70" dirty="0">
                <a:latin typeface="Times New Roman" panose="02020603050405020304" pitchFamily="18" charset="0"/>
                <a:cs typeface="Times New Roman" panose="02020603050405020304" pitchFamily="18" charset="0"/>
                <a:sym typeface="+mn-ea"/>
              </a:rPr>
              <a:t>Driver</a:t>
            </a:r>
            <a:endParaRPr sz="1400" dirty="0">
              <a:latin typeface="Times New Roman" panose="02020603050405020304" pitchFamily="18" charset="0"/>
              <a:cs typeface="Times New Roman" panose="02020603050405020304" pitchFamily="18" charset="0"/>
            </a:endParaRPr>
          </a:p>
          <a:p>
            <a:pPr marL="304165">
              <a:lnSpc>
                <a:spcPct val="100000"/>
              </a:lnSpc>
              <a:spcBef>
                <a:spcPts val="185"/>
              </a:spcBef>
              <a:buFont typeface="Wingdings" panose="05000000000000000000" pitchFamily="2" charset="2"/>
              <a:buChar char="Ø"/>
            </a:pPr>
            <a:r>
              <a:rPr sz="1400" spc="250" dirty="0">
                <a:latin typeface="Times New Roman" panose="02020603050405020304" pitchFamily="18" charset="0"/>
                <a:cs typeface="Times New Roman" panose="02020603050405020304" pitchFamily="18" charset="0"/>
                <a:sym typeface="+mn-ea"/>
              </a:rPr>
              <a:t></a:t>
            </a:r>
            <a:r>
              <a:rPr sz="1400" spc="225" dirty="0">
                <a:latin typeface="Times New Roman" panose="02020603050405020304" pitchFamily="18" charset="0"/>
                <a:cs typeface="Times New Roman" panose="02020603050405020304" pitchFamily="18" charset="0"/>
                <a:sym typeface="+mn-ea"/>
              </a:rPr>
              <a:t> </a:t>
            </a:r>
            <a:r>
              <a:rPr sz="1400" spc="-10" dirty="0">
                <a:latin typeface="Times New Roman" panose="02020603050405020304" pitchFamily="18" charset="0"/>
                <a:cs typeface="Times New Roman" panose="02020603050405020304" pitchFamily="18" charset="0"/>
                <a:sym typeface="+mn-ea"/>
              </a:rPr>
              <a:t>Resistances</a:t>
            </a:r>
            <a:endParaRPr sz="1400" dirty="0">
              <a:latin typeface="Times New Roman" panose="02020603050405020304" pitchFamily="18" charset="0"/>
              <a:cs typeface="Times New Roman" panose="02020603050405020304" pitchFamily="18" charset="0"/>
            </a:endParaRPr>
          </a:p>
          <a:p>
            <a:pPr marL="304165">
              <a:lnSpc>
                <a:spcPct val="100000"/>
              </a:lnSpc>
              <a:spcBef>
                <a:spcPts val="185"/>
              </a:spcBef>
              <a:buFont typeface="Wingdings" panose="05000000000000000000" pitchFamily="2" charset="2"/>
              <a:buChar char="Ø"/>
            </a:pPr>
            <a:r>
              <a:rPr sz="1400" spc="250" dirty="0">
                <a:latin typeface="Times New Roman" panose="02020603050405020304" pitchFamily="18" charset="0"/>
                <a:cs typeface="Times New Roman" panose="02020603050405020304" pitchFamily="18" charset="0"/>
                <a:sym typeface="+mn-ea"/>
              </a:rPr>
              <a:t> </a:t>
            </a:r>
            <a:r>
              <a:rPr sz="1400" dirty="0">
                <a:latin typeface="Times New Roman" panose="02020603050405020304" pitchFamily="18" charset="0"/>
                <a:cs typeface="Times New Roman" panose="02020603050405020304" pitchFamily="18" charset="0"/>
                <a:sym typeface="+mn-ea"/>
              </a:rPr>
              <a:t>LM016L </a:t>
            </a:r>
            <a:r>
              <a:rPr sz="1400" spc="-65" dirty="0">
                <a:latin typeface="Times New Roman" panose="02020603050405020304" pitchFamily="18" charset="0"/>
                <a:cs typeface="Times New Roman" panose="02020603050405020304" pitchFamily="18" charset="0"/>
                <a:sym typeface="+mn-ea"/>
              </a:rPr>
              <a:t>LCD</a:t>
            </a:r>
            <a:r>
              <a:rPr sz="1400" spc="-100" dirty="0">
                <a:latin typeface="Times New Roman" panose="02020603050405020304" pitchFamily="18" charset="0"/>
                <a:cs typeface="Times New Roman" panose="02020603050405020304" pitchFamily="18" charset="0"/>
                <a:sym typeface="+mn-ea"/>
              </a:rPr>
              <a:t> </a:t>
            </a:r>
            <a:r>
              <a:rPr sz="1400" spc="-10" dirty="0">
                <a:latin typeface="Times New Roman" panose="02020603050405020304" pitchFamily="18" charset="0"/>
                <a:cs typeface="Times New Roman" panose="02020603050405020304" pitchFamily="18" charset="0"/>
                <a:sym typeface="+mn-ea"/>
              </a:rPr>
              <a:t>Display</a:t>
            </a:r>
            <a:endParaRPr sz="1400" dirty="0">
              <a:latin typeface="Times New Roman" panose="02020603050405020304" pitchFamily="18" charset="0"/>
              <a:cs typeface="Times New Roman" panose="02020603050405020304" pitchFamily="18" charset="0"/>
            </a:endParaRPr>
          </a:p>
          <a:p>
            <a:pPr marL="304165">
              <a:lnSpc>
                <a:spcPct val="100000"/>
              </a:lnSpc>
              <a:spcBef>
                <a:spcPts val="185"/>
              </a:spcBef>
              <a:buFont typeface="Wingdings" panose="05000000000000000000" pitchFamily="2" charset="2"/>
              <a:buChar char="Ø"/>
            </a:pPr>
            <a:r>
              <a:rPr sz="1400" spc="250" dirty="0">
                <a:latin typeface="Times New Roman" panose="02020603050405020304" pitchFamily="18" charset="0"/>
                <a:cs typeface="Times New Roman" panose="02020603050405020304" pitchFamily="18" charset="0"/>
                <a:sym typeface="+mn-ea"/>
              </a:rPr>
              <a:t></a:t>
            </a:r>
            <a:r>
              <a:rPr sz="1400" spc="225" dirty="0">
                <a:latin typeface="Times New Roman" panose="02020603050405020304" pitchFamily="18" charset="0"/>
                <a:cs typeface="Times New Roman" panose="02020603050405020304" pitchFamily="18" charset="0"/>
                <a:sym typeface="+mn-ea"/>
              </a:rPr>
              <a:t> </a:t>
            </a:r>
            <a:r>
              <a:rPr sz="1400" spc="5" dirty="0">
                <a:latin typeface="Times New Roman" panose="02020603050405020304" pitchFamily="18" charset="0"/>
                <a:cs typeface="Times New Roman" panose="02020603050405020304" pitchFamily="18" charset="0"/>
                <a:sym typeface="+mn-ea"/>
              </a:rPr>
              <a:t>Switch</a:t>
            </a:r>
            <a:endParaRPr sz="1400" dirty="0">
              <a:latin typeface="Times New Roman" panose="02020603050405020304" pitchFamily="18" charset="0"/>
              <a:cs typeface="Times New Roman" panose="02020603050405020304" pitchFamily="18" charset="0"/>
            </a:endParaRPr>
          </a:p>
          <a:p>
            <a:endParaRPr lang="en-US" sz="1400"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34645"/>
            <a:ext cx="10972800" cy="582613"/>
          </a:xfrm>
        </p:spPr>
        <p:txBody>
          <a:bodyPr/>
          <a:lstStyle/>
          <a:p>
            <a:pPr algn="l"/>
            <a:r>
              <a:rPr sz="1600" b="1" spc="-10" dirty="0">
                <a:latin typeface="Times New Roman" panose="02020603050405020304" charset="0"/>
                <a:cs typeface="Times New Roman" panose="02020603050405020304" charset="0"/>
                <a:sym typeface="+mn-ea"/>
              </a:rPr>
              <a:t>Circuit</a:t>
            </a:r>
            <a:r>
              <a:rPr sz="1600" b="1" spc="-60" dirty="0">
                <a:latin typeface="Times New Roman" panose="02020603050405020304" charset="0"/>
                <a:cs typeface="Times New Roman" panose="02020603050405020304" charset="0"/>
                <a:sym typeface="+mn-ea"/>
              </a:rPr>
              <a:t> </a:t>
            </a:r>
            <a:r>
              <a:rPr sz="1600" b="1" spc="-35" dirty="0">
                <a:latin typeface="Times New Roman" panose="02020603050405020304" charset="0"/>
                <a:cs typeface="Times New Roman" panose="02020603050405020304" charset="0"/>
                <a:sym typeface="+mn-ea"/>
              </a:rPr>
              <a:t>Diagram:</a:t>
            </a:r>
            <a:r>
              <a:rPr lang="en-IN" sz="1600" b="1" spc="-35" dirty="0">
                <a:latin typeface="Times New Roman" panose="02020603050405020304" charset="0"/>
                <a:cs typeface="Times New Roman" panose="02020603050405020304" charset="0"/>
                <a:sym typeface="+mn-ea"/>
              </a:rPr>
              <a:t>-</a:t>
            </a:r>
            <a:br>
              <a:rPr sz="4000">
                <a:latin typeface="Gill Sans MT" panose="020B0502020104020203"/>
                <a:cs typeface="Gill Sans MT" panose="020B0502020104020203"/>
              </a:rPr>
            </a:br>
            <a:endParaRPr lang="en-US" sz="4000">
              <a:latin typeface="Gill Sans MT" panose="020B0502020104020203"/>
              <a:cs typeface="Gill Sans MT" panose="020B0502020104020203"/>
            </a:endParaRPr>
          </a:p>
        </p:txBody>
      </p:sp>
      <p:pic>
        <p:nvPicPr>
          <p:cNvPr id="5" name="Content Placeholder 4" descr="Screenshot 2021-01-29 193907.PNG"/>
          <p:cNvPicPr>
            <a:picLocks noGrp="1" noChangeAspect="1"/>
          </p:cNvPicPr>
          <p:nvPr>
            <p:ph idx="1"/>
          </p:nvPr>
        </p:nvPicPr>
        <p:blipFill>
          <a:blip r:embed="rId2"/>
          <a:stretch>
            <a:fillRect/>
          </a:stretch>
        </p:blipFill>
        <p:spPr>
          <a:xfrm>
            <a:off x="1354455" y="633095"/>
            <a:ext cx="8719820" cy="582993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5225" y="814070"/>
            <a:ext cx="9861550" cy="4526280"/>
          </a:xfrm>
        </p:spPr>
        <p:txBody>
          <a:bodyPr/>
          <a:lstStyle/>
          <a:p>
            <a:pPr marL="12700" indent="0" algn="ctr">
              <a:lnSpc>
                <a:spcPct val="100000"/>
              </a:lnSpc>
              <a:spcBef>
                <a:spcPts val="975"/>
              </a:spcBef>
              <a:buNone/>
              <a:tabLst>
                <a:tab pos="278765" algn="l"/>
              </a:tabLst>
            </a:pPr>
            <a:r>
              <a:rPr lang="en-IN" sz="1400" b="1" spc="5" dirty="0">
                <a:latin typeface="Times New Roman" panose="02020603050405020304" charset="0"/>
                <a:cs typeface="Times New Roman" panose="02020603050405020304" charset="0"/>
                <a:sym typeface="+mn-ea"/>
              </a:rPr>
              <a:t>    </a:t>
            </a:r>
            <a:r>
              <a:rPr sz="1600" b="1" spc="5" dirty="0">
                <a:latin typeface="Times New Roman" panose="02020603050405020304" charset="0"/>
                <a:cs typeface="Times New Roman" panose="02020603050405020304" charset="0"/>
                <a:sym typeface="+mn-ea"/>
              </a:rPr>
              <a:t>Software </a:t>
            </a:r>
            <a:r>
              <a:rPr sz="1600" b="1" spc="-30" dirty="0">
                <a:latin typeface="Times New Roman" panose="02020603050405020304" charset="0"/>
                <a:cs typeface="Times New Roman" panose="02020603050405020304" charset="0"/>
                <a:sym typeface="+mn-ea"/>
              </a:rPr>
              <a:t>Used </a:t>
            </a:r>
            <a:r>
              <a:rPr sz="1600" b="1" spc="-15" dirty="0">
                <a:latin typeface="Times New Roman" panose="02020603050405020304" charset="0"/>
                <a:cs typeface="Times New Roman" panose="02020603050405020304" charset="0"/>
                <a:sym typeface="+mn-ea"/>
              </a:rPr>
              <a:t>In </a:t>
            </a:r>
            <a:r>
              <a:rPr sz="1600" b="1" spc="5" dirty="0">
                <a:latin typeface="Times New Roman" panose="02020603050405020304" charset="0"/>
                <a:cs typeface="Times New Roman" panose="02020603050405020304" charset="0"/>
                <a:sym typeface="+mn-ea"/>
              </a:rPr>
              <a:t>Projects</a:t>
            </a:r>
            <a:r>
              <a:rPr sz="1600" b="1" spc="-130" dirty="0">
                <a:latin typeface="Times New Roman" panose="02020603050405020304" charset="0"/>
                <a:cs typeface="Times New Roman" panose="02020603050405020304" charset="0"/>
                <a:sym typeface="+mn-ea"/>
              </a:rPr>
              <a:t> </a:t>
            </a:r>
            <a:endParaRPr sz="1600" b="1" dirty="0">
              <a:latin typeface="Times New Roman" panose="02020603050405020304" charset="0"/>
              <a:cs typeface="Times New Roman" panose="02020603050405020304" charset="0"/>
            </a:endParaRPr>
          </a:p>
          <a:p>
            <a:pPr marL="354965" lvl="1" indent="-164465">
              <a:lnSpc>
                <a:spcPct val="100000"/>
              </a:lnSpc>
              <a:spcBef>
                <a:spcPts val="750"/>
              </a:spcBef>
              <a:buAutoNum type="arabicPeriod"/>
              <a:tabLst>
                <a:tab pos="354330" algn="l"/>
              </a:tabLst>
            </a:pPr>
            <a:r>
              <a:rPr sz="1400" dirty="0">
                <a:latin typeface="Times New Roman" panose="02020603050405020304" charset="0"/>
                <a:cs typeface="Times New Roman" panose="02020603050405020304" charset="0"/>
                <a:sym typeface="+mn-ea"/>
              </a:rPr>
              <a:t>Proteus </a:t>
            </a:r>
            <a:r>
              <a:rPr sz="1400" spc="5" dirty="0">
                <a:latin typeface="Times New Roman" panose="02020603050405020304" charset="0"/>
                <a:cs typeface="Times New Roman" panose="02020603050405020304" charset="0"/>
                <a:sym typeface="+mn-ea"/>
              </a:rPr>
              <a:t>8</a:t>
            </a:r>
            <a:r>
              <a:rPr sz="1400" spc="-80" dirty="0">
                <a:latin typeface="Times New Roman" panose="02020603050405020304" charset="0"/>
                <a:cs typeface="Times New Roman" panose="02020603050405020304" charset="0"/>
                <a:sym typeface="+mn-ea"/>
              </a:rPr>
              <a:t> </a:t>
            </a:r>
            <a:r>
              <a:rPr sz="1400" spc="5" dirty="0">
                <a:latin typeface="Times New Roman" panose="02020603050405020304" charset="0"/>
                <a:cs typeface="Times New Roman" panose="02020603050405020304" charset="0"/>
                <a:sym typeface="+mn-ea"/>
              </a:rPr>
              <a:t>Professional</a:t>
            </a:r>
            <a:endParaRPr sz="1400" dirty="0">
              <a:latin typeface="Times New Roman" panose="02020603050405020304" charset="0"/>
              <a:cs typeface="Times New Roman" panose="02020603050405020304" charset="0"/>
            </a:endParaRPr>
          </a:p>
          <a:p>
            <a:pPr marL="354965" lvl="1" indent="-164465">
              <a:lnSpc>
                <a:spcPct val="100000"/>
              </a:lnSpc>
              <a:spcBef>
                <a:spcPts val="630"/>
              </a:spcBef>
              <a:buAutoNum type="arabicPeriod"/>
              <a:tabLst>
                <a:tab pos="354330" algn="l"/>
              </a:tabLst>
            </a:pPr>
            <a:r>
              <a:rPr sz="1400" spc="-10" dirty="0">
                <a:latin typeface="Times New Roman" panose="02020603050405020304" charset="0"/>
                <a:cs typeface="Times New Roman" panose="02020603050405020304" charset="0"/>
                <a:sym typeface="+mn-ea"/>
              </a:rPr>
              <a:t>Keil</a:t>
            </a:r>
            <a:r>
              <a:rPr sz="1400" spc="254" dirty="0">
                <a:latin typeface="Times New Roman" panose="02020603050405020304" charset="0"/>
                <a:cs typeface="Times New Roman" panose="02020603050405020304" charset="0"/>
                <a:sym typeface="+mn-ea"/>
              </a:rPr>
              <a:t> </a:t>
            </a:r>
            <a:r>
              <a:rPr sz="1400" dirty="0">
                <a:latin typeface="Times New Roman" panose="02020603050405020304" charset="0"/>
                <a:cs typeface="Times New Roman" panose="02020603050405020304" charset="0"/>
                <a:sym typeface="+mn-ea"/>
              </a:rPr>
              <a:t>uVision</a:t>
            </a:r>
            <a:r>
              <a:rPr lang="en-IN" sz="1400" dirty="0">
                <a:latin typeface="Times New Roman" panose="02020603050405020304" charset="0"/>
                <a:cs typeface="Times New Roman" panose="02020603050405020304" charset="0"/>
                <a:sym typeface="+mn-ea"/>
              </a:rPr>
              <a:t> or Microchip studio 7</a:t>
            </a:r>
          </a:p>
          <a:p>
            <a:pPr marL="190500" lvl="1" indent="0">
              <a:lnSpc>
                <a:spcPct val="100000"/>
              </a:lnSpc>
              <a:spcBef>
                <a:spcPts val="630"/>
              </a:spcBef>
              <a:buNone/>
              <a:tabLst>
                <a:tab pos="354330" algn="l"/>
              </a:tabLst>
            </a:pPr>
            <a:endParaRPr lang="en-IN" sz="1400" dirty="0">
              <a:latin typeface="Times New Roman" panose="02020603050405020304" charset="0"/>
              <a:cs typeface="Times New Roman" panose="02020603050405020304" charset="0"/>
              <a:sym typeface="+mn-ea"/>
            </a:endParaRPr>
          </a:p>
          <a:p>
            <a:pPr marL="190500" lvl="1" indent="0" algn="ctr">
              <a:lnSpc>
                <a:spcPct val="100000"/>
              </a:lnSpc>
              <a:spcBef>
                <a:spcPts val="630"/>
              </a:spcBef>
              <a:buNone/>
              <a:tabLst>
                <a:tab pos="354330" algn="l"/>
              </a:tabLst>
            </a:pPr>
            <a:r>
              <a:rPr sz="1600" b="1" dirty="0">
                <a:latin typeface="Times New Roman" panose="02020603050405020304" charset="0"/>
                <a:cs typeface="Times New Roman" panose="02020603050405020304" charset="0"/>
                <a:sym typeface="+mn-ea"/>
              </a:rPr>
              <a:t>Proteus 8 </a:t>
            </a:r>
            <a:r>
              <a:rPr sz="1600" b="1" dirty="0" err="1">
                <a:latin typeface="Times New Roman" panose="02020603050405020304" charset="0"/>
                <a:cs typeface="Times New Roman" panose="02020603050405020304" charset="0"/>
                <a:sym typeface="+mn-ea"/>
              </a:rPr>
              <a:t>Professiona</a:t>
            </a:r>
            <a:r>
              <a:rPr lang="en-IN" sz="1600" b="1" dirty="0">
                <a:latin typeface="Times New Roman" panose="02020603050405020304" charset="0"/>
                <a:cs typeface="Times New Roman" panose="02020603050405020304" charset="0"/>
                <a:sym typeface="+mn-ea"/>
              </a:rPr>
              <a:t>l </a:t>
            </a:r>
            <a:endParaRPr sz="1600" b="1" dirty="0">
              <a:latin typeface="Times New Roman" panose="02020603050405020304" charset="0"/>
              <a:cs typeface="Times New Roman" panose="02020603050405020304" charset="0"/>
              <a:sym typeface="+mn-ea"/>
            </a:endParaRPr>
          </a:p>
          <a:p>
            <a:pPr marL="190500" lvl="1" indent="0">
              <a:lnSpc>
                <a:spcPct val="100000"/>
              </a:lnSpc>
              <a:spcBef>
                <a:spcPts val="630"/>
              </a:spcBef>
              <a:buNone/>
              <a:tabLst>
                <a:tab pos="354330" algn="l"/>
              </a:tabLst>
            </a:pPr>
            <a:r>
              <a:rPr sz="1400" dirty="0">
                <a:latin typeface="Times New Roman" panose="02020603050405020304" charset="0"/>
                <a:cs typeface="Times New Roman" panose="02020603050405020304" charset="0"/>
              </a:rPr>
              <a:t>Proteus 8 Professional is a software which can be used to draw schematics, PCB layout, code and even simulate the schematic . You can simulate your work and be more efficient in completing the task at hand. It is developed by Lab center Electronic Ltd.  </a:t>
            </a:r>
          </a:p>
          <a:p>
            <a:pPr marL="190500" lvl="1" indent="0">
              <a:lnSpc>
                <a:spcPct val="100000"/>
              </a:lnSpc>
              <a:spcBef>
                <a:spcPts val="630"/>
              </a:spcBef>
              <a:buNone/>
              <a:tabLst>
                <a:tab pos="354330" algn="l"/>
              </a:tabLst>
            </a:pPr>
            <a:endParaRPr sz="1400" dirty="0">
              <a:latin typeface="Times New Roman" panose="02020603050405020304" charset="0"/>
              <a:cs typeface="Times New Roman" panose="02020603050405020304" charset="0"/>
            </a:endParaRPr>
          </a:p>
          <a:p>
            <a:pPr marL="190500" lvl="1" indent="0">
              <a:lnSpc>
                <a:spcPct val="100000"/>
              </a:lnSpc>
              <a:spcBef>
                <a:spcPts val="630"/>
              </a:spcBef>
              <a:buNone/>
              <a:tabLst>
                <a:tab pos="354330" algn="l"/>
              </a:tabLst>
            </a:pPr>
            <a:endParaRPr sz="1400" dirty="0">
              <a:latin typeface="Times New Roman" panose="02020603050405020304" charset="0"/>
              <a:cs typeface="Times New Roman" panose="02020603050405020304" charset="0"/>
            </a:endParaRPr>
          </a:p>
          <a:p>
            <a:pPr marL="190500" lvl="1" indent="0" algn="ctr">
              <a:lnSpc>
                <a:spcPct val="100000"/>
              </a:lnSpc>
              <a:spcBef>
                <a:spcPts val="630"/>
              </a:spcBef>
              <a:buNone/>
              <a:tabLst>
                <a:tab pos="354330" algn="l"/>
              </a:tabLst>
            </a:pPr>
            <a:r>
              <a:rPr lang="en-IN" sz="1600" b="1" dirty="0">
                <a:latin typeface="Times New Roman" panose="02020603050405020304" charset="0"/>
                <a:cs typeface="Times New Roman" panose="02020603050405020304" charset="0"/>
              </a:rPr>
              <a:t>Keil </a:t>
            </a:r>
            <a:r>
              <a:rPr sz="1600" b="1" dirty="0">
                <a:latin typeface="Times New Roman" panose="02020603050405020304" charset="0"/>
                <a:cs typeface="Times New Roman" panose="02020603050405020304" charset="0"/>
              </a:rPr>
              <a:t>µVision</a:t>
            </a:r>
            <a:r>
              <a:rPr lang="en-IN" sz="1600" b="1" dirty="0">
                <a:latin typeface="Times New Roman" panose="02020603050405020304" charset="0"/>
                <a:cs typeface="Times New Roman" panose="02020603050405020304" charset="0"/>
              </a:rPr>
              <a:t> </a:t>
            </a:r>
            <a:r>
              <a:rPr sz="1600" b="1" dirty="0">
                <a:latin typeface="Times New Roman" panose="02020603050405020304" charset="0"/>
                <a:cs typeface="Times New Roman" panose="02020603050405020304" charset="0"/>
              </a:rPr>
              <a:t>IDE</a:t>
            </a:r>
            <a:r>
              <a:rPr lang="en-IN" sz="1600" b="1" dirty="0">
                <a:latin typeface="Times New Roman" panose="02020603050405020304" charset="0"/>
                <a:cs typeface="Times New Roman" panose="02020603050405020304" charset="0"/>
              </a:rPr>
              <a:t> </a:t>
            </a:r>
            <a:endParaRPr sz="1600" b="1" dirty="0">
              <a:latin typeface="Times New Roman" panose="02020603050405020304" charset="0"/>
              <a:cs typeface="Times New Roman" panose="02020603050405020304" charset="0"/>
            </a:endParaRPr>
          </a:p>
          <a:p>
            <a:pPr marL="190500" lvl="1" indent="0">
              <a:lnSpc>
                <a:spcPct val="100000"/>
              </a:lnSpc>
              <a:spcBef>
                <a:spcPts val="630"/>
              </a:spcBef>
              <a:buNone/>
              <a:tabLst>
                <a:tab pos="354330" algn="l"/>
              </a:tabLst>
            </a:pPr>
            <a:r>
              <a:rPr lang="en-GB" sz="1400" dirty="0">
                <a:latin typeface="Times New Roman" panose="02020603050405020304" charset="0"/>
                <a:cs typeface="Times New Roman" panose="02020603050405020304" charset="0"/>
              </a:rPr>
              <a:t>The µVision IDE combines project management, run-time environment, build facilities, source code editing, and program debugging in a single powerful environment. µVision is easy-to-use and accelerates your embedded software development. µVision supports multiple screens and allows you to create individual window layouts anywhere on the visual surface.</a:t>
            </a:r>
          </a:p>
          <a:p>
            <a:endParaRPr lang="en-US" sz="14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190" y="92710"/>
            <a:ext cx="10972800" cy="961390"/>
          </a:xfrm>
        </p:spPr>
        <p:txBody>
          <a:bodyPr/>
          <a:lstStyle/>
          <a:p>
            <a:pPr algn="ctr"/>
            <a:r>
              <a:rPr lang="en-IN" altLang="en-US" sz="1800" b="1" dirty="0"/>
              <a:t>Before Simulation</a:t>
            </a:r>
          </a:p>
        </p:txBody>
      </p:sp>
      <p:pic>
        <p:nvPicPr>
          <p:cNvPr id="4" name="Content Placeholder 3" descr="Screenshot 2021-01-29 194010"/>
          <p:cNvPicPr>
            <a:picLocks noGrp="1" noChangeAspect="1"/>
          </p:cNvPicPr>
          <p:nvPr>
            <p:ph idx="1"/>
          </p:nvPr>
        </p:nvPicPr>
        <p:blipFill>
          <a:blip r:embed="rId2"/>
          <a:stretch>
            <a:fillRect/>
          </a:stretch>
        </p:blipFill>
        <p:spPr>
          <a:xfrm>
            <a:off x="610235" y="966470"/>
            <a:ext cx="10594340" cy="5595620"/>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085" y="468630"/>
            <a:ext cx="10972800" cy="582613"/>
          </a:xfrm>
        </p:spPr>
        <p:txBody>
          <a:bodyPr/>
          <a:lstStyle/>
          <a:p>
            <a:pPr algn="ctr"/>
            <a:r>
              <a:rPr lang="en-IN" altLang="en-US" sz="1800" b="1" dirty="0"/>
              <a:t>After Simulation</a:t>
            </a:r>
          </a:p>
        </p:txBody>
      </p:sp>
      <p:pic>
        <p:nvPicPr>
          <p:cNvPr id="4" name="Content Placeholder 3" descr="Screenshot 2021-01-29 194104"/>
          <p:cNvPicPr>
            <a:picLocks noGrp="1" noChangeAspect="1"/>
          </p:cNvPicPr>
          <p:nvPr>
            <p:ph idx="1"/>
          </p:nvPr>
        </p:nvPicPr>
        <p:blipFill>
          <a:blip r:embed="rId2"/>
          <a:stretch>
            <a:fillRect/>
          </a:stretch>
        </p:blipFill>
        <p:spPr>
          <a:xfrm>
            <a:off x="1188085" y="1253490"/>
            <a:ext cx="9843135" cy="5234940"/>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64</TotalTime>
  <Words>992</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Gill Sans MT</vt:lpstr>
      <vt:lpstr>Times New Roman</vt:lpstr>
      <vt:lpstr>Wingdings</vt:lpstr>
      <vt:lpstr>Blue Waves</vt:lpstr>
      <vt:lpstr> A minor Project Presentaion On   Automated Railway Gate Control System </vt:lpstr>
      <vt:lpstr>PowerPoint Presentation</vt:lpstr>
      <vt:lpstr>Contents</vt:lpstr>
      <vt:lpstr>PowerPoint Presentation</vt:lpstr>
      <vt:lpstr>PowerPoint Presentation</vt:lpstr>
      <vt:lpstr>Circuit Diagram:- </vt:lpstr>
      <vt:lpstr>PowerPoint Presentation</vt:lpstr>
      <vt:lpstr>Before Simulation</vt:lpstr>
      <vt:lpstr>After Simulation</vt:lpstr>
      <vt:lpstr>Working of automated railway gate control system </vt:lpstr>
      <vt:lpstr> INTRODUCTION OF  PIC16F877A microcontroller </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Railway Gate Control System  Mini Project</dc:title>
  <dc:creator>dell</dc:creator>
  <cp:lastModifiedBy>rahul kumar</cp:lastModifiedBy>
  <cp:revision>13</cp:revision>
  <dcterms:created xsi:type="dcterms:W3CDTF">2021-01-29T20:42:00Z</dcterms:created>
  <dcterms:modified xsi:type="dcterms:W3CDTF">2021-03-18T10:16:48Z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1033-11.2.0.9967</vt:lpwstr>
  </property>
</Properties>
</file>