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5/21/2021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5/21/2021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5/21/2021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5/21/2021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aw.githubusercontent.com/ibm-developer-skills-network/yczvh-DataFilesForIBMProjects/master/segmenting_neighborhoods.js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9288-5445-4184-8041-62D4BD1900D2}"/>
              </a:ext>
            </a:extLst>
          </p:cNvPr>
          <p:cNvSpPr>
            <a:spLocks noGrp="1"/>
          </p:cNvSpPr>
          <p:nvPr>
            <p:ph type="ctrTitle"/>
          </p:nvPr>
        </p:nvSpPr>
        <p:spPr/>
        <p:txBody>
          <a:bodyPr/>
          <a:lstStyle/>
          <a:p>
            <a:r>
              <a:rPr lang="en-US" dirty="0"/>
              <a:t>The battle of neighborhoods</a:t>
            </a:r>
            <a:endParaRPr lang="en-IN" dirty="0"/>
          </a:p>
        </p:txBody>
      </p:sp>
      <p:sp>
        <p:nvSpPr>
          <p:cNvPr id="3" name="Subtitle 2">
            <a:extLst>
              <a:ext uri="{FF2B5EF4-FFF2-40B4-BE49-F238E27FC236}">
                <a16:creationId xmlns:a16="http://schemas.microsoft.com/office/drawing/2014/main" id="{BCCD5BB4-2E87-4183-96A0-DFFF0FEE1A5F}"/>
              </a:ext>
            </a:extLst>
          </p:cNvPr>
          <p:cNvSpPr>
            <a:spLocks noGrp="1"/>
          </p:cNvSpPr>
          <p:nvPr>
            <p:ph type="subTitle" idx="1"/>
          </p:nvPr>
        </p:nvSpPr>
        <p:spPr/>
        <p:txBody>
          <a:bodyPr/>
          <a:lstStyle/>
          <a:p>
            <a:r>
              <a:rPr lang="en-US" dirty="0"/>
              <a:t>Setting up of a restaurant: Analysis of the neighborhood</a:t>
            </a:r>
            <a:endParaRPr lang="en-IN" dirty="0"/>
          </a:p>
        </p:txBody>
      </p:sp>
    </p:spTree>
    <p:extLst>
      <p:ext uri="{BB962C8B-B14F-4D97-AF65-F5344CB8AC3E}">
        <p14:creationId xmlns:p14="http://schemas.microsoft.com/office/powerpoint/2010/main" val="371539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2226-AB9F-4010-A6B1-7351D8131E8B}"/>
              </a:ext>
            </a:extLst>
          </p:cNvPr>
          <p:cNvSpPr>
            <a:spLocks noGrp="1"/>
          </p:cNvSpPr>
          <p:nvPr>
            <p:ph type="title"/>
          </p:nvPr>
        </p:nvSpPr>
        <p:spPr/>
        <p:txBody>
          <a:bodyPr/>
          <a:lstStyle/>
          <a:p>
            <a:r>
              <a:rPr lang="en-US" dirty="0"/>
              <a:t>Clustering based on the venues</a:t>
            </a:r>
            <a:endParaRPr lang="en-IN" dirty="0"/>
          </a:p>
        </p:txBody>
      </p:sp>
      <p:pic>
        <p:nvPicPr>
          <p:cNvPr id="5" name="Content Placeholder 4">
            <a:extLst>
              <a:ext uri="{FF2B5EF4-FFF2-40B4-BE49-F238E27FC236}">
                <a16:creationId xmlns:a16="http://schemas.microsoft.com/office/drawing/2014/main" id="{4D8C869B-962B-45C3-96D2-1E1C42F71DED}"/>
              </a:ext>
            </a:extLst>
          </p:cNvPr>
          <p:cNvPicPr>
            <a:picLocks noGrp="1" noChangeAspect="1"/>
          </p:cNvPicPr>
          <p:nvPr>
            <p:ph idx="1"/>
          </p:nvPr>
        </p:nvPicPr>
        <p:blipFill>
          <a:blip r:embed="rId2"/>
          <a:stretch>
            <a:fillRect/>
          </a:stretch>
        </p:blipFill>
        <p:spPr>
          <a:xfrm>
            <a:off x="1427801" y="1819275"/>
            <a:ext cx="9745024" cy="4257675"/>
          </a:xfrm>
        </p:spPr>
      </p:pic>
    </p:spTree>
    <p:extLst>
      <p:ext uri="{BB962C8B-B14F-4D97-AF65-F5344CB8AC3E}">
        <p14:creationId xmlns:p14="http://schemas.microsoft.com/office/powerpoint/2010/main" val="331388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8B92-4FDF-4EF3-88CE-D920216A91D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8773D5F-3DA3-4265-A8F7-5593680B921D}"/>
              </a:ext>
            </a:extLst>
          </p:cNvPr>
          <p:cNvSpPr>
            <a:spLocks noGrp="1"/>
          </p:cNvSpPr>
          <p:nvPr>
            <p:ph idx="1"/>
          </p:nvPr>
        </p:nvSpPr>
        <p:spPr/>
        <p:txBody>
          <a:bodyPr/>
          <a:lstStyle/>
          <a:p>
            <a:r>
              <a:rPr lang="en-US" dirty="0"/>
              <a:t>Thus, analysis of neighborhood is done and based on the most available shops, the person might decide what shop to come and where to open.</a:t>
            </a:r>
          </a:p>
          <a:p>
            <a:r>
              <a:rPr lang="en-US" dirty="0"/>
              <a:t>He/she would not open in such a place where there is already huge number of famous shops and the possibility becomes less.</a:t>
            </a:r>
          </a:p>
          <a:p>
            <a:r>
              <a:rPr lang="en-US" dirty="0"/>
              <a:t>Whereas, the person would open the shop as some place where there is more population and more employers are there so that income would be higher thus more profit </a:t>
            </a:r>
            <a:r>
              <a:rPr lang="en-US"/>
              <a:t>could happen.</a:t>
            </a:r>
            <a:endParaRPr lang="en-IN"/>
          </a:p>
        </p:txBody>
      </p:sp>
    </p:spTree>
    <p:extLst>
      <p:ext uri="{BB962C8B-B14F-4D97-AF65-F5344CB8AC3E}">
        <p14:creationId xmlns:p14="http://schemas.microsoft.com/office/powerpoint/2010/main" val="222004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C3D5-B46D-4A23-A3F7-527C903A877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DEF91D9-C8C2-4ED4-9E77-65746A2A6730}"/>
              </a:ext>
            </a:extLst>
          </p:cNvPr>
          <p:cNvSpPr>
            <a:spLocks noGrp="1"/>
          </p:cNvSpPr>
          <p:nvPr>
            <p:ph idx="1"/>
          </p:nvPr>
        </p:nvSpPr>
        <p:spPr/>
        <p:txBody>
          <a:bodyPr/>
          <a:lstStyle/>
          <a:p>
            <a:r>
              <a:rPr lang="en-US" b="0" i="0" dirty="0">
                <a:solidFill>
                  <a:srgbClr val="24292E"/>
                </a:solidFill>
                <a:effectLst/>
                <a:latin typeface="-apple-system"/>
              </a:rPr>
              <a:t>The proposed idea of study is to help someone who is planning to open a big restaurant or a hotel in Toronto. </a:t>
            </a:r>
          </a:p>
          <a:p>
            <a:r>
              <a:rPr lang="en-US" b="0" i="0" dirty="0">
                <a:solidFill>
                  <a:srgbClr val="24292E"/>
                </a:solidFill>
                <a:effectLst/>
                <a:latin typeface="-apple-system"/>
              </a:rPr>
              <a:t>Before starting, one has to look into the neighborhoods, the current trends, income of the people, the population in that area and income of different communities. </a:t>
            </a:r>
          </a:p>
          <a:p>
            <a:r>
              <a:rPr lang="en-US" b="0" i="0" dirty="0">
                <a:solidFill>
                  <a:srgbClr val="24292E"/>
                </a:solidFill>
                <a:effectLst/>
                <a:latin typeface="-apple-system"/>
              </a:rPr>
              <a:t>The owner has to set the audience and describe the audience's problem and how to solve it optimally. </a:t>
            </a:r>
          </a:p>
          <a:p>
            <a:r>
              <a:rPr lang="en-US" b="0" i="0" dirty="0">
                <a:solidFill>
                  <a:srgbClr val="24292E"/>
                </a:solidFill>
                <a:effectLst/>
                <a:latin typeface="-apple-system"/>
              </a:rPr>
              <a:t>Most importantly, the planner has to find out their competitors in that area and find how they have been functioning in the past. </a:t>
            </a:r>
          </a:p>
          <a:p>
            <a:r>
              <a:rPr lang="en-US" b="0" i="0" dirty="0">
                <a:solidFill>
                  <a:srgbClr val="24292E"/>
                </a:solidFill>
                <a:effectLst/>
                <a:latin typeface="-apple-system"/>
              </a:rPr>
              <a:t>Therefore, the person has to find the right location to set up his/her restaurant that would maximize his profit as well as benefit the surrounding.</a:t>
            </a:r>
            <a:endParaRPr lang="en-IN" dirty="0"/>
          </a:p>
        </p:txBody>
      </p:sp>
    </p:spTree>
    <p:extLst>
      <p:ext uri="{BB962C8B-B14F-4D97-AF65-F5344CB8AC3E}">
        <p14:creationId xmlns:p14="http://schemas.microsoft.com/office/powerpoint/2010/main" val="220093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099D-0F22-4BC2-83D4-E4F93C1BDF2C}"/>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5286019F-F43F-416B-B0C2-A0F25047B5D0}"/>
              </a:ext>
            </a:extLst>
          </p:cNvPr>
          <p:cNvSpPr>
            <a:spLocks noGrp="1"/>
          </p:cNvSpPr>
          <p:nvPr>
            <p:ph idx="1"/>
          </p:nvPr>
        </p:nvSpPr>
        <p:spPr/>
        <p:txBody>
          <a:bodyPr/>
          <a:lstStyle/>
          <a:p>
            <a:r>
              <a:rPr lang="en-US" b="0" i="0" dirty="0">
                <a:solidFill>
                  <a:srgbClr val="24292E"/>
                </a:solidFill>
                <a:effectLst/>
                <a:latin typeface="-apple-system"/>
              </a:rPr>
              <a:t>Data about Toronto's venues, neighborhood, latitudes, longitudes and category of the venues are to be taken and have to be prepared for the next process. </a:t>
            </a:r>
          </a:p>
          <a:p>
            <a:r>
              <a:rPr lang="en-US" b="0" i="0" dirty="0">
                <a:solidFill>
                  <a:srgbClr val="24292E"/>
                </a:solidFill>
                <a:effectLst/>
                <a:latin typeface="-apple-system"/>
              </a:rPr>
              <a:t>The data can be found in this link: </a:t>
            </a:r>
            <a:r>
              <a:rPr lang="en-US" b="0" i="0" u="none" strike="noStrike" dirty="0">
                <a:effectLst/>
                <a:latin typeface="-apple-system"/>
                <a:hlinkClick r:id="rId2"/>
              </a:rPr>
              <a:t>https://raw.githubusercontent.com/ibm-developer-skills-network/yczvh-DataFilesForIBMProjects/master/segmenting_neighborhoods.json</a:t>
            </a:r>
            <a:r>
              <a:rPr lang="en-US" b="0" i="0" dirty="0">
                <a:solidFill>
                  <a:srgbClr val="24292E"/>
                </a:solidFill>
                <a:effectLst/>
                <a:latin typeface="-apple-system"/>
              </a:rPr>
              <a:t> </a:t>
            </a:r>
          </a:p>
          <a:p>
            <a:r>
              <a:rPr lang="en-US" b="0" i="0" dirty="0">
                <a:solidFill>
                  <a:srgbClr val="24292E"/>
                </a:solidFill>
                <a:effectLst/>
                <a:latin typeface="-apple-system"/>
              </a:rPr>
              <a:t>A person has to find the venue categories from this data and find which has more number of hotels or cafeterias and decide upon the results.</a:t>
            </a:r>
            <a:endParaRPr lang="en-IN" dirty="0"/>
          </a:p>
        </p:txBody>
      </p:sp>
    </p:spTree>
    <p:extLst>
      <p:ext uri="{BB962C8B-B14F-4D97-AF65-F5344CB8AC3E}">
        <p14:creationId xmlns:p14="http://schemas.microsoft.com/office/powerpoint/2010/main" val="311177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69A0-05A7-472C-9D13-76A03D409455}"/>
              </a:ext>
            </a:extLst>
          </p:cNvPr>
          <p:cNvSpPr>
            <a:spLocks noGrp="1"/>
          </p:cNvSpPr>
          <p:nvPr>
            <p:ph type="title"/>
          </p:nvPr>
        </p:nvSpPr>
        <p:spPr/>
        <p:txBody>
          <a:bodyPr/>
          <a:lstStyle/>
          <a:p>
            <a:r>
              <a:rPr lang="en-US" dirty="0"/>
              <a:t>Primary Audience</a:t>
            </a:r>
            <a:endParaRPr lang="en-IN" dirty="0"/>
          </a:p>
        </p:txBody>
      </p:sp>
      <p:sp>
        <p:nvSpPr>
          <p:cNvPr id="3" name="Content Placeholder 2">
            <a:extLst>
              <a:ext uri="{FF2B5EF4-FFF2-40B4-BE49-F238E27FC236}">
                <a16:creationId xmlns:a16="http://schemas.microsoft.com/office/drawing/2014/main" id="{8CF175C6-329A-4EAD-A3C0-D8897EF357AD}"/>
              </a:ext>
            </a:extLst>
          </p:cNvPr>
          <p:cNvSpPr>
            <a:spLocks noGrp="1"/>
          </p:cNvSpPr>
          <p:nvPr>
            <p:ph idx="1"/>
          </p:nvPr>
        </p:nvSpPr>
        <p:spPr/>
        <p:txBody>
          <a:bodyPr/>
          <a:lstStyle/>
          <a:p>
            <a:r>
              <a:rPr lang="en-US" b="0" i="0" dirty="0">
                <a:solidFill>
                  <a:srgbClr val="24292E"/>
                </a:solidFill>
                <a:effectLst/>
                <a:latin typeface="-apple-system"/>
              </a:rPr>
              <a:t>The person who is planning to open up a restaurant mostly targets the daily workers in that particular area. </a:t>
            </a:r>
          </a:p>
          <a:p>
            <a:r>
              <a:rPr lang="en-US" b="0" i="0" dirty="0">
                <a:solidFill>
                  <a:srgbClr val="24292E"/>
                </a:solidFill>
                <a:effectLst/>
                <a:latin typeface="-apple-system"/>
              </a:rPr>
              <a:t>Target audience is employers who go out to work most days and they must find the restaurant pristine and satisfy their needs. </a:t>
            </a:r>
          </a:p>
          <a:p>
            <a:r>
              <a:rPr lang="en-US" b="0" i="0" dirty="0">
                <a:solidFill>
                  <a:srgbClr val="24292E"/>
                </a:solidFill>
                <a:effectLst/>
                <a:latin typeface="-apple-system"/>
              </a:rPr>
              <a:t>The public, if finds the restaurant more awesome and likes what they offer, will spend a lot of time in this place and try various dishes offered by the restaurant.</a:t>
            </a:r>
            <a:endParaRPr lang="en-IN" dirty="0"/>
          </a:p>
        </p:txBody>
      </p:sp>
    </p:spTree>
    <p:extLst>
      <p:ext uri="{BB962C8B-B14F-4D97-AF65-F5344CB8AC3E}">
        <p14:creationId xmlns:p14="http://schemas.microsoft.com/office/powerpoint/2010/main" val="3466894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234F-9959-4990-8178-988FA3D1BE86}"/>
              </a:ext>
            </a:extLst>
          </p:cNvPr>
          <p:cNvSpPr>
            <a:spLocks noGrp="1"/>
          </p:cNvSpPr>
          <p:nvPr>
            <p:ph type="title"/>
          </p:nvPr>
        </p:nvSpPr>
        <p:spPr/>
        <p:txBody>
          <a:bodyPr/>
          <a:lstStyle/>
          <a:p>
            <a:r>
              <a:rPr lang="en-US" dirty="0"/>
              <a:t>Methodology and inference</a:t>
            </a:r>
            <a:endParaRPr lang="en-IN" dirty="0"/>
          </a:p>
        </p:txBody>
      </p:sp>
      <p:sp>
        <p:nvSpPr>
          <p:cNvPr id="3" name="Content Placeholder 2">
            <a:extLst>
              <a:ext uri="{FF2B5EF4-FFF2-40B4-BE49-F238E27FC236}">
                <a16:creationId xmlns:a16="http://schemas.microsoft.com/office/drawing/2014/main" id="{62637ED1-656E-405C-BEDB-52314B957EFF}"/>
              </a:ext>
            </a:extLst>
          </p:cNvPr>
          <p:cNvSpPr>
            <a:spLocks noGrp="1"/>
          </p:cNvSpPr>
          <p:nvPr>
            <p:ph idx="1"/>
          </p:nvPr>
        </p:nvSpPr>
        <p:spPr/>
        <p:txBody>
          <a:bodyPr/>
          <a:lstStyle/>
          <a:p>
            <a:r>
              <a:rPr lang="en-US" dirty="0"/>
              <a:t>The neighborhoods are found.</a:t>
            </a:r>
          </a:p>
          <a:p>
            <a:r>
              <a:rPr lang="en-US" dirty="0"/>
              <a:t>The categories of each venue in the neighborhood is displayed as a table.</a:t>
            </a:r>
          </a:p>
          <a:p>
            <a:r>
              <a:rPr lang="en-US" dirty="0"/>
              <a:t>Common venues are listed and various categories are printed.</a:t>
            </a:r>
          </a:p>
          <a:p>
            <a:r>
              <a:rPr lang="en-US" dirty="0"/>
              <a:t>One can see different shops and other centers.</a:t>
            </a:r>
          </a:p>
          <a:p>
            <a:r>
              <a:rPr lang="en-US" dirty="0"/>
              <a:t>So, the person who would like to start up a restaurant has to check the number of existing restaurants and how popular those are.</a:t>
            </a:r>
          </a:p>
          <a:p>
            <a:r>
              <a:rPr lang="en-US" dirty="0"/>
              <a:t>If the place has more number of hotels and shops and are popular, the owner has to look for other neighborhood where his/her shop would find maximum profit.</a:t>
            </a:r>
            <a:endParaRPr lang="en-IN" dirty="0"/>
          </a:p>
        </p:txBody>
      </p:sp>
    </p:spTree>
    <p:extLst>
      <p:ext uri="{BB962C8B-B14F-4D97-AF65-F5344CB8AC3E}">
        <p14:creationId xmlns:p14="http://schemas.microsoft.com/office/powerpoint/2010/main" val="224676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D563-901A-44A7-8618-A65B664550FC}"/>
              </a:ext>
            </a:extLst>
          </p:cNvPr>
          <p:cNvSpPr>
            <a:spLocks noGrp="1"/>
          </p:cNvSpPr>
          <p:nvPr>
            <p:ph type="title"/>
          </p:nvPr>
        </p:nvSpPr>
        <p:spPr/>
        <p:txBody>
          <a:bodyPr/>
          <a:lstStyle/>
          <a:p>
            <a:r>
              <a:rPr lang="en-US" dirty="0"/>
              <a:t>Surrounding Areas</a:t>
            </a:r>
            <a:endParaRPr lang="en-IN" dirty="0"/>
          </a:p>
        </p:txBody>
      </p:sp>
      <p:pic>
        <p:nvPicPr>
          <p:cNvPr id="5" name="Content Placeholder 4">
            <a:extLst>
              <a:ext uri="{FF2B5EF4-FFF2-40B4-BE49-F238E27FC236}">
                <a16:creationId xmlns:a16="http://schemas.microsoft.com/office/drawing/2014/main" id="{E56173CC-F573-4B31-9806-517757298180}"/>
              </a:ext>
            </a:extLst>
          </p:cNvPr>
          <p:cNvPicPr>
            <a:picLocks noGrp="1" noChangeAspect="1"/>
          </p:cNvPicPr>
          <p:nvPr>
            <p:ph idx="1"/>
          </p:nvPr>
        </p:nvPicPr>
        <p:blipFill>
          <a:blip r:embed="rId2"/>
          <a:stretch>
            <a:fillRect/>
          </a:stretch>
        </p:blipFill>
        <p:spPr>
          <a:xfrm>
            <a:off x="1885090" y="1781175"/>
            <a:ext cx="8574219" cy="4086225"/>
          </a:xfrm>
        </p:spPr>
      </p:pic>
    </p:spTree>
    <p:extLst>
      <p:ext uri="{BB962C8B-B14F-4D97-AF65-F5344CB8AC3E}">
        <p14:creationId xmlns:p14="http://schemas.microsoft.com/office/powerpoint/2010/main" val="117241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E8C-0DC1-42CD-A53F-919FEE75C559}"/>
              </a:ext>
            </a:extLst>
          </p:cNvPr>
          <p:cNvSpPr>
            <a:spLocks noGrp="1"/>
          </p:cNvSpPr>
          <p:nvPr>
            <p:ph type="title"/>
          </p:nvPr>
        </p:nvSpPr>
        <p:spPr/>
        <p:txBody>
          <a:bodyPr/>
          <a:lstStyle/>
          <a:p>
            <a:r>
              <a:rPr lang="en-US" dirty="0"/>
              <a:t>Neighboring places with most number of shops</a:t>
            </a:r>
            <a:endParaRPr lang="en-IN" dirty="0"/>
          </a:p>
        </p:txBody>
      </p:sp>
      <p:pic>
        <p:nvPicPr>
          <p:cNvPr id="5" name="Content Placeholder 4">
            <a:extLst>
              <a:ext uri="{FF2B5EF4-FFF2-40B4-BE49-F238E27FC236}">
                <a16:creationId xmlns:a16="http://schemas.microsoft.com/office/drawing/2014/main" id="{DA122223-9BEB-4CC1-9DAE-BD253BEED3C4}"/>
              </a:ext>
            </a:extLst>
          </p:cNvPr>
          <p:cNvPicPr>
            <a:picLocks noGrp="1" noChangeAspect="1"/>
          </p:cNvPicPr>
          <p:nvPr>
            <p:ph idx="1"/>
          </p:nvPr>
        </p:nvPicPr>
        <p:blipFill>
          <a:blip r:embed="rId2"/>
          <a:stretch>
            <a:fillRect/>
          </a:stretch>
        </p:blipFill>
        <p:spPr>
          <a:xfrm>
            <a:off x="2381250" y="2286000"/>
            <a:ext cx="7848600" cy="3581400"/>
          </a:xfrm>
        </p:spPr>
      </p:pic>
    </p:spTree>
    <p:extLst>
      <p:ext uri="{BB962C8B-B14F-4D97-AF65-F5344CB8AC3E}">
        <p14:creationId xmlns:p14="http://schemas.microsoft.com/office/powerpoint/2010/main" val="3562568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127E9-98BF-4F22-8926-848919EF6C14}"/>
              </a:ext>
            </a:extLst>
          </p:cNvPr>
          <p:cNvSpPr>
            <a:spLocks noGrp="1"/>
          </p:cNvSpPr>
          <p:nvPr>
            <p:ph type="title"/>
          </p:nvPr>
        </p:nvSpPr>
        <p:spPr/>
        <p:txBody>
          <a:bodyPr/>
          <a:lstStyle/>
          <a:p>
            <a:r>
              <a:rPr lang="en-US" dirty="0"/>
              <a:t>Mapping specific part of Toronto</a:t>
            </a:r>
            <a:endParaRPr lang="en-IN" dirty="0"/>
          </a:p>
        </p:txBody>
      </p:sp>
      <p:pic>
        <p:nvPicPr>
          <p:cNvPr id="5" name="Content Placeholder 4">
            <a:extLst>
              <a:ext uri="{FF2B5EF4-FFF2-40B4-BE49-F238E27FC236}">
                <a16:creationId xmlns:a16="http://schemas.microsoft.com/office/drawing/2014/main" id="{87F54589-4394-4BF2-91A8-514BD37504DD}"/>
              </a:ext>
            </a:extLst>
          </p:cNvPr>
          <p:cNvPicPr>
            <a:picLocks noGrp="1" noChangeAspect="1"/>
          </p:cNvPicPr>
          <p:nvPr>
            <p:ph idx="1"/>
          </p:nvPr>
        </p:nvPicPr>
        <p:blipFill>
          <a:blip r:embed="rId2"/>
          <a:stretch>
            <a:fillRect/>
          </a:stretch>
        </p:blipFill>
        <p:spPr>
          <a:xfrm>
            <a:off x="1371600" y="2354114"/>
            <a:ext cx="9601200" cy="3445172"/>
          </a:xfrm>
        </p:spPr>
      </p:pic>
    </p:spTree>
    <p:extLst>
      <p:ext uri="{BB962C8B-B14F-4D97-AF65-F5344CB8AC3E}">
        <p14:creationId xmlns:p14="http://schemas.microsoft.com/office/powerpoint/2010/main" val="38540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71E4-DD59-413A-BA7A-5C1CC298EEC0}"/>
              </a:ext>
            </a:extLst>
          </p:cNvPr>
          <p:cNvSpPr>
            <a:spLocks noGrp="1"/>
          </p:cNvSpPr>
          <p:nvPr>
            <p:ph type="title"/>
          </p:nvPr>
        </p:nvSpPr>
        <p:spPr/>
        <p:txBody>
          <a:bodyPr/>
          <a:lstStyle/>
          <a:p>
            <a:r>
              <a:rPr lang="en-US" dirty="0"/>
              <a:t>Inference</a:t>
            </a:r>
            <a:endParaRPr lang="en-IN" dirty="0"/>
          </a:p>
        </p:txBody>
      </p:sp>
      <p:sp>
        <p:nvSpPr>
          <p:cNvPr id="3" name="Content Placeholder 2">
            <a:extLst>
              <a:ext uri="{FF2B5EF4-FFF2-40B4-BE49-F238E27FC236}">
                <a16:creationId xmlns:a16="http://schemas.microsoft.com/office/drawing/2014/main" id="{0D01B2B6-4ED3-4D35-B52F-56933E59CA45}"/>
              </a:ext>
            </a:extLst>
          </p:cNvPr>
          <p:cNvSpPr>
            <a:spLocks noGrp="1"/>
          </p:cNvSpPr>
          <p:nvPr>
            <p:ph idx="1"/>
          </p:nvPr>
        </p:nvSpPr>
        <p:spPr/>
        <p:txBody>
          <a:bodyPr/>
          <a:lstStyle/>
          <a:p>
            <a:r>
              <a:rPr lang="en-US" dirty="0"/>
              <a:t>After finding the common categories in venues and most common shops, the person has to make sure where to start his restaurant and what type of variety they want to provide.</a:t>
            </a:r>
          </a:p>
          <a:p>
            <a:r>
              <a:rPr lang="en-US" dirty="0"/>
              <a:t>In few venues, pizzas and donut shops are more majority and popular.</a:t>
            </a:r>
          </a:p>
          <a:p>
            <a:r>
              <a:rPr lang="en-US" dirty="0"/>
              <a:t>Thus, coming up with a pizza restaurant or a cafeteria or a donut shop would not be feasible to the new comer as there has been famous places where people go already and would not gain much profit.</a:t>
            </a:r>
          </a:p>
          <a:p>
            <a:r>
              <a:rPr lang="en-US" dirty="0"/>
              <a:t>Either the person must keep a different restaurant in such a popular place so that crowd may visit the place regularly or have to open up a few miles further than the seen place, targeting new population.</a:t>
            </a:r>
            <a:endParaRPr lang="en-IN" dirty="0"/>
          </a:p>
        </p:txBody>
      </p:sp>
    </p:spTree>
    <p:extLst>
      <p:ext uri="{BB962C8B-B14F-4D97-AF65-F5344CB8AC3E}">
        <p14:creationId xmlns:p14="http://schemas.microsoft.com/office/powerpoint/2010/main" val="4281400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{6CE439C6-E228-4C4B-9801-791458127C8E}tf10001105</Template>
  <TotalTime>31</TotalTime>
  <Words>637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-apple-system</vt:lpstr>
      <vt:lpstr>Franklin Gothic Book</vt:lpstr>
      <vt:lpstr>Crop</vt:lpstr>
      <vt:lpstr>The battle of neighborhoods</vt:lpstr>
      <vt:lpstr>INTRODUCTION</vt:lpstr>
      <vt:lpstr>Data</vt:lpstr>
      <vt:lpstr>Primary Audience</vt:lpstr>
      <vt:lpstr>Methodology and inference</vt:lpstr>
      <vt:lpstr>Surrounding Areas</vt:lpstr>
      <vt:lpstr>Neighboring places with most number of shops</vt:lpstr>
      <vt:lpstr>Mapping specific part of Toronto</vt:lpstr>
      <vt:lpstr>Inference</vt:lpstr>
      <vt:lpstr>Clustering based on the venues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ravikumar nagarajan</dc:creator>
  <cp:lastModifiedBy>ravikumar nagarajan</cp:lastModifiedBy>
  <cp:revision>27</cp:revision>
  <dcterms:created xsi:type="dcterms:W3CDTF">2021-05-21T17:03:00Z</dcterms:created>
  <dcterms:modified xsi:type="dcterms:W3CDTF">2021-05-21T17:34:55Z</dcterms:modified>
</cp:coreProperties>
</file>