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8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F2B10744-8844-43C8-9D02-1FBE72D3D44E}" type="datetimeFigureOut">
              <a:rPr lang="en-US" smtClean="0"/>
              <a:pPr/>
              <a:t>10/31/2020</a:t>
            </a:fld>
            <a:endParaRPr lang="en-US"/>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CE8079A4-7AA8-4A4F-87E2-7781EC5097D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2B10744-8844-43C8-9D02-1FBE72D3D44E}" type="datetimeFigureOut">
              <a:rPr lang="en-US" smtClean="0"/>
              <a:pPr/>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96F2B-206E-4DA1-A9F6-3F5FAC22D8F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F2B10744-8844-43C8-9D02-1FBE72D3D44E}" type="datetimeFigureOut">
              <a:rPr lang="en-US" smtClean="0"/>
              <a:pPr/>
              <a:t>10/31/2020</a:t>
            </a:fld>
            <a:endParaRPr lang="en-US"/>
          </a:p>
        </p:txBody>
      </p:sp>
      <p:sp>
        <p:nvSpPr>
          <p:cNvPr id="5" name="Footer Placeholder 4"/>
          <p:cNvSpPr>
            <a:spLocks noGrp="1"/>
          </p:cNvSpPr>
          <p:nvPr>
            <p:ph type="ftr" sz="quarter" idx="11"/>
          </p:nvPr>
        </p:nvSpPr>
        <p:spPr>
          <a:xfrm>
            <a:off x="609602" y="6248208"/>
            <a:ext cx="7431311" cy="365125"/>
          </a:xfrm>
        </p:spPr>
        <p:txBody>
          <a:bodyPr/>
          <a:lstStyle/>
          <a:p>
            <a:endParaRPr lang="en-US"/>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8075084" y="103716"/>
            <a:ext cx="533400" cy="325968"/>
          </a:xfrm>
        </p:spPr>
        <p:txBody>
          <a:bodyPr/>
          <a:lstStyle/>
          <a:p>
            <a:fld id="{0CC96F2B-206E-4DA1-A9F6-3F5FAC22D8F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F2B10744-8844-43C8-9D02-1FBE72D3D44E}" type="datetimeFigureOut">
              <a:rPr lang="en-US" smtClean="0"/>
              <a:pPr/>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CC96F2B-206E-4DA1-A9F6-3F5FAC22D8F8}" type="slidenum">
              <a:rPr lang="en-US" smtClean="0"/>
              <a:pPr/>
              <a:t>‹#›</a:t>
            </a:fld>
            <a:endParaRPr lang="en-US"/>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F2B10744-8844-43C8-9D02-1FBE72D3D44E}" type="datetimeFigureOut">
              <a:rPr lang="en-US" smtClean="0"/>
              <a:pPr/>
              <a:t>10/31/2020</a:t>
            </a:fld>
            <a:endParaRPr lang="en-US"/>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CE8079A4-7AA8-4A4F-87E2-7781EC5097DD}"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F2B10744-8844-43C8-9D02-1FBE72D3D44E}" type="datetimeFigureOut">
              <a:rPr lang="en-US" smtClean="0"/>
              <a:pPr/>
              <a:t>10/31/2020</a:t>
            </a:fld>
            <a:endParaRPr lang="en-US"/>
          </a:p>
        </p:txBody>
      </p:sp>
      <p:sp>
        <p:nvSpPr>
          <p:cNvPr id="10" name="Slide Number Placeholder 9"/>
          <p:cNvSpPr>
            <a:spLocks noGrp="1"/>
          </p:cNvSpPr>
          <p:nvPr>
            <p:ph type="sldNum" sz="quarter" idx="16"/>
          </p:nvPr>
        </p:nvSpPr>
        <p:spPr/>
        <p:txBody>
          <a:bodyPr rtlCol="0"/>
          <a:lstStyle/>
          <a:p>
            <a:fld id="{0CC96F2B-206E-4DA1-A9F6-3F5FAC22D8F8}"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F2B10744-8844-43C8-9D02-1FBE72D3D44E}" type="datetimeFigureOut">
              <a:rPr lang="en-US" smtClean="0"/>
              <a:pPr/>
              <a:t>10/31/2020</a:t>
            </a:fld>
            <a:endParaRPr lang="en-US"/>
          </a:p>
        </p:txBody>
      </p:sp>
      <p:sp>
        <p:nvSpPr>
          <p:cNvPr id="12" name="Slide Number Placeholder 11"/>
          <p:cNvSpPr>
            <a:spLocks noGrp="1"/>
          </p:cNvSpPr>
          <p:nvPr>
            <p:ph type="sldNum" sz="quarter" idx="16"/>
          </p:nvPr>
        </p:nvSpPr>
        <p:spPr/>
        <p:txBody>
          <a:bodyPr rtlCol="0"/>
          <a:lstStyle/>
          <a:p>
            <a:fld id="{0CC96F2B-206E-4DA1-A9F6-3F5FAC22D8F8}"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F2B10744-8844-43C8-9D02-1FBE72D3D44E}" type="datetimeFigureOut">
              <a:rPr lang="en-US" smtClean="0"/>
              <a:pPr/>
              <a:t>10/31/2020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0CC96F2B-206E-4DA1-A9F6-3F5FAC22D8F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B10744-8844-43C8-9D02-1FBE72D3D44E}" type="datetimeFigureOut">
              <a:rPr lang="en-US" smtClean="0"/>
              <a:pPr/>
              <a:t>10/31/2020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0CC96F2B-206E-4DA1-A9F6-3F5FAC22D8F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F2B10744-8844-43C8-9D02-1FBE72D3D44E}" type="datetimeFigureOut">
              <a:rPr lang="en-US" smtClean="0"/>
              <a:pPr/>
              <a:t>10/31/2020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0CC96F2B-206E-4DA1-A9F6-3F5FAC22D8F8}" type="slidenum">
              <a:rPr lang="en-US" smtClean="0"/>
              <a:pPr/>
              <a:t>‹#›</a:t>
            </a:fld>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8331200" y="6248401"/>
            <a:ext cx="3556000" cy="365125"/>
          </a:xfrm>
        </p:spPr>
        <p:txBody>
          <a:bodyPr rtlCol="0"/>
          <a:lstStyle/>
          <a:p>
            <a:fld id="{F2B10744-8844-43C8-9D02-1FBE72D3D44E}" type="datetimeFigureOut">
              <a:rPr lang="en-US" smtClean="0"/>
              <a:pPr/>
              <a:t>10/31/2020</a:t>
            </a:fld>
            <a:endParaRPr lang="en-US"/>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0CC96F2B-206E-4DA1-A9F6-3F5FAC22D8F8}" type="slidenum">
              <a:rPr lang="en-US" smtClean="0"/>
              <a:pPr/>
              <a:t>‹#›</a:t>
            </a:fld>
            <a:endParaRPr lang="en-US"/>
          </a:p>
        </p:txBody>
      </p:sp>
      <p:sp>
        <p:nvSpPr>
          <p:cNvPr id="14" name="Footer Placeholder 13"/>
          <p:cNvSpPr>
            <a:spLocks noGrp="1"/>
          </p:cNvSpPr>
          <p:nvPr>
            <p:ph type="ftr" sz="quarter" idx="12"/>
          </p:nvPr>
        </p:nvSpPr>
        <p:spPr>
          <a:xfrm>
            <a:off x="2133600" y="6248207"/>
            <a:ext cx="6096000" cy="365125"/>
          </a:xfrm>
        </p:spPr>
        <p:txBody>
          <a:bodyPr rtlCol="0"/>
          <a:lstStyle/>
          <a:p>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F2B10744-8844-43C8-9D02-1FBE72D3D44E}" type="datetimeFigureOut">
              <a:rPr lang="en-US" smtClean="0"/>
              <a:pPr/>
              <a:t>10/31/2020</a:t>
            </a:fld>
            <a:endParaRPr lang="en-US"/>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CC96F2B-206E-4DA1-A9F6-3F5FAC22D8F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38358" y="193965"/>
            <a:ext cx="10335677" cy="1323439"/>
          </a:xfrm>
          <a:prstGeom prst="rect">
            <a:avLst/>
          </a:prstGeom>
          <a:noFill/>
        </p:spPr>
        <p:txBody>
          <a:bodyPr wrap="square" rtlCol="0">
            <a:spAutoFit/>
          </a:bodyPr>
          <a:lstStyle/>
          <a:p>
            <a:pPr algn="ctr"/>
            <a:r>
              <a:rPr lang="en-US" sz="4800" b="1" smtClean="0">
                <a:latin typeface="Gotham" pitchFamily="2" charset="0"/>
                <a:ea typeface="Cambria" pitchFamily="18" charset="0"/>
              </a:rPr>
              <a:t>       </a:t>
            </a:r>
            <a:r>
              <a:rPr lang="en-US" sz="4800" b="1" dirty="0" smtClean="0">
                <a:latin typeface="Gotham" pitchFamily="2" charset="0"/>
                <a:ea typeface="Cambria" pitchFamily="18" charset="0"/>
              </a:rPr>
              <a:t>INGENIUS</a:t>
            </a:r>
            <a:r>
              <a:rPr lang="en-US" sz="4800" b="1" dirty="0" smtClean="0">
                <a:solidFill>
                  <a:schemeClr val="bg1"/>
                </a:solidFill>
                <a:latin typeface="Gotham" pitchFamily="2" charset="0"/>
                <a:ea typeface="Cambria" pitchFamily="18" charset="0"/>
              </a:rPr>
              <a:t> </a:t>
            </a:r>
            <a:r>
              <a:rPr lang="en-US" sz="4800" b="1" dirty="0">
                <a:latin typeface="Gotham" pitchFamily="2" charset="0"/>
                <a:ea typeface="Cambria" pitchFamily="18" charset="0"/>
              </a:rPr>
              <a:t>2020</a:t>
            </a:r>
          </a:p>
          <a:p>
            <a:pPr algn="ctr"/>
            <a:endParaRPr lang="en-US" sz="3200" dirty="0"/>
          </a:p>
        </p:txBody>
      </p:sp>
      <p:sp>
        <p:nvSpPr>
          <p:cNvPr id="16" name="TextBox 15"/>
          <p:cNvSpPr txBox="1"/>
          <p:nvPr/>
        </p:nvSpPr>
        <p:spPr>
          <a:xfrm>
            <a:off x="138359" y="1860259"/>
            <a:ext cx="11725708" cy="1384995"/>
          </a:xfrm>
          <a:prstGeom prst="rect">
            <a:avLst/>
          </a:prstGeom>
          <a:noFill/>
        </p:spPr>
        <p:txBody>
          <a:bodyPr wrap="square" rtlCol="0">
            <a:spAutoFit/>
          </a:bodyPr>
          <a:lstStyle/>
          <a:p>
            <a:pPr algn="ctr"/>
            <a:r>
              <a:rPr lang="en-US" sz="2800" b="1" dirty="0">
                <a:solidFill>
                  <a:schemeClr val="bg1"/>
                </a:solidFill>
                <a:latin typeface="Gotham"/>
              </a:rPr>
              <a:t>   Opportunity to unlearn, relearn and test our capabilities </a:t>
            </a:r>
          </a:p>
          <a:p>
            <a:pPr algn="ctr"/>
            <a:r>
              <a:rPr lang="en-US" sz="2800" b="1" dirty="0">
                <a:solidFill>
                  <a:schemeClr val="bg1"/>
                </a:solidFill>
                <a:latin typeface="Gotham"/>
              </a:rPr>
              <a:t>Amidst COVID-19</a:t>
            </a:r>
            <a:endParaRPr lang="en-US" sz="2800" dirty="0">
              <a:solidFill>
                <a:schemeClr val="bg1"/>
              </a:solidFill>
              <a:latin typeface="Gotham"/>
            </a:endParaRPr>
          </a:p>
          <a:p>
            <a:pPr algn="ctr"/>
            <a:endParaRPr lang="en-US" sz="2800" dirty="0"/>
          </a:p>
        </p:txBody>
      </p:sp>
      <p:sp>
        <p:nvSpPr>
          <p:cNvPr id="17" name="Subtitle 2"/>
          <p:cNvSpPr txBox="1">
            <a:spLocks/>
          </p:cNvSpPr>
          <p:nvPr/>
        </p:nvSpPr>
        <p:spPr>
          <a:xfrm>
            <a:off x="216476" y="1992283"/>
            <a:ext cx="11569473" cy="384047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b="1" dirty="0"/>
              <a:t>Problem Statement:</a:t>
            </a:r>
            <a:r>
              <a:rPr lang="en-IN" dirty="0"/>
              <a:t> </a:t>
            </a:r>
            <a:r>
              <a:rPr lang="en-US" sz="2000" dirty="0"/>
              <a:t>Improvising teaching and learning concepts to educate children at the village side in this pandemic COVID-19 situation.</a:t>
            </a:r>
            <a:endParaRPr lang="en-IN" sz="2000" dirty="0"/>
          </a:p>
          <a:p>
            <a:r>
              <a:rPr lang="en-IN" sz="2400" b="1" dirty="0"/>
              <a:t>Team Name</a:t>
            </a:r>
            <a:r>
              <a:rPr lang="en-IN" dirty="0"/>
              <a:t>: </a:t>
            </a:r>
            <a:r>
              <a:rPr lang="en-IN" sz="2000" dirty="0" smtClean="0"/>
              <a:t>A2D2</a:t>
            </a:r>
            <a:endParaRPr lang="en-IN" sz="2000" dirty="0"/>
          </a:p>
          <a:p>
            <a:r>
              <a:rPr lang="en-IN" sz="2400" b="1" dirty="0"/>
              <a:t>Name of team Leader and College Name : </a:t>
            </a:r>
            <a:endParaRPr lang="en-US" sz="2400" b="1" dirty="0"/>
          </a:p>
          <a:p>
            <a:pPr>
              <a:buNone/>
            </a:pPr>
            <a:r>
              <a:rPr lang="en-US" dirty="0"/>
              <a:t>	</a:t>
            </a:r>
            <a:r>
              <a:rPr lang="en-US" sz="2000" dirty="0"/>
              <a:t>Ajay Kumar R – Sri </a:t>
            </a:r>
            <a:r>
              <a:rPr lang="en-US" sz="2000" dirty="0" err="1"/>
              <a:t>Venkateswara</a:t>
            </a:r>
            <a:r>
              <a:rPr lang="en-US" sz="2000" dirty="0"/>
              <a:t> College of Engineering</a:t>
            </a:r>
            <a:r>
              <a:rPr lang="en-IN" sz="2000" dirty="0"/>
              <a:t> </a:t>
            </a:r>
          </a:p>
          <a:p>
            <a:r>
              <a:rPr lang="en-IN" sz="2400" b="1" dirty="0"/>
              <a:t>Name of Group Members and College Name :   </a:t>
            </a:r>
          </a:p>
          <a:p>
            <a:pPr>
              <a:buNone/>
            </a:pPr>
            <a:r>
              <a:rPr lang="en-US" sz="2400" dirty="0"/>
              <a:t>	</a:t>
            </a:r>
            <a:r>
              <a:rPr lang="en-US" sz="2000" dirty="0" err="1"/>
              <a:t>Divyashree</a:t>
            </a:r>
            <a:r>
              <a:rPr lang="en-US" sz="2000" dirty="0"/>
              <a:t> S – Sri </a:t>
            </a:r>
            <a:r>
              <a:rPr lang="en-US" sz="2000" dirty="0" err="1"/>
              <a:t>Venkateswara</a:t>
            </a:r>
            <a:r>
              <a:rPr lang="en-US" sz="2000" dirty="0"/>
              <a:t> College of Engineering</a:t>
            </a:r>
            <a:r>
              <a:rPr lang="en-IN" sz="2000" dirty="0"/>
              <a:t> </a:t>
            </a:r>
          </a:p>
          <a:p>
            <a:pPr>
              <a:buNone/>
            </a:pPr>
            <a:r>
              <a:rPr lang="en-IN" sz="2000" dirty="0"/>
              <a:t>	</a:t>
            </a:r>
            <a:r>
              <a:rPr lang="en-IN" sz="2000" dirty="0" err="1"/>
              <a:t>Divya</a:t>
            </a:r>
            <a:r>
              <a:rPr lang="en-IN" sz="2000" dirty="0"/>
              <a:t> T - </a:t>
            </a:r>
            <a:r>
              <a:rPr lang="en-US" sz="2000" dirty="0"/>
              <a:t>Sri </a:t>
            </a:r>
            <a:r>
              <a:rPr lang="en-US" sz="2000" dirty="0" err="1"/>
              <a:t>Venkateswara</a:t>
            </a:r>
            <a:r>
              <a:rPr lang="en-US" sz="2000" dirty="0"/>
              <a:t> College of Engineering</a:t>
            </a:r>
            <a:r>
              <a:rPr lang="en-IN" sz="2000" dirty="0"/>
              <a:t> </a:t>
            </a:r>
          </a:p>
          <a:p>
            <a:pPr>
              <a:buNone/>
            </a:pPr>
            <a:r>
              <a:rPr lang="en-IN" sz="2000" dirty="0"/>
              <a:t>	K.R. Arun Kumar - </a:t>
            </a:r>
            <a:r>
              <a:rPr lang="en-US" sz="2000" dirty="0"/>
              <a:t>Sri </a:t>
            </a:r>
            <a:r>
              <a:rPr lang="en-US" sz="2000" dirty="0" err="1"/>
              <a:t>Venkateswara</a:t>
            </a:r>
            <a:r>
              <a:rPr lang="en-US" sz="2000" dirty="0"/>
              <a:t> College of Engineering</a:t>
            </a:r>
            <a:endParaRPr lang="en-IN" sz="2000" dirty="0"/>
          </a:p>
          <a:p>
            <a:pPr>
              <a:buNone/>
            </a:pPr>
            <a:endParaRPr lang="en-IN" sz="2400" b="1" dirty="0"/>
          </a:p>
          <a:p>
            <a:endParaRPr lang="en-IN" dirty="0"/>
          </a:p>
          <a:p>
            <a:endParaRPr lang="en-IN" dirty="0"/>
          </a:p>
        </p:txBody>
      </p:sp>
    </p:spTree>
    <p:extLst>
      <p:ext uri="{BB962C8B-B14F-4D97-AF65-F5344CB8AC3E}">
        <p14:creationId xmlns:p14="http://schemas.microsoft.com/office/powerpoint/2010/main" val="504594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AF1099F-79BE-4956-80C6-449D3C7E947B}"/>
              </a:ext>
            </a:extLst>
          </p:cNvPr>
          <p:cNvSpPr txBox="1">
            <a:spLocks/>
          </p:cNvSpPr>
          <p:nvPr/>
        </p:nvSpPr>
        <p:spPr>
          <a:xfrm>
            <a:off x="793410" y="140946"/>
            <a:ext cx="10972800" cy="11430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t>Idea / Approach details</a:t>
            </a:r>
            <a:endParaRPr lang="en-US" dirty="0"/>
          </a:p>
        </p:txBody>
      </p:sp>
      <p:sp>
        <p:nvSpPr>
          <p:cNvPr id="5" name="TextBox 4"/>
          <p:cNvSpPr txBox="1"/>
          <p:nvPr/>
        </p:nvSpPr>
        <p:spPr>
          <a:xfrm>
            <a:off x="301752" y="2176272"/>
            <a:ext cx="11740896"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Owing to the pandemic, schools all around the world respond to the new normal and the need for remote learning tools has never been more urgent. The proposed idea is to create an online learning application for village students, thus providing remote learning and also providing ‘class-room’ like environment. </a:t>
            </a:r>
          </a:p>
          <a:p>
            <a:pPr marL="342900" indent="-342900">
              <a:buFont typeface="Arial" panose="020B0604020202020204" pitchFamily="34" charset="0"/>
              <a:buChar char="•"/>
            </a:pPr>
            <a:r>
              <a:rPr lang="en-US" sz="2000" dirty="0"/>
              <a:t>The application consists of various free learning resources available online such as YouTube, stack overflow, medium etc. organized and made easily accessible to students even when offline. The application will have learning contents to the students at free of cost in the form of courses they can enroll into. </a:t>
            </a:r>
          </a:p>
          <a:p>
            <a:pPr marL="342900" indent="-342900">
              <a:buFont typeface="Arial" panose="020B0604020202020204" pitchFamily="34" charset="0"/>
              <a:buChar char="•"/>
            </a:pPr>
            <a:r>
              <a:rPr lang="en-US" sz="2000" dirty="0"/>
              <a:t>A discussion forum is present to allow students to post their queries or doubts relating to a particular subject and for experts to reply to the queries as soon as possible, thus creating a virtual classroom. Feedback form and contact form sections would be provided so that students can reach out anytime and can also give suggestions regarding the improvement and quality of courses. </a:t>
            </a:r>
          </a:p>
          <a:p>
            <a:pPr marL="342900" indent="-342900">
              <a:buFont typeface="Arial" panose="020B0604020202020204" pitchFamily="34" charset="0"/>
              <a:buChar char="•"/>
            </a:pPr>
            <a:r>
              <a:rPr lang="en-US" sz="2000" dirty="0"/>
              <a:t>There is an additional section consisting of blogs, ranging from business to technology and covering interpersonal skills so students can come to know about the recent trends of technology as well as gain knowledge. A dashboard will be maintained once the student signs up and logins. </a:t>
            </a:r>
          </a:p>
          <a:p>
            <a:pPr marL="342900" indent="-342900">
              <a:buFont typeface="Arial" panose="020B0604020202020204" pitchFamily="34" charset="0"/>
              <a:buChar char="•"/>
            </a:pPr>
            <a:r>
              <a:rPr lang="en-US" sz="2000" dirty="0"/>
              <a:t>Additionally, a gamified section will be provided to increase engagement among students by means of gamified learning. Data storing, updating and data management is done from the admin side(backend).</a:t>
            </a:r>
          </a:p>
          <a:p>
            <a:endParaRPr lang="en-US" sz="2000" dirty="0"/>
          </a:p>
        </p:txBody>
      </p:sp>
      <p:sp>
        <p:nvSpPr>
          <p:cNvPr id="7" name="TextBox 6"/>
          <p:cNvSpPr txBox="1"/>
          <p:nvPr/>
        </p:nvSpPr>
        <p:spPr>
          <a:xfrm>
            <a:off x="338328" y="1627632"/>
            <a:ext cx="11030712" cy="584775"/>
          </a:xfrm>
          <a:prstGeom prst="rect">
            <a:avLst/>
          </a:prstGeom>
          <a:noFill/>
        </p:spPr>
        <p:txBody>
          <a:bodyPr wrap="square" rtlCol="0">
            <a:spAutoFit/>
          </a:bodyPr>
          <a:lstStyle/>
          <a:p>
            <a:r>
              <a:rPr lang="en-IN" sz="3200" b="1" dirty="0">
                <a:latin typeface="Calibri" pitchFamily="34" charset="0"/>
                <a:cs typeface="Calibri" pitchFamily="34" charset="0"/>
              </a:rPr>
              <a:t>Idea</a:t>
            </a:r>
            <a:r>
              <a:rPr lang="en-IN" sz="3200" dirty="0">
                <a:latin typeface="Calibri" pitchFamily="34" charset="0"/>
                <a:cs typeface="Calibri" pitchFamily="34" charset="0"/>
              </a:rPr>
              <a:t> </a:t>
            </a:r>
            <a:r>
              <a:rPr lang="en-IN" sz="3200" b="1" dirty="0">
                <a:latin typeface="Calibri" pitchFamily="34" charset="0"/>
                <a:cs typeface="Calibri" pitchFamily="34" charset="0"/>
              </a:rPr>
              <a:t>description</a:t>
            </a:r>
            <a:endParaRPr lang="en-US" sz="3200" b="1" dirty="0">
              <a:latin typeface="Calibri" pitchFamily="34" charset="0"/>
              <a:cs typeface="Calibri" pitchFamily="34" charset="0"/>
            </a:endParaRPr>
          </a:p>
        </p:txBody>
      </p:sp>
    </p:spTree>
    <p:extLst>
      <p:ext uri="{BB962C8B-B14F-4D97-AF65-F5344CB8AC3E}">
        <p14:creationId xmlns:p14="http://schemas.microsoft.com/office/powerpoint/2010/main" val="3046636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AF1099F-79BE-4956-80C6-449D3C7E947B}"/>
              </a:ext>
            </a:extLst>
          </p:cNvPr>
          <p:cNvSpPr txBox="1">
            <a:spLocks/>
          </p:cNvSpPr>
          <p:nvPr/>
        </p:nvSpPr>
        <p:spPr>
          <a:xfrm>
            <a:off x="793410" y="140946"/>
            <a:ext cx="10972800" cy="11430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t>Idea / Approach details</a:t>
            </a:r>
            <a:endParaRPr lang="en-US" dirty="0"/>
          </a:p>
        </p:txBody>
      </p:sp>
      <p:sp>
        <p:nvSpPr>
          <p:cNvPr id="8" name="TextBox 7"/>
          <p:cNvSpPr txBox="1"/>
          <p:nvPr/>
        </p:nvSpPr>
        <p:spPr>
          <a:xfrm>
            <a:off x="493776" y="1655064"/>
            <a:ext cx="11018520" cy="523220"/>
          </a:xfrm>
          <a:prstGeom prst="rect">
            <a:avLst/>
          </a:prstGeom>
          <a:noFill/>
        </p:spPr>
        <p:txBody>
          <a:bodyPr wrap="square" rtlCol="0">
            <a:spAutoFit/>
          </a:bodyPr>
          <a:lstStyle/>
          <a:p>
            <a:pPr lvl="0"/>
            <a:r>
              <a:rPr lang="en-US" sz="2800" b="1" dirty="0">
                <a:solidFill>
                  <a:prstClr val="black"/>
                </a:solidFill>
                <a:latin typeface="Calibri"/>
              </a:rPr>
              <a:t>Describe</a:t>
            </a:r>
            <a:r>
              <a:rPr lang="en-US" sz="2800" b="1" dirty="0">
                <a:solidFill>
                  <a:prstClr val="white"/>
                </a:solidFill>
                <a:latin typeface="Calibri"/>
              </a:rPr>
              <a:t> </a:t>
            </a:r>
            <a:r>
              <a:rPr lang="en-US" sz="2800" b="1" dirty="0">
                <a:solidFill>
                  <a:prstClr val="black"/>
                </a:solidFill>
                <a:latin typeface="Calibri"/>
              </a:rPr>
              <a:t>your Technology (Hardware and Software Specification)</a:t>
            </a:r>
          </a:p>
        </p:txBody>
      </p:sp>
      <p:sp>
        <p:nvSpPr>
          <p:cNvPr id="9" name="TextBox 8"/>
          <p:cNvSpPr txBox="1"/>
          <p:nvPr/>
        </p:nvSpPr>
        <p:spPr>
          <a:xfrm>
            <a:off x="1371600" y="2532888"/>
            <a:ext cx="9884664" cy="2554545"/>
          </a:xfrm>
          <a:prstGeom prst="rect">
            <a:avLst/>
          </a:prstGeom>
          <a:noFill/>
        </p:spPr>
        <p:txBody>
          <a:bodyPr wrap="square" rtlCol="0">
            <a:spAutoFit/>
          </a:bodyPr>
          <a:lstStyle/>
          <a:p>
            <a:pPr lvl="0">
              <a:buFont typeface="Arial" pitchFamily="34" charset="0"/>
              <a:buChar char="•"/>
            </a:pPr>
            <a:r>
              <a:rPr lang="en-US" sz="2000" dirty="0">
                <a:latin typeface="Calibri" pitchFamily="34" charset="0"/>
                <a:cs typeface="Calibri" pitchFamily="34" charset="0"/>
              </a:rPr>
              <a:t> React/Angular for Front-End development.</a:t>
            </a:r>
          </a:p>
          <a:p>
            <a:pPr lvl="0"/>
            <a:endParaRPr lang="en-US" sz="2000" dirty="0">
              <a:latin typeface="Calibri" pitchFamily="34" charset="0"/>
              <a:cs typeface="Calibri" pitchFamily="34" charset="0"/>
            </a:endParaRPr>
          </a:p>
          <a:p>
            <a:pPr lvl="0">
              <a:buFont typeface="Arial" pitchFamily="34" charset="0"/>
              <a:buChar char="•"/>
            </a:pPr>
            <a:r>
              <a:rPr lang="en-US" sz="2000" dirty="0">
                <a:latin typeface="Calibri" pitchFamily="34" charset="0"/>
                <a:cs typeface="Calibri" pitchFamily="34" charset="0"/>
              </a:rPr>
              <a:t> Mongo DB for data base management system.</a:t>
            </a:r>
          </a:p>
          <a:p>
            <a:pPr lvl="0">
              <a:buFont typeface="Arial" pitchFamily="34" charset="0"/>
              <a:buChar char="•"/>
            </a:pPr>
            <a:endParaRPr lang="en-US" sz="2000" dirty="0">
              <a:latin typeface="Calibri" pitchFamily="34" charset="0"/>
              <a:cs typeface="Calibri" pitchFamily="34" charset="0"/>
            </a:endParaRPr>
          </a:p>
          <a:p>
            <a:pPr lvl="0">
              <a:buFont typeface="Arial" pitchFamily="34" charset="0"/>
              <a:buChar char="•"/>
            </a:pPr>
            <a:r>
              <a:rPr lang="en-US" sz="2000" dirty="0">
                <a:latin typeface="Calibri" pitchFamily="34" charset="0"/>
                <a:cs typeface="Calibri" pitchFamily="34" charset="0"/>
              </a:rPr>
              <a:t> Node JS for back end</a:t>
            </a:r>
          </a:p>
          <a:p>
            <a:pPr lvl="0">
              <a:buFont typeface="Arial" pitchFamily="34" charset="0"/>
              <a:buChar char="•"/>
            </a:pPr>
            <a:endParaRPr lang="en-US" sz="2000" dirty="0">
              <a:latin typeface="Calibri" pitchFamily="34" charset="0"/>
              <a:cs typeface="Calibri" pitchFamily="34" charset="0"/>
            </a:endParaRPr>
          </a:p>
          <a:p>
            <a:pPr lvl="0">
              <a:buFont typeface="Arial" pitchFamily="34" charset="0"/>
              <a:buChar char="•"/>
            </a:pPr>
            <a:r>
              <a:rPr lang="en-US" sz="2000" dirty="0">
                <a:latin typeface="Calibri" pitchFamily="34" charset="0"/>
                <a:cs typeface="Calibri" pitchFamily="34" charset="0"/>
              </a:rPr>
              <a:t> Bootstrap for UI/UX</a:t>
            </a:r>
          </a:p>
          <a:p>
            <a:endParaRPr lang="en-US" sz="2000" dirty="0">
              <a:latin typeface="Calibri" pitchFamily="34" charset="0"/>
              <a:cs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178560" y="1804846"/>
            <a:ext cx="10119360" cy="41793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lang="en-US" sz="2800" dirty="0">
                <a:solidFill>
                  <a:prstClr val="black"/>
                </a:solidFill>
                <a:latin typeface="Calibri"/>
              </a:rPr>
              <a:t>    USER</a:t>
            </a:r>
          </a:p>
          <a:p>
            <a:pPr marL="0" marR="0" lvl="0" indent="0" defTabSz="457200" rtl="0" eaLnBrk="1" fontAlgn="auto" latinLnBrk="0" hangingPunct="1">
              <a:lnSpc>
                <a:spcPct val="100000"/>
              </a:lnSpc>
              <a:spcBef>
                <a:spcPts val="0"/>
              </a:spcBef>
              <a:spcAft>
                <a:spcPts val="0"/>
              </a:spcAft>
              <a:buClrTx/>
              <a:buSzTx/>
              <a:buFontTx/>
              <a:buNone/>
              <a:tabLst/>
              <a:defRPr/>
            </a:pPr>
            <a:endParaRPr lang="en-US" sz="2800" dirty="0">
              <a:solidFill>
                <a:prstClr val="black"/>
              </a:solidFill>
              <a:latin typeface="Calibri"/>
            </a:endParaRP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Title 1">
            <a:extLst>
              <a:ext uri="{FF2B5EF4-FFF2-40B4-BE49-F238E27FC236}">
                <a16:creationId xmlns:a16="http://schemas.microsoft.com/office/drawing/2014/main" id="{0AF1099F-79BE-4956-80C6-449D3C7E947B}"/>
              </a:ext>
            </a:extLst>
          </p:cNvPr>
          <p:cNvSpPr txBox="1">
            <a:spLocks/>
          </p:cNvSpPr>
          <p:nvPr/>
        </p:nvSpPr>
        <p:spPr>
          <a:xfrm>
            <a:off x="793410" y="140946"/>
            <a:ext cx="10972800" cy="11430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t>Idea / Approach details</a:t>
            </a:r>
            <a:endParaRPr lang="en-US" dirty="0"/>
          </a:p>
        </p:txBody>
      </p:sp>
      <p:sp>
        <p:nvSpPr>
          <p:cNvPr id="2" name="Oval 1">
            <a:extLst>
              <a:ext uri="{FF2B5EF4-FFF2-40B4-BE49-F238E27FC236}">
                <a16:creationId xmlns:a16="http://schemas.microsoft.com/office/drawing/2014/main" id="{A291232C-0E10-4028-8EE0-396F041D9A7F}"/>
              </a:ext>
            </a:extLst>
          </p:cNvPr>
          <p:cNvSpPr/>
          <p:nvPr/>
        </p:nvSpPr>
        <p:spPr>
          <a:xfrm>
            <a:off x="1981200" y="3881120"/>
            <a:ext cx="619760" cy="548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92FD59CA-08A1-4279-8252-046B9FD1F17C}"/>
              </a:ext>
            </a:extLst>
          </p:cNvPr>
          <p:cNvCxnSpPr>
            <a:stCxn id="2" idx="4"/>
          </p:cNvCxnSpPr>
          <p:nvPr/>
        </p:nvCxnSpPr>
        <p:spPr>
          <a:xfrm>
            <a:off x="2291080" y="442976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9294D0E-979A-4008-AA2B-47579B461301}"/>
              </a:ext>
            </a:extLst>
          </p:cNvPr>
          <p:cNvCxnSpPr/>
          <p:nvPr/>
        </p:nvCxnSpPr>
        <p:spPr>
          <a:xfrm flipH="1">
            <a:off x="1818640" y="4643120"/>
            <a:ext cx="472440" cy="223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84AB2FEE-F904-4311-A577-8691A9C06B95}"/>
              </a:ext>
            </a:extLst>
          </p:cNvPr>
          <p:cNvCxnSpPr/>
          <p:nvPr/>
        </p:nvCxnSpPr>
        <p:spPr>
          <a:xfrm>
            <a:off x="2291080" y="4632960"/>
            <a:ext cx="523240" cy="2184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4478E99-331F-457A-971C-3C0A71A0953C}"/>
              </a:ext>
            </a:extLst>
          </p:cNvPr>
          <p:cNvCxnSpPr/>
          <p:nvPr/>
        </p:nvCxnSpPr>
        <p:spPr>
          <a:xfrm flipH="1">
            <a:off x="1793240" y="5496560"/>
            <a:ext cx="497840" cy="2844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ABE46FAF-796E-4776-9D21-FC84A7887090}"/>
              </a:ext>
            </a:extLst>
          </p:cNvPr>
          <p:cNvCxnSpPr/>
          <p:nvPr/>
        </p:nvCxnSpPr>
        <p:spPr>
          <a:xfrm>
            <a:off x="2291080" y="5496560"/>
            <a:ext cx="594360" cy="21336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88A6166-99B2-4D7E-BB2A-F4B66C4731FF}"/>
              </a:ext>
            </a:extLst>
          </p:cNvPr>
          <p:cNvCxnSpPr>
            <a:cxnSpLocks/>
          </p:cNvCxnSpPr>
          <p:nvPr/>
        </p:nvCxnSpPr>
        <p:spPr>
          <a:xfrm flipV="1">
            <a:off x="2885440" y="2550160"/>
            <a:ext cx="2377440" cy="16052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0DA9669-E618-469F-AF30-1B3C8A450619}"/>
              </a:ext>
            </a:extLst>
          </p:cNvPr>
          <p:cNvCxnSpPr>
            <a:cxnSpLocks/>
          </p:cNvCxnSpPr>
          <p:nvPr/>
        </p:nvCxnSpPr>
        <p:spPr>
          <a:xfrm flipV="1">
            <a:off x="2931160" y="3747670"/>
            <a:ext cx="240284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929B4450-ED64-4497-827C-1647682C34D7}"/>
              </a:ext>
            </a:extLst>
          </p:cNvPr>
          <p:cNvCxnSpPr>
            <a:cxnSpLocks/>
          </p:cNvCxnSpPr>
          <p:nvPr/>
        </p:nvCxnSpPr>
        <p:spPr>
          <a:xfrm>
            <a:off x="2931160" y="4236720"/>
            <a:ext cx="2402840" cy="39624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1B996584-B112-4078-9A33-F51D82A97833}"/>
              </a:ext>
            </a:extLst>
          </p:cNvPr>
          <p:cNvCxnSpPr>
            <a:cxnSpLocks/>
            <a:endCxn id="27" idx="1"/>
          </p:cNvCxnSpPr>
          <p:nvPr/>
        </p:nvCxnSpPr>
        <p:spPr>
          <a:xfrm>
            <a:off x="2814320" y="4307840"/>
            <a:ext cx="2692400" cy="1356361"/>
          </a:xfrm>
          <a:prstGeom prst="line">
            <a:avLst/>
          </a:prstGeom>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F24DBF17-F9E9-494D-A526-AA9B86543D49}"/>
              </a:ext>
            </a:extLst>
          </p:cNvPr>
          <p:cNvSpPr/>
          <p:nvPr/>
        </p:nvSpPr>
        <p:spPr>
          <a:xfrm>
            <a:off x="5334000" y="2316481"/>
            <a:ext cx="2402840" cy="7721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Login/ Signup</a:t>
            </a:r>
            <a:endParaRPr lang="en-IN" dirty="0"/>
          </a:p>
        </p:txBody>
      </p:sp>
      <p:sp>
        <p:nvSpPr>
          <p:cNvPr id="25" name="Rectangle 24">
            <a:extLst>
              <a:ext uri="{FF2B5EF4-FFF2-40B4-BE49-F238E27FC236}">
                <a16:creationId xmlns:a16="http://schemas.microsoft.com/office/drawing/2014/main" id="{05524887-2DF0-408E-9398-6A356919557E}"/>
              </a:ext>
            </a:extLst>
          </p:cNvPr>
          <p:cNvSpPr/>
          <p:nvPr/>
        </p:nvSpPr>
        <p:spPr>
          <a:xfrm>
            <a:off x="5334000" y="3525520"/>
            <a:ext cx="2402840" cy="6793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Different courses in various  categories</a:t>
            </a:r>
            <a:endParaRPr lang="en-IN" dirty="0"/>
          </a:p>
        </p:txBody>
      </p:sp>
      <p:sp>
        <p:nvSpPr>
          <p:cNvPr id="26" name="Rectangle 25">
            <a:extLst>
              <a:ext uri="{FF2B5EF4-FFF2-40B4-BE49-F238E27FC236}">
                <a16:creationId xmlns:a16="http://schemas.microsoft.com/office/drawing/2014/main" id="{47F233E5-0810-47FE-8054-DA79E9B7B151}"/>
              </a:ext>
            </a:extLst>
          </p:cNvPr>
          <p:cNvSpPr/>
          <p:nvPr/>
        </p:nvSpPr>
        <p:spPr>
          <a:xfrm>
            <a:off x="5181600" y="4386095"/>
            <a:ext cx="2692400" cy="7142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Exclusive content to read blogs related to interdisciplinary domains</a:t>
            </a:r>
            <a:endParaRPr lang="en-IN" dirty="0"/>
          </a:p>
        </p:txBody>
      </p:sp>
      <p:sp>
        <p:nvSpPr>
          <p:cNvPr id="27" name="Rectangle 26">
            <a:extLst>
              <a:ext uri="{FF2B5EF4-FFF2-40B4-BE49-F238E27FC236}">
                <a16:creationId xmlns:a16="http://schemas.microsoft.com/office/drawing/2014/main" id="{ABF69C92-B652-439A-A1FE-02B829666E7A}"/>
              </a:ext>
            </a:extLst>
          </p:cNvPr>
          <p:cNvSpPr/>
          <p:nvPr/>
        </p:nvSpPr>
        <p:spPr>
          <a:xfrm>
            <a:off x="5506720" y="5344162"/>
            <a:ext cx="2230120" cy="64007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Discussion Forum, Gamify, Contact Us</a:t>
            </a:r>
            <a:endParaRPr lang="en-IN" dirty="0"/>
          </a:p>
        </p:txBody>
      </p:sp>
      <p:cxnSp>
        <p:nvCxnSpPr>
          <p:cNvPr id="32" name="Straight Connector 31">
            <a:extLst>
              <a:ext uri="{FF2B5EF4-FFF2-40B4-BE49-F238E27FC236}">
                <a16:creationId xmlns:a16="http://schemas.microsoft.com/office/drawing/2014/main" id="{03A8EE94-50D3-4BD1-AFC2-439E41EC85F3}"/>
              </a:ext>
            </a:extLst>
          </p:cNvPr>
          <p:cNvCxnSpPr>
            <a:cxnSpLocks/>
            <a:stCxn id="24" idx="3"/>
          </p:cNvCxnSpPr>
          <p:nvPr/>
        </p:nvCxnSpPr>
        <p:spPr>
          <a:xfrm flipV="1">
            <a:off x="7736840" y="2702560"/>
            <a:ext cx="1285240" cy="1"/>
          </a:xfrm>
          <a:prstGeom prst="line">
            <a:avLst/>
          </a:prstGeom>
        </p:spPr>
        <p:style>
          <a:lnRef idx="2">
            <a:schemeClr val="accent1"/>
          </a:lnRef>
          <a:fillRef idx="0">
            <a:schemeClr val="accent1"/>
          </a:fillRef>
          <a:effectRef idx="1">
            <a:schemeClr val="accent1"/>
          </a:effectRef>
          <a:fontRef idx="minor">
            <a:schemeClr val="tx1"/>
          </a:fontRef>
        </p:style>
      </p:cxnSp>
      <p:sp>
        <p:nvSpPr>
          <p:cNvPr id="33" name="Rectangle: Rounded Corners 32">
            <a:extLst>
              <a:ext uri="{FF2B5EF4-FFF2-40B4-BE49-F238E27FC236}">
                <a16:creationId xmlns:a16="http://schemas.microsoft.com/office/drawing/2014/main" id="{12B4A366-D24F-4BD2-9745-D85F97A941B9}"/>
              </a:ext>
            </a:extLst>
          </p:cNvPr>
          <p:cNvSpPr/>
          <p:nvPr/>
        </p:nvSpPr>
        <p:spPr>
          <a:xfrm>
            <a:off x="9093200" y="2316481"/>
            <a:ext cx="1920240" cy="85343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Dashboard: Course contents, student data</a:t>
            </a:r>
            <a:endParaRPr lang="en-IN" dirty="0"/>
          </a:p>
        </p:txBody>
      </p:sp>
      <p:cxnSp>
        <p:nvCxnSpPr>
          <p:cNvPr id="35" name="Straight Connector 34">
            <a:extLst>
              <a:ext uri="{FF2B5EF4-FFF2-40B4-BE49-F238E27FC236}">
                <a16:creationId xmlns:a16="http://schemas.microsoft.com/office/drawing/2014/main" id="{733C22F3-C425-4104-9C2E-A11FFAEF7D17}"/>
              </a:ext>
            </a:extLst>
          </p:cNvPr>
          <p:cNvCxnSpPr>
            <a:stCxn id="25" idx="3"/>
          </p:cNvCxnSpPr>
          <p:nvPr/>
        </p:nvCxnSpPr>
        <p:spPr>
          <a:xfrm flipV="1">
            <a:off x="7736840" y="3861485"/>
            <a:ext cx="1325880" cy="3710"/>
          </a:xfrm>
          <a:prstGeom prst="line">
            <a:avLst/>
          </a:prstGeom>
        </p:spPr>
        <p:style>
          <a:lnRef idx="2">
            <a:schemeClr val="accent1"/>
          </a:lnRef>
          <a:fillRef idx="0">
            <a:schemeClr val="accent1"/>
          </a:fillRef>
          <a:effectRef idx="1">
            <a:schemeClr val="accent1"/>
          </a:effectRef>
          <a:fontRef idx="minor">
            <a:schemeClr val="tx1"/>
          </a:fontRef>
        </p:style>
      </p:cxnSp>
      <p:sp>
        <p:nvSpPr>
          <p:cNvPr id="36" name="Rectangle: Rounded Corners 35">
            <a:extLst>
              <a:ext uri="{FF2B5EF4-FFF2-40B4-BE49-F238E27FC236}">
                <a16:creationId xmlns:a16="http://schemas.microsoft.com/office/drawing/2014/main" id="{4EA7CB40-F4FD-43A2-93FF-1E6D32438EF4}"/>
              </a:ext>
            </a:extLst>
          </p:cNvPr>
          <p:cNvSpPr/>
          <p:nvPr/>
        </p:nvSpPr>
        <p:spPr>
          <a:xfrm>
            <a:off x="9093200" y="3321919"/>
            <a:ext cx="2204720" cy="98592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a:t>Free courses, description provided plus videos.</a:t>
            </a:r>
            <a:endParaRPr lang="en-IN" dirty="0"/>
          </a:p>
        </p:txBody>
      </p:sp>
      <p:cxnSp>
        <p:nvCxnSpPr>
          <p:cNvPr id="38" name="Straight Connector 37">
            <a:extLst>
              <a:ext uri="{FF2B5EF4-FFF2-40B4-BE49-F238E27FC236}">
                <a16:creationId xmlns:a16="http://schemas.microsoft.com/office/drawing/2014/main" id="{DC6C3FB5-824F-46A6-974B-2AF61B136B06}"/>
              </a:ext>
            </a:extLst>
          </p:cNvPr>
          <p:cNvCxnSpPr>
            <a:cxnSpLocks/>
          </p:cNvCxnSpPr>
          <p:nvPr/>
        </p:nvCxnSpPr>
        <p:spPr>
          <a:xfrm flipV="1">
            <a:off x="7752080" y="5633720"/>
            <a:ext cx="1341120" cy="5080"/>
          </a:xfrm>
          <a:prstGeom prst="line">
            <a:avLst/>
          </a:prstGeom>
        </p:spPr>
        <p:style>
          <a:lnRef idx="2">
            <a:schemeClr val="accent1"/>
          </a:lnRef>
          <a:fillRef idx="0">
            <a:schemeClr val="accent1"/>
          </a:fillRef>
          <a:effectRef idx="1">
            <a:schemeClr val="accent1"/>
          </a:effectRef>
          <a:fontRef idx="minor">
            <a:schemeClr val="tx1"/>
          </a:fontRef>
        </p:style>
      </p:cxnSp>
      <p:sp>
        <p:nvSpPr>
          <p:cNvPr id="39" name="Rectangle: Rounded Corners 38">
            <a:extLst>
              <a:ext uri="{FF2B5EF4-FFF2-40B4-BE49-F238E27FC236}">
                <a16:creationId xmlns:a16="http://schemas.microsoft.com/office/drawing/2014/main" id="{B27072C5-C8CF-49EA-AA32-4B2B8C1443FC}"/>
              </a:ext>
            </a:extLst>
          </p:cNvPr>
          <p:cNvSpPr/>
          <p:nvPr/>
        </p:nvSpPr>
        <p:spPr>
          <a:xfrm>
            <a:off x="9093200" y="5252720"/>
            <a:ext cx="1859280" cy="73151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Experience  classroom virtually.</a:t>
            </a:r>
            <a:endParaRPr lang="en-IN" dirty="0"/>
          </a:p>
        </p:txBody>
      </p:sp>
      <p:cxnSp>
        <p:nvCxnSpPr>
          <p:cNvPr id="43" name="Straight Connector 42">
            <a:extLst>
              <a:ext uri="{FF2B5EF4-FFF2-40B4-BE49-F238E27FC236}">
                <a16:creationId xmlns:a16="http://schemas.microsoft.com/office/drawing/2014/main" id="{4284C5C5-6C67-4CD3-A922-FE65FE9152AF}"/>
              </a:ext>
            </a:extLst>
          </p:cNvPr>
          <p:cNvCxnSpPr/>
          <p:nvPr/>
        </p:nvCxnSpPr>
        <p:spPr>
          <a:xfrm>
            <a:off x="7874000" y="4734560"/>
            <a:ext cx="1188720" cy="0"/>
          </a:xfrm>
          <a:prstGeom prst="line">
            <a:avLst/>
          </a:prstGeom>
        </p:spPr>
        <p:style>
          <a:lnRef idx="2">
            <a:schemeClr val="accent1"/>
          </a:lnRef>
          <a:fillRef idx="0">
            <a:schemeClr val="accent1"/>
          </a:fillRef>
          <a:effectRef idx="1">
            <a:schemeClr val="accent1"/>
          </a:effectRef>
          <a:fontRef idx="minor">
            <a:schemeClr val="tx1"/>
          </a:fontRef>
        </p:style>
      </p:cxnSp>
      <p:sp>
        <p:nvSpPr>
          <p:cNvPr id="44" name="Rectangle: Rounded Corners 43">
            <a:extLst>
              <a:ext uri="{FF2B5EF4-FFF2-40B4-BE49-F238E27FC236}">
                <a16:creationId xmlns:a16="http://schemas.microsoft.com/office/drawing/2014/main" id="{39740D1F-3F76-4FB3-B6AC-747AA3F987AD}"/>
              </a:ext>
            </a:extLst>
          </p:cNvPr>
          <p:cNvSpPr/>
          <p:nvPr/>
        </p:nvSpPr>
        <p:spPr>
          <a:xfrm>
            <a:off x="9105900" y="4386095"/>
            <a:ext cx="2204720" cy="81787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a:t>Medium, Stack over flow and many other</a:t>
            </a:r>
            <a:endParaRPr lang="en-IN" dirty="0"/>
          </a:p>
        </p:txBody>
      </p:sp>
    </p:spTree>
    <p:extLst>
      <p:ext uri="{BB962C8B-B14F-4D97-AF65-F5344CB8AC3E}">
        <p14:creationId xmlns:p14="http://schemas.microsoft.com/office/powerpoint/2010/main" val="4181167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AF1099F-79BE-4956-80C6-449D3C7E947B}"/>
              </a:ext>
            </a:extLst>
          </p:cNvPr>
          <p:cNvSpPr>
            <a:spLocks noGrp="1"/>
          </p:cNvSpPr>
          <p:nvPr>
            <p:ph type="title"/>
          </p:nvPr>
        </p:nvSpPr>
        <p:spPr>
          <a:xfrm>
            <a:off x="793410" y="140946"/>
            <a:ext cx="10972800" cy="1143000"/>
          </a:xfrm>
        </p:spPr>
        <p:txBody>
          <a:bodyPr/>
          <a:lstStyle/>
          <a:p>
            <a:r>
              <a:rPr lang="en-US" dirty="0"/>
              <a:t>Idea / Approach details</a:t>
            </a:r>
          </a:p>
        </p:txBody>
      </p:sp>
      <p:sp>
        <p:nvSpPr>
          <p:cNvPr id="4" name="TextBox 3"/>
          <p:cNvSpPr txBox="1"/>
          <p:nvPr/>
        </p:nvSpPr>
        <p:spPr>
          <a:xfrm>
            <a:off x="237744" y="1618488"/>
            <a:ext cx="11539728" cy="830997"/>
          </a:xfrm>
          <a:prstGeom prst="rect">
            <a:avLst/>
          </a:prstGeom>
          <a:noFill/>
        </p:spPr>
        <p:txBody>
          <a:bodyPr wrap="square" rtlCol="0">
            <a:spAutoFit/>
          </a:bodyPr>
          <a:lstStyle/>
          <a:p>
            <a:pPr lvl="0"/>
            <a:r>
              <a:rPr lang="en-US" sz="2400" b="1" dirty="0">
                <a:solidFill>
                  <a:prstClr val="black"/>
                </a:solidFill>
                <a:latin typeface="Calibri"/>
              </a:rPr>
              <a:t>Describe</a:t>
            </a:r>
            <a:r>
              <a:rPr lang="en-US" sz="2400" b="1" dirty="0">
                <a:solidFill>
                  <a:prstClr val="white"/>
                </a:solidFill>
                <a:latin typeface="Calibri"/>
              </a:rPr>
              <a:t> </a:t>
            </a:r>
            <a:r>
              <a:rPr lang="en-US" sz="2400" b="1" dirty="0">
                <a:solidFill>
                  <a:prstClr val="black"/>
                </a:solidFill>
                <a:latin typeface="Calibri"/>
              </a:rPr>
              <a:t>your Dependencies and Unique Selling Point</a:t>
            </a:r>
          </a:p>
          <a:p>
            <a:endParaRPr lang="en-US" sz="2400" b="1" dirty="0"/>
          </a:p>
        </p:txBody>
      </p:sp>
      <p:sp>
        <p:nvSpPr>
          <p:cNvPr id="6" name="TextBox 5"/>
          <p:cNvSpPr txBox="1"/>
          <p:nvPr/>
        </p:nvSpPr>
        <p:spPr>
          <a:xfrm>
            <a:off x="393192" y="2112264"/>
            <a:ext cx="11448288" cy="3170099"/>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Calibri" pitchFamily="34" charset="0"/>
                <a:cs typeface="Calibri" pitchFamily="34" charset="0"/>
              </a:rPr>
              <a:t>Often times, a student surfs the internet for a concept taught at school or college that he/she does not understand, and more often than not the student finds exactly what he/she came looking for. </a:t>
            </a:r>
          </a:p>
          <a:p>
            <a:pPr marL="342900" indent="-342900">
              <a:buFont typeface="Arial" panose="020B0604020202020204" pitchFamily="34" charset="0"/>
              <a:buChar char="•"/>
            </a:pPr>
            <a:r>
              <a:rPr lang="en-IN" sz="2000" dirty="0">
                <a:latin typeface="Calibri" pitchFamily="34" charset="0"/>
                <a:cs typeface="Calibri" pitchFamily="34" charset="0"/>
              </a:rPr>
              <a:t>Only problem – searching the web can be hectic. </a:t>
            </a:r>
            <a:r>
              <a:rPr lang="en-US" sz="2000" dirty="0">
                <a:latin typeface="Calibri" pitchFamily="34" charset="0"/>
                <a:cs typeface="Calibri" pitchFamily="34" charset="0"/>
              </a:rPr>
              <a:t>All the content you wanted to learn is free out there in the internet but it's just not organized or easily accessible. </a:t>
            </a:r>
          </a:p>
          <a:p>
            <a:pPr marL="342900" indent="-342900">
              <a:buFont typeface="Arial" panose="020B0604020202020204" pitchFamily="34" charset="0"/>
              <a:buChar char="•"/>
            </a:pPr>
            <a:r>
              <a:rPr lang="en-US" sz="2000" dirty="0">
                <a:latin typeface="Calibri" pitchFamily="34" charset="0"/>
                <a:cs typeface="Calibri" pitchFamily="34" charset="0"/>
              </a:rPr>
              <a:t>However using our application all the content has been organized and made available at no cost to the consumer and accessible even if offline. The top rated YouTube tutorials have been organized in the form of courses that match the current syllabus of schools and colleges. </a:t>
            </a:r>
          </a:p>
          <a:p>
            <a:pPr marL="342900" indent="-342900">
              <a:buFont typeface="Arial" panose="020B0604020202020204" pitchFamily="34" charset="0"/>
              <a:buChar char="•"/>
            </a:pPr>
            <a:r>
              <a:rPr lang="en-US" sz="2000" dirty="0">
                <a:latin typeface="Calibri" pitchFamily="34" charset="0"/>
                <a:cs typeface="Calibri" pitchFamily="34" charset="0"/>
              </a:rPr>
              <a:t>Online question and answer portals, discussion portals and blogs addressing a range of topics from business, technology to interpersonal skills etc. have been organized into a single unit. </a:t>
            </a:r>
          </a:p>
          <a:p>
            <a:pPr marL="342900" indent="-342900">
              <a:buFont typeface="Arial" panose="020B0604020202020204" pitchFamily="34" charset="0"/>
              <a:buChar char="•"/>
            </a:pPr>
            <a:r>
              <a:rPr lang="en-US" sz="2000" dirty="0">
                <a:latin typeface="Calibri" pitchFamily="34" charset="0"/>
                <a:cs typeface="Calibri" pitchFamily="34" charset="0"/>
              </a:rPr>
              <a:t>We also provide our own discussion forum for students to interact amongst themselves and with experts</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181</TotalTime>
  <Words>584</Words>
  <Application>Microsoft Office PowerPoint</Application>
  <PresentationFormat>Widescreen</PresentationFormat>
  <Paragraphs>45</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Cambria</vt:lpstr>
      <vt:lpstr>Gotham</vt:lpstr>
      <vt:lpstr>Tw Cen MT</vt:lpstr>
      <vt:lpstr>Wingdings</vt:lpstr>
      <vt:lpstr>Wingdings 2</vt:lpstr>
      <vt:lpstr>Median</vt:lpstr>
      <vt:lpstr>PowerPoint Presentation</vt:lpstr>
      <vt:lpstr>PowerPoint Presentation</vt:lpstr>
      <vt:lpstr>PowerPoint Presentation</vt:lpstr>
      <vt:lpstr>PowerPoint Presentation</vt:lpstr>
      <vt:lpstr>Idea / Approach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user</cp:lastModifiedBy>
  <cp:revision>29</cp:revision>
  <dcterms:modified xsi:type="dcterms:W3CDTF">2020-10-31T05:42:44Z</dcterms:modified>
</cp:coreProperties>
</file>