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F0502020204030204" pitchFamily="2" charset="0"/>
      <p:regular r:id="rId15"/>
      <p:bold r:id="rId16"/>
      <p:italic r:id="rId17"/>
      <p:boldItalic r:id="rId18"/>
    </p:embeddedFont>
    <p:embeddedFont>
      <p:font typeface="Roboto Slab" panose="020F0502020204030204"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itha pomedha" userId="e43e5884141d3649" providerId="LiveId" clId="{FE9C88FB-EB61-4270-A39A-C19406365808}"/>
    <pc:docChg chg="modSld">
      <pc:chgData name="vinitha pomedha" userId="e43e5884141d3649" providerId="LiveId" clId="{FE9C88FB-EB61-4270-A39A-C19406365808}" dt="2023-07-13T10:56:12.098" v="0" actId="58"/>
      <pc:docMkLst>
        <pc:docMk/>
      </pc:docMkLst>
      <pc:sldChg chg="modSp mod">
        <pc:chgData name="vinitha pomedha" userId="e43e5884141d3649" providerId="LiveId" clId="{FE9C88FB-EB61-4270-A39A-C19406365808}" dt="2023-07-13T10:56:12.098" v="0" actId="58"/>
        <pc:sldMkLst>
          <pc:docMk/>
          <pc:sldMk cId="0" sldId="266"/>
        </pc:sldMkLst>
        <pc:spChg chg="mod">
          <ac:chgData name="vinitha pomedha" userId="e43e5884141d3649" providerId="LiveId" clId="{FE9C88FB-EB61-4270-A39A-C19406365808}" dt="2023-07-13T10:56:12.098" v="0" actId="58"/>
          <ac:spMkLst>
            <pc:docMk/>
            <pc:sldMk cId="0" sldId="266"/>
            <ac:spMk id="12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58fa67ac14_0_28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58fa67ac14_0_2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58fa67ac14_0_2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58fa67ac14_0_2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58fa67ac14_0_28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58fa67ac14_0_2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58fa67ac14_0_1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58fa67ac14_0_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8fa67ac14_0_27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8fa67ac14_0_2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58fa67ac14_0_27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58fa67ac14_0_2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8fa67ac14_0_27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58fa67ac14_0_2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8fa67ac14_0_27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58fa67ac14_0_2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8fa67ac14_0_28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8fa67ac14_0_2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8fa67ac14_0_28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8fa67ac14_0_2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58fa67ac14_0_28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58fa67ac14_0_2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jayPomedh/project/tree/main"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ajaypomedh4119@gmail.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Project on Age and Gender Detection</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RESULT AND CONCLUSION</a:t>
            </a:r>
            <a:endParaRPr/>
          </a:p>
        </p:txBody>
      </p:sp>
      <p:sp>
        <p:nvSpPr>
          <p:cNvPr id="118" name="Google Shape;118;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700">
                <a:solidFill>
                  <a:srgbClr val="D1D5DB"/>
                </a:solidFill>
                <a:latin typeface="Arial"/>
                <a:ea typeface="Arial"/>
                <a:cs typeface="Arial"/>
                <a:sym typeface="Arial"/>
              </a:rPr>
              <a:t>In conclusion, age and gender detection systems based on computer vision techniques have improved over time, and they can provide useful estimations in many scenarios. However, it's important to consider the limitations and potential inaccuracies associated with these systems, especially when dealing with older individuals or in situations with various factors that can affect appearance. Human judgment and further verification may be necessary in critical applications to ensure accurate results.</a:t>
            </a:r>
            <a:endParaRPr sz="1700">
              <a:solidFill>
                <a:srgbClr val="D1D5DB"/>
              </a:solidFill>
              <a:latin typeface="Arial"/>
              <a:ea typeface="Arial"/>
              <a:cs typeface="Arial"/>
              <a:sym typeface="Arial"/>
            </a:endParaRPr>
          </a:p>
          <a:p>
            <a:pPr marL="0" lvl="0" indent="0" algn="l" rtl="0">
              <a:spcBef>
                <a:spcPts val="1000"/>
              </a:spcBef>
              <a:spcAft>
                <a:spcPts val="0"/>
              </a:spcAft>
              <a:buNone/>
            </a:pPr>
            <a:r>
              <a:rPr lang="en" sz="1700">
                <a:solidFill>
                  <a:srgbClr val="D1D5DB"/>
                </a:solidFill>
                <a:latin typeface="Arial"/>
                <a:ea typeface="Arial"/>
                <a:cs typeface="Arial"/>
                <a:sym typeface="Arial"/>
              </a:rPr>
              <a:t>However, they can still encounter challenges when faced with factors like variations in appearance due to makeup, facial hair styles, or cultural differences in grooming. As a result, gender detection algorithms may not always be 100% accurate, but they can offer reasonably reliable estimations in many cases.</a:t>
            </a:r>
            <a:endParaRPr sz="1700">
              <a:solidFill>
                <a:srgbClr val="D1D5DB"/>
              </a:solidFill>
              <a:latin typeface="Arial"/>
              <a:ea typeface="Arial"/>
              <a:cs typeface="Arial"/>
              <a:sym typeface="Arial"/>
            </a:endParaRPr>
          </a:p>
          <a:p>
            <a:pPr marL="0" lvl="0" indent="0" algn="l" rtl="0">
              <a:spcBef>
                <a:spcPts val="1000"/>
              </a:spcBef>
              <a:spcAft>
                <a:spcPts val="0"/>
              </a:spcAft>
              <a:buNone/>
            </a:pPr>
            <a:endParaRPr sz="1700">
              <a:solidFill>
                <a:srgbClr val="D1D5DB"/>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GITHUB LINK</a:t>
            </a:r>
            <a:endParaRPr/>
          </a:p>
        </p:txBody>
      </p:sp>
      <p:sp>
        <p:nvSpPr>
          <p:cNvPr id="124" name="Google Shape;12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Github repository link (Project link):</a:t>
            </a:r>
            <a:endParaRPr sz="2000" dirty="0"/>
          </a:p>
          <a:p>
            <a:pPr marL="0" lvl="0" indent="0" algn="l" rtl="0">
              <a:spcBef>
                <a:spcPts val="1200"/>
              </a:spcBef>
              <a:spcAft>
                <a:spcPts val="0"/>
              </a:spcAft>
              <a:buNone/>
            </a:pPr>
            <a:endParaRPr sz="2000" dirty="0"/>
          </a:p>
          <a:p>
            <a:pPr marL="0" lvl="0" indent="0" algn="l" rtl="0">
              <a:spcBef>
                <a:spcPts val="1200"/>
              </a:spcBef>
              <a:spcAft>
                <a:spcPts val="0"/>
              </a:spcAft>
              <a:buNone/>
            </a:pPr>
            <a:endParaRPr sz="2000" dirty="0"/>
          </a:p>
          <a:p>
            <a:pPr marL="0" lvl="0" indent="0" algn="l" rtl="0">
              <a:spcBef>
                <a:spcPts val="1200"/>
              </a:spcBef>
              <a:spcAft>
                <a:spcPts val="0"/>
              </a:spcAft>
              <a:buNone/>
            </a:pPr>
            <a:endParaRPr baseline="-25000" dirty="0"/>
          </a:p>
          <a:p>
            <a:pPr marL="0" lvl="0" indent="0" algn="l" rtl="0">
              <a:spcBef>
                <a:spcPts val="1200"/>
              </a:spcBef>
              <a:spcAft>
                <a:spcPts val="1200"/>
              </a:spcAft>
              <a:buNone/>
            </a:pPr>
            <a:endParaRPr dirty="0"/>
          </a:p>
        </p:txBody>
      </p:sp>
      <p:sp>
        <p:nvSpPr>
          <p:cNvPr id="125" name="Google Shape;125;p23"/>
          <p:cNvSpPr txBox="1"/>
          <p:nvPr/>
        </p:nvSpPr>
        <p:spPr>
          <a:xfrm>
            <a:off x="387900" y="2073150"/>
            <a:ext cx="6317100" cy="82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u="sng" dirty="0">
                <a:solidFill>
                  <a:schemeClr val="hlink"/>
                </a:solidFill>
                <a:hlinkClick r:id="rId3"/>
              </a:rPr>
              <a:t>https://github.com/AjayPomedh/project/tree/main</a:t>
            </a:r>
            <a:endParaRPr sz="2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31" name="Google Shape;131;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2" name="Google Shape;132;p24"/>
          <p:cNvPicPr preferRelativeResize="0"/>
          <p:nvPr/>
        </p:nvPicPr>
        <p:blipFill>
          <a:blip r:embed="rId3">
            <a:alphaModFix/>
          </a:blip>
          <a:stretch>
            <a:fillRect/>
          </a:stretch>
        </p:blipFill>
        <p:spPr>
          <a:xfrm>
            <a:off x="0" y="0"/>
            <a:ext cx="9143997"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STUDENT DETAILS</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NAME : Ajay Pomedh</a:t>
            </a:r>
            <a:endParaRPr sz="2000"/>
          </a:p>
          <a:p>
            <a:pPr marL="0" lvl="0" indent="0" algn="l" rtl="0">
              <a:spcBef>
                <a:spcPts val="1200"/>
              </a:spcBef>
              <a:spcAft>
                <a:spcPts val="0"/>
              </a:spcAft>
              <a:buNone/>
            </a:pPr>
            <a:r>
              <a:rPr lang="en" sz="2000"/>
              <a:t>EMAIL-ID : </a:t>
            </a:r>
            <a:r>
              <a:rPr lang="en" sz="2000" u="sng">
                <a:solidFill>
                  <a:schemeClr val="hlink"/>
                </a:solidFill>
                <a:hlinkClick r:id="rId3"/>
              </a:rPr>
              <a:t>ajaypomedh4119@gmail.com</a:t>
            </a:r>
            <a:endParaRPr sz="2000"/>
          </a:p>
          <a:p>
            <a:pPr marL="0" lvl="0" indent="0" algn="l" rtl="0">
              <a:spcBef>
                <a:spcPts val="1200"/>
              </a:spcBef>
              <a:spcAft>
                <a:spcPts val="0"/>
              </a:spcAft>
              <a:buNone/>
            </a:pPr>
            <a:r>
              <a:rPr lang="en" sz="2000"/>
              <a:t>MOBILE : 9920836154</a:t>
            </a:r>
            <a:endParaRPr sz="2000"/>
          </a:p>
          <a:p>
            <a:pPr marL="0" lvl="0" indent="0" algn="l" rtl="0">
              <a:spcBef>
                <a:spcPts val="1200"/>
              </a:spcBef>
              <a:spcAft>
                <a:spcPts val="0"/>
              </a:spcAft>
              <a:buNone/>
            </a:pPr>
            <a:r>
              <a:rPr lang="en" sz="2000"/>
              <a:t>COLLEGE : Annamacharya Institute of Technology and Sciences, Tirupati</a:t>
            </a:r>
            <a:endParaRPr sz="2000"/>
          </a:p>
          <a:p>
            <a:pPr marL="0" lvl="0" indent="0" algn="l" rtl="0">
              <a:spcBef>
                <a:spcPts val="1200"/>
              </a:spcBef>
              <a:spcAft>
                <a:spcPts val="0"/>
              </a:spcAft>
              <a:buNone/>
            </a:pPr>
            <a:r>
              <a:rPr lang="en" sz="2000"/>
              <a:t>INTERNSHIP DOMAIN : IBM AI-ML</a:t>
            </a:r>
            <a:endParaRPr sz="2000"/>
          </a:p>
          <a:p>
            <a:pPr marL="0" lvl="0" indent="0" algn="l" rtl="0">
              <a:spcBef>
                <a:spcPts val="1200"/>
              </a:spcBef>
              <a:spcAft>
                <a:spcPts val="1200"/>
              </a:spcAft>
              <a:buNone/>
            </a:pP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TOPIC</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t>Age and Gender Detection.</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AGENDA</a:t>
            </a:r>
            <a:endParaRPr/>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Age detection: </a:t>
            </a:r>
            <a:r>
              <a:rPr lang="en"/>
              <a:t>The prediction is in the form of categories where categories are a few age intervals like 0-6, 8-25, etc.</a:t>
            </a:r>
            <a:endParaRPr/>
          </a:p>
          <a:p>
            <a:pPr marL="457200" lvl="0" indent="-342900" algn="l" rtl="0">
              <a:spcBef>
                <a:spcPts val="0"/>
              </a:spcBef>
              <a:spcAft>
                <a:spcPts val="0"/>
              </a:spcAft>
              <a:buSzPts val="1800"/>
              <a:buChar char="❖"/>
            </a:pPr>
            <a:r>
              <a:rPr lang="en" b="1"/>
              <a:t>Gender detection: </a:t>
            </a:r>
            <a:r>
              <a:rPr lang="en"/>
              <a:t>The prediction is classifier based where categories are male and female.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OVERVIEW OF THE PROJECT</a:t>
            </a:r>
            <a:endParaRPr/>
          </a:p>
        </p:txBody>
      </p:sp>
      <p:sp>
        <p:nvSpPr>
          <p:cNvPr id="88" name="Google Shape;88;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Age and Gender detection are the age and gender estimating technique from images or the videos.</a:t>
            </a:r>
            <a:endParaRPr sz="2000"/>
          </a:p>
          <a:p>
            <a:pPr marL="0" lvl="0" indent="0" algn="l" rtl="0">
              <a:spcBef>
                <a:spcPts val="1200"/>
              </a:spcBef>
              <a:spcAft>
                <a:spcPts val="1200"/>
              </a:spcAft>
              <a:buNone/>
            </a:pPr>
            <a:r>
              <a:rPr lang="en" sz="2000"/>
              <a:t>This process allows essential data to be obtained and used effectively in business development processes.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END USERS </a:t>
            </a:r>
            <a:endParaRPr/>
          </a:p>
        </p:txBody>
      </p:sp>
      <p:sp>
        <p:nvSpPr>
          <p:cNvPr id="94" name="Google Shape;94;p18"/>
          <p:cNvSpPr txBox="1">
            <a:spLocks noGrp="1"/>
          </p:cNvSpPr>
          <p:nvPr>
            <p:ph type="body" idx="1"/>
          </p:nvPr>
        </p:nvSpPr>
        <p:spPr>
          <a:xfrm>
            <a:off x="387900" y="1489824"/>
            <a:ext cx="8368200" cy="3078900"/>
          </a:xfrm>
          <a:prstGeom prst="rect">
            <a:avLst/>
          </a:prstGeom>
          <a:solidFill>
            <a:schemeClr val="lt1"/>
          </a:solidFill>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sz="2601">
                <a:solidFill>
                  <a:srgbClr val="FFFFFF"/>
                </a:solidFill>
                <a:latin typeface="Arial"/>
                <a:ea typeface="Arial"/>
                <a:cs typeface="Arial"/>
                <a:sym typeface="Arial"/>
              </a:rPr>
              <a:t>Peers and Colleagues: Fellow professionals in the same field or industry might also be interested in exploring a this project. They can gain inspiration, insights, or ideas by reviewing the work showcased in this project.</a:t>
            </a:r>
            <a:endParaRPr sz="2601">
              <a:solidFill>
                <a:srgbClr val="FFFFFF"/>
              </a:solidFill>
              <a:latin typeface="Arial"/>
              <a:ea typeface="Arial"/>
              <a:cs typeface="Arial"/>
              <a:sym typeface="Arial"/>
            </a:endParaRPr>
          </a:p>
          <a:p>
            <a:pPr marL="0" lvl="0" indent="0" algn="l" rtl="0">
              <a:spcBef>
                <a:spcPts val="1200"/>
              </a:spcBef>
              <a:spcAft>
                <a:spcPts val="0"/>
              </a:spcAft>
              <a:buNone/>
            </a:pPr>
            <a:r>
              <a:rPr lang="en" sz="2690">
                <a:solidFill>
                  <a:srgbClr val="FFFFFF"/>
                </a:solidFill>
                <a:latin typeface="Arial"/>
                <a:ea typeface="Arial"/>
                <a:cs typeface="Arial"/>
                <a:sym typeface="Arial"/>
              </a:rPr>
              <a:t>Educational Institutions: Students or aspiring professionals might create portfolios as part of their academic requirements. In this case, educators or admissions committees would be the end users, reviewing the faces to evaluate the student's skills and potential.</a:t>
            </a:r>
            <a:endParaRPr sz="2690">
              <a:solidFill>
                <a:srgbClr val="FFFFFF"/>
              </a:solidFill>
              <a:latin typeface="Arial"/>
              <a:ea typeface="Arial"/>
              <a:cs typeface="Arial"/>
              <a:sym typeface="Arial"/>
            </a:endParaRPr>
          </a:p>
          <a:p>
            <a:pPr marL="0" lvl="0" indent="0" algn="l" rtl="0">
              <a:spcBef>
                <a:spcPts val="0"/>
              </a:spcBef>
              <a:spcAft>
                <a:spcPts val="0"/>
              </a:spcAft>
              <a:buNone/>
            </a:pPr>
            <a:endParaRPr sz="2000">
              <a:solidFill>
                <a:srgbClr val="FFFFFF"/>
              </a:solidFill>
              <a:latin typeface="Arial"/>
              <a:ea typeface="Arial"/>
              <a:cs typeface="Arial"/>
              <a:sym typeface="Arial"/>
            </a:endParaRPr>
          </a:p>
          <a:p>
            <a:pPr marL="0" lvl="0" indent="0" algn="l" rtl="0">
              <a:spcBef>
                <a:spcPts val="1200"/>
              </a:spcBef>
              <a:spcAft>
                <a:spcPts val="1200"/>
              </a:spcAft>
              <a:buNone/>
            </a:pPr>
            <a:endParaRPr sz="1900">
              <a:solidFill>
                <a:srgbClr val="D1D5DB"/>
              </a:solidFill>
              <a:highlight>
                <a:srgbClr val="444654"/>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SOLUTION AND VALUE PROPORTION</a:t>
            </a:r>
            <a:endParaRPr/>
          </a:p>
        </p:txBody>
      </p:sp>
      <p:sp>
        <p:nvSpPr>
          <p:cNvPr id="100" name="Google Shape;100;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solidFill>
                  <a:srgbClr val="D1D5DB"/>
                </a:solidFill>
                <a:latin typeface="Arial"/>
                <a:ea typeface="Arial"/>
                <a:cs typeface="Arial"/>
                <a:sym typeface="Arial"/>
              </a:rPr>
              <a:t>Facial Recognition Technology: Age and gender detection often rely on facial recognition algorithms and machine learning techniques.</a:t>
            </a:r>
            <a:endParaRPr sz="2000">
              <a:solidFill>
                <a:srgbClr val="D1D5DB"/>
              </a:solidFill>
              <a:latin typeface="Arial"/>
              <a:ea typeface="Arial"/>
              <a:cs typeface="Arial"/>
              <a:sym typeface="Arial"/>
            </a:endParaRPr>
          </a:p>
          <a:p>
            <a:pPr marL="0" lvl="0" indent="0" algn="l" rtl="0">
              <a:spcBef>
                <a:spcPts val="1200"/>
              </a:spcBef>
              <a:spcAft>
                <a:spcPts val="0"/>
              </a:spcAft>
              <a:buNone/>
            </a:pPr>
            <a:r>
              <a:rPr lang="en" sz="2000">
                <a:solidFill>
                  <a:srgbClr val="D1D5DB"/>
                </a:solidFill>
                <a:latin typeface="Arial"/>
                <a:ea typeface="Arial"/>
                <a:cs typeface="Arial"/>
                <a:sym typeface="Arial"/>
              </a:rPr>
              <a:t>Marketing and Advertising: Age and gender detection technology provide valuable insights for marketers and advertisers.</a:t>
            </a:r>
            <a:endParaRPr sz="2000">
              <a:solidFill>
                <a:srgbClr val="D1D5DB"/>
              </a:solidFill>
              <a:latin typeface="Arial"/>
              <a:ea typeface="Arial"/>
              <a:cs typeface="Arial"/>
              <a:sym typeface="Arial"/>
            </a:endParaRPr>
          </a:p>
          <a:p>
            <a:pPr marL="0" lvl="0" indent="0" algn="l" rtl="0">
              <a:spcBef>
                <a:spcPts val="1200"/>
              </a:spcBef>
              <a:spcAft>
                <a:spcPts val="1200"/>
              </a:spcAft>
              <a:buNone/>
            </a:pPr>
            <a:r>
              <a:rPr lang="en" sz="1900">
                <a:solidFill>
                  <a:srgbClr val="D1D5DB"/>
                </a:solidFill>
                <a:latin typeface="Arial"/>
                <a:ea typeface="Arial"/>
                <a:cs typeface="Arial"/>
                <a:sym typeface="Arial"/>
              </a:rPr>
              <a:t>Personalized Customer Experiences: Age and gender detection can be integrated into various customer service systems, enabling personalized experiences.</a:t>
            </a:r>
            <a:endParaRPr sz="2700">
              <a:solidFill>
                <a:srgbClr val="D1D5DB"/>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HOW DID YOU CUSTOMIZE YOUR PROJECT AND MAKE IT OF YOUR OWN?</a:t>
            </a:r>
            <a:endParaRPr/>
          </a:p>
        </p:txBody>
      </p:sp>
      <p:sp>
        <p:nvSpPr>
          <p:cNvPr id="106" name="Google Shape;106;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20000"/>
          </a:bodyPr>
          <a:lstStyle/>
          <a:p>
            <a:pPr marL="0" lvl="0" indent="0" algn="l" rtl="0">
              <a:spcBef>
                <a:spcPts val="1000"/>
              </a:spcBef>
              <a:spcAft>
                <a:spcPts val="0"/>
              </a:spcAft>
              <a:buNone/>
            </a:pPr>
            <a:r>
              <a:rPr lang="en" sz="1900">
                <a:solidFill>
                  <a:srgbClr val="D1D5DB"/>
                </a:solidFill>
                <a:latin typeface="Arial"/>
                <a:ea typeface="Arial"/>
                <a:cs typeface="Arial"/>
                <a:sym typeface="Arial"/>
              </a:rPr>
              <a:t>Dataset Collection: A diverse dataset containing images or other relevant data points, along with their corresponding age and gender labels, is collected.</a:t>
            </a:r>
            <a:endParaRPr sz="1900">
              <a:solidFill>
                <a:srgbClr val="D1D5DB"/>
              </a:solidFill>
              <a:latin typeface="Arial"/>
              <a:ea typeface="Arial"/>
              <a:cs typeface="Arial"/>
              <a:sym typeface="Arial"/>
            </a:endParaRPr>
          </a:p>
          <a:p>
            <a:pPr marL="0" lvl="0" indent="0" algn="l" rtl="0">
              <a:spcBef>
                <a:spcPts val="1000"/>
              </a:spcBef>
              <a:spcAft>
                <a:spcPts val="0"/>
              </a:spcAft>
              <a:buNone/>
            </a:pPr>
            <a:r>
              <a:rPr lang="en" sz="1900">
                <a:solidFill>
                  <a:srgbClr val="D1D5DB"/>
                </a:solidFill>
                <a:latin typeface="Arial"/>
                <a:ea typeface="Arial"/>
                <a:cs typeface="Arial"/>
                <a:sym typeface="Arial"/>
              </a:rPr>
              <a:t>Model Selection: The appropriate machine learning model is chosen based on the specific requirements of the project.</a:t>
            </a:r>
            <a:endParaRPr sz="2600">
              <a:solidFill>
                <a:srgbClr val="D1D5DB"/>
              </a:solidFill>
              <a:latin typeface="Arial"/>
              <a:ea typeface="Arial"/>
              <a:cs typeface="Arial"/>
              <a:sym typeface="Arial"/>
            </a:endParaRPr>
          </a:p>
          <a:p>
            <a:pPr marL="0" lvl="0" indent="0" algn="l" rtl="0">
              <a:spcBef>
                <a:spcPts val="1000"/>
              </a:spcBef>
              <a:spcAft>
                <a:spcPts val="0"/>
              </a:spcAft>
              <a:buNone/>
            </a:pPr>
            <a:r>
              <a:rPr lang="en" sz="1900">
                <a:solidFill>
                  <a:srgbClr val="D1D5DB"/>
                </a:solidFill>
                <a:latin typeface="Arial"/>
                <a:ea typeface="Arial"/>
                <a:cs typeface="Arial"/>
                <a:sym typeface="Arial"/>
              </a:rPr>
              <a:t>Validation and Fine-tuning: The trained model is evaluated using a separate validation dataset to assess its performance and make necessary adjustments.</a:t>
            </a:r>
            <a:endParaRPr sz="1900">
              <a:solidFill>
                <a:srgbClr val="D1D5DB"/>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MODELLING OF PROJECT</a:t>
            </a:r>
            <a:endParaRPr/>
          </a:p>
        </p:txBody>
      </p:sp>
      <p:sp>
        <p:nvSpPr>
          <p:cNvPr id="112" name="Google Shape;112;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lnSpcReduction="20000"/>
          </a:bodyPr>
          <a:lstStyle/>
          <a:p>
            <a:pPr marL="0" lvl="0" indent="0" algn="l" rtl="0">
              <a:spcBef>
                <a:spcPts val="1000"/>
              </a:spcBef>
              <a:spcAft>
                <a:spcPts val="0"/>
              </a:spcAft>
              <a:buNone/>
            </a:pPr>
            <a:r>
              <a:rPr lang="en" sz="1900" b="1">
                <a:solidFill>
                  <a:srgbClr val="FFFFFF"/>
                </a:solidFill>
                <a:latin typeface="Arial"/>
                <a:ea typeface="Arial"/>
                <a:cs typeface="Arial"/>
                <a:sym typeface="Arial"/>
              </a:rPr>
              <a:t>Model Architecture</a:t>
            </a:r>
            <a:r>
              <a:rPr lang="en" sz="1900">
                <a:solidFill>
                  <a:srgbClr val="D1D5DB"/>
                </a:solidFill>
                <a:latin typeface="Arial"/>
                <a:ea typeface="Arial"/>
                <a:cs typeface="Arial"/>
                <a:sym typeface="Arial"/>
              </a:rPr>
              <a:t>: Design the architecture of your neural network. A common approach is to use a CNN as the backbone for feature extraction.</a:t>
            </a:r>
            <a:endParaRPr sz="1900">
              <a:solidFill>
                <a:srgbClr val="D1D5DB"/>
              </a:solidFill>
              <a:latin typeface="Arial"/>
              <a:ea typeface="Arial"/>
              <a:cs typeface="Arial"/>
              <a:sym typeface="Arial"/>
            </a:endParaRPr>
          </a:p>
          <a:p>
            <a:pPr marL="0" lvl="0" indent="0" algn="l" rtl="0">
              <a:spcBef>
                <a:spcPts val="1000"/>
              </a:spcBef>
              <a:spcAft>
                <a:spcPts val="0"/>
              </a:spcAft>
              <a:buNone/>
            </a:pPr>
            <a:r>
              <a:rPr lang="en" sz="1900" b="1">
                <a:solidFill>
                  <a:srgbClr val="FFFFFF"/>
                </a:solidFill>
                <a:latin typeface="Arial"/>
                <a:ea typeface="Arial"/>
                <a:cs typeface="Arial"/>
                <a:sym typeface="Arial"/>
              </a:rPr>
              <a:t>Training</a:t>
            </a:r>
            <a:r>
              <a:rPr lang="en" sz="1900">
                <a:solidFill>
                  <a:srgbClr val="D1D5DB"/>
                </a:solidFill>
                <a:latin typeface="Arial"/>
                <a:ea typeface="Arial"/>
                <a:cs typeface="Arial"/>
                <a:sym typeface="Arial"/>
              </a:rPr>
              <a:t>: Split your dataset into training and validation sets. Use the training set to train your model, where you feed the input images and their corresponding labels.</a:t>
            </a:r>
            <a:endParaRPr sz="1900">
              <a:solidFill>
                <a:srgbClr val="D1D5DB"/>
              </a:solidFill>
              <a:latin typeface="Arial"/>
              <a:ea typeface="Arial"/>
              <a:cs typeface="Arial"/>
              <a:sym typeface="Arial"/>
            </a:endParaRPr>
          </a:p>
          <a:p>
            <a:pPr marL="0" lvl="0" indent="0" algn="l" rtl="0">
              <a:spcBef>
                <a:spcPts val="1000"/>
              </a:spcBef>
              <a:spcAft>
                <a:spcPts val="0"/>
              </a:spcAft>
              <a:buNone/>
            </a:pPr>
            <a:r>
              <a:rPr lang="en" sz="1848" b="1">
                <a:solidFill>
                  <a:srgbClr val="FFFFFF"/>
                </a:solidFill>
                <a:latin typeface="Arial"/>
                <a:ea typeface="Arial"/>
                <a:cs typeface="Arial"/>
                <a:sym typeface="Arial"/>
              </a:rPr>
              <a:t>Deployment</a:t>
            </a:r>
            <a:r>
              <a:rPr lang="en" sz="1848">
                <a:solidFill>
                  <a:srgbClr val="D1D5DB"/>
                </a:solidFill>
                <a:latin typeface="Arial"/>
                <a:ea typeface="Arial"/>
                <a:cs typeface="Arial"/>
                <a:sym typeface="Arial"/>
              </a:rPr>
              <a:t>: After the model has been trained and tested, you can deploy it in various ways depending on your requirements.</a:t>
            </a:r>
            <a:endParaRPr sz="1848">
              <a:solidFill>
                <a:srgbClr val="D1D5DB"/>
              </a:solidFill>
              <a:latin typeface="Arial"/>
              <a:ea typeface="Arial"/>
              <a:cs typeface="Arial"/>
              <a:sym typeface="Arial"/>
            </a:endParaRPr>
          </a:p>
          <a:p>
            <a:pPr marL="0" lvl="0" indent="0" algn="l" rtl="0">
              <a:spcBef>
                <a:spcPts val="1000"/>
              </a:spcBef>
              <a:spcAft>
                <a:spcPts val="0"/>
              </a:spcAft>
              <a:buNone/>
            </a:pPr>
            <a:endParaRPr sz="1900">
              <a:solidFill>
                <a:srgbClr val="D1D5DB"/>
              </a:solidFill>
              <a:latin typeface="Arial"/>
              <a:ea typeface="Arial"/>
              <a:cs typeface="Arial"/>
              <a:sym typeface="Arial"/>
            </a:endParaRPr>
          </a:p>
          <a:p>
            <a:pPr marL="0" lvl="0" indent="0" algn="l" rtl="0">
              <a:spcBef>
                <a:spcPts val="1000"/>
              </a:spcBef>
              <a:spcAft>
                <a:spcPts val="0"/>
              </a:spcAft>
              <a:buNone/>
            </a:pPr>
            <a:r>
              <a:rPr lang="en" sz="1900">
                <a:solidFill>
                  <a:srgbClr val="D1D5DB"/>
                </a:solidFill>
                <a:latin typeface="Arial"/>
                <a:ea typeface="Arial"/>
                <a:cs typeface="Arial"/>
                <a:sym typeface="Arial"/>
              </a:rPr>
              <a:t> </a:t>
            </a:r>
            <a:endParaRPr sz="1900">
              <a:solidFill>
                <a:srgbClr val="D1D5DB"/>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590</Words>
  <Application>Microsoft Office PowerPoint</Application>
  <PresentationFormat>On-screen Show (16:9)</PresentationFormat>
  <Paragraphs>40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Roboto Slab</vt:lpstr>
      <vt:lpstr>Roboto</vt:lpstr>
      <vt:lpstr>Arial</vt:lpstr>
      <vt:lpstr>Marina</vt:lpstr>
      <vt:lpstr>Project on Age and Gender Detection</vt:lpstr>
      <vt:lpstr>STUDENT DETAILS</vt:lpstr>
      <vt:lpstr>PROJECT TOPIC</vt:lpstr>
      <vt:lpstr>AGENDA</vt:lpstr>
      <vt:lpstr>OVERVIEW OF THE PROJECT</vt:lpstr>
      <vt:lpstr>END USERS </vt:lpstr>
      <vt:lpstr>THE SOLUTION AND VALUE PROPORTION</vt:lpstr>
      <vt:lpstr>HOW DID YOU CUSTOMIZE YOUR PROJECT AND MAKE IT OF YOUR OWN?</vt:lpstr>
      <vt:lpstr>MODELLING OF PROJECT</vt:lpstr>
      <vt:lpstr>RESULT AND CONCLUSION</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Age and Gender Detection</dc:title>
  <cp:lastModifiedBy>vinitha pomedha</cp:lastModifiedBy>
  <cp:revision>1</cp:revision>
  <dcterms:modified xsi:type="dcterms:W3CDTF">2023-07-13T11:01:18Z</dcterms:modified>
</cp:coreProperties>
</file>