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aramon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Bunge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ungee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Garamon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2ff434f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2ff434f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2ff434f2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2ff434f2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2ff434f2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2ff434f2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2c310a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2c310a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ff434f2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2ff434f2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c310ae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c310ae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fdedd7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fdedd7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2c310ae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2c310ae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3a4be6b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3a4be6b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2.png"/><Relationship Id="rId5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10" Type="http://schemas.openxmlformats.org/officeDocument/2006/relationships/image" Target="../media/image30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9100" y="568550"/>
            <a:ext cx="7236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ungee"/>
                <a:ea typeface="Bungee"/>
                <a:cs typeface="Bungee"/>
                <a:sym typeface="Bungee"/>
              </a:rPr>
              <a:t>Datafication of Indian judicial texts using Natural Language Processing (NLP)</a:t>
            </a:r>
            <a:endParaRPr sz="30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  <a:latin typeface="Bungee"/>
                <a:ea typeface="Bungee"/>
                <a:cs typeface="Bungee"/>
                <a:sym typeface="Bungee"/>
              </a:rPr>
              <a:t>An Experiment using opennyai on pocso cases</a:t>
            </a:r>
            <a:endParaRPr sz="2000">
              <a:solidFill>
                <a:srgbClr val="B7B7B7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Sai Krishna Dammalapati</a:t>
            </a:r>
            <a:endParaRPr b="1"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b="1" i="1" lang="en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th May, 2023</a:t>
            </a:r>
            <a:endParaRPr b="1"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3807" l="64584" r="5194" t="12943"/>
          <a:stretch/>
        </p:blipFill>
        <p:spPr>
          <a:xfrm>
            <a:off x="7529150" y="0"/>
            <a:ext cx="1617350" cy="1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526650" y="4271550"/>
            <a:ext cx="16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/begin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79200" y="141100"/>
            <a:ext cx="36003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DAtafication?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450" y="1990762"/>
            <a:ext cx="1181850" cy="18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1715" l="23893" r="23893" t="7060"/>
          <a:stretch/>
        </p:blipFill>
        <p:spPr>
          <a:xfrm>
            <a:off x="743725" y="2063925"/>
            <a:ext cx="1245702" cy="174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5" idx="3"/>
            <a:endCxn id="64" idx="1"/>
          </p:cNvCxnSpPr>
          <p:nvPr/>
        </p:nvCxnSpPr>
        <p:spPr>
          <a:xfrm>
            <a:off x="1989427" y="2934450"/>
            <a:ext cx="1125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5675200" y="1526725"/>
            <a:ext cx="29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Helps one plan fitness routine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675200" y="2749800"/>
            <a:ext cx="29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Helps to monitor cardiac health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675200" y="3972875"/>
            <a:ext cx="29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Helps in emergency interventions 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64" idx="3"/>
            <a:endCxn id="67" idx="1"/>
          </p:cNvCxnSpPr>
          <p:nvPr/>
        </p:nvCxnSpPr>
        <p:spPr>
          <a:xfrm flipH="1" rot="10800000">
            <a:off x="4296300" y="1711500"/>
            <a:ext cx="1378800" cy="1223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>
            <a:stCxn id="64" idx="3"/>
            <a:endCxn id="68" idx="1"/>
          </p:cNvCxnSpPr>
          <p:nvPr/>
        </p:nvCxnSpPr>
        <p:spPr>
          <a:xfrm>
            <a:off x="4296300" y="2934600"/>
            <a:ext cx="13788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4"/>
          <p:cNvCxnSpPr>
            <a:stCxn id="64" idx="3"/>
            <a:endCxn id="69" idx="1"/>
          </p:cNvCxnSpPr>
          <p:nvPr/>
        </p:nvCxnSpPr>
        <p:spPr>
          <a:xfrm>
            <a:off x="4296300" y="2934600"/>
            <a:ext cx="1378800" cy="1222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" name="Google Shape;73;p14"/>
          <p:cNvSpPr/>
          <p:nvPr/>
        </p:nvSpPr>
        <p:spPr>
          <a:xfrm>
            <a:off x="515925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Unstructured 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854725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tructured 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995825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>
            <a:stCxn id="73" idx="3"/>
            <a:endCxn id="74" idx="1"/>
          </p:cNvCxnSpPr>
          <p:nvPr/>
        </p:nvCxnSpPr>
        <p:spPr>
          <a:xfrm>
            <a:off x="2217225" y="1007350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4" idx="3"/>
            <a:endCxn id="75" idx="1"/>
          </p:cNvCxnSpPr>
          <p:nvPr/>
        </p:nvCxnSpPr>
        <p:spPr>
          <a:xfrm>
            <a:off x="4556025" y="1007350"/>
            <a:ext cx="14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179200" y="141100"/>
            <a:ext cx="8439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SMART WATch for legal-judicial data?</a:t>
            </a:r>
            <a:endParaRPr sz="2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0" y="1192000"/>
            <a:ext cx="2647300" cy="39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515925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Unstructured 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716863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Structured 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917800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5"/>
          <p:cNvCxnSpPr>
            <a:stCxn id="85" idx="3"/>
            <a:endCxn id="86" idx="1"/>
          </p:cNvCxnSpPr>
          <p:nvPr/>
        </p:nvCxnSpPr>
        <p:spPr>
          <a:xfrm>
            <a:off x="2217225" y="1007350"/>
            <a:ext cx="14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6" idx="3"/>
            <a:endCxn id="87" idx="1"/>
          </p:cNvCxnSpPr>
          <p:nvPr/>
        </p:nvCxnSpPr>
        <p:spPr>
          <a:xfrm>
            <a:off x="5418163" y="1007350"/>
            <a:ext cx="14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075" y="822700"/>
            <a:ext cx="343943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459325" y="4030950"/>
            <a:ext cx="22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create structured datasets beyond manual data-entry operations?</a:t>
            </a:r>
            <a:endParaRPr b="1"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462900" y="4030950"/>
            <a:ext cx="248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can we aid lawyers, researchers, judges, governments etc., with this data?</a:t>
            </a:r>
            <a:endParaRPr b="1"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2913" y="1477850"/>
            <a:ext cx="2458176" cy="245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013" y="822700"/>
            <a:ext cx="343943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313" y="1477850"/>
            <a:ext cx="2458176" cy="24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79200" y="141100"/>
            <a:ext cx="8439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Present state of official metadata</a:t>
            </a:r>
            <a:endParaRPr sz="2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1089950" y="2764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0" y="868925"/>
            <a:ext cx="2865525" cy="424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650" y="1104225"/>
            <a:ext cx="5776051" cy="32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1674125" y="1218199"/>
            <a:ext cx="1681232" cy="2322453"/>
          </a:xfrm>
          <a:custGeom>
            <a:rect b="b" l="l" r="r" t="t"/>
            <a:pathLst>
              <a:path extrusionOk="0" h="81461" w="72094">
                <a:moveTo>
                  <a:pt x="0" y="1388"/>
                </a:moveTo>
                <a:cubicBezTo>
                  <a:pt x="13758" y="1388"/>
                  <a:pt x="34596" y="-4363"/>
                  <a:pt x="40749" y="7942"/>
                </a:cubicBezTo>
                <a:cubicBezTo>
                  <a:pt x="52663" y="31770"/>
                  <a:pt x="45453" y="81461"/>
                  <a:pt x="72094" y="8146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6" name="Google Shape;106;p16"/>
          <p:cNvSpPr/>
          <p:nvPr/>
        </p:nvSpPr>
        <p:spPr>
          <a:xfrm>
            <a:off x="1545900" y="2023200"/>
            <a:ext cx="1816650" cy="605377"/>
          </a:xfrm>
          <a:custGeom>
            <a:rect b="b" l="l" r="r" t="t"/>
            <a:pathLst>
              <a:path extrusionOk="0" h="18237" w="78363">
                <a:moveTo>
                  <a:pt x="0" y="0"/>
                </a:moveTo>
                <a:cubicBezTo>
                  <a:pt x="11348" y="7565"/>
                  <a:pt x="26076" y="8567"/>
                  <a:pt x="39609" y="10259"/>
                </a:cubicBezTo>
                <a:cubicBezTo>
                  <a:pt x="52696" y="11895"/>
                  <a:pt x="65174" y="18237"/>
                  <a:pt x="78363" y="182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2006" y="4539319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1645625" y="4238750"/>
            <a:ext cx="1916367" cy="566977"/>
          </a:xfrm>
          <a:custGeom>
            <a:rect b="b" l="l" r="r" t="t"/>
            <a:pathLst>
              <a:path extrusionOk="0" h="21811" w="78363">
                <a:moveTo>
                  <a:pt x="0" y="557"/>
                </a:moveTo>
                <a:cubicBezTo>
                  <a:pt x="12931" y="557"/>
                  <a:pt x="26369" y="-1449"/>
                  <a:pt x="38754" y="2267"/>
                </a:cubicBezTo>
                <a:cubicBezTo>
                  <a:pt x="52753" y="6467"/>
                  <a:pt x="64497" y="25696"/>
                  <a:pt x="78363" y="2107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9" name="Google Shape;109;p16"/>
          <p:cNvSpPr/>
          <p:nvPr/>
        </p:nvSpPr>
        <p:spPr>
          <a:xfrm>
            <a:off x="904750" y="3784248"/>
            <a:ext cx="2685725" cy="874825"/>
          </a:xfrm>
          <a:custGeom>
            <a:rect b="b" l="l" r="r" t="t"/>
            <a:pathLst>
              <a:path extrusionOk="0" h="34993" w="107429">
                <a:moveTo>
                  <a:pt x="0" y="1368"/>
                </a:moveTo>
                <a:cubicBezTo>
                  <a:pt x="15103" y="1368"/>
                  <a:pt x="30205" y="1368"/>
                  <a:pt x="45308" y="1368"/>
                </a:cubicBezTo>
                <a:cubicBezTo>
                  <a:pt x="52717" y="1368"/>
                  <a:pt x="60725" y="-1551"/>
                  <a:pt x="67535" y="1368"/>
                </a:cubicBezTo>
                <a:cubicBezTo>
                  <a:pt x="75134" y="4625"/>
                  <a:pt x="78502" y="13757"/>
                  <a:pt x="84347" y="19605"/>
                </a:cubicBezTo>
                <a:cubicBezTo>
                  <a:pt x="90884" y="26146"/>
                  <a:pt x="99735" y="29864"/>
                  <a:pt x="107429" y="3499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0175" y="4542023"/>
            <a:ext cx="3682337" cy="52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14700" y="568725"/>
            <a:ext cx="76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Manual data entry on e-courts portal that is not exhaustive and error prone</a:t>
            </a:r>
            <a:endParaRPr b="1" i="1"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7922" y="4463972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4184325" y="4451725"/>
            <a:ext cx="3682200" cy="5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208425" y="1067461"/>
            <a:ext cx="1154075" cy="428575"/>
          </a:xfrm>
          <a:custGeom>
            <a:rect b="b" l="l" r="r" t="t"/>
            <a:pathLst>
              <a:path extrusionOk="0" h="17143" w="46163">
                <a:moveTo>
                  <a:pt x="0" y="331"/>
                </a:moveTo>
                <a:cubicBezTo>
                  <a:pt x="8686" y="331"/>
                  <a:pt x="18163" y="-991"/>
                  <a:pt x="25931" y="2895"/>
                </a:cubicBezTo>
                <a:cubicBezTo>
                  <a:pt x="33308" y="6586"/>
                  <a:pt x="37915" y="17143"/>
                  <a:pt x="46163" y="1714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6757925" y="1574400"/>
            <a:ext cx="2034600" cy="299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79200" y="141100"/>
            <a:ext cx="8439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NLP as the smart watch!</a:t>
            </a:r>
            <a:endParaRPr sz="2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0" y="1192000"/>
            <a:ext cx="2647300" cy="39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515925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Unstructured 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716863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Structured 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917800" y="822700"/>
            <a:ext cx="1701300" cy="369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7"/>
          <p:cNvCxnSpPr>
            <a:stCxn id="123" idx="3"/>
            <a:endCxn id="124" idx="1"/>
          </p:cNvCxnSpPr>
          <p:nvPr/>
        </p:nvCxnSpPr>
        <p:spPr>
          <a:xfrm>
            <a:off x="2217225" y="1007350"/>
            <a:ext cx="14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4" idx="3"/>
            <a:endCxn id="125" idx="1"/>
          </p:cNvCxnSpPr>
          <p:nvPr/>
        </p:nvCxnSpPr>
        <p:spPr>
          <a:xfrm>
            <a:off x="5418163" y="1007350"/>
            <a:ext cx="14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7100" y="822700"/>
            <a:ext cx="411914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734812" y="2905300"/>
            <a:ext cx="16218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Named Entity Recognition (NER)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5587" y="1531075"/>
            <a:ext cx="1392833" cy="39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3716875" y="1925275"/>
            <a:ext cx="170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Eg: Court name, Reference to bail etc.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7">
            <a:alphaModFix/>
          </a:blip>
          <a:srcRect b="40228" l="18791" r="22612" t="42712"/>
          <a:stretch/>
        </p:blipFill>
        <p:spPr>
          <a:xfrm>
            <a:off x="3849275" y="2581738"/>
            <a:ext cx="1392850" cy="3408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3750749" y="3228400"/>
            <a:ext cx="164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Eg: IPC Statutes and Sections,  Judge and Petitioner names, etc.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659" y="3907425"/>
            <a:ext cx="584105" cy="5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3716925" y="4491550"/>
            <a:ext cx="17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Eg: Age of the victim, relationship between perpetrator and victim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17"/>
          <p:cNvCxnSpPr>
            <a:stCxn id="122" idx="3"/>
            <a:endCxn id="129" idx="1"/>
          </p:cNvCxnSpPr>
          <p:nvPr/>
        </p:nvCxnSpPr>
        <p:spPr>
          <a:xfrm>
            <a:off x="2674100" y="3151600"/>
            <a:ext cx="1060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17"/>
          <p:cNvSpPr txBox="1"/>
          <p:nvPr/>
        </p:nvSpPr>
        <p:spPr>
          <a:xfrm>
            <a:off x="2394975" y="1268200"/>
            <a:ext cx="11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Identifying variables using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>
            <a:off x="2668534" y="3151138"/>
            <a:ext cx="1579500" cy="1047900"/>
          </a:xfrm>
          <a:prstGeom prst="bentConnector3">
            <a:avLst>
              <a:gd fmla="val -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7"/>
          <p:cNvCxnSpPr>
            <a:stCxn id="122" idx="3"/>
            <a:endCxn id="130" idx="1"/>
          </p:cNvCxnSpPr>
          <p:nvPr/>
        </p:nvCxnSpPr>
        <p:spPr>
          <a:xfrm flipH="1" rot="10800000">
            <a:off x="2674100" y="1727500"/>
            <a:ext cx="1201500" cy="1424100"/>
          </a:xfrm>
          <a:prstGeom prst="bentConnector3">
            <a:avLst>
              <a:gd fmla="val -4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17"/>
          <p:cNvSpPr txBox="1"/>
          <p:nvPr/>
        </p:nvSpPr>
        <p:spPr>
          <a:xfrm>
            <a:off x="6917800" y="1727500"/>
            <a:ext cx="1701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Academic studies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917800" y="2495042"/>
            <a:ext cx="1701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LegalTech applications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917800" y="3262583"/>
            <a:ext cx="1701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Lawyers’ assistance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917800" y="4030125"/>
            <a:ext cx="1701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Policy reforms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025" y="822700"/>
            <a:ext cx="411914" cy="36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7"/>
          <p:cNvCxnSpPr>
            <a:endCxn id="119" idx="1"/>
          </p:cNvCxnSpPr>
          <p:nvPr/>
        </p:nvCxnSpPr>
        <p:spPr>
          <a:xfrm>
            <a:off x="5592425" y="3063150"/>
            <a:ext cx="1165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179200" y="141100"/>
            <a:ext cx="8439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Pocso x </a:t>
            </a:r>
            <a:r>
              <a:rPr lang="en"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OPENNYAI experiment</a:t>
            </a:r>
            <a:endParaRPr sz="2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b="33319" l="19106" r="17227" t="13918"/>
          <a:stretch/>
        </p:blipFill>
        <p:spPr>
          <a:xfrm>
            <a:off x="7530075" y="939025"/>
            <a:ext cx="1571918" cy="15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239600" y="607725"/>
            <a:ext cx="84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Objective: To check if OpenNyAI can find ‘relevant’** POCSO sections in a judgment exhaustively</a:t>
            </a:r>
            <a:endParaRPr b="1"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8"/>
          <p:cNvSpPr/>
          <p:nvPr/>
        </p:nvSpPr>
        <p:spPr>
          <a:xfrm rot="-5400000">
            <a:off x="-796987" y="2717663"/>
            <a:ext cx="2507625" cy="740900"/>
          </a:xfrm>
          <a:prstGeom prst="flowChartManualOperation">
            <a:avLst/>
          </a:prstGeom>
          <a:solidFill>
            <a:srgbClr val="ECEC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-2625" y="2829775"/>
            <a:ext cx="9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1764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POCSO judgments*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8"/>
          <p:cNvSpPr/>
          <p:nvPr/>
        </p:nvSpPr>
        <p:spPr>
          <a:xfrm rot="-5400000">
            <a:off x="360650" y="2803163"/>
            <a:ext cx="1503150" cy="569900"/>
          </a:xfrm>
          <a:prstGeom prst="flowChartManualOperation">
            <a:avLst/>
          </a:prstGeom>
          <a:solidFill>
            <a:srgbClr val="ECEC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652775" y="2829763"/>
            <a:ext cx="9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672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41725" y="4017875"/>
            <a:ext cx="7410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Barpeta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Sonitpur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Dhubri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Sivasagar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18"/>
          <p:cNvCxnSpPr>
            <a:stCxn id="156" idx="1"/>
            <a:endCxn id="158" idx="0"/>
          </p:cNvCxnSpPr>
          <p:nvPr/>
        </p:nvCxnSpPr>
        <p:spPr>
          <a:xfrm>
            <a:off x="1112225" y="3689373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0" name="Google Shape;160;p18"/>
          <p:cNvSpPr txBox="1"/>
          <p:nvPr/>
        </p:nvSpPr>
        <p:spPr>
          <a:xfrm>
            <a:off x="86325" y="1251600"/>
            <a:ext cx="7410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Assam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2017-19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18"/>
          <p:cNvCxnSpPr>
            <a:stCxn id="160" idx="2"/>
            <a:endCxn id="154" idx="3"/>
          </p:cNvCxnSpPr>
          <p:nvPr/>
        </p:nvCxnSpPr>
        <p:spPr>
          <a:xfrm>
            <a:off x="456825" y="1682700"/>
            <a:ext cx="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2" name="Google Shape;162;p18"/>
          <p:cNvSpPr/>
          <p:nvPr/>
        </p:nvSpPr>
        <p:spPr>
          <a:xfrm>
            <a:off x="1181675" y="3197550"/>
            <a:ext cx="219900" cy="220800"/>
          </a:xfrm>
          <a:prstGeom prst="ellipse">
            <a:avLst/>
          </a:prstGeom>
          <a:solidFill>
            <a:srgbClr val="00AB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795225" y="2684550"/>
            <a:ext cx="876300" cy="733800"/>
          </a:xfrm>
          <a:prstGeom prst="rect">
            <a:avLst/>
          </a:prstGeom>
          <a:solidFill>
            <a:srgbClr val="00AB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51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" name="Google Shape;164;p18"/>
          <p:cNvCxnSpPr>
            <a:stCxn id="162" idx="6"/>
            <a:endCxn id="163" idx="1"/>
          </p:cNvCxnSpPr>
          <p:nvPr/>
        </p:nvCxnSpPr>
        <p:spPr>
          <a:xfrm flipH="1" rot="10800000">
            <a:off x="1401575" y="3051450"/>
            <a:ext cx="393600" cy="256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18"/>
          <p:cNvSpPr txBox="1"/>
          <p:nvPr/>
        </p:nvSpPr>
        <p:spPr>
          <a:xfrm>
            <a:off x="1541273" y="1251600"/>
            <a:ext cx="13935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Dominant case types (Special (POCSO) Case, POCSO Act)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18"/>
          <p:cNvCxnSpPr>
            <a:stCxn id="163" idx="0"/>
            <a:endCxn id="165" idx="2"/>
          </p:cNvCxnSpPr>
          <p:nvPr/>
        </p:nvCxnSpPr>
        <p:spPr>
          <a:xfrm flipH="1" rot="10800000">
            <a:off x="2233375" y="1805850"/>
            <a:ext cx="4500" cy="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67" name="Google Shape;167;p18"/>
          <p:cNvGrpSpPr/>
          <p:nvPr/>
        </p:nvGrpSpPr>
        <p:grpSpPr>
          <a:xfrm>
            <a:off x="2920558" y="1997953"/>
            <a:ext cx="1712164" cy="2106990"/>
            <a:chOff x="4262074" y="1770938"/>
            <a:chExt cx="2847437" cy="2830074"/>
          </a:xfrm>
        </p:grpSpPr>
        <p:pic>
          <p:nvPicPr>
            <p:cNvPr id="168" name="Google Shape;16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62074" y="1770938"/>
              <a:ext cx="2847437" cy="2830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6">
              <a:alphaModFix/>
            </a:blip>
            <a:srcRect b="40228" l="18791" r="22612" t="42712"/>
            <a:stretch/>
          </p:blipFill>
          <p:spPr>
            <a:xfrm>
              <a:off x="5116325" y="3355873"/>
              <a:ext cx="1201623" cy="294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16325" y="2820591"/>
              <a:ext cx="1201625" cy="3388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8"/>
          <p:cNvSpPr txBox="1"/>
          <p:nvPr/>
        </p:nvSpPr>
        <p:spPr>
          <a:xfrm>
            <a:off x="4773050" y="1235850"/>
            <a:ext cx="22233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of ‘relevant’ POCSO Sections in each judgment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-3725" y="4766300"/>
            <a:ext cx="55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* D</a:t>
            </a:r>
            <a:r>
              <a:rPr lang="en" sz="7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isposed judgments only</a:t>
            </a:r>
            <a:endParaRPr sz="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** </a:t>
            </a:r>
            <a:r>
              <a:rPr lang="en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Relevance: POCSO Sections only mentioned in the “preamble” and “decision” part of the judgment</a:t>
            </a:r>
            <a:endParaRPr sz="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18"/>
          <p:cNvCxnSpPr>
            <a:stCxn id="163" idx="3"/>
            <a:endCxn id="168" idx="1"/>
          </p:cNvCxnSpPr>
          <p:nvPr/>
        </p:nvCxnSpPr>
        <p:spPr>
          <a:xfrm>
            <a:off x="2671525" y="3051450"/>
            <a:ext cx="2490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18"/>
          <p:cNvCxnSpPr>
            <a:stCxn id="168" idx="0"/>
            <a:endCxn id="171" idx="1"/>
          </p:cNvCxnSpPr>
          <p:nvPr/>
        </p:nvCxnSpPr>
        <p:spPr>
          <a:xfrm rot="-5400000">
            <a:off x="4055340" y="1280353"/>
            <a:ext cx="438900" cy="99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18"/>
          <p:cNvSpPr/>
          <p:nvPr/>
        </p:nvSpPr>
        <p:spPr>
          <a:xfrm>
            <a:off x="4772950" y="2492775"/>
            <a:ext cx="3648000" cy="2230800"/>
          </a:xfrm>
          <a:prstGeom prst="rect">
            <a:avLst/>
          </a:prstGeom>
          <a:solidFill>
            <a:srgbClr val="ECECE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Experiment results: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Metadata captured all relevant POCSO sections for only 28/51 judgements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 20/51 judgements, we found a more exhaustive list of ‘relevant’ POCSO sections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There are data entry mistakes in 3/51 judgements’ metadata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50" y="3778475"/>
            <a:ext cx="39367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179200" y="141100"/>
            <a:ext cx="8439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OPENNYAI screenshots</a:t>
            </a:r>
            <a:endParaRPr sz="2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25" y="1019775"/>
            <a:ext cx="5045179" cy="4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254" y="1019775"/>
            <a:ext cx="3677497" cy="223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6478873" y="711975"/>
            <a:ext cx="13935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“Preamble” summary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478873" y="3470675"/>
            <a:ext cx="13935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“Decision” summary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942373" y="746500"/>
            <a:ext cx="1393500" cy="3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NER identification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179200" y="141100"/>
            <a:ext cx="8439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We are creating a CHILD rights data ecosystem</a:t>
            </a:r>
            <a:endParaRPr sz="2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5252" l="27052" r="29150" t="80596"/>
          <a:stretch/>
        </p:blipFill>
        <p:spPr>
          <a:xfrm>
            <a:off x="7878700" y="4802674"/>
            <a:ext cx="1265297" cy="3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77975" y="2530918"/>
            <a:ext cx="1104900" cy="1032900"/>
          </a:xfrm>
          <a:prstGeom prst="ellipse">
            <a:avLst/>
          </a:prstGeom>
          <a:solidFill>
            <a:srgbClr val="E6E7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The Protection of Children from Sexual Offences Act, 2012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296763" y="3602410"/>
            <a:ext cx="1171500" cy="1038000"/>
          </a:xfrm>
          <a:prstGeom prst="ellipse">
            <a:avLst/>
          </a:prstGeom>
          <a:solidFill>
            <a:srgbClr val="E6E7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The Child and Adolescent Labour (Prohibition &amp; Regulation)  Act, 1986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2582092" y="2528078"/>
            <a:ext cx="1111500" cy="1038000"/>
          </a:xfrm>
          <a:prstGeom prst="ellipse">
            <a:avLst/>
          </a:prstGeom>
          <a:solidFill>
            <a:srgbClr val="E6E7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The Juvenile Justice (Care and Protection of Children) Act, 2015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326745" y="1440937"/>
            <a:ext cx="1111500" cy="1038000"/>
          </a:xfrm>
          <a:prstGeom prst="ellipse">
            <a:avLst/>
          </a:prstGeom>
          <a:solidFill>
            <a:srgbClr val="E6E7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The Prohibition of Child Marriage Act, 2006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405325" y="2628974"/>
            <a:ext cx="954300" cy="836700"/>
          </a:xfrm>
          <a:prstGeom prst="ellipse">
            <a:avLst/>
          </a:prstGeom>
          <a:solidFill>
            <a:srgbClr val="00ABB7"/>
          </a:solidFill>
          <a:ln cap="flat" cmpd="sng" w="9525">
            <a:solidFill>
              <a:srgbClr val="0057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Child Protection</a:t>
            </a:r>
            <a:endParaRPr b="1"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Laws</a:t>
            </a:r>
            <a:endParaRPr b="1"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20"/>
          <p:cNvCxnSpPr>
            <a:stCxn id="198" idx="0"/>
            <a:endCxn id="197" idx="4"/>
          </p:cNvCxnSpPr>
          <p:nvPr/>
        </p:nvCxnSpPr>
        <p:spPr>
          <a:xfrm rot="10800000">
            <a:off x="1882475" y="2478974"/>
            <a:ext cx="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>
            <a:stCxn id="198" idx="6"/>
            <a:endCxn id="196" idx="2"/>
          </p:cNvCxnSpPr>
          <p:nvPr/>
        </p:nvCxnSpPr>
        <p:spPr>
          <a:xfrm flipH="1" rot="10800000">
            <a:off x="2359625" y="3047024"/>
            <a:ext cx="2226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>
            <a:stCxn id="195" idx="0"/>
            <a:endCxn id="198" idx="4"/>
          </p:cNvCxnSpPr>
          <p:nvPr/>
        </p:nvCxnSpPr>
        <p:spPr>
          <a:xfrm rot="10800000">
            <a:off x="1882513" y="3465610"/>
            <a:ext cx="0" cy="1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>
            <a:stCxn id="198" idx="2"/>
            <a:endCxn id="194" idx="6"/>
          </p:cNvCxnSpPr>
          <p:nvPr/>
        </p:nvCxnSpPr>
        <p:spPr>
          <a:xfrm rot="10800000">
            <a:off x="1183025" y="3047324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2125" y="4313925"/>
            <a:ext cx="451874" cy="5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/>
          <p:nvPr/>
        </p:nvSpPr>
        <p:spPr>
          <a:xfrm>
            <a:off x="169950" y="662525"/>
            <a:ext cx="8804100" cy="44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AB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is a lack of </a:t>
            </a:r>
            <a:r>
              <a:rPr b="1" lang="en" sz="1600">
                <a:solidFill>
                  <a:srgbClr val="22AAA1"/>
                </a:solidFill>
                <a:latin typeface="Montserrat"/>
                <a:ea typeface="Montserrat"/>
                <a:cs typeface="Montserrat"/>
                <a:sym typeface="Montserrat"/>
              </a:rPr>
              <a:t>accessible disaggregated data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offences against children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866825" y="1918461"/>
            <a:ext cx="1867800" cy="465900"/>
          </a:xfrm>
          <a:prstGeom prst="rect">
            <a:avLst/>
          </a:prstGeom>
          <a:solidFill>
            <a:srgbClr val="00AB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17,554</a:t>
            </a:r>
            <a:endParaRPr sz="320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861275" y="2853637"/>
            <a:ext cx="1867800" cy="534300"/>
          </a:xfrm>
          <a:prstGeom prst="rect">
            <a:avLst/>
          </a:prstGeom>
          <a:solidFill>
            <a:srgbClr val="00AB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24</a:t>
            </a:r>
            <a:r>
              <a:rPr lang="en" sz="32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,</a:t>
            </a:r>
            <a:r>
              <a:rPr lang="en" sz="32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889</a:t>
            </a:r>
            <a:endParaRPr sz="320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864975" y="3982012"/>
            <a:ext cx="1867800" cy="534300"/>
          </a:xfrm>
          <a:prstGeom prst="rect">
            <a:avLst/>
          </a:prstGeom>
          <a:solidFill>
            <a:srgbClr val="00AB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65,926</a:t>
            </a:r>
            <a:endParaRPr sz="320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3863125" y="2392649"/>
            <a:ext cx="1867800" cy="30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 Medium"/>
                <a:ea typeface="Montserrat Medium"/>
                <a:cs typeface="Montserrat Medium"/>
                <a:sym typeface="Montserrat Medium"/>
              </a:rPr>
              <a:t>The Prohibition of Child Marriage Act, 2006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3861275" y="3396224"/>
            <a:ext cx="1867800" cy="42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 Medium"/>
                <a:ea typeface="Montserrat Medium"/>
                <a:cs typeface="Montserrat Medium"/>
                <a:sym typeface="Montserrat Medium"/>
              </a:rPr>
              <a:t>The Child and Adolescent Labour (Prohibition &amp; Regulation) Act, 1986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864975" y="4524600"/>
            <a:ext cx="1867800" cy="4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 Medium"/>
                <a:ea typeface="Montserrat Medium"/>
                <a:cs typeface="Montserrat Medium"/>
                <a:sym typeface="Montserrat Medium"/>
              </a:rPr>
              <a:t>The Juvenile Justice (Care and Protection of Children) Act, 2015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861287" y="1268075"/>
            <a:ext cx="16218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861275" y="1336409"/>
            <a:ext cx="18678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cases to be DATAFIED*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8125" y="4826825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* Data curation time period: 2016-2022</a:t>
            </a:r>
            <a:endParaRPr sz="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5106275" y="1247270"/>
            <a:ext cx="1932300" cy="3586800"/>
          </a:xfrm>
          <a:prstGeom prst="arc">
            <a:avLst>
              <a:gd fmla="val 16200000" name="adj1"/>
              <a:gd fmla="val 5413886" name="adj2"/>
            </a:avLst>
          </a:prstGeom>
          <a:noFill/>
          <a:ln cap="flat" cmpd="sng" w="762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5985505" y="1197750"/>
            <a:ext cx="109800" cy="1599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5985505" y="4755481"/>
            <a:ext cx="109800" cy="1599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6770521" y="2592222"/>
            <a:ext cx="518700" cy="7500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6235260" y="4240550"/>
            <a:ext cx="518700" cy="7500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6212350" y="1111850"/>
            <a:ext cx="518700" cy="7500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6664450" y="3542778"/>
            <a:ext cx="518700" cy="750000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602086" y="1716849"/>
            <a:ext cx="518700" cy="75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970300" y="3586875"/>
            <a:ext cx="1621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</a:t>
            </a:r>
            <a:r>
              <a:rPr b="1" lang="en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guidebook</a:t>
            </a: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informing</a:t>
            </a:r>
            <a:r>
              <a:rPr lang="en" sz="8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selection and data extraction including data dictionaries</a:t>
            </a:r>
            <a:endParaRPr sz="8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7120775" y="1936875"/>
            <a:ext cx="138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Processed datasets</a:t>
            </a: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case level indicators for selected states </a:t>
            </a:r>
            <a:endParaRPr sz="8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7084625" y="2735400"/>
            <a:ext cx="153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Processed dataset</a:t>
            </a: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indicators extracted from judgments for selected </a:t>
            </a:r>
            <a:r>
              <a:rPr lang="en" sz="800"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tates </a:t>
            </a:r>
            <a:endParaRPr sz="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6745412" y="4493325"/>
            <a:ext cx="129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Interim </a:t>
            </a:r>
            <a:r>
              <a:rPr b="1" lang="en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analysis &amp; data summary reports</a:t>
            </a:r>
            <a:endParaRPr sz="8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6771899" y="1317150"/>
            <a:ext cx="183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Raw dataset</a:t>
            </a:r>
            <a:r>
              <a:rPr lang="en" sz="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case level indicators for all states</a:t>
            </a:r>
            <a:endParaRPr sz="8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973" y="4375970"/>
            <a:ext cx="331446" cy="47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057" y="1247270"/>
            <a:ext cx="331446" cy="47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7">
            <a:alphaModFix/>
          </a:blip>
          <a:srcRect b="15454" l="18155" r="12390" t="0"/>
          <a:stretch/>
        </p:blipFill>
        <p:spPr>
          <a:xfrm>
            <a:off x="6784581" y="3653804"/>
            <a:ext cx="300048" cy="52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3787" y="1817571"/>
            <a:ext cx="355459" cy="5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237" y="2727650"/>
            <a:ext cx="331446" cy="47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/>
        </p:nvSpPr>
        <p:spPr>
          <a:xfrm>
            <a:off x="207975" y="188400"/>
            <a:ext cx="72369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ungee"/>
                <a:ea typeface="Bungee"/>
                <a:cs typeface="Bungee"/>
                <a:sym typeface="Bungee"/>
              </a:rPr>
              <a:t>Questions and suggestions!</a:t>
            </a:r>
            <a:endParaRPr sz="30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13807" l="64584" r="5194" t="12943"/>
          <a:stretch/>
        </p:blipFill>
        <p:spPr>
          <a:xfrm>
            <a:off x="7526625" y="0"/>
            <a:ext cx="1617350" cy="1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7526650" y="4271550"/>
            <a:ext cx="16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/end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4">
            <a:alphaModFix/>
          </a:blip>
          <a:srcRect b="24442" l="0" r="0" t="0"/>
          <a:stretch/>
        </p:blipFill>
        <p:spPr>
          <a:xfrm>
            <a:off x="1953144" y="1768717"/>
            <a:ext cx="3663857" cy="867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1"/>
          <p:cNvGrpSpPr/>
          <p:nvPr/>
        </p:nvGrpSpPr>
        <p:grpSpPr>
          <a:xfrm>
            <a:off x="2420826" y="4007163"/>
            <a:ext cx="1144940" cy="877510"/>
            <a:chOff x="2905506" y="2489000"/>
            <a:chExt cx="1785900" cy="1455964"/>
          </a:xfrm>
        </p:grpSpPr>
        <p:sp>
          <p:nvSpPr>
            <p:cNvPr id="241" name="Google Shape;241;p21"/>
            <p:cNvSpPr/>
            <p:nvPr/>
          </p:nvSpPr>
          <p:spPr>
            <a:xfrm>
              <a:off x="2976175" y="2489000"/>
              <a:ext cx="1644600" cy="1328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4546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1"/>
            <p:cNvGrpSpPr/>
            <p:nvPr/>
          </p:nvGrpSpPr>
          <p:grpSpPr>
            <a:xfrm>
              <a:off x="2905506" y="2608003"/>
              <a:ext cx="1785900" cy="1336962"/>
              <a:chOff x="2905506" y="2608003"/>
              <a:chExt cx="1785900" cy="1336962"/>
            </a:xfrm>
          </p:grpSpPr>
          <p:sp>
            <p:nvSpPr>
              <p:cNvPr id="243" name="Google Shape;243;p21"/>
              <p:cNvSpPr txBox="1"/>
              <p:nvPr/>
            </p:nvSpPr>
            <p:spPr>
              <a:xfrm>
                <a:off x="2905506" y="3178764"/>
                <a:ext cx="1785900" cy="76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Data Dictionaries</a:t>
                </a:r>
                <a:endParaRPr sz="900"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pic>
            <p:nvPicPr>
              <p:cNvPr id="244" name="Google Shape;244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424451" y="2608003"/>
                <a:ext cx="748050" cy="748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5" name="Google Shape;245;p21"/>
          <p:cNvGrpSpPr/>
          <p:nvPr/>
        </p:nvGrpSpPr>
        <p:grpSpPr>
          <a:xfrm>
            <a:off x="658646" y="4007211"/>
            <a:ext cx="1437282" cy="951422"/>
            <a:chOff x="9192650" y="4934575"/>
            <a:chExt cx="2241900" cy="1578600"/>
          </a:xfrm>
        </p:grpSpPr>
        <p:sp>
          <p:nvSpPr>
            <p:cNvPr id="246" name="Google Shape;246;p21"/>
            <p:cNvSpPr/>
            <p:nvPr/>
          </p:nvSpPr>
          <p:spPr>
            <a:xfrm>
              <a:off x="9192650" y="4934575"/>
              <a:ext cx="2241900" cy="1578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4546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21"/>
            <p:cNvGrpSpPr/>
            <p:nvPr/>
          </p:nvGrpSpPr>
          <p:grpSpPr>
            <a:xfrm>
              <a:off x="9319702" y="5012275"/>
              <a:ext cx="1987800" cy="1500879"/>
              <a:chOff x="8497277" y="4362275"/>
              <a:chExt cx="1987800" cy="1500879"/>
            </a:xfrm>
          </p:grpSpPr>
          <p:sp>
            <p:nvSpPr>
              <p:cNvPr id="248" name="Google Shape;248;p21"/>
              <p:cNvSpPr txBox="1"/>
              <p:nvPr/>
            </p:nvSpPr>
            <p:spPr>
              <a:xfrm>
                <a:off x="8497277" y="5096954"/>
                <a:ext cx="1987800" cy="76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Processed Datasets</a:t>
                </a:r>
                <a:endParaRPr sz="900"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pic>
            <p:nvPicPr>
              <p:cNvPr id="249" name="Google Shape;249;p2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9034512" y="4362275"/>
                <a:ext cx="928225" cy="928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21"/>
          <p:cNvGrpSpPr/>
          <p:nvPr/>
        </p:nvGrpSpPr>
        <p:grpSpPr>
          <a:xfrm>
            <a:off x="5266175" y="3931802"/>
            <a:ext cx="1479979" cy="1015313"/>
            <a:chOff x="7335236" y="4616225"/>
            <a:chExt cx="2308500" cy="1684607"/>
          </a:xfrm>
        </p:grpSpPr>
        <p:sp>
          <p:nvSpPr>
            <p:cNvPr id="251" name="Google Shape;251;p21"/>
            <p:cNvSpPr/>
            <p:nvPr/>
          </p:nvSpPr>
          <p:spPr>
            <a:xfrm>
              <a:off x="7375325" y="4616225"/>
              <a:ext cx="2241900" cy="1578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4546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7335236" y="4686975"/>
              <a:ext cx="2308500" cy="1613857"/>
              <a:chOff x="7335236" y="4686975"/>
              <a:chExt cx="2308500" cy="1613857"/>
            </a:xfrm>
          </p:grpSpPr>
          <p:sp>
            <p:nvSpPr>
              <p:cNvPr id="253" name="Google Shape;253;p21"/>
              <p:cNvSpPr txBox="1"/>
              <p:nvPr/>
            </p:nvSpPr>
            <p:spPr>
              <a:xfrm>
                <a:off x="7335236" y="5534632"/>
                <a:ext cx="2308500" cy="76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Contribution Guidelines</a:t>
                </a:r>
                <a:endParaRPr sz="900"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pic>
            <p:nvPicPr>
              <p:cNvPr id="254" name="Google Shape;254;p2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006588" y="4686975"/>
                <a:ext cx="965875" cy="965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5" name="Google Shape;255;p21"/>
          <p:cNvGrpSpPr/>
          <p:nvPr/>
        </p:nvGrpSpPr>
        <p:grpSpPr>
          <a:xfrm>
            <a:off x="3890867" y="4007203"/>
            <a:ext cx="1112609" cy="834966"/>
            <a:chOff x="6200925" y="2507075"/>
            <a:chExt cx="1638600" cy="1385375"/>
          </a:xfrm>
        </p:grpSpPr>
        <p:sp>
          <p:nvSpPr>
            <p:cNvPr id="256" name="Google Shape;256;p21"/>
            <p:cNvSpPr/>
            <p:nvPr/>
          </p:nvSpPr>
          <p:spPr>
            <a:xfrm>
              <a:off x="6420250" y="2507075"/>
              <a:ext cx="1207200" cy="1328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4546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21"/>
            <p:cNvGrpSpPr/>
            <p:nvPr/>
          </p:nvGrpSpPr>
          <p:grpSpPr>
            <a:xfrm>
              <a:off x="6200925" y="2600000"/>
              <a:ext cx="1638600" cy="1292450"/>
              <a:chOff x="6200925" y="2600000"/>
              <a:chExt cx="1638600" cy="1292450"/>
            </a:xfrm>
          </p:grpSpPr>
          <p:sp>
            <p:nvSpPr>
              <p:cNvPr id="258" name="Google Shape;258;p21"/>
              <p:cNvSpPr txBox="1"/>
              <p:nvPr/>
            </p:nvSpPr>
            <p:spPr>
              <a:xfrm>
                <a:off x="6200925" y="3356050"/>
                <a:ext cx="1638600" cy="5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Data License</a:t>
                </a:r>
                <a:endParaRPr sz="900"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pic>
            <p:nvPicPr>
              <p:cNvPr id="259" name="Google Shape;259;p2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622492" y="2600000"/>
                <a:ext cx="795450" cy="795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0" name="Google Shape;260;p21"/>
          <p:cNvGrpSpPr/>
          <p:nvPr/>
        </p:nvGrpSpPr>
        <p:grpSpPr>
          <a:xfrm>
            <a:off x="6069675" y="2829907"/>
            <a:ext cx="1144940" cy="928704"/>
            <a:chOff x="5975821" y="4563150"/>
            <a:chExt cx="1785900" cy="1540905"/>
          </a:xfrm>
        </p:grpSpPr>
        <p:sp>
          <p:nvSpPr>
            <p:cNvPr id="261" name="Google Shape;261;p21"/>
            <p:cNvSpPr/>
            <p:nvPr/>
          </p:nvSpPr>
          <p:spPr>
            <a:xfrm>
              <a:off x="5995775" y="4563150"/>
              <a:ext cx="1746000" cy="1439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44546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1"/>
            <p:cNvGrpSpPr/>
            <p:nvPr/>
          </p:nvGrpSpPr>
          <p:grpSpPr>
            <a:xfrm>
              <a:off x="5975821" y="4618098"/>
              <a:ext cx="1785900" cy="1485958"/>
              <a:chOff x="5975821" y="4618098"/>
              <a:chExt cx="1785900" cy="1485958"/>
            </a:xfrm>
          </p:grpSpPr>
          <p:sp>
            <p:nvSpPr>
              <p:cNvPr id="263" name="Google Shape;263;p21"/>
              <p:cNvSpPr txBox="1"/>
              <p:nvPr/>
            </p:nvSpPr>
            <p:spPr>
              <a:xfrm>
                <a:off x="5975821" y="5337855"/>
                <a:ext cx="1785900" cy="76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Data Guidebooks</a:t>
                </a:r>
                <a:endParaRPr sz="900"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pic>
            <p:nvPicPr>
              <p:cNvPr id="264" name="Google Shape;264;p2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333773" y="4618098"/>
                <a:ext cx="869125" cy="869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5" name="Google Shape;265;p21"/>
          <p:cNvGrpSpPr/>
          <p:nvPr/>
        </p:nvGrpSpPr>
        <p:grpSpPr>
          <a:xfrm>
            <a:off x="438243" y="2829868"/>
            <a:ext cx="935493" cy="928735"/>
            <a:chOff x="458630" y="2613675"/>
            <a:chExt cx="1459200" cy="1540957"/>
          </a:xfrm>
        </p:grpSpPr>
        <p:grpSp>
          <p:nvGrpSpPr>
            <p:cNvPr id="266" name="Google Shape;266;p21"/>
            <p:cNvGrpSpPr/>
            <p:nvPr/>
          </p:nvGrpSpPr>
          <p:grpSpPr>
            <a:xfrm>
              <a:off x="458630" y="2613675"/>
              <a:ext cx="1459200" cy="1540957"/>
              <a:chOff x="538230" y="2433500"/>
              <a:chExt cx="1459200" cy="1540957"/>
            </a:xfrm>
          </p:grpSpPr>
          <p:sp>
            <p:nvSpPr>
              <p:cNvPr id="267" name="Google Shape;267;p21"/>
              <p:cNvSpPr/>
              <p:nvPr/>
            </p:nvSpPr>
            <p:spPr>
              <a:xfrm>
                <a:off x="656475" y="2433500"/>
                <a:ext cx="1339800" cy="1439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44546A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 txBox="1"/>
              <p:nvPr/>
            </p:nvSpPr>
            <p:spPr>
              <a:xfrm>
                <a:off x="538230" y="3208257"/>
                <a:ext cx="1459200" cy="76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Raw Datasets</a:t>
                </a:r>
                <a:endParaRPr sz="900"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pic>
          <p:nvPicPr>
            <p:cNvPr id="269" name="Google Shape;269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57151" y="2727776"/>
              <a:ext cx="779250" cy="779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0" name="Google Shape;270;p21"/>
          <p:cNvCxnSpPr>
            <a:stCxn id="267" idx="0"/>
            <a:endCxn id="239" idx="1"/>
          </p:cNvCxnSpPr>
          <p:nvPr/>
        </p:nvCxnSpPr>
        <p:spPr>
          <a:xfrm rot="-5400000">
            <a:off x="1134623" y="2011468"/>
            <a:ext cx="627300" cy="1009500"/>
          </a:xfrm>
          <a:prstGeom prst="bentConnector2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1"/>
          <p:cNvCxnSpPr>
            <a:stCxn id="249" idx="0"/>
            <a:endCxn id="239" idx="2"/>
          </p:cNvCxnSpPr>
          <p:nvPr/>
        </p:nvCxnSpPr>
        <p:spPr>
          <a:xfrm rot="-5400000">
            <a:off x="1874663" y="2143640"/>
            <a:ext cx="1417800" cy="240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1"/>
          <p:cNvCxnSpPr>
            <a:stCxn id="244" idx="0"/>
            <a:endCxn id="239" idx="2"/>
          </p:cNvCxnSpPr>
          <p:nvPr/>
        </p:nvCxnSpPr>
        <p:spPr>
          <a:xfrm rot="-5400000">
            <a:off x="2667809" y="2961685"/>
            <a:ext cx="1442700" cy="7917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1"/>
          <p:cNvCxnSpPr>
            <a:endCxn id="239" idx="2"/>
          </p:cNvCxnSpPr>
          <p:nvPr/>
        </p:nvCxnSpPr>
        <p:spPr>
          <a:xfrm flipH="1" rot="5400000">
            <a:off x="3416073" y="3005220"/>
            <a:ext cx="1371000" cy="633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1"/>
          <p:cNvCxnSpPr>
            <a:stCxn id="239" idx="3"/>
            <a:endCxn id="264" idx="0"/>
          </p:cNvCxnSpPr>
          <p:nvPr/>
        </p:nvCxnSpPr>
        <p:spPr>
          <a:xfrm>
            <a:off x="5617001" y="2202469"/>
            <a:ext cx="960900" cy="660600"/>
          </a:xfrm>
          <a:prstGeom prst="bentConnector2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1"/>
          <p:cNvCxnSpPr>
            <a:stCxn id="239" idx="2"/>
            <a:endCxn id="254" idx="0"/>
          </p:cNvCxnSpPr>
          <p:nvPr/>
        </p:nvCxnSpPr>
        <p:spPr>
          <a:xfrm flipH="1" rot="-5400000">
            <a:off x="4226523" y="2194770"/>
            <a:ext cx="1338300" cy="2221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1"/>
          <p:cNvSpPr txBox="1"/>
          <p:nvPr/>
        </p:nvSpPr>
        <p:spPr>
          <a:xfrm>
            <a:off x="540725" y="1336600"/>
            <a:ext cx="6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ABB7"/>
                </a:solidFill>
                <a:latin typeface="Poppins"/>
                <a:ea typeface="Poppins"/>
                <a:cs typeface="Poppins"/>
                <a:sym typeface="Poppins"/>
              </a:rPr>
              <a:t>URL: https://justicehub.in/</a:t>
            </a:r>
            <a:endParaRPr b="1" u="sng">
              <a:solidFill>
                <a:srgbClr val="00ABB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