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F93348-D790-4ECE-A2A7-ACCEF09D1F44}" type="doc">
      <dgm:prSet loTypeId="urn:microsoft.com/office/officeart/2005/8/layout/orgChart1" loCatId="hierarchy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FCA88CC1-133A-4845-A3F3-44BAA3D8A479}">
      <dgm:prSet phldrT="[Text]"/>
      <dgm:spPr/>
      <dgm:t>
        <a:bodyPr/>
        <a:lstStyle/>
        <a:p>
          <a:r>
            <a:rPr lang="en-US" dirty="0" smtClean="0"/>
            <a:t>Auto Remediation System</a:t>
          </a:r>
          <a:endParaRPr lang="en-US" dirty="0"/>
        </a:p>
      </dgm:t>
    </dgm:pt>
    <dgm:pt modelId="{80B455F5-72A9-4481-BB19-1E505944A86D}" type="parTrans" cxnId="{13CFDE05-BD41-451C-9BDD-07C0D3DC2CEF}">
      <dgm:prSet/>
      <dgm:spPr/>
      <dgm:t>
        <a:bodyPr/>
        <a:lstStyle/>
        <a:p>
          <a:endParaRPr lang="en-US"/>
        </a:p>
      </dgm:t>
    </dgm:pt>
    <dgm:pt modelId="{7A9B6258-F4F8-4446-8C5D-CA8CD3E7B870}" type="sibTrans" cxnId="{13CFDE05-BD41-451C-9BDD-07C0D3DC2CEF}">
      <dgm:prSet/>
      <dgm:spPr/>
      <dgm:t>
        <a:bodyPr/>
        <a:lstStyle/>
        <a:p>
          <a:endParaRPr lang="en-US"/>
        </a:p>
      </dgm:t>
    </dgm:pt>
    <dgm:pt modelId="{B7257F70-F607-4514-BCF3-6F395833743B}">
      <dgm:prSet phldrT="[Text]"/>
      <dgm:spPr/>
      <dgm:t>
        <a:bodyPr/>
        <a:lstStyle/>
        <a:p>
          <a:r>
            <a:rPr lang="en-US" dirty="0" smtClean="0"/>
            <a:t>Event listener</a:t>
          </a:r>
          <a:endParaRPr lang="en-US" dirty="0"/>
        </a:p>
      </dgm:t>
    </dgm:pt>
    <dgm:pt modelId="{5AAC5CB2-C77D-41FB-855A-77D88506D195}" type="parTrans" cxnId="{0E9A3480-23BB-4CDF-BBFF-0E24A13D3890}">
      <dgm:prSet/>
      <dgm:spPr/>
      <dgm:t>
        <a:bodyPr/>
        <a:lstStyle/>
        <a:p>
          <a:endParaRPr lang="en-US"/>
        </a:p>
      </dgm:t>
    </dgm:pt>
    <dgm:pt modelId="{6CB313E8-F891-414C-90CC-4D1BE7B9FBE8}" type="sibTrans" cxnId="{0E9A3480-23BB-4CDF-BBFF-0E24A13D3890}">
      <dgm:prSet/>
      <dgm:spPr/>
      <dgm:t>
        <a:bodyPr/>
        <a:lstStyle/>
        <a:p>
          <a:endParaRPr lang="en-US"/>
        </a:p>
      </dgm:t>
    </dgm:pt>
    <dgm:pt modelId="{3524998C-E62F-437F-AE8C-0F3366C6E66E}">
      <dgm:prSet phldrT="[Text]"/>
      <dgm:spPr/>
      <dgm:t>
        <a:bodyPr/>
        <a:lstStyle/>
        <a:p>
          <a:r>
            <a:rPr lang="en-US" dirty="0" smtClean="0"/>
            <a:t>Rules to respond to events</a:t>
          </a:r>
          <a:endParaRPr lang="en-US" dirty="0"/>
        </a:p>
      </dgm:t>
    </dgm:pt>
    <dgm:pt modelId="{CC76CD66-C7EE-4028-B845-E4CE07240BDA}" type="parTrans" cxnId="{C33C63E3-B4B6-4664-BA7F-7693A61BA785}">
      <dgm:prSet/>
      <dgm:spPr/>
      <dgm:t>
        <a:bodyPr/>
        <a:lstStyle/>
        <a:p>
          <a:endParaRPr lang="en-US"/>
        </a:p>
      </dgm:t>
    </dgm:pt>
    <dgm:pt modelId="{F1674FC7-0B29-4FB7-A4D4-9BD5AF7EB046}" type="sibTrans" cxnId="{C33C63E3-B4B6-4664-BA7F-7693A61BA785}">
      <dgm:prSet/>
      <dgm:spPr/>
      <dgm:t>
        <a:bodyPr/>
        <a:lstStyle/>
        <a:p>
          <a:endParaRPr lang="en-US"/>
        </a:p>
      </dgm:t>
    </dgm:pt>
    <dgm:pt modelId="{3D593C76-2E0D-4C0F-B8E0-0121C5941652}">
      <dgm:prSet phldrT="[Text]"/>
      <dgm:spPr/>
      <dgm:t>
        <a:bodyPr/>
        <a:lstStyle/>
        <a:p>
          <a:r>
            <a:rPr lang="en-US" dirty="0" smtClean="0"/>
            <a:t>Workflow engine(Runs automation)</a:t>
          </a:r>
          <a:endParaRPr lang="en-US" dirty="0"/>
        </a:p>
      </dgm:t>
    </dgm:pt>
    <dgm:pt modelId="{8DD320F7-1F7E-4E31-AF53-325E76FE51E1}" type="parTrans" cxnId="{01321E3B-E79F-4E4E-B7A1-DF0EAC09B49B}">
      <dgm:prSet/>
      <dgm:spPr/>
      <dgm:t>
        <a:bodyPr/>
        <a:lstStyle/>
        <a:p>
          <a:endParaRPr lang="en-US"/>
        </a:p>
      </dgm:t>
    </dgm:pt>
    <dgm:pt modelId="{335245EE-8237-48CE-9863-E473B6B9E9DA}" type="sibTrans" cxnId="{01321E3B-E79F-4E4E-B7A1-DF0EAC09B49B}">
      <dgm:prSet/>
      <dgm:spPr/>
      <dgm:t>
        <a:bodyPr/>
        <a:lstStyle/>
        <a:p>
          <a:endParaRPr lang="en-US"/>
        </a:p>
      </dgm:t>
    </dgm:pt>
    <dgm:pt modelId="{2C21CFE5-D4BA-42B6-98C0-140BF2EF002A}" type="pres">
      <dgm:prSet presAssocID="{EDF93348-D790-4ECE-A2A7-ACCEF09D1F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E03837C-80EE-4FDD-B166-83F28F10F2BB}" type="pres">
      <dgm:prSet presAssocID="{FCA88CC1-133A-4845-A3F3-44BAA3D8A479}" presName="hierRoot1" presStyleCnt="0">
        <dgm:presLayoutVars>
          <dgm:hierBranch val="init"/>
        </dgm:presLayoutVars>
      </dgm:prSet>
      <dgm:spPr/>
    </dgm:pt>
    <dgm:pt modelId="{E8C44DF8-6C11-4EF9-A4F6-F39893088920}" type="pres">
      <dgm:prSet presAssocID="{FCA88CC1-133A-4845-A3F3-44BAA3D8A479}" presName="rootComposite1" presStyleCnt="0"/>
      <dgm:spPr/>
    </dgm:pt>
    <dgm:pt modelId="{47C20393-A697-44BF-924A-69696F6251B1}" type="pres">
      <dgm:prSet presAssocID="{FCA88CC1-133A-4845-A3F3-44BAA3D8A47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A20B90-335F-46B4-AACE-C8F925017828}" type="pres">
      <dgm:prSet presAssocID="{FCA88CC1-133A-4845-A3F3-44BAA3D8A47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806BB31-1DAC-4BBD-8DF8-E27EB80A0765}" type="pres">
      <dgm:prSet presAssocID="{FCA88CC1-133A-4845-A3F3-44BAA3D8A479}" presName="hierChild2" presStyleCnt="0"/>
      <dgm:spPr/>
    </dgm:pt>
    <dgm:pt modelId="{D2F37934-91B1-4710-8719-DA2D639F5CF7}" type="pres">
      <dgm:prSet presAssocID="{5AAC5CB2-C77D-41FB-855A-77D88506D195}" presName="Name37" presStyleLbl="parChTrans1D2" presStyleIdx="0" presStyleCnt="3"/>
      <dgm:spPr/>
      <dgm:t>
        <a:bodyPr/>
        <a:lstStyle/>
        <a:p>
          <a:endParaRPr lang="en-US"/>
        </a:p>
      </dgm:t>
    </dgm:pt>
    <dgm:pt modelId="{B50166FA-C6BD-4F78-85D3-DCA5D8BA9BCB}" type="pres">
      <dgm:prSet presAssocID="{B7257F70-F607-4514-BCF3-6F395833743B}" presName="hierRoot2" presStyleCnt="0">
        <dgm:presLayoutVars>
          <dgm:hierBranch val="init"/>
        </dgm:presLayoutVars>
      </dgm:prSet>
      <dgm:spPr/>
    </dgm:pt>
    <dgm:pt modelId="{F663B34A-847A-4F2D-95E6-9B58FE4AAA31}" type="pres">
      <dgm:prSet presAssocID="{B7257F70-F607-4514-BCF3-6F395833743B}" presName="rootComposite" presStyleCnt="0"/>
      <dgm:spPr/>
    </dgm:pt>
    <dgm:pt modelId="{C631E727-D7B1-4A04-9B3C-5B8E8CABCFF6}" type="pres">
      <dgm:prSet presAssocID="{B7257F70-F607-4514-BCF3-6F395833743B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65E652-419E-4D16-BF25-3780FFBF4A93}" type="pres">
      <dgm:prSet presAssocID="{B7257F70-F607-4514-BCF3-6F395833743B}" presName="rootConnector" presStyleLbl="node2" presStyleIdx="0" presStyleCnt="3"/>
      <dgm:spPr/>
      <dgm:t>
        <a:bodyPr/>
        <a:lstStyle/>
        <a:p>
          <a:endParaRPr lang="en-US"/>
        </a:p>
      </dgm:t>
    </dgm:pt>
    <dgm:pt modelId="{E1A60928-49E4-4385-9CD4-6EF9DE420FFA}" type="pres">
      <dgm:prSet presAssocID="{B7257F70-F607-4514-BCF3-6F395833743B}" presName="hierChild4" presStyleCnt="0"/>
      <dgm:spPr/>
    </dgm:pt>
    <dgm:pt modelId="{9AD5F838-E1D9-4FB6-937B-79E3BB89C0A4}" type="pres">
      <dgm:prSet presAssocID="{B7257F70-F607-4514-BCF3-6F395833743B}" presName="hierChild5" presStyleCnt="0"/>
      <dgm:spPr/>
    </dgm:pt>
    <dgm:pt modelId="{07214D08-5C5F-4DFE-BF24-47978ABF9189}" type="pres">
      <dgm:prSet presAssocID="{CC76CD66-C7EE-4028-B845-E4CE07240BDA}" presName="Name37" presStyleLbl="parChTrans1D2" presStyleIdx="1" presStyleCnt="3"/>
      <dgm:spPr/>
      <dgm:t>
        <a:bodyPr/>
        <a:lstStyle/>
        <a:p>
          <a:endParaRPr lang="en-US"/>
        </a:p>
      </dgm:t>
    </dgm:pt>
    <dgm:pt modelId="{0514B951-FF8E-4C1F-BD16-C2271355063B}" type="pres">
      <dgm:prSet presAssocID="{3524998C-E62F-437F-AE8C-0F3366C6E66E}" presName="hierRoot2" presStyleCnt="0">
        <dgm:presLayoutVars>
          <dgm:hierBranch val="init"/>
        </dgm:presLayoutVars>
      </dgm:prSet>
      <dgm:spPr/>
    </dgm:pt>
    <dgm:pt modelId="{F4BF9164-ED18-45F5-886E-B36ADA8A6074}" type="pres">
      <dgm:prSet presAssocID="{3524998C-E62F-437F-AE8C-0F3366C6E66E}" presName="rootComposite" presStyleCnt="0"/>
      <dgm:spPr/>
    </dgm:pt>
    <dgm:pt modelId="{6CA2720E-B419-462D-8599-9F4903118A3A}" type="pres">
      <dgm:prSet presAssocID="{3524998C-E62F-437F-AE8C-0F3366C6E66E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B96B8A-26F6-4FDD-A7BB-67C4DB402D7B}" type="pres">
      <dgm:prSet presAssocID="{3524998C-E62F-437F-AE8C-0F3366C6E66E}" presName="rootConnector" presStyleLbl="node2" presStyleIdx="1" presStyleCnt="3"/>
      <dgm:spPr/>
      <dgm:t>
        <a:bodyPr/>
        <a:lstStyle/>
        <a:p>
          <a:endParaRPr lang="en-US"/>
        </a:p>
      </dgm:t>
    </dgm:pt>
    <dgm:pt modelId="{F39D2821-3EEA-44FB-B1D8-CBC8B0A97625}" type="pres">
      <dgm:prSet presAssocID="{3524998C-E62F-437F-AE8C-0F3366C6E66E}" presName="hierChild4" presStyleCnt="0"/>
      <dgm:spPr/>
    </dgm:pt>
    <dgm:pt modelId="{C1413E68-DE94-4E27-B192-11A75B8078F3}" type="pres">
      <dgm:prSet presAssocID="{3524998C-E62F-437F-AE8C-0F3366C6E66E}" presName="hierChild5" presStyleCnt="0"/>
      <dgm:spPr/>
    </dgm:pt>
    <dgm:pt modelId="{17BE06FF-A21A-41C2-8774-7F84BF72D693}" type="pres">
      <dgm:prSet presAssocID="{8DD320F7-1F7E-4E31-AF53-325E76FE51E1}" presName="Name37" presStyleLbl="parChTrans1D2" presStyleIdx="2" presStyleCnt="3"/>
      <dgm:spPr/>
      <dgm:t>
        <a:bodyPr/>
        <a:lstStyle/>
        <a:p>
          <a:endParaRPr lang="en-US"/>
        </a:p>
      </dgm:t>
    </dgm:pt>
    <dgm:pt modelId="{65D6944B-8E8A-4DDF-8346-7E73F1236AED}" type="pres">
      <dgm:prSet presAssocID="{3D593C76-2E0D-4C0F-B8E0-0121C5941652}" presName="hierRoot2" presStyleCnt="0">
        <dgm:presLayoutVars>
          <dgm:hierBranch val="init"/>
        </dgm:presLayoutVars>
      </dgm:prSet>
      <dgm:spPr/>
    </dgm:pt>
    <dgm:pt modelId="{041AB37B-E560-4964-9FB7-826F49D6D0B5}" type="pres">
      <dgm:prSet presAssocID="{3D593C76-2E0D-4C0F-B8E0-0121C5941652}" presName="rootComposite" presStyleCnt="0"/>
      <dgm:spPr/>
    </dgm:pt>
    <dgm:pt modelId="{DAC36042-C308-436B-A095-C641C25D171E}" type="pres">
      <dgm:prSet presAssocID="{3D593C76-2E0D-4C0F-B8E0-0121C594165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6892EE-2CDD-424F-9774-96E3071EDC10}" type="pres">
      <dgm:prSet presAssocID="{3D593C76-2E0D-4C0F-B8E0-0121C5941652}" presName="rootConnector" presStyleLbl="node2" presStyleIdx="2" presStyleCnt="3"/>
      <dgm:spPr/>
      <dgm:t>
        <a:bodyPr/>
        <a:lstStyle/>
        <a:p>
          <a:endParaRPr lang="en-US"/>
        </a:p>
      </dgm:t>
    </dgm:pt>
    <dgm:pt modelId="{3E4613E8-1B2B-40A8-B402-DA2D7FD675DE}" type="pres">
      <dgm:prSet presAssocID="{3D593C76-2E0D-4C0F-B8E0-0121C5941652}" presName="hierChild4" presStyleCnt="0"/>
      <dgm:spPr/>
    </dgm:pt>
    <dgm:pt modelId="{02F31070-5FAE-4C4C-89CF-5095A4518B34}" type="pres">
      <dgm:prSet presAssocID="{3D593C76-2E0D-4C0F-B8E0-0121C5941652}" presName="hierChild5" presStyleCnt="0"/>
      <dgm:spPr/>
    </dgm:pt>
    <dgm:pt modelId="{F036F3DA-D9E6-4CB0-AFD1-E04C878FAB8C}" type="pres">
      <dgm:prSet presAssocID="{FCA88CC1-133A-4845-A3F3-44BAA3D8A479}" presName="hierChild3" presStyleCnt="0"/>
      <dgm:spPr/>
    </dgm:pt>
  </dgm:ptLst>
  <dgm:cxnLst>
    <dgm:cxn modelId="{13CFDE05-BD41-451C-9BDD-07C0D3DC2CEF}" srcId="{EDF93348-D790-4ECE-A2A7-ACCEF09D1F44}" destId="{FCA88CC1-133A-4845-A3F3-44BAA3D8A479}" srcOrd="0" destOrd="0" parTransId="{80B455F5-72A9-4481-BB19-1E505944A86D}" sibTransId="{7A9B6258-F4F8-4446-8C5D-CA8CD3E7B870}"/>
    <dgm:cxn modelId="{D223B628-9099-4948-9D29-FF361A63CCA1}" type="presOf" srcId="{3524998C-E62F-437F-AE8C-0F3366C6E66E}" destId="{6CA2720E-B419-462D-8599-9F4903118A3A}" srcOrd="0" destOrd="0" presId="urn:microsoft.com/office/officeart/2005/8/layout/orgChart1"/>
    <dgm:cxn modelId="{0A7D4A99-A740-480B-BE79-B02CDAB51E80}" type="presOf" srcId="{5AAC5CB2-C77D-41FB-855A-77D88506D195}" destId="{D2F37934-91B1-4710-8719-DA2D639F5CF7}" srcOrd="0" destOrd="0" presId="urn:microsoft.com/office/officeart/2005/8/layout/orgChart1"/>
    <dgm:cxn modelId="{B431D99E-1125-4798-95C4-D671219C59E7}" type="presOf" srcId="{3D593C76-2E0D-4C0F-B8E0-0121C5941652}" destId="{DAC36042-C308-436B-A095-C641C25D171E}" srcOrd="0" destOrd="0" presId="urn:microsoft.com/office/officeart/2005/8/layout/orgChart1"/>
    <dgm:cxn modelId="{01321E3B-E79F-4E4E-B7A1-DF0EAC09B49B}" srcId="{FCA88CC1-133A-4845-A3F3-44BAA3D8A479}" destId="{3D593C76-2E0D-4C0F-B8E0-0121C5941652}" srcOrd="2" destOrd="0" parTransId="{8DD320F7-1F7E-4E31-AF53-325E76FE51E1}" sibTransId="{335245EE-8237-48CE-9863-E473B6B9E9DA}"/>
    <dgm:cxn modelId="{C33C63E3-B4B6-4664-BA7F-7693A61BA785}" srcId="{FCA88CC1-133A-4845-A3F3-44BAA3D8A479}" destId="{3524998C-E62F-437F-AE8C-0F3366C6E66E}" srcOrd="1" destOrd="0" parTransId="{CC76CD66-C7EE-4028-B845-E4CE07240BDA}" sibTransId="{F1674FC7-0B29-4FB7-A4D4-9BD5AF7EB046}"/>
    <dgm:cxn modelId="{0E9A3480-23BB-4CDF-BBFF-0E24A13D3890}" srcId="{FCA88CC1-133A-4845-A3F3-44BAA3D8A479}" destId="{B7257F70-F607-4514-BCF3-6F395833743B}" srcOrd="0" destOrd="0" parTransId="{5AAC5CB2-C77D-41FB-855A-77D88506D195}" sibTransId="{6CB313E8-F891-414C-90CC-4D1BE7B9FBE8}"/>
    <dgm:cxn modelId="{BB64E575-ED65-43FF-8E73-60D06930B813}" type="presOf" srcId="{B7257F70-F607-4514-BCF3-6F395833743B}" destId="{C631E727-D7B1-4A04-9B3C-5B8E8CABCFF6}" srcOrd="0" destOrd="0" presId="urn:microsoft.com/office/officeart/2005/8/layout/orgChart1"/>
    <dgm:cxn modelId="{5E319C8A-2C73-4CDC-B49C-3A21A520225B}" type="presOf" srcId="{3524998C-E62F-437F-AE8C-0F3366C6E66E}" destId="{04B96B8A-26F6-4FDD-A7BB-67C4DB402D7B}" srcOrd="1" destOrd="0" presId="urn:microsoft.com/office/officeart/2005/8/layout/orgChart1"/>
    <dgm:cxn modelId="{9F9CE4A9-06DB-440F-824B-59CF3326F021}" type="presOf" srcId="{CC76CD66-C7EE-4028-B845-E4CE07240BDA}" destId="{07214D08-5C5F-4DFE-BF24-47978ABF9189}" srcOrd="0" destOrd="0" presId="urn:microsoft.com/office/officeart/2005/8/layout/orgChart1"/>
    <dgm:cxn modelId="{F3138B29-4545-47F4-8EA8-E7D69187F4F0}" type="presOf" srcId="{3D593C76-2E0D-4C0F-B8E0-0121C5941652}" destId="{4A6892EE-2CDD-424F-9774-96E3071EDC10}" srcOrd="1" destOrd="0" presId="urn:microsoft.com/office/officeart/2005/8/layout/orgChart1"/>
    <dgm:cxn modelId="{84B23236-4EEC-4697-B713-E3FE86705FBC}" type="presOf" srcId="{EDF93348-D790-4ECE-A2A7-ACCEF09D1F44}" destId="{2C21CFE5-D4BA-42B6-98C0-140BF2EF002A}" srcOrd="0" destOrd="0" presId="urn:microsoft.com/office/officeart/2005/8/layout/orgChart1"/>
    <dgm:cxn modelId="{66CEB40F-074A-4591-894A-1DA27F0FB923}" type="presOf" srcId="{FCA88CC1-133A-4845-A3F3-44BAA3D8A479}" destId="{45A20B90-335F-46B4-AACE-C8F925017828}" srcOrd="1" destOrd="0" presId="urn:microsoft.com/office/officeart/2005/8/layout/orgChart1"/>
    <dgm:cxn modelId="{FA722203-4DE3-4A63-AD17-7BF69A0E3CB3}" type="presOf" srcId="{FCA88CC1-133A-4845-A3F3-44BAA3D8A479}" destId="{47C20393-A697-44BF-924A-69696F6251B1}" srcOrd="0" destOrd="0" presId="urn:microsoft.com/office/officeart/2005/8/layout/orgChart1"/>
    <dgm:cxn modelId="{7CA073A3-AF47-469B-A510-BFA294510F56}" type="presOf" srcId="{8DD320F7-1F7E-4E31-AF53-325E76FE51E1}" destId="{17BE06FF-A21A-41C2-8774-7F84BF72D693}" srcOrd="0" destOrd="0" presId="urn:microsoft.com/office/officeart/2005/8/layout/orgChart1"/>
    <dgm:cxn modelId="{6A340BC6-7E63-4185-998E-1374A778E192}" type="presOf" srcId="{B7257F70-F607-4514-BCF3-6F395833743B}" destId="{2D65E652-419E-4D16-BF25-3780FFBF4A93}" srcOrd="1" destOrd="0" presId="urn:microsoft.com/office/officeart/2005/8/layout/orgChart1"/>
    <dgm:cxn modelId="{C0EA3F2E-A951-44E3-BB4E-DFC73A50C510}" type="presParOf" srcId="{2C21CFE5-D4BA-42B6-98C0-140BF2EF002A}" destId="{FE03837C-80EE-4FDD-B166-83F28F10F2BB}" srcOrd="0" destOrd="0" presId="urn:microsoft.com/office/officeart/2005/8/layout/orgChart1"/>
    <dgm:cxn modelId="{62F96F9F-11B5-4909-A3E4-C33E6E7A2A7B}" type="presParOf" srcId="{FE03837C-80EE-4FDD-B166-83F28F10F2BB}" destId="{E8C44DF8-6C11-4EF9-A4F6-F39893088920}" srcOrd="0" destOrd="0" presId="urn:microsoft.com/office/officeart/2005/8/layout/orgChart1"/>
    <dgm:cxn modelId="{A06E12D5-A1C4-4D5A-BB48-C3CC82AA2949}" type="presParOf" srcId="{E8C44DF8-6C11-4EF9-A4F6-F39893088920}" destId="{47C20393-A697-44BF-924A-69696F6251B1}" srcOrd="0" destOrd="0" presId="urn:microsoft.com/office/officeart/2005/8/layout/orgChart1"/>
    <dgm:cxn modelId="{298E969C-F40A-40B6-A47B-75A936DD37DE}" type="presParOf" srcId="{E8C44DF8-6C11-4EF9-A4F6-F39893088920}" destId="{45A20B90-335F-46B4-AACE-C8F925017828}" srcOrd="1" destOrd="0" presId="urn:microsoft.com/office/officeart/2005/8/layout/orgChart1"/>
    <dgm:cxn modelId="{C08255EF-A058-49EC-9F5C-9296514EF47E}" type="presParOf" srcId="{FE03837C-80EE-4FDD-B166-83F28F10F2BB}" destId="{7806BB31-1DAC-4BBD-8DF8-E27EB80A0765}" srcOrd="1" destOrd="0" presId="urn:microsoft.com/office/officeart/2005/8/layout/orgChart1"/>
    <dgm:cxn modelId="{4CAA09EC-9715-40F4-AF3C-9EBC4692B17B}" type="presParOf" srcId="{7806BB31-1DAC-4BBD-8DF8-E27EB80A0765}" destId="{D2F37934-91B1-4710-8719-DA2D639F5CF7}" srcOrd="0" destOrd="0" presId="urn:microsoft.com/office/officeart/2005/8/layout/orgChart1"/>
    <dgm:cxn modelId="{C56EC8EB-BD80-447B-9F18-1A4225144C31}" type="presParOf" srcId="{7806BB31-1DAC-4BBD-8DF8-E27EB80A0765}" destId="{B50166FA-C6BD-4F78-85D3-DCA5D8BA9BCB}" srcOrd="1" destOrd="0" presId="urn:microsoft.com/office/officeart/2005/8/layout/orgChart1"/>
    <dgm:cxn modelId="{20A0C264-FDD5-46C4-B2B6-68E38FA2BA30}" type="presParOf" srcId="{B50166FA-C6BD-4F78-85D3-DCA5D8BA9BCB}" destId="{F663B34A-847A-4F2D-95E6-9B58FE4AAA31}" srcOrd="0" destOrd="0" presId="urn:microsoft.com/office/officeart/2005/8/layout/orgChart1"/>
    <dgm:cxn modelId="{7236DCA0-14DC-4FC3-BEC2-AFAEDED851BB}" type="presParOf" srcId="{F663B34A-847A-4F2D-95E6-9B58FE4AAA31}" destId="{C631E727-D7B1-4A04-9B3C-5B8E8CABCFF6}" srcOrd="0" destOrd="0" presId="urn:microsoft.com/office/officeart/2005/8/layout/orgChart1"/>
    <dgm:cxn modelId="{EE5DF5A7-E958-4D86-AF0A-CCACEDA82769}" type="presParOf" srcId="{F663B34A-847A-4F2D-95E6-9B58FE4AAA31}" destId="{2D65E652-419E-4D16-BF25-3780FFBF4A93}" srcOrd="1" destOrd="0" presId="urn:microsoft.com/office/officeart/2005/8/layout/orgChart1"/>
    <dgm:cxn modelId="{950DA154-A9FC-4FDE-86CE-402F82D511D2}" type="presParOf" srcId="{B50166FA-C6BD-4F78-85D3-DCA5D8BA9BCB}" destId="{E1A60928-49E4-4385-9CD4-6EF9DE420FFA}" srcOrd="1" destOrd="0" presId="urn:microsoft.com/office/officeart/2005/8/layout/orgChart1"/>
    <dgm:cxn modelId="{B43DFD0F-0BAB-4FEC-A95F-D0F08070884E}" type="presParOf" srcId="{B50166FA-C6BD-4F78-85D3-DCA5D8BA9BCB}" destId="{9AD5F838-E1D9-4FB6-937B-79E3BB89C0A4}" srcOrd="2" destOrd="0" presId="urn:microsoft.com/office/officeart/2005/8/layout/orgChart1"/>
    <dgm:cxn modelId="{FC3FE166-9C3F-482E-A4AA-AD0CF6D812DE}" type="presParOf" srcId="{7806BB31-1DAC-4BBD-8DF8-E27EB80A0765}" destId="{07214D08-5C5F-4DFE-BF24-47978ABF9189}" srcOrd="2" destOrd="0" presId="urn:microsoft.com/office/officeart/2005/8/layout/orgChart1"/>
    <dgm:cxn modelId="{CE721CE1-C2DC-4251-A708-D2F875C562C8}" type="presParOf" srcId="{7806BB31-1DAC-4BBD-8DF8-E27EB80A0765}" destId="{0514B951-FF8E-4C1F-BD16-C2271355063B}" srcOrd="3" destOrd="0" presId="urn:microsoft.com/office/officeart/2005/8/layout/orgChart1"/>
    <dgm:cxn modelId="{0B6B8BBA-C4DA-4247-8B9F-75E535B9D3BD}" type="presParOf" srcId="{0514B951-FF8E-4C1F-BD16-C2271355063B}" destId="{F4BF9164-ED18-45F5-886E-B36ADA8A6074}" srcOrd="0" destOrd="0" presId="urn:microsoft.com/office/officeart/2005/8/layout/orgChart1"/>
    <dgm:cxn modelId="{60F54670-75BB-4FAD-BE7D-EF26ECB9B5BF}" type="presParOf" srcId="{F4BF9164-ED18-45F5-886E-B36ADA8A6074}" destId="{6CA2720E-B419-462D-8599-9F4903118A3A}" srcOrd="0" destOrd="0" presId="urn:microsoft.com/office/officeart/2005/8/layout/orgChart1"/>
    <dgm:cxn modelId="{77EB4C98-3D55-4587-A780-D0E88B27D3B1}" type="presParOf" srcId="{F4BF9164-ED18-45F5-886E-B36ADA8A6074}" destId="{04B96B8A-26F6-4FDD-A7BB-67C4DB402D7B}" srcOrd="1" destOrd="0" presId="urn:microsoft.com/office/officeart/2005/8/layout/orgChart1"/>
    <dgm:cxn modelId="{DBB0DB21-0A13-4CA5-B002-AC4E59018CD0}" type="presParOf" srcId="{0514B951-FF8E-4C1F-BD16-C2271355063B}" destId="{F39D2821-3EEA-44FB-B1D8-CBC8B0A97625}" srcOrd="1" destOrd="0" presId="urn:microsoft.com/office/officeart/2005/8/layout/orgChart1"/>
    <dgm:cxn modelId="{862A5273-84AA-487A-80EF-6512814BFE53}" type="presParOf" srcId="{0514B951-FF8E-4C1F-BD16-C2271355063B}" destId="{C1413E68-DE94-4E27-B192-11A75B8078F3}" srcOrd="2" destOrd="0" presId="urn:microsoft.com/office/officeart/2005/8/layout/orgChart1"/>
    <dgm:cxn modelId="{CEE9DEBB-6AD3-452F-A321-4551ACEA06C7}" type="presParOf" srcId="{7806BB31-1DAC-4BBD-8DF8-E27EB80A0765}" destId="{17BE06FF-A21A-41C2-8774-7F84BF72D693}" srcOrd="4" destOrd="0" presId="urn:microsoft.com/office/officeart/2005/8/layout/orgChart1"/>
    <dgm:cxn modelId="{DECFF0CE-7F88-49B5-9C45-7982890D2EE8}" type="presParOf" srcId="{7806BB31-1DAC-4BBD-8DF8-E27EB80A0765}" destId="{65D6944B-8E8A-4DDF-8346-7E73F1236AED}" srcOrd="5" destOrd="0" presId="urn:microsoft.com/office/officeart/2005/8/layout/orgChart1"/>
    <dgm:cxn modelId="{B5759D60-CCB5-40AE-9719-41A3485A19BB}" type="presParOf" srcId="{65D6944B-8E8A-4DDF-8346-7E73F1236AED}" destId="{041AB37B-E560-4964-9FB7-826F49D6D0B5}" srcOrd="0" destOrd="0" presId="urn:microsoft.com/office/officeart/2005/8/layout/orgChart1"/>
    <dgm:cxn modelId="{17CC897F-AA08-49F3-8E7B-4D40068EAA10}" type="presParOf" srcId="{041AB37B-E560-4964-9FB7-826F49D6D0B5}" destId="{DAC36042-C308-436B-A095-C641C25D171E}" srcOrd="0" destOrd="0" presId="urn:microsoft.com/office/officeart/2005/8/layout/orgChart1"/>
    <dgm:cxn modelId="{A3147B51-5225-4EEF-8122-1B2B47549530}" type="presParOf" srcId="{041AB37B-E560-4964-9FB7-826F49D6D0B5}" destId="{4A6892EE-2CDD-424F-9774-96E3071EDC10}" srcOrd="1" destOrd="0" presId="urn:microsoft.com/office/officeart/2005/8/layout/orgChart1"/>
    <dgm:cxn modelId="{80CE1E26-5614-4FFE-ACF4-257BBA666139}" type="presParOf" srcId="{65D6944B-8E8A-4DDF-8346-7E73F1236AED}" destId="{3E4613E8-1B2B-40A8-B402-DA2D7FD675DE}" srcOrd="1" destOrd="0" presId="urn:microsoft.com/office/officeart/2005/8/layout/orgChart1"/>
    <dgm:cxn modelId="{A82D957D-1E4E-40D3-A019-691DFD193756}" type="presParOf" srcId="{65D6944B-8E8A-4DDF-8346-7E73F1236AED}" destId="{02F31070-5FAE-4C4C-89CF-5095A4518B34}" srcOrd="2" destOrd="0" presId="urn:microsoft.com/office/officeart/2005/8/layout/orgChart1"/>
    <dgm:cxn modelId="{E2E24944-5B5C-46F4-912C-A9CF3D333BE0}" type="presParOf" srcId="{FE03837C-80EE-4FDD-B166-83F28F10F2BB}" destId="{F036F3DA-D9E6-4CB0-AFD1-E04C878FAB8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E06FF-A21A-41C2-8774-7F84BF72D693}">
      <dsp:nvSpPr>
        <dsp:cNvPr id="0" name=""/>
        <dsp:cNvSpPr/>
      </dsp:nvSpPr>
      <dsp:spPr>
        <a:xfrm>
          <a:off x="3100251" y="994024"/>
          <a:ext cx="2193450" cy="380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340"/>
              </a:lnTo>
              <a:lnTo>
                <a:pt x="2193450" y="190340"/>
              </a:lnTo>
              <a:lnTo>
                <a:pt x="2193450" y="38068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214D08-5C5F-4DFE-BF24-47978ABF9189}">
      <dsp:nvSpPr>
        <dsp:cNvPr id="0" name=""/>
        <dsp:cNvSpPr/>
      </dsp:nvSpPr>
      <dsp:spPr>
        <a:xfrm>
          <a:off x="3054531" y="994024"/>
          <a:ext cx="91440" cy="3806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68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F37934-91B1-4710-8719-DA2D639F5CF7}">
      <dsp:nvSpPr>
        <dsp:cNvPr id="0" name=""/>
        <dsp:cNvSpPr/>
      </dsp:nvSpPr>
      <dsp:spPr>
        <a:xfrm>
          <a:off x="906800" y="994024"/>
          <a:ext cx="2193450" cy="380681"/>
        </a:xfrm>
        <a:custGeom>
          <a:avLst/>
          <a:gdLst/>
          <a:ahLst/>
          <a:cxnLst/>
          <a:rect l="0" t="0" r="0" b="0"/>
          <a:pathLst>
            <a:path>
              <a:moveTo>
                <a:pt x="2193450" y="0"/>
              </a:moveTo>
              <a:lnTo>
                <a:pt x="2193450" y="190340"/>
              </a:lnTo>
              <a:lnTo>
                <a:pt x="0" y="190340"/>
              </a:lnTo>
              <a:lnTo>
                <a:pt x="0" y="38068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20393-A697-44BF-924A-69696F6251B1}">
      <dsp:nvSpPr>
        <dsp:cNvPr id="0" name=""/>
        <dsp:cNvSpPr/>
      </dsp:nvSpPr>
      <dsp:spPr>
        <a:xfrm>
          <a:off x="2193866" y="87640"/>
          <a:ext cx="1812769" cy="906384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l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Auto Remediation System</a:t>
          </a:r>
          <a:endParaRPr lang="en-US" sz="2100" kern="1200" dirty="0"/>
        </a:p>
      </dsp:txBody>
      <dsp:txXfrm>
        <a:off x="2193866" y="87640"/>
        <a:ext cx="1812769" cy="906384"/>
      </dsp:txXfrm>
    </dsp:sp>
    <dsp:sp modelId="{C631E727-D7B1-4A04-9B3C-5B8E8CABCFF6}">
      <dsp:nvSpPr>
        <dsp:cNvPr id="0" name=""/>
        <dsp:cNvSpPr/>
      </dsp:nvSpPr>
      <dsp:spPr>
        <a:xfrm>
          <a:off x="416" y="1374706"/>
          <a:ext cx="1812769" cy="906384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l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Event listener</a:t>
          </a:r>
          <a:endParaRPr lang="en-US" sz="2100" kern="1200" dirty="0"/>
        </a:p>
      </dsp:txBody>
      <dsp:txXfrm>
        <a:off x="416" y="1374706"/>
        <a:ext cx="1812769" cy="906384"/>
      </dsp:txXfrm>
    </dsp:sp>
    <dsp:sp modelId="{6CA2720E-B419-462D-8599-9F4903118A3A}">
      <dsp:nvSpPr>
        <dsp:cNvPr id="0" name=""/>
        <dsp:cNvSpPr/>
      </dsp:nvSpPr>
      <dsp:spPr>
        <a:xfrm>
          <a:off x="2193866" y="1374706"/>
          <a:ext cx="1812769" cy="906384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l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Rules to respond to events</a:t>
          </a:r>
          <a:endParaRPr lang="en-US" sz="2100" kern="1200" dirty="0"/>
        </a:p>
      </dsp:txBody>
      <dsp:txXfrm>
        <a:off x="2193866" y="1374706"/>
        <a:ext cx="1812769" cy="906384"/>
      </dsp:txXfrm>
    </dsp:sp>
    <dsp:sp modelId="{DAC36042-C308-436B-A095-C641C25D171E}">
      <dsp:nvSpPr>
        <dsp:cNvPr id="0" name=""/>
        <dsp:cNvSpPr/>
      </dsp:nvSpPr>
      <dsp:spPr>
        <a:xfrm>
          <a:off x="4387317" y="1374706"/>
          <a:ext cx="1812769" cy="906384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l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Workflow engine(Runs automation)</a:t>
          </a:r>
          <a:endParaRPr lang="en-US" sz="2100" kern="1200" dirty="0"/>
        </a:p>
      </dsp:txBody>
      <dsp:txXfrm>
        <a:off x="4387317" y="1374706"/>
        <a:ext cx="1812769" cy="906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2/25/2020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republic.com/article/how-netflix-uses-python-streaming-giant-reveals-its-programming-language-libraries-and-frameworks/" TargetMode="External"/><Relationship Id="rId2" Type="http://schemas.openxmlformats.org/officeDocument/2006/relationships/hyperlink" Target="https://netflixtechblog.com/python-at-netflix-bba45dae649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600" dirty="0" smtClean="0"/>
              <a:t>Python and Netflix: What happens when you stream a film</a:t>
            </a:r>
            <a:endParaRPr lang="en-IN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468031"/>
            <a:ext cx="7891272" cy="530689"/>
          </a:xfrm>
        </p:spPr>
        <p:txBody>
          <a:bodyPr/>
          <a:lstStyle/>
          <a:p>
            <a:r>
              <a:rPr lang="en-IN" dirty="0" smtClean="0"/>
              <a:t>Kalyan Prasad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097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34" y="266917"/>
            <a:ext cx="10058400" cy="68231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Video encoding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7" y="1320219"/>
            <a:ext cx="10058400" cy="4636443"/>
          </a:xfrm>
        </p:spPr>
        <p:txBody>
          <a:bodyPr/>
          <a:lstStyle/>
          <a:p>
            <a:r>
              <a:rPr lang="en-IN" dirty="0" smtClean="0"/>
              <a:t>Responsible for </a:t>
            </a:r>
            <a:r>
              <a:rPr lang="en-IN" dirty="0">
                <a:solidFill>
                  <a:srgbClr val="FFC000"/>
                </a:solidFill>
              </a:rPr>
              <a:t>encoding</a:t>
            </a:r>
            <a:r>
              <a:rPr lang="en-IN" dirty="0" smtClean="0"/>
              <a:t> and </a:t>
            </a:r>
            <a:r>
              <a:rPr lang="en-IN" dirty="0">
                <a:solidFill>
                  <a:srgbClr val="FFC000"/>
                </a:solidFill>
              </a:rPr>
              <a:t>re-encoding </a:t>
            </a:r>
            <a:r>
              <a:rPr lang="en-IN" dirty="0" smtClean="0"/>
              <a:t>tasks</a:t>
            </a:r>
          </a:p>
          <a:p>
            <a:r>
              <a:rPr lang="en-IN" dirty="0" smtClean="0"/>
              <a:t>Python is approximately used </a:t>
            </a:r>
            <a:r>
              <a:rPr lang="en-IN" dirty="0" smtClean="0"/>
              <a:t>for </a:t>
            </a:r>
            <a:r>
              <a:rPr lang="en-IN" dirty="0" smtClean="0"/>
              <a:t>50 projects such as </a:t>
            </a:r>
            <a:r>
              <a:rPr lang="en-IN" dirty="0">
                <a:solidFill>
                  <a:srgbClr val="FFC000"/>
                </a:solidFill>
              </a:rPr>
              <a:t>VMAF</a:t>
            </a:r>
            <a:r>
              <a:rPr lang="en-IN" dirty="0" smtClean="0"/>
              <a:t> and </a:t>
            </a:r>
            <a:r>
              <a:rPr lang="en-IN" dirty="0">
                <a:solidFill>
                  <a:srgbClr val="FFC000"/>
                </a:solidFill>
              </a:rPr>
              <a:t>MezzFS</a:t>
            </a:r>
          </a:p>
          <a:p>
            <a:r>
              <a:rPr lang="en-IN" dirty="0">
                <a:solidFill>
                  <a:srgbClr val="FFC000"/>
                </a:solidFill>
              </a:rPr>
              <a:t>Computer vision solutions</a:t>
            </a:r>
            <a:r>
              <a:rPr lang="en-IN" dirty="0" smtClean="0"/>
              <a:t>(deals with imagery) using </a:t>
            </a:r>
            <a:r>
              <a:rPr lang="en-IN" dirty="0">
                <a:solidFill>
                  <a:srgbClr val="FFC000"/>
                </a:solidFill>
              </a:rPr>
              <a:t>Archer</a:t>
            </a:r>
            <a:r>
              <a:rPr lang="en-IN" dirty="0" smtClean="0"/>
              <a:t>, etc.</a:t>
            </a:r>
          </a:p>
        </p:txBody>
      </p:sp>
      <p:pic>
        <p:nvPicPr>
          <p:cNvPr id="4" name="Picture 3" descr="Codificador rotatorio - Wikipedia, la enciclopedia lib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308" y="3051810"/>
            <a:ext cx="2623675" cy="262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8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241" y="303057"/>
            <a:ext cx="10058400" cy="924851"/>
          </a:xfrm>
        </p:spPr>
        <p:txBody>
          <a:bodyPr>
            <a:normAutofit fontScale="90000"/>
          </a:bodyPr>
          <a:lstStyle/>
          <a:p>
            <a:r>
              <a:rPr lang="en-IN" sz="4900" dirty="0"/>
              <a:t>NETFLIX ANIMATION AND NVFX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1363763"/>
            <a:ext cx="10058400" cy="4836740"/>
          </a:xfrm>
        </p:spPr>
        <p:txBody>
          <a:bodyPr/>
          <a:lstStyle/>
          <a:p>
            <a:r>
              <a:rPr lang="en-IN" dirty="0" smtClean="0"/>
              <a:t>Python forms the base for all </a:t>
            </a:r>
            <a:r>
              <a:rPr lang="en-IN" dirty="0">
                <a:solidFill>
                  <a:srgbClr val="FFC000"/>
                </a:solidFill>
              </a:rPr>
              <a:t>Animations </a:t>
            </a:r>
            <a:r>
              <a:rPr lang="en-IN" dirty="0" smtClean="0"/>
              <a:t>and </a:t>
            </a:r>
            <a:r>
              <a:rPr lang="en-IN" dirty="0">
                <a:solidFill>
                  <a:srgbClr val="FFC000"/>
                </a:solidFill>
              </a:rPr>
              <a:t>Visual Effects</a:t>
            </a:r>
            <a:r>
              <a:rPr lang="en-IN" dirty="0"/>
              <a:t>(VFX</a:t>
            </a:r>
            <a:r>
              <a:rPr lang="en-IN" dirty="0" smtClean="0"/>
              <a:t>) at Netflix.</a:t>
            </a:r>
          </a:p>
          <a:p>
            <a:r>
              <a:rPr lang="en-IN" dirty="0" smtClean="0"/>
              <a:t>All of the </a:t>
            </a:r>
            <a:r>
              <a:rPr lang="en-IN" dirty="0" smtClean="0">
                <a:solidFill>
                  <a:srgbClr val="FFC000"/>
                </a:solidFill>
              </a:rPr>
              <a:t>Maya</a:t>
            </a:r>
            <a:r>
              <a:rPr lang="en-IN" dirty="0" smtClean="0"/>
              <a:t> and </a:t>
            </a:r>
            <a:r>
              <a:rPr lang="en-IN" dirty="0">
                <a:solidFill>
                  <a:srgbClr val="FFC000"/>
                </a:solidFill>
              </a:rPr>
              <a:t>Nuke</a:t>
            </a:r>
            <a:r>
              <a:rPr lang="en-IN" dirty="0" smtClean="0"/>
              <a:t> unions are done on Python.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Frequently Used Software In VFX &amp; CGI @&lt;strong&gt;Animation&lt;/strong&gt; Kolkat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54" y="2856413"/>
            <a:ext cx="5631129" cy="315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0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33" y="285641"/>
            <a:ext cx="10058400" cy="80293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Information security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33" y="1302803"/>
            <a:ext cx="10058400" cy="4540648"/>
          </a:xfrm>
        </p:spPr>
        <p:txBody>
          <a:bodyPr/>
          <a:lstStyle/>
          <a:p>
            <a:r>
              <a:rPr lang="en-IN" dirty="0" smtClean="0"/>
              <a:t>The most active open source Python project of this team is </a:t>
            </a:r>
            <a:r>
              <a:rPr lang="en-IN" dirty="0">
                <a:solidFill>
                  <a:srgbClr val="FFC000"/>
                </a:solidFill>
              </a:rPr>
              <a:t>Security Monkey</a:t>
            </a:r>
          </a:p>
          <a:p>
            <a:r>
              <a:rPr lang="en-IN" dirty="0" smtClean="0"/>
              <a:t>Netflix also used BLESS to protect SSH resources</a:t>
            </a:r>
          </a:p>
          <a:p>
            <a:r>
              <a:rPr lang="en-IN" dirty="0" smtClean="0"/>
              <a:t>Repokid is used to grants IAM Permissions and TLS Certificates are allotted through Lemur. Both of these tasks mainly rely on Python.</a:t>
            </a:r>
            <a:endParaRPr lang="en-IN" dirty="0"/>
          </a:p>
        </p:txBody>
      </p:sp>
      <p:pic>
        <p:nvPicPr>
          <p:cNvPr id="4" name="Picture 3" descr="&lt;strong&gt;Security&lt;/strong&gt; &lt;strong&gt;Monkey&lt;/strong&gt;: Controla la seguridad de AWS con &lt;strong&gt;Netflix&lt;/strong&gt; (parte 1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519" y="3485061"/>
            <a:ext cx="3818709" cy="214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50" y="346601"/>
            <a:ext cx="11601123" cy="94226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Monitoring/auto remediation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066549"/>
              </p:ext>
            </p:extLst>
          </p:nvPr>
        </p:nvGraphicFramePr>
        <p:xfrm>
          <a:off x="1689462" y="1436913"/>
          <a:ext cx="6200503" cy="2368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0263" y="4023360"/>
            <a:ext cx="1042416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IN" sz="2000" dirty="0"/>
              <a:t>Insight Engineering team: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IN" sz="2000" dirty="0"/>
              <a:t>Build and execute tools for operational insight, diagnostics, auto-remediation, and altering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IN" sz="2000" dirty="0"/>
              <a:t>Makes use of Python for most of its services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IN" sz="2000" dirty="0"/>
              <a:t>Example, the </a:t>
            </a:r>
            <a:r>
              <a:rPr lang="en-IN" sz="2000" dirty="0">
                <a:solidFill>
                  <a:srgbClr val="FFC000"/>
                </a:solidFill>
              </a:rPr>
              <a:t>Spectator Python </a:t>
            </a:r>
            <a:r>
              <a:rPr lang="en-IN" sz="2000" dirty="0"/>
              <a:t>client </a:t>
            </a:r>
            <a:r>
              <a:rPr lang="en-IN" sz="2000" dirty="0" smtClean="0"/>
              <a:t>library</a:t>
            </a:r>
            <a:endParaRPr lang="en-IN" sz="2000" dirty="0"/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IN" sz="2000" dirty="0"/>
              <a:t>Products like </a:t>
            </a:r>
            <a:r>
              <a:rPr lang="en-IN" sz="2000" dirty="0">
                <a:solidFill>
                  <a:srgbClr val="FFC000"/>
                </a:solidFill>
              </a:rPr>
              <a:t>Winston</a:t>
            </a:r>
            <a:r>
              <a:rPr lang="en-IN" sz="2000" dirty="0"/>
              <a:t> an</a:t>
            </a:r>
            <a:r>
              <a:rPr lang="en-IN" sz="2000" dirty="0" smtClean="0"/>
              <a:t>d</a:t>
            </a:r>
            <a:r>
              <a:rPr lang="en-IN" sz="2000" dirty="0" smtClean="0">
                <a:solidFill>
                  <a:srgbClr val="FFC000"/>
                </a:solidFill>
              </a:rPr>
              <a:t> Balt </a:t>
            </a:r>
            <a:r>
              <a:rPr lang="en-IN" sz="2000" dirty="0"/>
              <a:t>are also built on Python frameworks </a:t>
            </a:r>
          </a:p>
        </p:txBody>
      </p:sp>
    </p:spTree>
    <p:extLst>
      <p:ext uri="{BB962C8B-B14F-4D97-AF65-F5344CB8AC3E}">
        <p14:creationId xmlns:p14="http://schemas.microsoft.com/office/powerpoint/2010/main" val="127546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25" y="261257"/>
            <a:ext cx="10058400" cy="55734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493" y="1146047"/>
            <a:ext cx="10058400" cy="4050792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https://netflixtechblog.com/python-at-netflix-bba45dae649e</a:t>
            </a:r>
            <a:endParaRPr lang="en-IN" dirty="0"/>
          </a:p>
          <a:p>
            <a:r>
              <a:rPr lang="en-IN" dirty="0">
                <a:hlinkClick r:id="rId3"/>
              </a:rPr>
              <a:t>https://www.techrepublic.com/article/how-netflix-uses-python-streaming-giant-reveals-its-programming-language-libraries-and-frameworks/</a:t>
            </a:r>
            <a:endParaRPr lang="en-IN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66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631" y="2548564"/>
            <a:ext cx="10058400" cy="1609344"/>
          </a:xfrm>
        </p:spPr>
        <p:txBody>
          <a:bodyPr/>
          <a:lstStyle/>
          <a:p>
            <a:r>
              <a:rPr lang="en-IN" dirty="0" smtClean="0"/>
              <a:t>           Thank you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09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368" y="153706"/>
            <a:ext cx="10058400" cy="865197"/>
          </a:xfrm>
        </p:spPr>
        <p:txBody>
          <a:bodyPr/>
          <a:lstStyle/>
          <a:p>
            <a:r>
              <a:rPr lang="en-IN" dirty="0" smtClean="0"/>
              <a:t>WHO’s this?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871" y="1381179"/>
            <a:ext cx="10058400" cy="4050792"/>
          </a:xfrm>
        </p:spPr>
        <p:txBody>
          <a:bodyPr/>
          <a:lstStyle/>
          <a:p>
            <a:r>
              <a:rPr lang="en-IN" dirty="0" smtClean="0"/>
              <a:t>Self Taught Data Scientist</a:t>
            </a:r>
          </a:p>
          <a:p>
            <a:pPr marL="0" indent="0">
              <a:buNone/>
            </a:pPr>
            <a:r>
              <a:rPr lang="en-IN" sz="1100" dirty="0" smtClean="0"/>
              <a:t>(The one who realised something can do beyond excel)</a:t>
            </a:r>
            <a:endParaRPr lang="en-IN" sz="1100" dirty="0"/>
          </a:p>
          <a:p>
            <a:r>
              <a:rPr lang="en-IN" dirty="0"/>
              <a:t>Core member of Hyderabad Python User </a:t>
            </a:r>
            <a:r>
              <a:rPr lang="en-IN" dirty="0" smtClean="0"/>
              <a:t>Group</a:t>
            </a:r>
            <a:endParaRPr lang="en-IN" sz="1100" dirty="0" smtClean="0"/>
          </a:p>
          <a:p>
            <a:r>
              <a:rPr lang="en-IN" dirty="0" smtClean="0"/>
              <a:t>AI &amp; Fintech Enthusiast</a:t>
            </a:r>
          </a:p>
          <a:p>
            <a:r>
              <a:rPr lang="en-IN" dirty="0" smtClean="0"/>
              <a:t>Hobbyist Fitness, Movies, Sports and more</a:t>
            </a:r>
          </a:p>
          <a:p>
            <a:r>
              <a:rPr lang="en-IN" dirty="0" smtClean="0"/>
              <a:t>Social Handle:     @Data Player</a:t>
            </a:r>
          </a:p>
        </p:txBody>
      </p:sp>
      <p:pic>
        <p:nvPicPr>
          <p:cNvPr id="4" name="Picture 3" descr="&lt;strong&gt;Twitter&lt;/strong&gt; — Wikipé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488" y="3479029"/>
            <a:ext cx="305213" cy="24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4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25" y="84037"/>
            <a:ext cx="10058400" cy="1100329"/>
          </a:xfrm>
        </p:spPr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911" y="1250551"/>
            <a:ext cx="10058400" cy="4050792"/>
          </a:xfrm>
        </p:spPr>
        <p:txBody>
          <a:bodyPr/>
          <a:lstStyle/>
          <a:p>
            <a:r>
              <a:rPr lang="en-IN" dirty="0" smtClean="0"/>
              <a:t>Introduction to Netflix</a:t>
            </a:r>
          </a:p>
          <a:p>
            <a:r>
              <a:rPr lang="en-IN" dirty="0" smtClean="0"/>
              <a:t>How does it use Python?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smtClean="0"/>
              <a:t>Open connect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smtClean="0"/>
              <a:t>Demand Engineering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smtClean="0"/>
              <a:t>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smtClean="0"/>
              <a:t>Scientific Experimentation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smtClean="0"/>
              <a:t>Video Encoding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smtClean="0"/>
              <a:t>Netflix Animation and NVFX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smtClean="0"/>
              <a:t>Information Security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smtClean="0"/>
              <a:t>Monitoring and Auto Remediation</a:t>
            </a:r>
          </a:p>
          <a:p>
            <a:r>
              <a:rPr lang="en-IN" dirty="0" smtClean="0"/>
              <a:t>Resources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59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740" y="110163"/>
            <a:ext cx="10058400" cy="1091620"/>
          </a:xfrm>
        </p:spPr>
        <p:txBody>
          <a:bodyPr/>
          <a:lstStyle/>
          <a:p>
            <a:r>
              <a:rPr lang="en-IN" dirty="0" smtClean="0"/>
              <a:t>INTRODUCTION TO NETFLIX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7" y="1668560"/>
            <a:ext cx="11252781" cy="4653861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Netflix is an American company which :</a:t>
            </a:r>
          </a:p>
          <a:p>
            <a:r>
              <a:rPr lang="en-IN" dirty="0" smtClean="0"/>
              <a:t>Renders </a:t>
            </a:r>
            <a:r>
              <a:rPr lang="en-IN" dirty="0" smtClean="0">
                <a:solidFill>
                  <a:srgbClr val="FFC000"/>
                </a:solidFill>
              </a:rPr>
              <a:t>Video on Demand (VOD) </a:t>
            </a:r>
            <a:r>
              <a:rPr lang="en-IN" dirty="0" smtClean="0"/>
              <a:t>services</a:t>
            </a:r>
          </a:p>
          <a:p>
            <a:r>
              <a:rPr lang="en-IN" dirty="0" smtClean="0"/>
              <a:t>Has about </a:t>
            </a:r>
            <a:r>
              <a:rPr lang="en-IN" dirty="0" smtClean="0">
                <a:solidFill>
                  <a:srgbClr val="FFC000"/>
                </a:solidFill>
              </a:rPr>
              <a:t>148 million </a:t>
            </a:r>
            <a:r>
              <a:rPr lang="en-IN" dirty="0" smtClean="0"/>
              <a:t>subscribers</a:t>
            </a:r>
          </a:p>
          <a:p>
            <a:r>
              <a:rPr lang="en-IN" dirty="0" smtClean="0"/>
              <a:t>Revenue of </a:t>
            </a:r>
            <a:r>
              <a:rPr lang="en-IN" dirty="0" smtClean="0">
                <a:solidFill>
                  <a:srgbClr val="FFC000"/>
                </a:solidFill>
              </a:rPr>
              <a:t>$20.5B </a:t>
            </a:r>
            <a:r>
              <a:rPr lang="en-IN" dirty="0" smtClean="0"/>
              <a:t>in 2019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We haven't forgotten about A.K.A. Jessica Jones! ~ What'cha Reading?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0" y="2919981"/>
            <a:ext cx="5024846" cy="21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" y="130629"/>
            <a:ext cx="10058400" cy="1062446"/>
          </a:xfrm>
        </p:spPr>
        <p:txBody>
          <a:bodyPr/>
          <a:lstStyle/>
          <a:p>
            <a:r>
              <a:rPr lang="en-IN" dirty="0" smtClean="0"/>
              <a:t>How does it use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658" y="1651144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“</a:t>
            </a:r>
            <a:r>
              <a:rPr lang="en-US" dirty="0"/>
              <a:t>We use Python through the </a:t>
            </a:r>
            <a:r>
              <a:rPr lang="en-US" dirty="0">
                <a:solidFill>
                  <a:srgbClr val="FFC000"/>
                </a:solidFill>
              </a:rPr>
              <a:t>full content lifecycle</a:t>
            </a:r>
            <a:r>
              <a:rPr lang="en-US" dirty="0"/>
              <a:t>, from deciding which content to fund all the way to </a:t>
            </a:r>
            <a:r>
              <a:rPr lang="en-US" dirty="0">
                <a:solidFill>
                  <a:srgbClr val="FFC000"/>
                </a:solidFill>
              </a:rPr>
              <a:t>operating the CDN </a:t>
            </a:r>
            <a:r>
              <a:rPr lang="en-US" dirty="0"/>
              <a:t>that serves the final video to </a:t>
            </a:r>
            <a:r>
              <a:rPr lang="en-US" dirty="0" smtClean="0"/>
              <a:t>million users”</a:t>
            </a:r>
            <a:r>
              <a:rPr lang="en-US" dirty="0"/>
              <a:t>                                                </a:t>
            </a:r>
            <a:r>
              <a:rPr lang="en-US" dirty="0" smtClean="0"/>
              <a:t>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  </a:t>
            </a:r>
            <a:r>
              <a:rPr lang="en-US" dirty="0">
                <a:solidFill>
                  <a:srgbClr val="FFC000"/>
                </a:solidFill>
              </a:rPr>
              <a:t> – Engineers at Netflix</a:t>
            </a:r>
            <a:r>
              <a:rPr lang="en-US" dirty="0"/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02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031" y="153707"/>
            <a:ext cx="10058400" cy="987116"/>
          </a:xfrm>
        </p:spPr>
        <p:txBody>
          <a:bodyPr/>
          <a:lstStyle/>
          <a:p>
            <a:r>
              <a:rPr lang="en-IN" dirty="0" smtClean="0"/>
              <a:t>Open connect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1668562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Open Connect:</a:t>
            </a:r>
          </a:p>
          <a:p>
            <a:r>
              <a:rPr lang="en-IN" dirty="0" smtClean="0"/>
              <a:t>CDN (</a:t>
            </a:r>
            <a:r>
              <a:rPr lang="en-IN" dirty="0" smtClean="0">
                <a:solidFill>
                  <a:srgbClr val="FFC000"/>
                </a:solidFill>
              </a:rPr>
              <a:t>Content Delivery Network</a:t>
            </a:r>
            <a:r>
              <a:rPr lang="en-IN" dirty="0" smtClean="0"/>
              <a:t>)</a:t>
            </a:r>
          </a:p>
          <a:p>
            <a:r>
              <a:rPr lang="en-IN" dirty="0" smtClean="0"/>
              <a:t>Comes in picture after you hit ‘play’ button</a:t>
            </a:r>
          </a:p>
          <a:p>
            <a:r>
              <a:rPr lang="en-IN" dirty="0" smtClean="0"/>
              <a:t>Looks after all the </a:t>
            </a:r>
            <a:r>
              <a:rPr lang="en-IN" dirty="0" smtClean="0">
                <a:solidFill>
                  <a:srgbClr val="FFC000"/>
                </a:solidFill>
              </a:rPr>
              <a:t>content users wants </a:t>
            </a:r>
            <a:r>
              <a:rPr lang="en-IN" dirty="0" smtClean="0"/>
              <a:t>to watch</a:t>
            </a:r>
            <a:endParaRPr lang="en-IN" dirty="0"/>
          </a:p>
        </p:txBody>
      </p:sp>
      <p:pic>
        <p:nvPicPr>
          <p:cNvPr id="1028" name="Picture 4" descr="Image result for netflix open connec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58" y="3979714"/>
            <a:ext cx="7121304" cy="153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53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205958"/>
            <a:ext cx="10058400" cy="1048076"/>
          </a:xfrm>
        </p:spPr>
        <p:txBody>
          <a:bodyPr/>
          <a:lstStyle/>
          <a:p>
            <a:r>
              <a:rPr lang="en-IN" dirty="0" smtClean="0"/>
              <a:t>Demand 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88" y="1825317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Responsible for handling:</a:t>
            </a:r>
          </a:p>
          <a:p>
            <a:r>
              <a:rPr lang="en-IN" dirty="0" smtClean="0"/>
              <a:t>Regional Failovers</a:t>
            </a:r>
          </a:p>
          <a:p>
            <a:r>
              <a:rPr lang="en-IN" dirty="0" smtClean="0"/>
              <a:t>Traffic Administration</a:t>
            </a:r>
          </a:p>
          <a:p>
            <a:r>
              <a:rPr lang="en-IN" dirty="0" smtClean="0"/>
              <a:t>Capacity Operations Management</a:t>
            </a:r>
          </a:p>
          <a:p>
            <a:r>
              <a:rPr lang="en-IN" dirty="0" smtClean="0"/>
              <a:t>Fleet Efficiency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Category:&lt;strong&gt;NumPy&lt;/strong&gt;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4" y="4627717"/>
            <a:ext cx="1828413" cy="731365"/>
          </a:xfrm>
          <a:prstGeom prst="rect">
            <a:avLst/>
          </a:prstGeom>
        </p:spPr>
      </p:pic>
      <p:pic>
        <p:nvPicPr>
          <p:cNvPr id="5" name="Picture 4" descr="Sergio Rodriguez Vaamonde - Professional Blog | everything should be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88" y="4412480"/>
            <a:ext cx="1297601" cy="1213257"/>
          </a:xfrm>
          <a:prstGeom prst="rect">
            <a:avLst/>
          </a:prstGeom>
        </p:spPr>
      </p:pic>
      <p:pic>
        <p:nvPicPr>
          <p:cNvPr id="6" name="Picture 5" descr="Wie funktioniert eine Software-Installation?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76" y="4412480"/>
            <a:ext cx="1371461" cy="1371461"/>
          </a:xfrm>
          <a:prstGeom prst="rect">
            <a:avLst/>
          </a:prstGeom>
        </p:spPr>
      </p:pic>
      <p:pic>
        <p:nvPicPr>
          <p:cNvPr id="7" name="Picture 6" descr="[1/2] Seguridad en &lt;strong&gt;Redis&lt;/strong&gt; - Fortificación ~ Security By Defaul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486" y="4357629"/>
            <a:ext cx="1337748" cy="1129267"/>
          </a:xfrm>
          <a:prstGeom prst="rect">
            <a:avLst/>
          </a:prstGeom>
        </p:spPr>
      </p:pic>
      <p:pic>
        <p:nvPicPr>
          <p:cNvPr id="8" name="Picture 7" descr="Sentora and &lt;strong&gt;Flask&lt;/strong&gt; – Skippy's Random Rambling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992" y="4485443"/>
            <a:ext cx="1988177" cy="100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0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117" y="266917"/>
            <a:ext cx="10058400" cy="917449"/>
          </a:xfrm>
        </p:spPr>
        <p:txBody>
          <a:bodyPr/>
          <a:lstStyle/>
          <a:p>
            <a:r>
              <a:rPr lang="en-IN" dirty="0" smtClean="0"/>
              <a:t>Machine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123" y="1599852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Ranges from :</a:t>
            </a:r>
          </a:p>
          <a:p>
            <a:r>
              <a:rPr lang="en-IN" dirty="0" smtClean="0"/>
              <a:t>Creating </a:t>
            </a:r>
            <a:r>
              <a:rPr lang="en-IN" dirty="0">
                <a:solidFill>
                  <a:srgbClr val="FFC000"/>
                </a:solidFill>
              </a:rPr>
              <a:t>personalization algorithms </a:t>
            </a:r>
            <a:r>
              <a:rPr lang="en-IN" dirty="0" smtClean="0"/>
              <a:t>to figuring out the use cases.</a:t>
            </a:r>
          </a:p>
          <a:p>
            <a:r>
              <a:rPr lang="en-IN" dirty="0" smtClean="0"/>
              <a:t> Provides personalized recommendations</a:t>
            </a:r>
          </a:p>
          <a:p>
            <a:r>
              <a:rPr lang="en-IN" dirty="0" smtClean="0"/>
              <a:t>Outlines on a day-to-day basis</a:t>
            </a:r>
          </a:p>
          <a:p>
            <a:r>
              <a:rPr lang="en-IN" dirty="0" smtClean="0"/>
              <a:t>Label generations , etc.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&lt;strong&gt;TensorFlow&lt;/strong&gt; - Wiki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7" y="4337595"/>
            <a:ext cx="1010194" cy="841828"/>
          </a:xfrm>
          <a:prstGeom prst="rect">
            <a:avLst/>
          </a:prstGeom>
        </p:spPr>
      </p:pic>
      <p:pic>
        <p:nvPicPr>
          <p:cNvPr id="5" name="Picture 4" descr="&lt;strong&gt;Keras&lt;/strong&gt; - Wikipe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525" y="4622074"/>
            <a:ext cx="637903" cy="637903"/>
          </a:xfrm>
          <a:prstGeom prst="rect">
            <a:avLst/>
          </a:prstGeom>
        </p:spPr>
      </p:pic>
      <p:pic>
        <p:nvPicPr>
          <p:cNvPr id="6" name="Picture 5" descr="&lt;strong&gt;PyTorch&lt;/strong&gt; – Wikipedi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702" y="4771011"/>
            <a:ext cx="2238103" cy="527989"/>
          </a:xfrm>
          <a:prstGeom prst="rect">
            <a:avLst/>
          </a:prstGeom>
        </p:spPr>
      </p:pic>
      <p:pic>
        <p:nvPicPr>
          <p:cNvPr id="7" name="Picture 6" descr="&lt;strong&gt;XGBoost&lt;/strong&gt; - Wikipedia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26" b="-1"/>
          <a:stretch/>
        </p:blipFill>
        <p:spPr>
          <a:xfrm>
            <a:off x="6740433" y="4709160"/>
            <a:ext cx="2264217" cy="470263"/>
          </a:xfrm>
          <a:prstGeom prst="rect">
            <a:avLst/>
          </a:prstGeom>
        </p:spPr>
      </p:pic>
      <p:pic>
        <p:nvPicPr>
          <p:cNvPr id="1026" name="Picture 2" descr="Image result for metaflow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921" y="4622073"/>
            <a:ext cx="1573546" cy="91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59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6" y="310460"/>
            <a:ext cx="10058400" cy="81294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Scientific experimentation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76" y="1066802"/>
            <a:ext cx="10759974" cy="5512527"/>
          </a:xfrm>
        </p:spPr>
        <p:txBody>
          <a:bodyPr>
            <a:normAutofit fontScale="70000" lnSpcReduction="20000"/>
          </a:bodyPr>
          <a:lstStyle/>
          <a:p>
            <a:endParaRPr lang="en-IN" dirty="0" smtClean="0">
              <a:solidFill>
                <a:srgbClr val="FFC000"/>
              </a:solidFill>
            </a:endParaRPr>
          </a:p>
          <a:p>
            <a:endParaRPr lang="en-IN" dirty="0">
              <a:solidFill>
                <a:srgbClr val="FFC000"/>
              </a:solidFill>
            </a:endParaRPr>
          </a:p>
          <a:p>
            <a:endParaRPr lang="en-IN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FFC000"/>
              </a:solidFill>
            </a:endParaRPr>
          </a:p>
          <a:p>
            <a:r>
              <a:rPr lang="en-IN" sz="2900" dirty="0" smtClean="0">
                <a:solidFill>
                  <a:srgbClr val="FFC000"/>
                </a:solidFill>
              </a:rPr>
              <a:t>Scientific </a:t>
            </a:r>
            <a:r>
              <a:rPr lang="en-IN" sz="2900" dirty="0">
                <a:solidFill>
                  <a:srgbClr val="FFC000"/>
                </a:solidFill>
              </a:rPr>
              <a:t>experimentation </a:t>
            </a:r>
            <a:r>
              <a:rPr lang="en-IN" sz="2900" dirty="0"/>
              <a:t>team to allow </a:t>
            </a:r>
            <a:r>
              <a:rPr lang="en-IN" sz="2900" dirty="0">
                <a:solidFill>
                  <a:srgbClr val="FFC000"/>
                </a:solidFill>
              </a:rPr>
              <a:t>A/B testing</a:t>
            </a:r>
          </a:p>
          <a:p>
            <a:r>
              <a:rPr lang="en-IN" sz="2900" dirty="0"/>
              <a:t>Python framework used are:</a:t>
            </a:r>
          </a:p>
          <a:p>
            <a:pPr lvl="6">
              <a:buFont typeface="Courier New" panose="02070309020205020404" pitchFamily="49" charset="0"/>
              <a:buChar char="o"/>
            </a:pPr>
            <a:r>
              <a:rPr lang="en-IN" sz="2900" dirty="0"/>
              <a:t>Metrics Repo which is based on </a:t>
            </a:r>
            <a:r>
              <a:rPr lang="en-IN" sz="2900" dirty="0">
                <a:solidFill>
                  <a:srgbClr val="FFC000"/>
                </a:solidFill>
              </a:rPr>
              <a:t>Pypika </a:t>
            </a:r>
            <a:r>
              <a:rPr lang="en-IN" sz="2900" dirty="0"/>
              <a:t>to write reusable code</a:t>
            </a:r>
          </a:p>
          <a:p>
            <a:pPr lvl="6">
              <a:buFont typeface="Courier New" panose="02070309020205020404" pitchFamily="49" charset="0"/>
              <a:buChar char="o"/>
            </a:pPr>
            <a:r>
              <a:rPr lang="en-IN" sz="2900" dirty="0"/>
              <a:t>Statistics sector </a:t>
            </a:r>
            <a:r>
              <a:rPr lang="en-IN" sz="2900" dirty="0">
                <a:solidFill>
                  <a:srgbClr val="FFC000"/>
                </a:solidFill>
              </a:rPr>
              <a:t>PyArrow </a:t>
            </a:r>
            <a:r>
              <a:rPr lang="en-IN" sz="2900" dirty="0"/>
              <a:t>and </a:t>
            </a:r>
            <a:r>
              <a:rPr lang="en-IN" sz="2900" dirty="0">
                <a:solidFill>
                  <a:srgbClr val="FFC000"/>
                </a:solidFill>
              </a:rPr>
              <a:t>RPy2</a:t>
            </a:r>
          </a:p>
          <a:p>
            <a:pPr lvl="6">
              <a:buFont typeface="Courier New" panose="02070309020205020404" pitchFamily="49" charset="0"/>
              <a:buChar char="o"/>
            </a:pPr>
            <a:r>
              <a:rPr lang="en-IN" sz="2900" dirty="0"/>
              <a:t>Visualizations is done using </a:t>
            </a:r>
            <a:r>
              <a:rPr lang="en-IN" sz="2900" dirty="0">
                <a:solidFill>
                  <a:srgbClr val="FFC000"/>
                </a:solidFill>
              </a:rPr>
              <a:t>Plotty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   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&lt;strong&gt;How Netflix does A/B Testing&lt;/strong&gt; – UX Collectiv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1" y="1123406"/>
            <a:ext cx="3788229" cy="216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5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1427</TotalTime>
  <Words>443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Courier New</vt:lpstr>
      <vt:lpstr>Rockwell</vt:lpstr>
      <vt:lpstr>Rockwell Condensed</vt:lpstr>
      <vt:lpstr>Wingdings</vt:lpstr>
      <vt:lpstr>Wood Type</vt:lpstr>
      <vt:lpstr>Python and Netflix: What happens when you stream a film</vt:lpstr>
      <vt:lpstr>WHO’s this?</vt:lpstr>
      <vt:lpstr>agenda</vt:lpstr>
      <vt:lpstr>INTRODUCTION TO NETFLIX</vt:lpstr>
      <vt:lpstr>How does it use python</vt:lpstr>
      <vt:lpstr>Open connect</vt:lpstr>
      <vt:lpstr>Demand engineering</vt:lpstr>
      <vt:lpstr>Machine learning</vt:lpstr>
      <vt:lpstr>Scientific experimentation</vt:lpstr>
      <vt:lpstr>Video encoding</vt:lpstr>
      <vt:lpstr>NETFLIX ANIMATION AND NVFX</vt:lpstr>
      <vt:lpstr>Information security</vt:lpstr>
      <vt:lpstr>Monitoring/auto remediation</vt:lpstr>
      <vt:lpstr>Resources</vt:lpstr>
      <vt:lpstr>           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and Netflix</dc:title>
  <dc:creator>kalyan akkapantula</dc:creator>
  <cp:lastModifiedBy>kalyan akkapantula</cp:lastModifiedBy>
  <cp:revision>55</cp:revision>
  <dcterms:created xsi:type="dcterms:W3CDTF">2020-01-21T06:33:25Z</dcterms:created>
  <dcterms:modified xsi:type="dcterms:W3CDTF">2020-02-25T14:39:17Z</dcterms:modified>
  <cp:contentStatus/>
</cp:coreProperties>
</file>